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263" r:id="rId2"/>
    <p:sldId id="478" r:id="rId3"/>
    <p:sldId id="2264" r:id="rId4"/>
    <p:sldId id="2265" r:id="rId5"/>
    <p:sldId id="2267" r:id="rId6"/>
    <p:sldId id="2266" r:id="rId7"/>
    <p:sldId id="2287" r:id="rId8"/>
    <p:sldId id="2268" r:id="rId9"/>
    <p:sldId id="2269" r:id="rId10"/>
    <p:sldId id="2270" r:id="rId11"/>
    <p:sldId id="2271" r:id="rId12"/>
    <p:sldId id="2286" r:id="rId13"/>
    <p:sldId id="2289" r:id="rId14"/>
    <p:sldId id="2288" r:id="rId15"/>
    <p:sldId id="2272" r:id="rId16"/>
    <p:sldId id="2273" r:id="rId17"/>
    <p:sldId id="2275" r:id="rId18"/>
    <p:sldId id="2274" r:id="rId19"/>
    <p:sldId id="2276" r:id="rId20"/>
    <p:sldId id="2277" r:id="rId21"/>
    <p:sldId id="2282" r:id="rId22"/>
    <p:sldId id="2278" r:id="rId23"/>
    <p:sldId id="2279" r:id="rId24"/>
    <p:sldId id="2280" r:id="rId25"/>
    <p:sldId id="2281" r:id="rId26"/>
    <p:sldId id="2283" r:id="rId27"/>
    <p:sldId id="2284" r:id="rId28"/>
    <p:sldId id="2285" r:id="rId29"/>
    <p:sldId id="939" r:id="rId3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166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333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498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664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5829" algn="l" defTabSz="914333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2995" algn="l" defTabSz="914333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160" algn="l" defTabSz="914333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326" algn="l" defTabSz="914333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000AD7-967D-1847-825A-AA998730CF6E}">
          <p14:sldIdLst>
            <p14:sldId id="2263"/>
            <p14:sldId id="478"/>
            <p14:sldId id="2264"/>
            <p14:sldId id="2265"/>
            <p14:sldId id="2267"/>
            <p14:sldId id="2266"/>
            <p14:sldId id="2287"/>
            <p14:sldId id="2268"/>
            <p14:sldId id="2269"/>
            <p14:sldId id="2270"/>
            <p14:sldId id="2271"/>
            <p14:sldId id="2286"/>
            <p14:sldId id="2289"/>
            <p14:sldId id="2288"/>
            <p14:sldId id="2272"/>
            <p14:sldId id="2273"/>
            <p14:sldId id="2275"/>
            <p14:sldId id="2274"/>
            <p14:sldId id="2276"/>
            <p14:sldId id="2277"/>
            <p14:sldId id="2282"/>
            <p14:sldId id="2278"/>
            <p14:sldId id="2279"/>
            <p14:sldId id="2280"/>
            <p14:sldId id="2281"/>
            <p14:sldId id="2283"/>
            <p14:sldId id="2284"/>
            <p14:sldId id="2285"/>
            <p14:sldId id="9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530"/>
    <a:srgbClr val="FFFFFF"/>
    <a:srgbClr val="0004B0"/>
    <a:srgbClr val="FC6C87"/>
    <a:srgbClr val="FF9999"/>
    <a:srgbClr val="B2B2B2"/>
    <a:srgbClr val="F8F8F8"/>
    <a:srgbClr val="DCB9FF"/>
    <a:srgbClr val="E57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81619" autoAdjust="0"/>
  </p:normalViewPr>
  <p:slideViewPr>
    <p:cSldViewPr snapToGrid="0">
      <p:cViewPr varScale="1">
        <p:scale>
          <a:sx n="116" d="100"/>
          <a:sy n="116" d="100"/>
        </p:scale>
        <p:origin x="200" y="5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288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fi.16/Documents/work/talks/mug20/cuML-material/cuML%20numbers%20(comet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181477315335582"/>
          <c:y val="4.7022637795275588E-2"/>
          <c:w val="0.74908469774611508"/>
          <c:h val="0.78798884514435696"/>
        </c:manualLayout>
      </c:layout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FF00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('train-time'!$W$13,'train-time'!$W$14,'train-time'!$W$15,'train-time'!$W$16,'train-time'!$W$17)</c:f>
              <c:strCache>
                <c:ptCount val="5"/>
                <c:pt idx="0">
                  <c:v>K-Means</c:v>
                </c:pt>
                <c:pt idx="1">
                  <c:v>Random Forest</c:v>
                </c:pt>
                <c:pt idx="2">
                  <c:v>Nearest Neighbors</c:v>
                </c:pt>
                <c:pt idx="3">
                  <c:v>tSVD</c:v>
                </c:pt>
                <c:pt idx="4">
                  <c:v>Linear Regression</c:v>
                </c:pt>
              </c:strCache>
            </c:strRef>
          </c:cat>
          <c:val>
            <c:numRef>
              <c:f>('train-time'!$B$2,'train-time'!$G$2,'train-time'!$L$2,'train-time'!$Q$2,'train-time'!$V$2)</c:f>
              <c:numCache>
                <c:formatCode>General</c:formatCode>
                <c:ptCount val="5"/>
                <c:pt idx="0">
                  <c:v>1626</c:v>
                </c:pt>
                <c:pt idx="1">
                  <c:v>247</c:v>
                </c:pt>
                <c:pt idx="2">
                  <c:v>2471</c:v>
                </c:pt>
                <c:pt idx="3">
                  <c:v>1408</c:v>
                </c:pt>
                <c:pt idx="4">
                  <c:v>1908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F3-CA4C-A325-3B23AF087C2C}"/>
            </c:ext>
          </c:extLst>
        </c:ser>
        <c:ser>
          <c:idx val="1"/>
          <c:order val="1"/>
          <c:tx>
            <c:v>CPU</c:v>
          </c:tx>
          <c:spPr>
            <a:solidFill>
              <a:srgbClr val="FF0000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('train-time'!$W$13,'train-time'!$W$14,'train-time'!$W$15,'train-time'!$W$16,'train-time'!$W$17)</c:f>
              <c:strCache>
                <c:ptCount val="5"/>
                <c:pt idx="0">
                  <c:v>K-Means</c:v>
                </c:pt>
                <c:pt idx="1">
                  <c:v>Random Forest</c:v>
                </c:pt>
                <c:pt idx="2">
                  <c:v>Nearest Neighbors</c:v>
                </c:pt>
                <c:pt idx="3">
                  <c:v>tSVD</c:v>
                </c:pt>
                <c:pt idx="4">
                  <c:v>Linear Regression</c:v>
                </c:pt>
              </c:strCache>
            </c:strRef>
          </c:cat>
          <c:val>
            <c:numRef>
              <c:f>('train-time'!$D$2,'train-time'!$I$2,'train-time'!$N$2,'train-time'!$S$2,'train-time'!$X$2)</c:f>
              <c:numCache>
                <c:formatCode>General</c:formatCode>
                <c:ptCount val="5"/>
                <c:pt idx="0">
                  <c:v>2891</c:v>
                </c:pt>
                <c:pt idx="1">
                  <c:v>394</c:v>
                </c:pt>
                <c:pt idx="2">
                  <c:v>4278</c:v>
                </c:pt>
                <c:pt idx="3">
                  <c:v>2614</c:v>
                </c:pt>
                <c:pt idx="4">
                  <c:v>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F3-CA4C-A325-3B23AF087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6710704"/>
        <c:axId val="1742301776"/>
      </c:barChart>
      <c:catAx>
        <c:axId val="173671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4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742301776"/>
        <c:crosses val="autoZero"/>
        <c:auto val="0"/>
        <c:lblAlgn val="ctr"/>
        <c:lblOffset val="100"/>
        <c:tickMarkSkip val="1"/>
        <c:noMultiLvlLbl val="0"/>
      </c:catAx>
      <c:valAx>
        <c:axId val="17423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4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en-US"/>
                  <a:t>Trainng Time (s)</a:t>
                </a:r>
              </a:p>
            </c:rich>
          </c:tx>
          <c:layout>
            <c:manualLayout>
              <c:xMode val="edge"/>
              <c:yMode val="edge"/>
              <c:x val="3.9404657751114451E-2"/>
              <c:y val="0.266980533683289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accent4"/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4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736710704"/>
        <c:crosses val="autoZero"/>
        <c:crossBetween val="between"/>
      </c:valAx>
      <c:spPr>
        <a:noFill/>
        <a:ln>
          <a:solidFill>
            <a:schemeClr val="accent4"/>
          </a:solidFill>
        </a:ln>
        <a:effectLst/>
      </c:spPr>
    </c:plotArea>
    <c:legend>
      <c:legendPos val="t"/>
      <c:layout>
        <c:manualLayout>
          <c:xMode val="edge"/>
          <c:yMode val="edge"/>
          <c:x val="0.26235675348273774"/>
          <c:y val="5.6652377182553164E-2"/>
          <c:w val="0.28041469816272968"/>
          <c:h val="7.6361316738743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4"/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accent4"/>
          </a:solidFill>
          <a:latin typeface="Helvetica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537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538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400" b="0"/>
            </a:lvl1pPr>
          </a:lstStyle>
          <a:p>
            <a:pPr>
              <a:defRPr/>
            </a:pPr>
            <a:r>
              <a:rPr lang="en-US"/>
              <a:t>SC'20</a:t>
            </a:r>
          </a:p>
        </p:txBody>
      </p:sp>
      <p:sp>
        <p:nvSpPr>
          <p:cNvPr id="176538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400" b="0"/>
            </a:lvl1pPr>
          </a:lstStyle>
          <a:p>
            <a:pPr>
              <a:defRPr/>
            </a:pPr>
            <a:fld id="{3749E3D7-144B-45AB-A43E-EFB84A93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4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400" b="0"/>
            </a:lvl1pPr>
          </a:lstStyle>
          <a:p>
            <a:pPr>
              <a:defRPr/>
            </a:pPr>
            <a:r>
              <a:rPr lang="en-US"/>
              <a:t>SC'20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400" b="0"/>
            </a:lvl1pPr>
          </a:lstStyle>
          <a:p>
            <a:pPr>
              <a:defRPr/>
            </a:pPr>
            <a:fld id="{1DEAF90F-3EA9-43EF-825C-876F9E96E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99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16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33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4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66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4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02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5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37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53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4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MPI: de facto standard for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MVAPICH2-GDR: Support efficient communication between GPU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2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96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31180"/>
            <a:ext cx="8206530" cy="1137233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lnSpc>
                <a:spcPct val="100000"/>
              </a:lnSpc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909458" y="3079866"/>
            <a:ext cx="3898669" cy="1314450"/>
          </a:xfrm>
        </p:spPr>
        <p:txBody>
          <a:bodyPr/>
          <a:lstStyle>
            <a:lvl1pPr marL="0" indent="0" algn="ctr">
              <a:buFontTx/>
              <a:buNone/>
              <a:defRPr sz="18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5087662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91434" tIns="45717" rIns="91434" bIns="45717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5" y="904011"/>
            <a:ext cx="7867996" cy="382801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894" y="132320"/>
            <a:ext cx="8096595" cy="579576"/>
          </a:xfrm>
          <a:prstGeom prst="rect">
            <a:avLst/>
          </a:prstGeom>
        </p:spPr>
        <p:txBody>
          <a:bodyPr lIns="91434" tIns="45717" rIns="91434" bIns="45717"/>
          <a:lstStyle>
            <a:lvl1pPr algn="l">
              <a:defRPr sz="2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579" y="897778"/>
            <a:ext cx="3922222" cy="38342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4009"/>
            <a:ext cx="3810000" cy="38280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891" y="162803"/>
            <a:ext cx="8121535" cy="573340"/>
          </a:xfrm>
          <a:prstGeom prst="rect">
            <a:avLst/>
          </a:prstGeom>
        </p:spPr>
        <p:txBody>
          <a:bodyPr lIns="91434" tIns="45717" rIns="91434" bIns="45717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8405816" y="4925294"/>
            <a:ext cx="600075" cy="160931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A27778DD-34A0-483D-8AD5-9F64BB787A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1891" y="162804"/>
            <a:ext cx="8096596" cy="579575"/>
          </a:xfrm>
          <a:prstGeom prst="rect">
            <a:avLst/>
          </a:prstGeom>
        </p:spPr>
        <p:txBody>
          <a:bodyPr lIns="91434" tIns="45717" rIns="91434" bIns="45717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205" y="773084"/>
            <a:ext cx="7867996" cy="39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9" tIns="46035" rIns="92069" bIns="46035" numCol="1" anchor="t" anchorCtr="0" compatLnSpc="1">
            <a:prstTxWarp prst="textNoShape">
              <a:avLst/>
            </a:prstTxWarp>
          </a:bodyPr>
          <a:lstStyle/>
          <a:p>
            <a:pPr marL="342875" lvl="0" indent="-34287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4983830"/>
            <a:ext cx="9144000" cy="17262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91434" tIns="45717" rIns="91434" bIns="45717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91434" tIns="45717" rIns="91434" bIns="45717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21"/>
          <p:cNvSpPr txBox="1">
            <a:spLocks noChangeArrowheads="1"/>
          </p:cNvSpPr>
          <p:nvPr userDrawn="1"/>
        </p:nvSpPr>
        <p:spPr bwMode="auto">
          <a:xfrm>
            <a:off x="14700" y="4998720"/>
            <a:ext cx="2648442" cy="1447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/>
              <a:t>Network</a:t>
            </a:r>
            <a:r>
              <a:rPr lang="en-US" sz="1200" baseline="0"/>
              <a:t> Based Computing Laboratory</a:t>
            </a:r>
            <a:endParaRPr lang="en-US"/>
          </a:p>
        </p:txBody>
      </p:sp>
      <p:sp>
        <p:nvSpPr>
          <p:cNvPr id="10" name="Rectangle 21"/>
          <p:cNvSpPr txBox="1">
            <a:spLocks noChangeArrowheads="1"/>
          </p:cNvSpPr>
          <p:nvPr userDrawn="1"/>
        </p:nvSpPr>
        <p:spPr bwMode="auto">
          <a:xfrm>
            <a:off x="8543927" y="4995526"/>
            <a:ext cx="600075" cy="160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138377F-5938-4BA9-803E-C530EB23E9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21"/>
          <p:cNvSpPr txBox="1">
            <a:spLocks noChangeArrowheads="1"/>
          </p:cNvSpPr>
          <p:nvPr userDrawn="1"/>
        </p:nvSpPr>
        <p:spPr bwMode="auto">
          <a:xfrm>
            <a:off x="4100360" y="4976263"/>
            <a:ext cx="933651" cy="2249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/>
              <a:t>SC’20</a:t>
            </a:r>
            <a:endParaRPr lang="en-US" baseline="30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8" r:id="rId2"/>
    <p:sldLayoutId id="2147483929" r:id="rId3"/>
    <p:sldLayoutId id="214748393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5pPr>
      <a:lvl6pPr marL="457166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6pPr>
      <a:lvl7pPr marL="914333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7pPr>
      <a:lvl8pPr marL="1371498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8pPr>
      <a:lvl9pPr marL="1828664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875" indent="-342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lang="en-US" sz="2400" dirty="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895" indent="-285729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2915" indent="-228582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080" indent="-228582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246" indent="-228582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411" indent="-228582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6pPr>
      <a:lvl7pPr marL="2971578" indent="-228582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7pPr>
      <a:lvl8pPr marL="3428744" indent="-228582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8pPr>
      <a:lvl9pPr marL="3885909" indent="-228582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FD4A-C512-0D45-BBBA-9664009FE8E1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99577" y="619864"/>
            <a:ext cx="9072563" cy="1633542"/>
          </a:xfrm>
        </p:spPr>
        <p:txBody>
          <a:bodyPr/>
          <a:lstStyle/>
          <a:p>
            <a:r>
              <a:rPr lang="en-US" dirty="0"/>
              <a:t>Accelerating GPU-based Machine Learning in</a:t>
            </a:r>
            <a:br>
              <a:rPr lang="en-US" dirty="0"/>
            </a:br>
            <a:r>
              <a:rPr lang="en-US" dirty="0"/>
              <a:t>Python using MPI Library: A Case Study with</a:t>
            </a:r>
            <a:br>
              <a:rPr lang="en-US" dirty="0"/>
            </a:br>
            <a:r>
              <a:rPr lang="en-US" dirty="0"/>
              <a:t>MVAPICH2-GDR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B543-4F7E-044B-AC2C-3A6A9CB8BFF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460261" y="2470124"/>
            <a:ext cx="8223478" cy="107269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S. </a:t>
            </a:r>
            <a:r>
              <a:rPr lang="en-US" dirty="0" err="1">
                <a:solidFill>
                  <a:srgbClr val="C00000"/>
                </a:solidFill>
              </a:rPr>
              <a:t>Mahdieh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Ghazimirsaeed</a:t>
            </a:r>
            <a:r>
              <a:rPr lang="en-US" sz="1500" b="0" dirty="0"/>
              <a:t>,</a:t>
            </a:r>
            <a:r>
              <a:rPr lang="en-US" dirty="0"/>
              <a:t> </a:t>
            </a:r>
            <a:r>
              <a:rPr lang="en-US" b="0" dirty="0"/>
              <a:t>Quentin Anthony, </a:t>
            </a:r>
            <a:r>
              <a:rPr lang="en-US" b="0" dirty="0" err="1"/>
              <a:t>Aamir</a:t>
            </a:r>
            <a:r>
              <a:rPr lang="en-US" b="0" dirty="0"/>
              <a:t> </a:t>
            </a:r>
            <a:r>
              <a:rPr lang="en-US" b="0" dirty="0" err="1"/>
              <a:t>Shafi</a:t>
            </a:r>
            <a:r>
              <a:rPr lang="en-US" b="0" dirty="0"/>
              <a:t>, </a:t>
            </a:r>
          </a:p>
          <a:p>
            <a:r>
              <a:rPr lang="en-US" b="0" dirty="0"/>
              <a:t>Hari </a:t>
            </a:r>
            <a:r>
              <a:rPr lang="en-US" b="0" dirty="0" err="1"/>
              <a:t>Subramoni</a:t>
            </a:r>
            <a:r>
              <a:rPr lang="en-US" b="0" dirty="0"/>
              <a:t> and </a:t>
            </a:r>
            <a:r>
              <a:rPr lang="en-US" b="0" dirty="0" err="1"/>
              <a:t>Dhabaleswar</a:t>
            </a:r>
            <a:r>
              <a:rPr lang="en-US" b="0" dirty="0"/>
              <a:t> K. (DK) Panda</a:t>
            </a:r>
          </a:p>
          <a:p>
            <a:endParaRPr lang="en-US" b="0" dirty="0"/>
          </a:p>
          <a:p>
            <a:endParaRPr lang="en-US" sz="15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72465-FCB6-484E-A12C-ADF2DCDF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4" y="4284853"/>
            <a:ext cx="1155872" cy="6897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9412C4-B409-9C42-99D0-0A00B713BDAA}"/>
              </a:ext>
            </a:extLst>
          </p:cNvPr>
          <p:cNvSpPr/>
          <p:nvPr/>
        </p:nvSpPr>
        <p:spPr>
          <a:xfrm>
            <a:off x="2233087" y="3441193"/>
            <a:ext cx="4135055" cy="132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Network Based Computing Laboratory</a:t>
            </a:r>
          </a:p>
          <a:p>
            <a:pPr lvl="0"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Ohio State University 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{ghazimirsaeed.3, anthony.301, shafi.16, subramoni.1, panda.2}@osu.edu</a:t>
            </a:r>
          </a:p>
          <a:p>
            <a:pPr lvl="0" algn="ctr" eaLnBrk="0" hangingPunct="0">
              <a:lnSpc>
                <a:spcPct val="120000"/>
              </a:lnSpc>
              <a:spcBef>
                <a:spcPct val="20000"/>
              </a:spcBef>
            </a:pPr>
            <a:endParaRPr kumimoji="1" lang="en-US" sz="1350" b="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1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0"/>
    </mc:Choice>
    <mc:Fallback xmlns="">
      <p:transition spd="slow" advTm="12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>
                <a:solidFill>
                  <a:srgbClr val="FF0000"/>
                </a:solidFill>
              </a:rPr>
              <a:t>Overview of the Software Stacks</a:t>
            </a:r>
          </a:p>
          <a:p>
            <a:r>
              <a:rPr lang="en-US" dirty="0">
                <a:solidFill>
                  <a:schemeClr val="bg2"/>
                </a:solidFill>
              </a:rPr>
              <a:t>MPI-Based Communication Support in </a:t>
            </a:r>
            <a:r>
              <a:rPr lang="en-US" dirty="0" err="1">
                <a:solidFill>
                  <a:schemeClr val="bg2"/>
                </a:solidFill>
              </a:rPr>
              <a:t>cuML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 Performance Evaluation and Characterization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Conclusion and Future Work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9834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BCAA5-8D3A-194B-87EB-0E6F12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 Software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512-BF66-D24D-81B5-7CAE78D94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65" y="1916149"/>
            <a:ext cx="4205126" cy="28296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51EC22-4852-6E4B-8215-3ECF7FF2A40A}"/>
              </a:ext>
            </a:extLst>
          </p:cNvPr>
          <p:cNvSpPr/>
          <p:nvPr/>
        </p:nvSpPr>
        <p:spPr bwMode="auto">
          <a:xfrm>
            <a:off x="5778833" y="2883163"/>
            <a:ext cx="1343608" cy="653143"/>
          </a:xfrm>
          <a:prstGeom prst="ellipse">
            <a:avLst/>
          </a:prstGeom>
          <a:noFill/>
          <a:ln w="571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B157BE6-45F0-C744-8432-C25A402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11896"/>
            <a:ext cx="7867996" cy="3272275"/>
          </a:xfrm>
        </p:spPr>
        <p:txBody>
          <a:bodyPr/>
          <a:lstStyle/>
          <a:p>
            <a:r>
              <a:rPr lang="en-US" sz="1600" dirty="0"/>
              <a:t>Built on top of CUDA</a:t>
            </a:r>
          </a:p>
          <a:p>
            <a:r>
              <a:rPr lang="en-US" sz="1600" dirty="0"/>
              <a:t>Under the standard specification of Apache Arrow</a:t>
            </a:r>
          </a:p>
          <a:p>
            <a:r>
              <a:rPr lang="en-US" sz="1600" dirty="0"/>
              <a:t>Three main components</a:t>
            </a:r>
          </a:p>
          <a:p>
            <a:pPr lvl="1"/>
            <a:r>
              <a:rPr lang="en-US" sz="1200" dirty="0" err="1"/>
              <a:t>cuDF</a:t>
            </a:r>
            <a:r>
              <a:rPr lang="en-US" sz="1200" dirty="0"/>
              <a:t>: data-frame manipulation library</a:t>
            </a:r>
          </a:p>
          <a:p>
            <a:pPr lvl="1"/>
            <a:r>
              <a:rPr lang="en-US" sz="1200" dirty="0" err="1"/>
              <a:t>cuML</a:t>
            </a:r>
            <a:r>
              <a:rPr lang="en-US" sz="1200" dirty="0"/>
              <a:t>: Machine Library library</a:t>
            </a:r>
          </a:p>
          <a:p>
            <a:pPr lvl="1"/>
            <a:r>
              <a:rPr lang="en-US" sz="1200" dirty="0" err="1"/>
              <a:t>cuGraphs</a:t>
            </a:r>
            <a:r>
              <a:rPr lang="en-US" sz="1200" dirty="0"/>
              <a:t>: accelerated graph analytics library</a:t>
            </a:r>
          </a:p>
          <a:p>
            <a:endParaRPr lang="en-US" sz="1600" dirty="0"/>
          </a:p>
          <a:p>
            <a:pPr lvl="1"/>
            <a:endParaRPr lang="en-US" sz="12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BCAA5-8D3A-194B-87EB-0E6F12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cuML</a:t>
            </a:r>
            <a:r>
              <a:rPr lang="en-US" dirty="0"/>
              <a:t>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80E43-8A93-C94D-BF89-4D82D62A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2220686"/>
            <a:ext cx="3873224" cy="241662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2BE2999-CCF5-C345-BA04-186E1715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11896"/>
            <a:ext cx="5426896" cy="3272275"/>
          </a:xfrm>
        </p:spPr>
        <p:txBody>
          <a:bodyPr/>
          <a:lstStyle/>
          <a:p>
            <a:r>
              <a:rPr lang="en-US" dirty="0"/>
              <a:t>Three main components</a:t>
            </a:r>
          </a:p>
          <a:p>
            <a:pPr lvl="1"/>
            <a:r>
              <a:rPr lang="en-US" dirty="0"/>
              <a:t>Primitives</a:t>
            </a:r>
          </a:p>
          <a:p>
            <a:pPr lvl="2"/>
            <a:r>
              <a:rPr lang="en-US" sz="1200" dirty="0"/>
              <a:t>Reusable building blocks for building machine learning algorithms</a:t>
            </a:r>
          </a:p>
          <a:p>
            <a:pPr lvl="2"/>
            <a:r>
              <a:rPr lang="en-US" sz="1200" dirty="0"/>
              <a:t>Common for different machine learning algorithms</a:t>
            </a:r>
          </a:p>
          <a:p>
            <a:pPr lvl="2"/>
            <a:r>
              <a:rPr lang="en-US" sz="1200" dirty="0"/>
              <a:t>Used to build different machine learning algorithms</a:t>
            </a:r>
          </a:p>
          <a:p>
            <a:pPr lvl="1"/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Python layer</a:t>
            </a:r>
          </a:p>
          <a:p>
            <a:pPr lvl="2"/>
            <a:r>
              <a:rPr lang="en-US" sz="1200" dirty="0"/>
              <a:t>Provides a </a:t>
            </a:r>
            <a:r>
              <a:rPr lang="en-US" sz="1200" dirty="0" err="1"/>
              <a:t>Scikit</a:t>
            </a:r>
            <a:r>
              <a:rPr lang="en-US" sz="1200" dirty="0"/>
              <a:t>-learn like interface</a:t>
            </a:r>
          </a:p>
          <a:p>
            <a:pPr lvl="2"/>
            <a:r>
              <a:rPr lang="en-US" sz="1200" dirty="0"/>
              <a:t>Hides the complexities of the C/C++ layer</a:t>
            </a:r>
          </a:p>
          <a:p>
            <a:pPr lvl="2"/>
            <a:endParaRPr lang="en-US" dirty="0"/>
          </a:p>
          <a:p>
            <a:endParaRPr lang="en-US" sz="1600" dirty="0"/>
          </a:p>
          <a:p>
            <a:pPr lvl="1"/>
            <a:endParaRPr lang="en-US" sz="12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BCAA5-8D3A-194B-87EB-0E6F12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cuML</a:t>
            </a:r>
            <a:r>
              <a:rPr lang="en-US" dirty="0"/>
              <a:t> Software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AC28F-A0F7-9E49-8D4B-C72D9D04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86" y="1961001"/>
            <a:ext cx="3985303" cy="2848095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075C4BF-230D-4645-B665-1913B810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5" y="935612"/>
            <a:ext cx="5907367" cy="3272275"/>
          </a:xfrm>
        </p:spPr>
        <p:txBody>
          <a:bodyPr/>
          <a:lstStyle/>
          <a:p>
            <a:r>
              <a:rPr lang="en-US" sz="1600" dirty="0"/>
              <a:t>Software stack of </a:t>
            </a:r>
            <a:r>
              <a:rPr lang="en-US" sz="1600" dirty="0" err="1"/>
              <a:t>cuML</a:t>
            </a:r>
            <a:r>
              <a:rPr lang="en-US" sz="1600" dirty="0"/>
              <a:t> in a system with single GPU</a:t>
            </a:r>
          </a:p>
          <a:p>
            <a:r>
              <a:rPr lang="en-US" sz="1600" dirty="0"/>
              <a:t>Primitives and </a:t>
            </a:r>
            <a:r>
              <a:rPr lang="en-US" sz="1600" dirty="0" err="1"/>
              <a:t>cuML</a:t>
            </a:r>
            <a:r>
              <a:rPr lang="en-US" sz="1600" dirty="0"/>
              <a:t> algorithms built on top of CUDA</a:t>
            </a:r>
          </a:p>
          <a:p>
            <a:r>
              <a:rPr lang="en-US" sz="1600" dirty="0"/>
              <a:t>The CUDA/C++ layer is wrapped to the </a:t>
            </a:r>
            <a:r>
              <a:rPr lang="en-US" sz="1600" dirty="0" err="1"/>
              <a:t>Cython</a:t>
            </a:r>
            <a:r>
              <a:rPr lang="en-US" sz="1600" dirty="0"/>
              <a:t> layer to expose the </a:t>
            </a:r>
            <a:r>
              <a:rPr lang="en-US" sz="1600" dirty="0" err="1"/>
              <a:t>cuML</a:t>
            </a:r>
            <a:r>
              <a:rPr lang="en-US" sz="1600" dirty="0"/>
              <a:t> algorithms</a:t>
            </a:r>
          </a:p>
          <a:p>
            <a:endParaRPr lang="en-US" sz="1600" dirty="0"/>
          </a:p>
          <a:p>
            <a:pPr lvl="1"/>
            <a:endParaRPr lang="en-US" sz="12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BCAA5-8D3A-194B-87EB-0E6F12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cuML</a:t>
            </a:r>
            <a:r>
              <a:rPr lang="en-US" dirty="0"/>
              <a:t> Software Stack in Distributed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F63C5-FD79-804F-9877-EF3AA7A6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26951"/>
            <a:ext cx="3883660" cy="299063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ED774F-DCBB-DB4A-AA1E-359FC588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6674"/>
            <a:ext cx="5150498" cy="3272275"/>
          </a:xfrm>
        </p:spPr>
        <p:txBody>
          <a:bodyPr/>
          <a:lstStyle/>
          <a:p>
            <a:r>
              <a:rPr lang="en-US" dirty="0"/>
              <a:t>Two components are added:</a:t>
            </a:r>
          </a:p>
          <a:p>
            <a:pPr lvl="1"/>
            <a:r>
              <a:rPr lang="en-US" sz="1600" dirty="0" err="1"/>
              <a:t>Dask</a:t>
            </a:r>
            <a:r>
              <a:rPr lang="en-US" sz="1600" dirty="0"/>
              <a:t>: for handling point-to-point communications</a:t>
            </a:r>
          </a:p>
          <a:p>
            <a:pPr lvl="1"/>
            <a:r>
              <a:rPr lang="en-US" sz="1600" dirty="0"/>
              <a:t>NCCL: for handling collective communications</a:t>
            </a:r>
          </a:p>
          <a:p>
            <a:endParaRPr lang="en-US" sz="1600" dirty="0"/>
          </a:p>
          <a:p>
            <a:pPr lvl="1"/>
            <a:endParaRPr lang="en-US" sz="12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C86F0-D2C8-314C-A76A-67FD41290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1937940"/>
            <a:ext cx="3745230" cy="27799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46CFFC-7EA3-C143-BAE9-0C81C449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and NCCL Communication Paths in </a:t>
            </a:r>
            <a:r>
              <a:rPr lang="en-US" dirty="0" err="1"/>
              <a:t>cuML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5EDAB-A73A-2F47-9395-B7BBA90F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21" y="2725214"/>
            <a:ext cx="3161609" cy="1506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A259B5-8EEC-8C41-A8EE-275162383B32}"/>
              </a:ext>
            </a:extLst>
          </p:cNvPr>
          <p:cNvSpPr/>
          <p:nvPr/>
        </p:nvSpPr>
        <p:spPr>
          <a:xfrm>
            <a:off x="581894" y="911834"/>
            <a:ext cx="8352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A NCCL communicator is created across the worker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cumlHandle</a:t>
            </a: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: A class in </a:t>
            </a: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cuML</a:t>
            </a: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 that is used to manage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>
                <a:solidFill>
                  <a:schemeClr val="bg2"/>
                </a:solidFill>
              </a:rPr>
              <a:t>Overview of the Software Stacks</a:t>
            </a:r>
          </a:p>
          <a:p>
            <a:r>
              <a:rPr lang="en-US" dirty="0">
                <a:solidFill>
                  <a:srgbClr val="FF0000"/>
                </a:solidFill>
              </a:rPr>
              <a:t>MPI-Based Communication Support in </a:t>
            </a:r>
            <a:r>
              <a:rPr lang="en-US" dirty="0" err="1">
                <a:solidFill>
                  <a:srgbClr val="FF0000"/>
                </a:solidFill>
              </a:rPr>
              <a:t>cuML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 Evaluation and Characterization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850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32E8-E2ED-5F4C-B3B3-A008980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a typeface="宋体" pitchFamily="2" charset="-122"/>
              </a:rPr>
              <a:t>MPI-Based Communication Support in </a:t>
            </a:r>
            <a:r>
              <a:rPr lang="en-US" sz="3200" dirty="0" err="1">
                <a:solidFill>
                  <a:srgbClr val="C00000"/>
                </a:solidFill>
                <a:ea typeface="宋体" pitchFamily="2" charset="-122"/>
              </a:rPr>
              <a:t>cuML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6B4E2-376F-FB43-B8BB-7E6A59190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29" y="2027104"/>
            <a:ext cx="4733513" cy="2719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BFCBD6-76DA-DF40-820A-A0CA506EE2C9}"/>
              </a:ext>
            </a:extLst>
          </p:cNvPr>
          <p:cNvSpPr/>
          <p:nvPr/>
        </p:nvSpPr>
        <p:spPr>
          <a:xfrm>
            <a:off x="581894" y="911834"/>
            <a:ext cx="835278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MVAPICH2-GDR: for handling collective 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MPI4PY: Python binding library for MPI</a:t>
            </a:r>
          </a:p>
          <a:p>
            <a:pPr marL="800066" lvl="1" indent="-342900">
              <a:buFont typeface="Arial" panose="020B0604020202020204" pitchFamily="34" charset="0"/>
              <a:buChar char="•"/>
            </a:pPr>
            <a:endParaRPr kumimoji="1" lang="en-US" sz="2200" b="0" dirty="0">
              <a:latin typeface="Calibri" pitchFamily="34" charset="0"/>
              <a:cs typeface="Calibri" pitchFamily="34" charset="0"/>
            </a:endParaRPr>
          </a:p>
          <a:p>
            <a:pPr marL="800066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5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32E8-E2ED-5F4C-B3B3-A008980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a typeface="宋体" pitchFamily="2" charset="-122"/>
              </a:rPr>
              <a:t>MPI-Based Communication Support in </a:t>
            </a:r>
            <a:r>
              <a:rPr lang="en-US" sz="3200" dirty="0" err="1">
                <a:solidFill>
                  <a:srgbClr val="C00000"/>
                </a:solidFill>
                <a:ea typeface="宋体" pitchFamily="2" charset="-122"/>
              </a:rPr>
              <a:t>cuML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CACB-324D-274A-A246-BB73A08AA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08" y="1883885"/>
            <a:ext cx="4108020" cy="2728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F3CEFA-0016-C843-84BC-9545A80DD33C}"/>
              </a:ext>
            </a:extLst>
          </p:cNvPr>
          <p:cNvSpPr/>
          <p:nvPr/>
        </p:nvSpPr>
        <p:spPr>
          <a:xfrm>
            <a:off x="581894" y="911834"/>
            <a:ext cx="83527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Use a </a:t>
            </a: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Cython</a:t>
            </a: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 wrapper to inject MPI communicator to </a:t>
            </a: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cuML</a:t>
            </a: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 handle</a:t>
            </a:r>
          </a:p>
          <a:p>
            <a:pPr marL="800066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7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 err="1">
                <a:solidFill>
                  <a:schemeClr val="bg2"/>
                </a:solidFill>
              </a:rPr>
              <a:t>cuML</a:t>
            </a:r>
            <a:r>
              <a:rPr lang="en-US" dirty="0">
                <a:solidFill>
                  <a:schemeClr val="bg2"/>
                </a:solidFill>
              </a:rPr>
              <a:t> Software Stack</a:t>
            </a:r>
          </a:p>
          <a:p>
            <a:r>
              <a:rPr lang="en-US" dirty="0">
                <a:solidFill>
                  <a:schemeClr val="bg2"/>
                </a:solidFill>
              </a:rPr>
              <a:t>MPI-Based Communication Support in </a:t>
            </a:r>
            <a:r>
              <a:rPr lang="en-US" dirty="0" err="1">
                <a:solidFill>
                  <a:schemeClr val="bg2"/>
                </a:solidFill>
              </a:rPr>
              <a:t>cuML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Performance Evaluation and Characterization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Conclusion and Future Work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091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>
                <a:solidFill>
                  <a:schemeClr val="bg2"/>
                </a:solidFill>
              </a:rPr>
              <a:t>Overview of the Software Stacks</a:t>
            </a:r>
          </a:p>
          <a:p>
            <a:r>
              <a:rPr lang="en-US" dirty="0">
                <a:solidFill>
                  <a:schemeClr val="bg2"/>
                </a:solidFill>
              </a:rPr>
              <a:t>MPI-Based Communication Support in </a:t>
            </a:r>
            <a:r>
              <a:rPr lang="en-US" dirty="0" err="1">
                <a:solidFill>
                  <a:schemeClr val="bg2"/>
                </a:solidFill>
              </a:rPr>
              <a:t>cuML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 Performance Evaluation and Characterization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41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9E6052-B4BF-994F-85A3-E33C71C6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78355"/>
              </p:ext>
            </p:extLst>
          </p:nvPr>
        </p:nvGraphicFramePr>
        <p:xfrm>
          <a:off x="1582191" y="809347"/>
          <a:ext cx="6096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534617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767197"/>
                    </a:ext>
                  </a:extLst>
                </a:gridCol>
              </a:tblGrid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SDSC Comet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0751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42813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Xeon Haswell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523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E5-2680 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642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89610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7976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Cores per 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0388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RAM (DDR4)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44023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GPU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NVIDIA Pascal P100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78150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71261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GPU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GB (HBM2)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6008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IB-EDR (56G)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9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2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2A825-6024-9C46-BAA1-867DB1F30415}"/>
              </a:ext>
            </a:extLst>
          </p:cNvPr>
          <p:cNvSpPr/>
          <p:nvPr/>
        </p:nvSpPr>
        <p:spPr>
          <a:xfrm>
            <a:off x="3569046" y="448042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CPU vs. GPU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345292-8EB9-2D40-9028-B3C2F71FE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591673"/>
              </p:ext>
            </p:extLst>
          </p:nvPr>
        </p:nvGraphicFramePr>
        <p:xfrm>
          <a:off x="1524918" y="842545"/>
          <a:ext cx="4953000" cy="381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B7F3B9D-1512-1544-A9FD-761F75793D29}"/>
              </a:ext>
            </a:extLst>
          </p:cNvPr>
          <p:cNvSpPr/>
          <p:nvPr/>
        </p:nvSpPr>
        <p:spPr bwMode="auto">
          <a:xfrm>
            <a:off x="2667918" y="1683911"/>
            <a:ext cx="609009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1.77x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1701F-D220-9148-AB2F-B71BEC18658A}"/>
              </a:ext>
            </a:extLst>
          </p:cNvPr>
          <p:cNvSpPr/>
          <p:nvPr/>
        </p:nvSpPr>
        <p:spPr bwMode="auto">
          <a:xfrm>
            <a:off x="4181545" y="1379111"/>
            <a:ext cx="609009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1.73x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6368A-5F65-C14D-82DE-050CC29D5E29}"/>
              </a:ext>
            </a:extLst>
          </p:cNvPr>
          <p:cNvSpPr/>
          <p:nvPr/>
        </p:nvSpPr>
        <p:spPr bwMode="auto">
          <a:xfrm>
            <a:off x="3429327" y="3360311"/>
            <a:ext cx="609009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1.6x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2F3FE-B843-0C47-9BC5-DD445FD95965}"/>
              </a:ext>
            </a:extLst>
          </p:cNvPr>
          <p:cNvSpPr/>
          <p:nvPr/>
        </p:nvSpPr>
        <p:spPr bwMode="auto">
          <a:xfrm>
            <a:off x="4877718" y="1912511"/>
            <a:ext cx="609009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1.85x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D4F82-7E3F-CF49-A8A6-5EF9C11A0EC0}"/>
              </a:ext>
            </a:extLst>
          </p:cNvPr>
          <p:cNvSpPr/>
          <p:nvPr/>
        </p:nvSpPr>
        <p:spPr bwMode="auto">
          <a:xfrm>
            <a:off x="5665035" y="1607711"/>
            <a:ext cx="609009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1.57x</a:t>
            </a:r>
          </a:p>
        </p:txBody>
      </p:sp>
    </p:spTree>
    <p:extLst>
      <p:ext uri="{BB962C8B-B14F-4D97-AF65-F5344CB8AC3E}">
        <p14:creationId xmlns:p14="http://schemas.microsoft.com/office/powerpoint/2010/main" val="64023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Performance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46F90-5831-5C46-B2A0-4B4B0AC91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63040"/>
            <a:ext cx="4053840" cy="2580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C2A825-6024-9C46-BAA1-867DB1F30415}"/>
              </a:ext>
            </a:extLst>
          </p:cNvPr>
          <p:cNvSpPr/>
          <p:nvPr/>
        </p:nvSpPr>
        <p:spPr>
          <a:xfrm>
            <a:off x="1486269" y="4190633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Truncated SVD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3C7A-171E-714E-B1E8-A61181579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463039"/>
            <a:ext cx="4572001" cy="2580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159FB5-65B2-D94D-BC3B-7664B6D081FD}"/>
              </a:ext>
            </a:extLst>
          </p:cNvPr>
          <p:cNvSpPr/>
          <p:nvPr/>
        </p:nvSpPr>
        <p:spPr>
          <a:xfrm>
            <a:off x="6589825" y="4190633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1C172-B8F0-FA43-A465-C5B5E0ED1630}"/>
              </a:ext>
            </a:extLst>
          </p:cNvPr>
          <p:cNvSpPr/>
          <p:nvPr/>
        </p:nvSpPr>
        <p:spPr bwMode="auto">
          <a:xfrm>
            <a:off x="5676899" y="947422"/>
            <a:ext cx="2362200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1.6x speedup for 32 GPUs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321D4-BA7F-5944-A859-914223466C72}"/>
              </a:ext>
            </a:extLst>
          </p:cNvPr>
          <p:cNvSpPr/>
          <p:nvPr/>
        </p:nvSpPr>
        <p:spPr bwMode="auto">
          <a:xfrm>
            <a:off x="1104901" y="947422"/>
            <a:ext cx="2514600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1.38x speedup on 32 GPUs</a:t>
            </a:r>
          </a:p>
        </p:txBody>
      </p:sp>
    </p:spTree>
    <p:extLst>
      <p:ext uri="{BB962C8B-B14F-4D97-AF65-F5344CB8AC3E}">
        <p14:creationId xmlns:p14="http://schemas.microsoft.com/office/powerpoint/2010/main" val="234368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2A825-6024-9C46-BAA1-867DB1F30415}"/>
              </a:ext>
            </a:extLst>
          </p:cNvPr>
          <p:cNvSpPr/>
          <p:nvPr/>
        </p:nvSpPr>
        <p:spPr>
          <a:xfrm>
            <a:off x="1337193" y="4190633"/>
            <a:ext cx="2060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59FB5-65B2-D94D-BC3B-7664B6D081FD}"/>
              </a:ext>
            </a:extLst>
          </p:cNvPr>
          <p:cNvSpPr/>
          <p:nvPr/>
        </p:nvSpPr>
        <p:spPr>
          <a:xfrm>
            <a:off x="6251593" y="4190633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BD50B-CDB1-5C4B-9885-0786896DA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9" y="1402079"/>
            <a:ext cx="4345125" cy="2346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8E805-99ED-124C-A81B-B8582E12A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74" y="1402078"/>
            <a:ext cx="4345125" cy="2346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6C974C-31F0-1544-BE04-A2F0A71EB1DA}"/>
              </a:ext>
            </a:extLst>
          </p:cNvPr>
          <p:cNvSpPr/>
          <p:nvPr/>
        </p:nvSpPr>
        <p:spPr bwMode="auto">
          <a:xfrm>
            <a:off x="1229299" y="911102"/>
            <a:ext cx="2514600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1.25x speedup on 32 GPUs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AA917-D7DF-7A4C-B52C-EC17F6563AD5}"/>
              </a:ext>
            </a:extLst>
          </p:cNvPr>
          <p:cNvSpPr/>
          <p:nvPr/>
        </p:nvSpPr>
        <p:spPr bwMode="auto">
          <a:xfrm>
            <a:off x="5791200" y="911102"/>
            <a:ext cx="2520785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1.1x speedup for 16 GPUs</a:t>
            </a:r>
          </a:p>
        </p:txBody>
      </p:sp>
    </p:spTree>
    <p:extLst>
      <p:ext uri="{BB962C8B-B14F-4D97-AF65-F5344CB8AC3E}">
        <p14:creationId xmlns:p14="http://schemas.microsoft.com/office/powerpoint/2010/main" val="360343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2A825-6024-9C46-BAA1-867DB1F30415}"/>
              </a:ext>
            </a:extLst>
          </p:cNvPr>
          <p:cNvSpPr/>
          <p:nvPr/>
        </p:nvSpPr>
        <p:spPr>
          <a:xfrm>
            <a:off x="3487406" y="4100899"/>
            <a:ext cx="2169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9928D-50C9-634C-BF8D-80D2DC7BB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" y="1372671"/>
            <a:ext cx="4511040" cy="2398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F4247C-BFB7-F345-9B72-6CF80AA35E01}"/>
              </a:ext>
            </a:extLst>
          </p:cNvPr>
          <p:cNvSpPr/>
          <p:nvPr/>
        </p:nvSpPr>
        <p:spPr bwMode="auto">
          <a:xfrm>
            <a:off x="3152141" y="890200"/>
            <a:ext cx="2514600" cy="304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1.24x speedup on 32 GPUs</a:t>
            </a:r>
          </a:p>
        </p:txBody>
      </p:sp>
    </p:spTree>
    <p:extLst>
      <p:ext uri="{BB962C8B-B14F-4D97-AF65-F5344CB8AC3E}">
        <p14:creationId xmlns:p14="http://schemas.microsoft.com/office/powerpoint/2010/main" val="148145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Collectives in </a:t>
            </a:r>
            <a:r>
              <a:rPr lang="en-US" dirty="0" err="1"/>
              <a:t>cuML</a:t>
            </a:r>
            <a:r>
              <a:rPr lang="en-US" dirty="0"/>
              <a:t>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E4EC-88AB-7E44-A518-21F3C0AD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4" y="1673640"/>
            <a:ext cx="6704913" cy="3252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794FB-A61B-F44B-8958-1C7D310CC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83" y="262969"/>
            <a:ext cx="1491771" cy="106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BBA91-B4F4-6A48-AA48-6D49B9778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83" y="2755732"/>
            <a:ext cx="1630801" cy="106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EB777-1B51-BF41-B634-A4D67F036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67" y="1505600"/>
            <a:ext cx="1630801" cy="1066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58F22D-CE5F-C14B-8AB6-735F5D3ABC2D}"/>
              </a:ext>
            </a:extLst>
          </p:cNvPr>
          <p:cNvSpPr/>
          <p:nvPr/>
        </p:nvSpPr>
        <p:spPr>
          <a:xfrm>
            <a:off x="7483317" y="393561"/>
            <a:ext cx="95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9B61C-8F0F-124F-94CB-F33097AEB7C7}"/>
              </a:ext>
            </a:extLst>
          </p:cNvPr>
          <p:cNvSpPr/>
          <p:nvPr/>
        </p:nvSpPr>
        <p:spPr>
          <a:xfrm>
            <a:off x="7448551" y="2871914"/>
            <a:ext cx="95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Bcast</a:t>
            </a: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C4B90-21A1-2C40-ACD3-CD3C87E1B6F4}"/>
              </a:ext>
            </a:extLst>
          </p:cNvPr>
          <p:cNvSpPr/>
          <p:nvPr/>
        </p:nvSpPr>
        <p:spPr>
          <a:xfrm>
            <a:off x="7364167" y="1577695"/>
            <a:ext cx="95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5E8CC-B67D-1046-B9FA-972726361F1B}"/>
              </a:ext>
            </a:extLst>
          </p:cNvPr>
          <p:cNvSpPr/>
          <p:nvPr/>
        </p:nvSpPr>
        <p:spPr>
          <a:xfrm>
            <a:off x="572668" y="770690"/>
            <a:ext cx="83527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066" lvl="1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K-Means: </a:t>
            </a: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Allreduce</a:t>
            </a:r>
            <a:endParaRPr kumimoji="1" lang="en-US" sz="2200" b="0" dirty="0">
              <a:latin typeface="Calibri" pitchFamily="34" charset="0"/>
              <a:cs typeface="Calibri" pitchFamily="34" charset="0"/>
            </a:endParaRPr>
          </a:p>
          <a:p>
            <a:pPr marL="800066" lvl="1" indent="-34290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Nearest neighbor: </a:t>
            </a:r>
            <a:r>
              <a:rPr kumimoji="1" lang="en-US" sz="2200" b="0" dirty="0" err="1">
                <a:latin typeface="Calibri" pitchFamily="34" charset="0"/>
                <a:cs typeface="Calibri" pitchFamily="34" charset="0"/>
              </a:rPr>
              <a:t>Bcast</a:t>
            </a: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 and Reduce</a:t>
            </a:r>
          </a:p>
        </p:txBody>
      </p:sp>
    </p:spTree>
    <p:extLst>
      <p:ext uri="{BB962C8B-B14F-4D97-AF65-F5344CB8AC3E}">
        <p14:creationId xmlns:p14="http://schemas.microsoft.com/office/powerpoint/2010/main" val="86047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537975-4508-BC42-92C0-D595156F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" y="262969"/>
            <a:ext cx="8096595" cy="579576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CE0B5-AD6F-554C-A974-AA90A68B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59" y="1903893"/>
            <a:ext cx="4007660" cy="242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1107B-6AB9-6B46-9108-A7FC5B12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" y="1903893"/>
            <a:ext cx="4007659" cy="2420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EB067-9220-C143-9682-C6E3FCA38BE2}"/>
              </a:ext>
            </a:extLst>
          </p:cNvPr>
          <p:cNvSpPr/>
          <p:nvPr/>
        </p:nvSpPr>
        <p:spPr>
          <a:xfrm>
            <a:off x="1732284" y="4504108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5FE4A-7029-DE41-9D9F-930FD17D242A}"/>
              </a:ext>
            </a:extLst>
          </p:cNvPr>
          <p:cNvSpPr/>
          <p:nvPr/>
        </p:nvSpPr>
        <p:spPr>
          <a:xfrm>
            <a:off x="6286089" y="4504108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3D685-490F-1F47-A6E5-FBA793D9B851}"/>
              </a:ext>
            </a:extLst>
          </p:cNvPr>
          <p:cNvSpPr/>
          <p:nvPr/>
        </p:nvSpPr>
        <p:spPr>
          <a:xfrm>
            <a:off x="117301" y="842545"/>
            <a:ext cx="83527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2200" b="0" dirty="0">
                <a:latin typeface="Calibri" pitchFamily="34" charset="0"/>
                <a:cs typeface="Calibri" pitchFamily="34" charset="0"/>
              </a:rPr>
              <a:t>Hyperparameter optimization (HPO) to the real-world Higgs dataset</a:t>
            </a:r>
          </a:p>
          <a:p>
            <a:pPr marL="800066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4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>
                <a:solidFill>
                  <a:schemeClr val="bg2"/>
                </a:solidFill>
              </a:rPr>
              <a:t>Overview of the Software Stacks</a:t>
            </a:r>
          </a:p>
          <a:p>
            <a:r>
              <a:rPr lang="en-US" dirty="0">
                <a:solidFill>
                  <a:schemeClr val="bg2"/>
                </a:solidFill>
              </a:rPr>
              <a:t>MPI-Based Communication Support in </a:t>
            </a:r>
            <a:r>
              <a:rPr lang="en-US" dirty="0" err="1">
                <a:solidFill>
                  <a:schemeClr val="bg2"/>
                </a:solidFill>
              </a:rPr>
              <a:t>cuML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Performance Evaluation and Characterization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8864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74569" y="827418"/>
            <a:ext cx="8503920" cy="4183762"/>
          </a:xfrm>
        </p:spPr>
        <p:txBody>
          <a:bodyPr/>
          <a:lstStyle/>
          <a:p>
            <a:r>
              <a:rPr lang="en-US" sz="2000" dirty="0"/>
              <a:t>Add support for MPI-based communications for </a:t>
            </a:r>
            <a:r>
              <a:rPr lang="en-US" sz="2000" dirty="0" err="1"/>
              <a:t>cuML</a:t>
            </a:r>
            <a:r>
              <a:rPr lang="en-US" sz="2000" dirty="0"/>
              <a:t> applications in Python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Take advantage of MPI collective communication for communication between workers in </a:t>
            </a:r>
            <a:r>
              <a:rPr lang="en-US" altLang="zh-CN" sz="2000" dirty="0" err="1">
                <a:solidFill>
                  <a:schemeClr val="bg2"/>
                </a:solidFill>
              </a:rPr>
              <a:t>cuML</a:t>
            </a:r>
            <a:endParaRPr lang="en-US" altLang="zh-CN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Provide a synthetic benchmarking suite and in-depth analysis of </a:t>
            </a:r>
            <a:r>
              <a:rPr lang="en-US" sz="2000" dirty="0" err="1">
                <a:solidFill>
                  <a:schemeClr val="bg2"/>
                </a:solidFill>
              </a:rPr>
              <a:t>cuML</a:t>
            </a:r>
            <a:r>
              <a:rPr lang="en-US" sz="2000" dirty="0">
                <a:solidFill>
                  <a:schemeClr val="bg2"/>
                </a:solidFill>
              </a:rPr>
              <a:t> algorithms</a:t>
            </a:r>
          </a:p>
          <a:p>
            <a:r>
              <a:rPr lang="en-US" sz="2000" dirty="0">
                <a:solidFill>
                  <a:schemeClr val="bg2"/>
                </a:solidFill>
              </a:rPr>
              <a:t>Compare the performance of the proposed MPI-based communication approach with NCCL-based communication design</a:t>
            </a:r>
          </a:p>
          <a:p>
            <a:r>
              <a:rPr lang="en-US" sz="2000" dirty="0">
                <a:solidFill>
                  <a:schemeClr val="bg2"/>
                </a:solidFill>
              </a:rPr>
              <a:t>Up to 1.6x, 1.25x, 1.25x,and 1.36x speedup for K-Means, Nearest Neighbors, Linear Regression, and </a:t>
            </a:r>
            <a:r>
              <a:rPr lang="en-US" sz="2000" dirty="0" err="1">
                <a:solidFill>
                  <a:schemeClr val="bg2"/>
                </a:solidFill>
              </a:rPr>
              <a:t>tSVD</a:t>
            </a:r>
            <a:r>
              <a:rPr lang="en-US" sz="2000" dirty="0">
                <a:solidFill>
                  <a:schemeClr val="bg2"/>
                </a:solidFill>
              </a:rPr>
              <a:t> on 32 GPUs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Will </a:t>
            </a:r>
            <a:r>
              <a:rPr lang="en-US" sz="2000">
                <a:solidFill>
                  <a:schemeClr val="bg2"/>
                </a:solidFill>
              </a:rPr>
              <a:t>be available </a:t>
            </a:r>
            <a:r>
              <a:rPr lang="en-US" sz="2000" dirty="0">
                <a:solidFill>
                  <a:schemeClr val="bg2"/>
                </a:solidFill>
              </a:rPr>
              <a:t>to the community</a:t>
            </a:r>
            <a:br>
              <a:rPr lang="en-US" sz="2000" dirty="0">
                <a:solidFill>
                  <a:schemeClr val="bg2"/>
                </a:solidFill>
              </a:rPr>
            </a:br>
            <a:endParaRPr lang="en-US" altLang="zh-CN" sz="2000" dirty="0">
              <a:solidFill>
                <a:schemeClr val="bg2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2187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270" y="185524"/>
            <a:ext cx="8096596" cy="5795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/>
              <a:t>Thank You!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782968" y="1329781"/>
            <a:ext cx="1524000" cy="1143000"/>
            <a:chOff x="1584" y="1008"/>
            <a:chExt cx="624" cy="57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07" name="Rectangle 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11" name="Oval 1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12" name="Line 1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96" name="Rectangle 1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97" name="Rectangle 2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98" name="Rectangle 2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99" name="Rectangle 2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00" name="Oval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2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2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88" name="Rectangle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90" name="Line 3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4" name="Line 4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4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74" name="Rectangle 4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76" name="Rectangle 4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77" name="Rectangle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78" name="Oval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79" name="Line 4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0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1" name="Line 5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5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5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5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70" name="Line 6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71" name="Line 6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72" name="Line 6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73" name="Line 6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52" name="Rectangle 6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53" name="Rectangle 6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54" name="Rectangle 6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55" name="Rectangle 7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56" name="Oval 7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7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7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7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1" name="Rectangle 7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42" name="Rectangle 8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43" name="Rectangle 8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44" name="Rectangle 8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45" name="Oval 8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8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8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8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8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18" name="Group 90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0" name="Rectangle 9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31" name="Rectangle 9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32" name="Rectangle 9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33" name="Rectangle 9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34" name="Oval 9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/>
              </a:p>
            </p:txBody>
          </p:sp>
          <p:sp>
            <p:nvSpPr>
              <p:cNvPr id="35" name="Line 9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9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9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10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0" name="Line 10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0" name="Line 103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1" name="Line 104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2" name="Line 105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3" name="Line 106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5" name="Line 108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6" name="Line 109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7" name="Line 110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28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29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269291" y="25136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1800" dirty="0">
                <a:latin typeface="Calibri"/>
                <a:ea typeface="宋体" pitchFamily="2" charset="-122"/>
                <a:cs typeface="Calibri"/>
              </a:rPr>
              <a:t>Network-Based Computing Laboratory</a:t>
            </a:r>
          </a:p>
          <a:p>
            <a:pPr algn="ctr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3"/>
              </a:rPr>
              <a:t>http://nowlab.cse.ohio-state.edu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  <a:hlinkClick r:id="rId3"/>
              </a:rPr>
              <a:t>/</a:t>
            </a:r>
            <a:endParaRPr lang="en-US" altLang="zh-CN" sz="1800" dirty="0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2229" y="3570518"/>
            <a:ext cx="2836089" cy="1215897"/>
            <a:chOff x="19167" y="3097058"/>
            <a:chExt cx="4682259" cy="1786638"/>
          </a:xfrm>
        </p:grpSpPr>
        <p:sp>
          <p:nvSpPr>
            <p:cNvPr id="122" name="Rectangle 114"/>
            <p:cNvSpPr>
              <a:spLocks noChangeArrowheads="1"/>
            </p:cNvSpPr>
            <p:nvPr/>
          </p:nvSpPr>
          <p:spPr bwMode="auto">
            <a:xfrm>
              <a:off x="19167" y="4250551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latin typeface="Calibri"/>
                  <a:ea typeface="宋体" pitchFamily="2" charset="-122"/>
                  <a:cs typeface="Calibri"/>
                </a:rPr>
                <a:t>The High-Performance MPI/PGAS Project</a:t>
              </a:r>
            </a:p>
            <a:p>
              <a:pPr algn="ctr"/>
              <a:r>
                <a:rPr lang="en-US" altLang="zh-CN" sz="110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http://mvapich.cse.ohio-state.edu/</a:t>
              </a:r>
              <a:endParaRPr lang="zh-CN" altLang="en-US" sz="110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7" y="3097058"/>
              <a:ext cx="2880119" cy="102080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017833" y="3461114"/>
            <a:ext cx="2836089" cy="1348711"/>
            <a:chOff x="5154404" y="876229"/>
            <a:chExt cx="4682259" cy="1981795"/>
          </a:xfrm>
        </p:grpSpPr>
        <p:sp>
          <p:nvSpPr>
            <p:cNvPr id="123" name="Rectangle 114"/>
            <p:cNvSpPr>
              <a:spLocks noChangeArrowheads="1"/>
            </p:cNvSpPr>
            <p:nvPr/>
          </p:nvSpPr>
          <p:spPr bwMode="auto">
            <a:xfrm>
              <a:off x="5154404" y="2224879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latin typeface="Calibri"/>
                  <a:ea typeface="宋体" pitchFamily="2" charset="-122"/>
                  <a:cs typeface="Calibri"/>
                </a:rPr>
                <a:t>The High-Performance Deep Learning Project</a:t>
              </a:r>
            </a:p>
            <a:p>
              <a:pPr algn="ctr"/>
              <a:r>
                <a:rPr lang="en-US" altLang="zh-CN" sz="110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http://hidl.cse.ohio-state.edu/</a:t>
              </a:r>
              <a:endParaRPr lang="zh-CN" altLang="en-US" sz="110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704" y="876229"/>
              <a:ext cx="2093162" cy="134528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081631" y="3562925"/>
            <a:ext cx="2836089" cy="1246558"/>
            <a:chOff x="4614142" y="3202904"/>
            <a:chExt cx="4682259" cy="1831694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1359" y="3202904"/>
              <a:ext cx="2444337" cy="1167193"/>
            </a:xfrm>
            <a:prstGeom prst="rect">
              <a:avLst/>
            </a:prstGeom>
          </p:spPr>
        </p:pic>
        <p:sp>
          <p:nvSpPr>
            <p:cNvPr id="125" name="Rectangle 114"/>
            <p:cNvSpPr>
              <a:spLocks noChangeArrowheads="1"/>
            </p:cNvSpPr>
            <p:nvPr/>
          </p:nvSpPr>
          <p:spPr bwMode="auto">
            <a:xfrm>
              <a:off x="4614142" y="4401452"/>
              <a:ext cx="4682259" cy="633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latin typeface="Calibri"/>
                  <a:ea typeface="宋体" pitchFamily="2" charset="-122"/>
                  <a:cs typeface="Calibri"/>
                </a:rPr>
                <a:t>The High-Performance Big Data Project</a:t>
              </a:r>
            </a:p>
            <a:p>
              <a:pPr algn="ctr"/>
              <a:r>
                <a:rPr lang="en-US" altLang="zh-CN" sz="110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http://hibd.cse.ohio-state.edu/</a:t>
              </a:r>
              <a:endParaRPr lang="zh-CN" altLang="en-US" sz="110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690C72A-3473-CD40-B293-6527B4A703A8}"/>
              </a:ext>
            </a:extLst>
          </p:cNvPr>
          <p:cNvSpPr/>
          <p:nvPr/>
        </p:nvSpPr>
        <p:spPr>
          <a:xfrm>
            <a:off x="3396172" y="776149"/>
            <a:ext cx="2438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ghazimirsaeed.3@osu.edu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7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595FE-AD7D-0445-A03F-4BB2270B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Unprecedented growth in data generated from diverse sources</a:t>
            </a:r>
          </a:p>
          <a:p>
            <a:r>
              <a:rPr lang="en-US" sz="2200" dirty="0"/>
              <a:t>Machine Learning (ML) libraries, tools, and techniques: processing and extracting useful information from this data</a:t>
            </a:r>
          </a:p>
          <a:p>
            <a:r>
              <a:rPr lang="en-US" dirty="0" err="1"/>
              <a:t>Scikit</a:t>
            </a:r>
            <a:r>
              <a:rPr lang="en-US" dirty="0"/>
              <a:t>-learn and Apache Spark’s </a:t>
            </a:r>
            <a:r>
              <a:rPr lang="en-US" dirty="0" err="1"/>
              <a:t>MLlib</a:t>
            </a:r>
            <a:r>
              <a:rPr lang="en-US" dirty="0"/>
              <a:t>: natively designed to support the execution of ML algorithms on CPUs.</a:t>
            </a:r>
          </a:p>
          <a:p>
            <a:r>
              <a:rPr lang="en-US" dirty="0"/>
              <a:t>GPUs: </a:t>
            </a:r>
          </a:p>
          <a:p>
            <a:pPr lvl="1"/>
            <a:r>
              <a:rPr lang="en-US" dirty="0"/>
              <a:t>Popular platform for optimizing parallel workloads</a:t>
            </a:r>
          </a:p>
          <a:p>
            <a:pPr lvl="1"/>
            <a:r>
              <a:rPr lang="en-US" dirty="0"/>
              <a:t>Match for ML applications, which require high arithmetic intensity</a:t>
            </a:r>
          </a:p>
          <a:p>
            <a:endParaRPr lang="en-US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ADF80-F165-854C-B3FF-D2E63F78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020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595FE-AD7D-0445-A03F-4BB2270B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RAPIDS AI: enables end-to-end data science analytic pipelines entirely on GPUs.</a:t>
            </a:r>
          </a:p>
          <a:p>
            <a:r>
              <a:rPr lang="en-US" dirty="0" err="1"/>
              <a:t>cuML</a:t>
            </a:r>
            <a:endParaRPr lang="en-US" dirty="0"/>
          </a:p>
          <a:p>
            <a:pPr lvl="1"/>
            <a:r>
              <a:rPr lang="en-US" dirty="0"/>
              <a:t>GPU-accelerated ML library</a:t>
            </a:r>
          </a:p>
          <a:p>
            <a:pPr lvl="1"/>
            <a:r>
              <a:rPr lang="en-US" dirty="0"/>
              <a:t>GPU-counterpart of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Supports the execution of ML workloads on Multi-Node Multi-GPUs (MNMG) systems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ADF80-F165-854C-B3FF-D2E63F78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</p:spTree>
    <p:extLst>
      <p:ext uri="{BB962C8B-B14F-4D97-AF65-F5344CB8AC3E}">
        <p14:creationId xmlns:p14="http://schemas.microsoft.com/office/powerpoint/2010/main" val="414545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894" y="992671"/>
            <a:ext cx="6806435" cy="3828011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Motivation</a:t>
            </a:r>
          </a:p>
          <a:p>
            <a:r>
              <a:rPr lang="en-US" dirty="0">
                <a:solidFill>
                  <a:schemeClr val="bg2"/>
                </a:solidFill>
              </a:rPr>
              <a:t>Overview of the Software Stacks</a:t>
            </a:r>
          </a:p>
          <a:p>
            <a:r>
              <a:rPr lang="en-US" dirty="0">
                <a:solidFill>
                  <a:schemeClr val="bg2"/>
                </a:solidFill>
              </a:rPr>
              <a:t>MPI-Based Communication Support in </a:t>
            </a:r>
            <a:r>
              <a:rPr lang="en-US" dirty="0" err="1">
                <a:solidFill>
                  <a:schemeClr val="bg2"/>
                </a:solidFill>
              </a:rPr>
              <a:t>cuML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 Performance Evaluation and Characterization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8731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F23EE-647C-F949-90F8-C1447530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stages in </a:t>
            </a:r>
            <a:r>
              <a:rPr lang="en-US" dirty="0" err="1"/>
              <a:t>cuML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training data is distributed to all workers</a:t>
            </a:r>
          </a:p>
          <a:p>
            <a:pPr lvl="1"/>
            <a:r>
              <a:rPr lang="en-US" dirty="0"/>
              <a:t>The output of the training stage i.e. the model parameters are shared with all workers</a:t>
            </a:r>
          </a:p>
          <a:p>
            <a:r>
              <a:rPr lang="en-US" dirty="0"/>
              <a:t>Communication Support in </a:t>
            </a:r>
            <a:r>
              <a:rPr lang="en-US" dirty="0" err="1"/>
              <a:t>cuML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Point-to-point communication: </a:t>
            </a:r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Collective communication: NVIDIA Collective Communications Library (NCCL)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7F3A0-80D9-EC45-BA07-31E567A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59033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87F3A0-80D9-EC45-BA07-31E567A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Combine Ease-of-use with High-performance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1AD4C5-CB51-7748-839D-925B8765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18205"/>
              </p:ext>
            </p:extLst>
          </p:nvPr>
        </p:nvGraphicFramePr>
        <p:xfrm>
          <a:off x="917510" y="711896"/>
          <a:ext cx="703217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4">
                  <a:extLst>
                    <a:ext uri="{9D8B030D-6E8A-4147-A177-3AD203B41FA5}">
                      <a16:colId xmlns:a16="http://schemas.microsoft.com/office/drawing/2014/main" val="2102014336"/>
                    </a:ext>
                  </a:extLst>
                </a:gridCol>
                <a:gridCol w="1406434">
                  <a:extLst>
                    <a:ext uri="{9D8B030D-6E8A-4147-A177-3AD203B41FA5}">
                      <a16:colId xmlns:a16="http://schemas.microsoft.com/office/drawing/2014/main" val="1347640015"/>
                    </a:ext>
                  </a:extLst>
                </a:gridCol>
                <a:gridCol w="1406434">
                  <a:extLst>
                    <a:ext uri="{9D8B030D-6E8A-4147-A177-3AD203B41FA5}">
                      <a16:colId xmlns:a16="http://schemas.microsoft.com/office/drawing/2014/main" val="4287325069"/>
                    </a:ext>
                  </a:extLst>
                </a:gridCol>
                <a:gridCol w="1406434">
                  <a:extLst>
                    <a:ext uri="{9D8B030D-6E8A-4147-A177-3AD203B41FA5}">
                      <a16:colId xmlns:a16="http://schemas.microsoft.com/office/drawing/2014/main" val="317142603"/>
                    </a:ext>
                  </a:extLst>
                </a:gridCol>
                <a:gridCol w="1406434">
                  <a:extLst>
                    <a:ext uri="{9D8B030D-6E8A-4147-A177-3AD203B41FA5}">
                      <a16:colId xmlns:a16="http://schemas.microsoft.com/office/drawing/2014/main" val="383683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MNMG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Spark’s </a:t>
                      </a:r>
                      <a:r>
                        <a:rPr lang="en-US" dirty="0" err="1"/>
                        <a:t>MLlib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1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2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PAPIDS </a:t>
                      </a:r>
                      <a:r>
                        <a:rPr lang="en-US" dirty="0" err="1"/>
                        <a:t>cuML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4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25713"/>
                  </a:ext>
                </a:extLst>
              </a:tr>
            </a:tbl>
          </a:graphicData>
        </a:graphic>
      </p:graphicFrame>
      <p:sp>
        <p:nvSpPr>
          <p:cNvPr id="9" name="Multiply 8">
            <a:extLst>
              <a:ext uri="{FF2B5EF4-FFF2-40B4-BE49-F238E27FC236}">
                <a16:creationId xmlns:a16="http://schemas.microsoft.com/office/drawing/2014/main" id="{052D2FD1-7B6B-A54E-A0E5-258FEBBDDA5F}"/>
              </a:ext>
            </a:extLst>
          </p:cNvPr>
          <p:cNvSpPr/>
          <p:nvPr/>
        </p:nvSpPr>
        <p:spPr bwMode="auto">
          <a:xfrm>
            <a:off x="2836507" y="1365019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D3267860-CFF6-084B-A1AD-9EE3BB9A686F}"/>
              </a:ext>
            </a:extLst>
          </p:cNvPr>
          <p:cNvSpPr/>
          <p:nvPr/>
        </p:nvSpPr>
        <p:spPr bwMode="auto">
          <a:xfrm rot="19054487">
            <a:off x="4268774" y="1817971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E3E03EE9-3D49-C04E-ACEE-F3D802EDC616}"/>
              </a:ext>
            </a:extLst>
          </p:cNvPr>
          <p:cNvSpPr/>
          <p:nvPr/>
        </p:nvSpPr>
        <p:spPr bwMode="auto">
          <a:xfrm rot="19054487">
            <a:off x="5693244" y="1456435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FF91843-310A-9445-9644-32E8FBC2B119}"/>
              </a:ext>
            </a:extLst>
          </p:cNvPr>
          <p:cNvSpPr/>
          <p:nvPr/>
        </p:nvSpPr>
        <p:spPr bwMode="auto">
          <a:xfrm rot="19054487">
            <a:off x="5693243" y="1817971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5009CFCE-4492-C641-961E-82698925F0A6}"/>
              </a:ext>
            </a:extLst>
          </p:cNvPr>
          <p:cNvSpPr/>
          <p:nvPr/>
        </p:nvSpPr>
        <p:spPr bwMode="auto">
          <a:xfrm rot="19054487">
            <a:off x="2844302" y="2151856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03406D5E-769E-C447-91EE-E707C77E095D}"/>
              </a:ext>
            </a:extLst>
          </p:cNvPr>
          <p:cNvSpPr/>
          <p:nvPr/>
        </p:nvSpPr>
        <p:spPr bwMode="auto">
          <a:xfrm rot="19054487">
            <a:off x="2844301" y="2569868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C5150689-5C8E-C244-9826-FDF2A5745390}"/>
              </a:ext>
            </a:extLst>
          </p:cNvPr>
          <p:cNvSpPr/>
          <p:nvPr/>
        </p:nvSpPr>
        <p:spPr bwMode="auto">
          <a:xfrm rot="19054487">
            <a:off x="2844301" y="2952208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C2524F80-C383-2940-A8BE-D43C1384D6C2}"/>
              </a:ext>
            </a:extLst>
          </p:cNvPr>
          <p:cNvSpPr/>
          <p:nvPr/>
        </p:nvSpPr>
        <p:spPr bwMode="auto">
          <a:xfrm rot="19054487">
            <a:off x="2844301" y="3329084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D43C4B37-C0EA-2C48-8982-8B09B0AA7B8D}"/>
              </a:ext>
            </a:extLst>
          </p:cNvPr>
          <p:cNvSpPr/>
          <p:nvPr/>
        </p:nvSpPr>
        <p:spPr bwMode="auto">
          <a:xfrm rot="19054487">
            <a:off x="4268775" y="2151857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7D1697C9-86DA-274E-A12D-3AFCA0699036}"/>
              </a:ext>
            </a:extLst>
          </p:cNvPr>
          <p:cNvSpPr/>
          <p:nvPr/>
        </p:nvSpPr>
        <p:spPr bwMode="auto">
          <a:xfrm rot="19054487">
            <a:off x="4268774" y="2526154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DD4AB39E-5BE6-184D-9C37-80CF763FC511}"/>
              </a:ext>
            </a:extLst>
          </p:cNvPr>
          <p:cNvSpPr/>
          <p:nvPr/>
        </p:nvSpPr>
        <p:spPr bwMode="auto">
          <a:xfrm rot="19054487">
            <a:off x="4268774" y="2930351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E3723D0F-1A31-AB40-9FBC-CF4DB0AB3A78}"/>
              </a:ext>
            </a:extLst>
          </p:cNvPr>
          <p:cNvSpPr/>
          <p:nvPr/>
        </p:nvSpPr>
        <p:spPr bwMode="auto">
          <a:xfrm rot="19054487">
            <a:off x="4268775" y="3324577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5724D47B-962A-B340-AA26-5E9ECF6A4137}"/>
              </a:ext>
            </a:extLst>
          </p:cNvPr>
          <p:cNvSpPr/>
          <p:nvPr/>
        </p:nvSpPr>
        <p:spPr bwMode="auto">
          <a:xfrm rot="19054487">
            <a:off x="5693241" y="2548726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EF2FD6F6-D221-F942-8045-5BC4377FE549}"/>
              </a:ext>
            </a:extLst>
          </p:cNvPr>
          <p:cNvSpPr/>
          <p:nvPr/>
        </p:nvSpPr>
        <p:spPr bwMode="auto">
          <a:xfrm rot="19054487">
            <a:off x="5693240" y="3274638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707FCACC-7900-5349-B282-52CFC2056917}"/>
              </a:ext>
            </a:extLst>
          </p:cNvPr>
          <p:cNvSpPr/>
          <p:nvPr/>
        </p:nvSpPr>
        <p:spPr bwMode="auto">
          <a:xfrm rot="19054487">
            <a:off x="7117709" y="2882612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5F8E9DB1-46ED-C84E-9EDF-54D593A8678B}"/>
              </a:ext>
            </a:extLst>
          </p:cNvPr>
          <p:cNvSpPr/>
          <p:nvPr/>
        </p:nvSpPr>
        <p:spPr bwMode="auto">
          <a:xfrm rot="19054487">
            <a:off x="7117705" y="3264236"/>
            <a:ext cx="329642" cy="151050"/>
          </a:xfrm>
          <a:prstGeom prst="corner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8" name="Multiply 27">
            <a:extLst>
              <a:ext uri="{FF2B5EF4-FFF2-40B4-BE49-F238E27FC236}">
                <a16:creationId xmlns:a16="http://schemas.microsoft.com/office/drawing/2014/main" id="{A479D3FD-2CB0-8846-8446-8072ED76734D}"/>
              </a:ext>
            </a:extLst>
          </p:cNvPr>
          <p:cNvSpPr/>
          <p:nvPr/>
        </p:nvSpPr>
        <p:spPr bwMode="auto">
          <a:xfrm>
            <a:off x="2836506" y="1747654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877FA526-6100-534C-BB97-FD01BC709AC2}"/>
              </a:ext>
            </a:extLst>
          </p:cNvPr>
          <p:cNvSpPr/>
          <p:nvPr/>
        </p:nvSpPr>
        <p:spPr bwMode="auto">
          <a:xfrm>
            <a:off x="4260979" y="1370980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F50302DD-6A38-5E4C-A82B-BA710A8755A8}"/>
              </a:ext>
            </a:extLst>
          </p:cNvPr>
          <p:cNvSpPr/>
          <p:nvPr/>
        </p:nvSpPr>
        <p:spPr bwMode="auto">
          <a:xfrm>
            <a:off x="5685445" y="2112401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F42AE4DE-2194-6740-8E04-32591A2DE1E9}"/>
              </a:ext>
            </a:extLst>
          </p:cNvPr>
          <p:cNvSpPr/>
          <p:nvPr/>
        </p:nvSpPr>
        <p:spPr bwMode="auto">
          <a:xfrm>
            <a:off x="5685437" y="2833141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970EE6FA-9934-274F-977D-D4E0DD2EA971}"/>
              </a:ext>
            </a:extLst>
          </p:cNvPr>
          <p:cNvSpPr/>
          <p:nvPr/>
        </p:nvSpPr>
        <p:spPr bwMode="auto">
          <a:xfrm>
            <a:off x="7109910" y="1352159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533799DE-7C0B-0B44-AD00-C8DCA7C02FEB}"/>
              </a:ext>
            </a:extLst>
          </p:cNvPr>
          <p:cNvSpPr/>
          <p:nvPr/>
        </p:nvSpPr>
        <p:spPr bwMode="auto">
          <a:xfrm>
            <a:off x="7109910" y="1717406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53AEFC47-E841-DE40-A07F-13ED792FA23C}"/>
              </a:ext>
            </a:extLst>
          </p:cNvPr>
          <p:cNvSpPr/>
          <p:nvPr/>
        </p:nvSpPr>
        <p:spPr bwMode="auto">
          <a:xfrm>
            <a:off x="7109910" y="2093923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74F3F0D7-232F-2741-B8BA-4CF6CC667791}"/>
              </a:ext>
            </a:extLst>
          </p:cNvPr>
          <p:cNvSpPr/>
          <p:nvPr/>
        </p:nvSpPr>
        <p:spPr bwMode="auto">
          <a:xfrm>
            <a:off x="7109910" y="2459403"/>
            <a:ext cx="345232" cy="361535"/>
          </a:xfrm>
          <a:prstGeom prst="mathMultiply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DBB57BE-661D-524B-9E16-690CA117D5A8}"/>
              </a:ext>
            </a:extLst>
          </p:cNvPr>
          <p:cNvSpPr/>
          <p:nvPr/>
        </p:nvSpPr>
        <p:spPr>
          <a:xfrm>
            <a:off x="1212979" y="3798693"/>
            <a:ext cx="6875105" cy="912562"/>
          </a:xfrm>
          <a:prstGeom prst="roundRect">
            <a:avLst/>
          </a:prstGeom>
          <a:solidFill>
            <a:srgbClr val="B8E08C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DB09662F-16E8-124F-83BF-0896BA5A104D}"/>
              </a:ext>
            </a:extLst>
          </p:cNvPr>
          <p:cNvSpPr/>
          <p:nvPr/>
        </p:nvSpPr>
        <p:spPr>
          <a:xfrm>
            <a:off x="1023083" y="3654717"/>
            <a:ext cx="7191143" cy="109093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7153" tIns="77153" rIns="77153" bIns="77153" numCol="1" spcCol="1270" anchor="ctr" anchorCtr="0">
            <a:noAutofit/>
          </a:bodyPr>
          <a:lstStyle/>
          <a:p>
            <a:pPr algn="ctr"/>
            <a:r>
              <a:rPr lang="en-US" sz="1800" dirty="0"/>
              <a:t>How can we combine the ease-of-use provided by </a:t>
            </a:r>
            <a:r>
              <a:rPr lang="en-US" sz="1800" dirty="0" err="1"/>
              <a:t>cuML</a:t>
            </a:r>
            <a:r>
              <a:rPr lang="en-US" sz="1800" dirty="0"/>
              <a:t> for running ML applications with the high-performance provided by MPI?</a:t>
            </a:r>
          </a:p>
        </p:txBody>
      </p:sp>
    </p:spTree>
    <p:extLst>
      <p:ext uri="{BB962C8B-B14F-4D97-AF65-F5344CB8AC3E}">
        <p14:creationId xmlns:p14="http://schemas.microsoft.com/office/powerpoint/2010/main" val="4303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87F3A0-80D9-EC45-BA07-31E567A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Support MPI-based Collectives in </a:t>
            </a:r>
            <a:r>
              <a:rPr lang="en-US" dirty="0" err="1"/>
              <a:t>cuML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210E6-9D89-434A-8794-3D10B27E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309705"/>
            <a:ext cx="2583688" cy="1846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6CA1AE-0CB2-7940-BC99-C985FACF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11" y="1309705"/>
            <a:ext cx="2824482" cy="1846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7C480-FD5C-A947-8B48-9EB9C6999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" y="1280443"/>
            <a:ext cx="2824481" cy="184652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7F97D6C-55BA-4E4E-8BB4-2F79B0A80AAB}"/>
              </a:ext>
            </a:extLst>
          </p:cNvPr>
          <p:cNvSpPr/>
          <p:nvPr/>
        </p:nvSpPr>
        <p:spPr>
          <a:xfrm>
            <a:off x="581894" y="3731281"/>
            <a:ext cx="8096595" cy="1208970"/>
          </a:xfrm>
          <a:prstGeom prst="roundRect">
            <a:avLst/>
          </a:prstGeom>
          <a:solidFill>
            <a:srgbClr val="B8E08C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25FB2E96-1701-FE43-81C2-8EB2F24A63F4}"/>
              </a:ext>
            </a:extLst>
          </p:cNvPr>
          <p:cNvSpPr/>
          <p:nvPr/>
        </p:nvSpPr>
        <p:spPr>
          <a:xfrm>
            <a:off x="355326" y="3849314"/>
            <a:ext cx="8519096" cy="109093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7153" tIns="77153" rIns="77153" bIns="77153" numCol="1" spcCol="1270" anchor="ctr" anchorCtr="0">
            <a:noAutofit/>
          </a:bodyPr>
          <a:lstStyle/>
          <a:p>
            <a:pPr algn="ctr"/>
            <a:r>
              <a:rPr lang="en-US" sz="1800" dirty="0"/>
              <a:t>How can we replace NCCL-based collective communications in </a:t>
            </a:r>
            <a:r>
              <a:rPr lang="en-US" sz="1800" dirty="0" err="1"/>
              <a:t>cuML</a:t>
            </a:r>
            <a:r>
              <a:rPr lang="en-US" sz="1800" dirty="0"/>
              <a:t> with MPI-based communications to take advantage of efficient and GPU-aware collective communication designs in MVAPICH2-GDR?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4F460-24D8-524F-8BA7-8048374DC14D}"/>
              </a:ext>
            </a:extLst>
          </p:cNvPr>
          <p:cNvSpPr/>
          <p:nvPr/>
        </p:nvSpPr>
        <p:spPr>
          <a:xfrm>
            <a:off x="7246681" y="3183005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DA372-4686-7347-92DC-297D75A7975F}"/>
              </a:ext>
            </a:extLst>
          </p:cNvPr>
          <p:cNvSpPr/>
          <p:nvPr/>
        </p:nvSpPr>
        <p:spPr>
          <a:xfrm>
            <a:off x="1241328" y="3156234"/>
            <a:ext cx="971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0DCFC-2477-9743-8098-14DD9AC27B5C}"/>
              </a:ext>
            </a:extLst>
          </p:cNvPr>
          <p:cNvSpPr/>
          <p:nvPr/>
        </p:nvSpPr>
        <p:spPr>
          <a:xfrm>
            <a:off x="4195134" y="3179637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Bcast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B0AE0-694F-FF43-BFBB-9E2CD22B0AD2}"/>
              </a:ext>
            </a:extLst>
          </p:cNvPr>
          <p:cNvSpPr/>
          <p:nvPr/>
        </p:nvSpPr>
        <p:spPr>
          <a:xfrm>
            <a:off x="581894" y="757755"/>
            <a:ext cx="7658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MVAPICH2-GDR: Support efficient communication between GPU devices</a:t>
            </a:r>
          </a:p>
        </p:txBody>
      </p:sp>
    </p:spTree>
    <p:extLst>
      <p:ext uri="{BB962C8B-B14F-4D97-AF65-F5344CB8AC3E}">
        <p14:creationId xmlns:p14="http://schemas.microsoft.com/office/powerpoint/2010/main" val="36641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43411-A918-8C44-A617-69AFFED6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4" y="711896"/>
            <a:ext cx="7867996" cy="2989771"/>
          </a:xfrm>
        </p:spPr>
        <p:txBody>
          <a:bodyPr/>
          <a:lstStyle/>
          <a:p>
            <a:r>
              <a:rPr lang="en-US" dirty="0"/>
              <a:t>Training based on different ML algorithms:</a:t>
            </a:r>
          </a:p>
          <a:p>
            <a:pPr lvl="1"/>
            <a:r>
              <a:rPr lang="en-US" sz="1400" dirty="0"/>
              <a:t>K-Means</a:t>
            </a:r>
          </a:p>
          <a:p>
            <a:pPr lvl="1"/>
            <a:r>
              <a:rPr lang="en-US" sz="1400" dirty="0" err="1"/>
              <a:t>tSVD</a:t>
            </a:r>
            <a:endParaRPr lang="en-US" sz="1400" dirty="0"/>
          </a:p>
          <a:p>
            <a:pPr lvl="1"/>
            <a:r>
              <a:rPr lang="en-US" sz="1400" dirty="0"/>
              <a:t>Random Forest</a:t>
            </a:r>
          </a:p>
          <a:p>
            <a:pPr lvl="1"/>
            <a:r>
              <a:rPr lang="en-US" sz="1400" dirty="0"/>
              <a:t>Linear Regression</a:t>
            </a:r>
          </a:p>
          <a:p>
            <a:r>
              <a:rPr lang="en-US" dirty="0"/>
              <a:t>Understand </a:t>
            </a:r>
            <a:r>
              <a:rPr lang="en-US" dirty="0" err="1"/>
              <a:t>cuML</a:t>
            </a:r>
            <a:r>
              <a:rPr lang="en-US" dirty="0"/>
              <a:t> to achieve the best performance</a:t>
            </a:r>
          </a:p>
          <a:p>
            <a:pPr lvl="1"/>
            <a:r>
              <a:rPr lang="en-US" sz="1400" dirty="0"/>
              <a:t>being a relatively new ML library</a:t>
            </a:r>
          </a:p>
          <a:p>
            <a:pPr lvl="1"/>
            <a:r>
              <a:rPr lang="en-US" sz="1400" dirty="0"/>
              <a:t>not studied well by the community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24ECE-AB79-904D-BACC-DE306EEB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0" y="132320"/>
            <a:ext cx="8865814" cy="579576"/>
          </a:xfrm>
        </p:spPr>
        <p:txBody>
          <a:bodyPr/>
          <a:lstStyle/>
          <a:p>
            <a:r>
              <a:rPr lang="en-US" dirty="0"/>
              <a:t>Motivation: Performance Characterization for </a:t>
            </a:r>
            <a:r>
              <a:rPr lang="en-US" dirty="0" err="1"/>
              <a:t>cuML</a:t>
            </a:r>
            <a:r>
              <a:rPr lang="en-US" dirty="0"/>
              <a:t> Algorithms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F82699-90A1-9142-B669-26343F3EC02D}"/>
              </a:ext>
            </a:extLst>
          </p:cNvPr>
          <p:cNvSpPr/>
          <p:nvPr/>
        </p:nvSpPr>
        <p:spPr>
          <a:xfrm>
            <a:off x="341523" y="3646647"/>
            <a:ext cx="8409761" cy="1208970"/>
          </a:xfrm>
          <a:prstGeom prst="roundRect">
            <a:avLst/>
          </a:prstGeom>
          <a:solidFill>
            <a:srgbClr val="B8E08C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50BAE3-F235-B64D-941E-3EF6CAEFAF2F}"/>
              </a:ext>
            </a:extLst>
          </p:cNvPr>
          <p:cNvSpPr/>
          <p:nvPr/>
        </p:nvSpPr>
        <p:spPr>
          <a:xfrm>
            <a:off x="112929" y="3764680"/>
            <a:ext cx="8865815" cy="109093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7153" tIns="77153" rIns="77153" bIns="77153" numCol="1" spcCol="1270" anchor="ctr" anchorCtr="0">
            <a:noAutofit/>
          </a:bodyPr>
          <a:lstStyle/>
          <a:p>
            <a:pPr algn="ctr"/>
            <a:r>
              <a:rPr lang="en-US" sz="1800" dirty="0"/>
              <a:t>How can we provide performance characterization for GPU-accelerated </a:t>
            </a:r>
            <a:r>
              <a:rPr lang="en-US" sz="1800" dirty="0" err="1"/>
              <a:t>cuML</a:t>
            </a:r>
            <a:r>
              <a:rPr lang="en-US" sz="1800" dirty="0"/>
              <a:t> Algorithms and provide guidelines for data scientists to take the most advantage of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12700" cap="sq">
          <a:solidFill>
            <a:schemeClr val="tx1">
              <a:alpha val="25000"/>
            </a:schemeClr>
          </a:solidFill>
          <a:miter lim="800000"/>
          <a:headEnd type="none" w="sm" len="sm"/>
          <a:tailEnd type="none" w="sm" len="sm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 anchor="ctr">
        <a:noAutofit/>
      </a:bodyPr>
      <a:lstStyle>
        <a:defPPr algn="ctr" eaLnBrk="0" hangingPunct="0">
          <a:lnSpc>
            <a:spcPct val="110000"/>
          </a:lnSpc>
          <a:spcBef>
            <a:spcPct val="20000"/>
          </a:spcBef>
          <a:defRPr dirty="0" err="1" smtClean="0">
            <a:solidFill>
              <a:schemeClr val="tx1">
                <a:lumMod val="95000"/>
                <a:lumOff val="5000"/>
              </a:schemeClr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sz="20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j-lt"/>
            <a:ea typeface="+mn-ea"/>
            <a:cs typeface="Calibri" pitchFamily="34" charset="0"/>
          </a:defRPr>
        </a:defPPr>
      </a:lstStyle>
    </a:tx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43769</TotalTime>
  <Words>941</Words>
  <Application>Microsoft Macintosh PowerPoint</Application>
  <PresentationFormat>On-screen Show (16:9)</PresentationFormat>
  <Paragraphs>235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Comic Sans MS</vt:lpstr>
      <vt:lpstr>Garamond</vt:lpstr>
      <vt:lpstr>Helvetica</vt:lpstr>
      <vt:lpstr>Wingdings</vt:lpstr>
      <vt:lpstr>Contemporary</vt:lpstr>
      <vt:lpstr>Accelerating GPU-based Machine Learning in Python using MPI Library: A Case Study with MVAPICH2-GDR</vt:lpstr>
      <vt:lpstr>Outline</vt:lpstr>
      <vt:lpstr>Introduction</vt:lpstr>
      <vt:lpstr>Introduction (cont.)</vt:lpstr>
      <vt:lpstr>Outline</vt:lpstr>
      <vt:lpstr>Motivation</vt:lpstr>
      <vt:lpstr>Motivation: Combine Ease-of-use with High-performance</vt:lpstr>
      <vt:lpstr>Motivation: Support MPI-based Collectives in cuML</vt:lpstr>
      <vt:lpstr>Motivation: Performance Characterization for cuML Algorithms</vt:lpstr>
      <vt:lpstr>Outline</vt:lpstr>
      <vt:lpstr>RAPIDS Software Stack</vt:lpstr>
      <vt:lpstr>cuML Components</vt:lpstr>
      <vt:lpstr>cuML Software Stack</vt:lpstr>
      <vt:lpstr>cuML Software Stack in Distributed Setting</vt:lpstr>
      <vt:lpstr>Dask and NCCL Communication Paths in cuML</vt:lpstr>
      <vt:lpstr>Outline</vt:lpstr>
      <vt:lpstr>MPI-Based Communication Support in cuML </vt:lpstr>
      <vt:lpstr>MPI-Based Communication Support in cuML </vt:lpstr>
      <vt:lpstr>Outline</vt:lpstr>
      <vt:lpstr>Experimental Setup</vt:lpstr>
      <vt:lpstr>Performance Results</vt:lpstr>
      <vt:lpstr>Performance Results</vt:lpstr>
      <vt:lpstr>Performance Results</vt:lpstr>
      <vt:lpstr>Performance Results</vt:lpstr>
      <vt:lpstr>Collectives in cuML Algorithms</vt:lpstr>
      <vt:lpstr>Accuracy</vt:lpstr>
      <vt:lpstr>Outline</vt:lpstr>
      <vt:lpstr>Conclusion</vt:lpstr>
      <vt:lpstr>Thank You!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INAM2: InfiniBand Network Analysis and Monitoring_x000b_with MPI</dc:title>
  <dc:subject>Paper Presentation</dc:subject>
  <dc:creator>Hari Subramoni</dc:creator>
  <cp:lastModifiedBy>Ghazimirsaeed, Seyedeh Mahdieh</cp:lastModifiedBy>
  <cp:revision>9624</cp:revision>
  <cp:lastPrinted>1998-10-01T16:18:06Z</cp:lastPrinted>
  <dcterms:created xsi:type="dcterms:W3CDTF">2013-11-17T05:11:59Z</dcterms:created>
  <dcterms:modified xsi:type="dcterms:W3CDTF">2020-10-10T02:14:22Z</dcterms:modified>
</cp:coreProperties>
</file>