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2.png" ContentType="image/png"/>
  <Override PartName="/ppt/media/image3.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28" name="PlaceHolder 2"/>
          <p:cNvSpPr>
            <a:spLocks noGrp="1"/>
          </p:cNvSpPr>
          <p:nvPr>
            <p:ph type="body"/>
          </p:nvPr>
        </p:nvSpPr>
        <p:spPr>
          <a:xfrm>
            <a:off x="504000" y="1368000"/>
            <a:ext cx="9072000" cy="1568160"/>
          </a:xfrm>
          <a:prstGeom prst="rect">
            <a:avLst/>
          </a:prstGeom>
        </p:spPr>
        <p:txBody>
          <a:bodyPr lIns="0" rIns="0" tIns="0" bIns="0">
            <a:normAutofit/>
          </a:bodyPr>
          <a:p>
            <a:endParaRPr b="0" lang="en-US" sz="2600" spc="-1" strike="noStrike">
              <a:latin typeface="Arial"/>
            </a:endParaRPr>
          </a:p>
        </p:txBody>
      </p:sp>
      <p:sp>
        <p:nvSpPr>
          <p:cNvPr id="29" name="PlaceHolder 3"/>
          <p:cNvSpPr>
            <a:spLocks noGrp="1"/>
          </p:cNvSpPr>
          <p:nvPr>
            <p:ph type="body"/>
          </p:nvPr>
        </p:nvSpPr>
        <p:spPr>
          <a:xfrm>
            <a:off x="504000" y="3085560"/>
            <a:ext cx="907200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31"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600" spc="-1" strike="noStrike">
              <a:latin typeface="Arial"/>
            </a:endParaRPr>
          </a:p>
        </p:txBody>
      </p:sp>
      <p:sp>
        <p:nvSpPr>
          <p:cNvPr id="32"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600" spc="-1" strike="noStrike">
              <a:latin typeface="Arial"/>
            </a:endParaRPr>
          </a:p>
        </p:txBody>
      </p:sp>
      <p:sp>
        <p:nvSpPr>
          <p:cNvPr id="33"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2600" spc="-1" strike="noStrike">
              <a:latin typeface="Arial"/>
            </a:endParaRPr>
          </a:p>
        </p:txBody>
      </p:sp>
      <p:sp>
        <p:nvSpPr>
          <p:cNvPr id="34" name="PlaceHolder 5"/>
          <p:cNvSpPr>
            <a:spLocks noGrp="1"/>
          </p:cNvSpPr>
          <p:nvPr>
            <p:ph type="body"/>
          </p:nvPr>
        </p:nvSpPr>
        <p:spPr>
          <a:xfrm>
            <a:off x="5152680" y="3085560"/>
            <a:ext cx="442692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36" name="PlaceHolder 2"/>
          <p:cNvSpPr>
            <a:spLocks noGrp="1"/>
          </p:cNvSpPr>
          <p:nvPr>
            <p:ph type="body"/>
          </p:nvPr>
        </p:nvSpPr>
        <p:spPr>
          <a:xfrm>
            <a:off x="504000" y="1368000"/>
            <a:ext cx="2921040" cy="1568160"/>
          </a:xfrm>
          <a:prstGeom prst="rect">
            <a:avLst/>
          </a:prstGeom>
        </p:spPr>
        <p:txBody>
          <a:bodyPr lIns="0" rIns="0" tIns="0" bIns="0">
            <a:normAutofit/>
          </a:bodyPr>
          <a:p>
            <a:endParaRPr b="0" lang="en-US" sz="2600" spc="-1" strike="noStrike">
              <a:latin typeface="Arial"/>
            </a:endParaRPr>
          </a:p>
        </p:txBody>
      </p:sp>
      <p:sp>
        <p:nvSpPr>
          <p:cNvPr id="37" name="PlaceHolder 3"/>
          <p:cNvSpPr>
            <a:spLocks noGrp="1"/>
          </p:cNvSpPr>
          <p:nvPr>
            <p:ph type="body"/>
          </p:nvPr>
        </p:nvSpPr>
        <p:spPr>
          <a:xfrm>
            <a:off x="3571560" y="1368000"/>
            <a:ext cx="2921040" cy="1568160"/>
          </a:xfrm>
          <a:prstGeom prst="rect">
            <a:avLst/>
          </a:prstGeom>
        </p:spPr>
        <p:txBody>
          <a:bodyPr lIns="0" rIns="0" tIns="0" bIns="0">
            <a:normAutofit/>
          </a:bodyPr>
          <a:p>
            <a:endParaRPr b="0" lang="en-US" sz="2600" spc="-1" strike="noStrike">
              <a:latin typeface="Arial"/>
            </a:endParaRPr>
          </a:p>
        </p:txBody>
      </p:sp>
      <p:sp>
        <p:nvSpPr>
          <p:cNvPr id="38" name="PlaceHolder 4"/>
          <p:cNvSpPr>
            <a:spLocks noGrp="1"/>
          </p:cNvSpPr>
          <p:nvPr>
            <p:ph type="body"/>
          </p:nvPr>
        </p:nvSpPr>
        <p:spPr>
          <a:xfrm>
            <a:off x="6639120" y="1368000"/>
            <a:ext cx="2921040" cy="1568160"/>
          </a:xfrm>
          <a:prstGeom prst="rect">
            <a:avLst/>
          </a:prstGeom>
        </p:spPr>
        <p:txBody>
          <a:bodyPr lIns="0" rIns="0" tIns="0" bIns="0">
            <a:normAutofit/>
          </a:bodyPr>
          <a:p>
            <a:endParaRPr b="0" lang="en-US" sz="2600" spc="-1" strike="noStrike">
              <a:latin typeface="Arial"/>
            </a:endParaRPr>
          </a:p>
        </p:txBody>
      </p:sp>
      <p:sp>
        <p:nvSpPr>
          <p:cNvPr id="39" name="PlaceHolder 5"/>
          <p:cNvSpPr>
            <a:spLocks noGrp="1"/>
          </p:cNvSpPr>
          <p:nvPr>
            <p:ph type="body"/>
          </p:nvPr>
        </p:nvSpPr>
        <p:spPr>
          <a:xfrm>
            <a:off x="504000" y="3085560"/>
            <a:ext cx="2921040" cy="1568160"/>
          </a:xfrm>
          <a:prstGeom prst="rect">
            <a:avLst/>
          </a:prstGeom>
        </p:spPr>
        <p:txBody>
          <a:bodyPr lIns="0" rIns="0" tIns="0" bIns="0">
            <a:normAutofit/>
          </a:bodyPr>
          <a:p>
            <a:endParaRPr b="0" lang="en-US" sz="2600" spc="-1" strike="noStrike">
              <a:latin typeface="Arial"/>
            </a:endParaRPr>
          </a:p>
        </p:txBody>
      </p:sp>
      <p:sp>
        <p:nvSpPr>
          <p:cNvPr id="40" name="PlaceHolder 6"/>
          <p:cNvSpPr>
            <a:spLocks noGrp="1"/>
          </p:cNvSpPr>
          <p:nvPr>
            <p:ph type="body"/>
          </p:nvPr>
        </p:nvSpPr>
        <p:spPr>
          <a:xfrm>
            <a:off x="3571560" y="3085560"/>
            <a:ext cx="2921040" cy="1568160"/>
          </a:xfrm>
          <a:prstGeom prst="rect">
            <a:avLst/>
          </a:prstGeom>
        </p:spPr>
        <p:txBody>
          <a:bodyPr lIns="0" rIns="0" tIns="0" bIns="0">
            <a:normAutofit/>
          </a:bodyPr>
          <a:p>
            <a:endParaRPr b="0" lang="en-US" sz="2600" spc="-1" strike="noStrike">
              <a:latin typeface="Arial"/>
            </a:endParaRPr>
          </a:p>
        </p:txBody>
      </p:sp>
      <p:sp>
        <p:nvSpPr>
          <p:cNvPr id="41" name="PlaceHolder 7"/>
          <p:cNvSpPr>
            <a:spLocks noGrp="1"/>
          </p:cNvSpPr>
          <p:nvPr>
            <p:ph type="body"/>
          </p:nvPr>
        </p:nvSpPr>
        <p:spPr>
          <a:xfrm>
            <a:off x="6639120" y="3085560"/>
            <a:ext cx="292104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7" name="PlaceHolder 2"/>
          <p:cNvSpPr>
            <a:spLocks noGrp="1"/>
          </p:cNvSpPr>
          <p:nvPr>
            <p:ph type="subTitle"/>
          </p:nvPr>
        </p:nvSpPr>
        <p:spPr>
          <a:xfrm>
            <a:off x="504000" y="1368000"/>
            <a:ext cx="907200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9" name="PlaceHolder 2"/>
          <p:cNvSpPr>
            <a:spLocks noGrp="1"/>
          </p:cNvSpPr>
          <p:nvPr>
            <p:ph type="body"/>
          </p:nvPr>
        </p:nvSpPr>
        <p:spPr>
          <a:xfrm>
            <a:off x="504000" y="1368000"/>
            <a:ext cx="9072000" cy="3288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11" name="PlaceHolder 2"/>
          <p:cNvSpPr>
            <a:spLocks noGrp="1"/>
          </p:cNvSpPr>
          <p:nvPr>
            <p:ph type="body"/>
          </p:nvPr>
        </p:nvSpPr>
        <p:spPr>
          <a:xfrm>
            <a:off x="504000" y="1368000"/>
            <a:ext cx="4426920" cy="3288240"/>
          </a:xfrm>
          <a:prstGeom prst="rect">
            <a:avLst/>
          </a:prstGeom>
        </p:spPr>
        <p:txBody>
          <a:bodyPr lIns="0" rIns="0" tIns="0" bIns="0">
            <a:normAutofit/>
          </a:bodyPr>
          <a:p>
            <a:endParaRPr b="0" lang="en-US" sz="2600" spc="-1" strike="noStrike">
              <a:latin typeface="Arial"/>
            </a:endParaRPr>
          </a:p>
        </p:txBody>
      </p:sp>
      <p:sp>
        <p:nvSpPr>
          <p:cNvPr id="12" name="PlaceHolder 3"/>
          <p:cNvSpPr>
            <a:spLocks noGrp="1"/>
          </p:cNvSpPr>
          <p:nvPr>
            <p:ph type="body"/>
          </p:nvPr>
        </p:nvSpPr>
        <p:spPr>
          <a:xfrm>
            <a:off x="5152680" y="1368000"/>
            <a:ext cx="4426920" cy="3288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16000"/>
            <a:ext cx="7020000" cy="4340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16"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600" spc="-1" strike="noStrike">
              <a:latin typeface="Arial"/>
            </a:endParaRPr>
          </a:p>
        </p:txBody>
      </p:sp>
      <p:sp>
        <p:nvSpPr>
          <p:cNvPr id="17" name="PlaceHolder 3"/>
          <p:cNvSpPr>
            <a:spLocks noGrp="1"/>
          </p:cNvSpPr>
          <p:nvPr>
            <p:ph type="body"/>
          </p:nvPr>
        </p:nvSpPr>
        <p:spPr>
          <a:xfrm>
            <a:off x="5152680" y="1368000"/>
            <a:ext cx="4426920" cy="3288240"/>
          </a:xfrm>
          <a:prstGeom prst="rect">
            <a:avLst/>
          </a:prstGeom>
        </p:spPr>
        <p:txBody>
          <a:bodyPr lIns="0" rIns="0" tIns="0" bIns="0">
            <a:normAutofit/>
          </a:bodyPr>
          <a:p>
            <a:endParaRPr b="0" lang="en-US" sz="2600" spc="-1" strike="noStrike">
              <a:latin typeface="Arial"/>
            </a:endParaRPr>
          </a:p>
        </p:txBody>
      </p:sp>
      <p:sp>
        <p:nvSpPr>
          <p:cNvPr id="18"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20" name="PlaceHolder 2"/>
          <p:cNvSpPr>
            <a:spLocks noGrp="1"/>
          </p:cNvSpPr>
          <p:nvPr>
            <p:ph type="body"/>
          </p:nvPr>
        </p:nvSpPr>
        <p:spPr>
          <a:xfrm>
            <a:off x="504000" y="1368000"/>
            <a:ext cx="4426920" cy="3288240"/>
          </a:xfrm>
          <a:prstGeom prst="rect">
            <a:avLst/>
          </a:prstGeom>
        </p:spPr>
        <p:txBody>
          <a:bodyPr lIns="0" rIns="0" tIns="0" bIns="0">
            <a:normAutofit/>
          </a:bodyPr>
          <a:p>
            <a:endParaRPr b="0" lang="en-US" sz="2600" spc="-1" strike="noStrike">
              <a:latin typeface="Arial"/>
            </a:endParaRPr>
          </a:p>
        </p:txBody>
      </p:sp>
      <p:sp>
        <p:nvSpPr>
          <p:cNvPr id="21"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600" spc="-1" strike="noStrike">
              <a:latin typeface="Arial"/>
            </a:endParaRPr>
          </a:p>
        </p:txBody>
      </p:sp>
      <p:sp>
        <p:nvSpPr>
          <p:cNvPr id="22"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24"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600" spc="-1" strike="noStrike">
              <a:latin typeface="Arial"/>
            </a:endParaRPr>
          </a:p>
        </p:txBody>
      </p:sp>
      <p:sp>
        <p:nvSpPr>
          <p:cNvPr id="25"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600" spc="-1" strike="noStrike">
              <a:latin typeface="Arial"/>
            </a:endParaRPr>
          </a:p>
        </p:txBody>
      </p:sp>
      <p:sp>
        <p:nvSpPr>
          <p:cNvPr id="26" name="PlaceHolder 4"/>
          <p:cNvSpPr>
            <a:spLocks noGrp="1"/>
          </p:cNvSpPr>
          <p:nvPr>
            <p:ph type="body"/>
          </p:nvPr>
        </p:nvSpPr>
        <p:spPr>
          <a:xfrm>
            <a:off x="504000" y="3085560"/>
            <a:ext cx="9072000" cy="1568160"/>
          </a:xfrm>
          <a:prstGeom prst="rect">
            <a:avLst/>
          </a:prstGeom>
        </p:spPr>
        <p:txBody>
          <a:bodyPr lIns="0" rIns="0" tIns="0" bIns="0">
            <a:normAutofit/>
          </a:bodyPr>
          <a:p>
            <a:endParaRPr b="0" lang="en-US" sz="26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4360" cy="1205640"/>
          </a:xfrm>
          <a:prstGeom prst="rect">
            <a:avLst/>
          </a:prstGeom>
          <a:ln>
            <a:noFill/>
          </a:ln>
        </p:spPr>
      </p:pic>
      <p:sp>
        <p:nvSpPr>
          <p:cNvPr id="1" name="PlaceHolder 1"/>
          <p:cNvSpPr>
            <a:spLocks noGrp="1"/>
          </p:cNvSpPr>
          <p:nvPr>
            <p:ph type="title"/>
          </p:nvPr>
        </p:nvSpPr>
        <p:spPr>
          <a:xfrm>
            <a:off x="504000" y="216000"/>
            <a:ext cx="7020000" cy="936000"/>
          </a:xfrm>
          <a:prstGeom prst="rect">
            <a:avLst/>
          </a:prstGeom>
        </p:spPr>
        <p:txBody>
          <a:bodyPr lIns="0" rIns="0" tIns="0" bIns="0" anchor="ctr">
            <a:noAutofit/>
          </a:bodyPr>
          <a:p>
            <a:r>
              <a:rPr b="0" lang="en-US" sz="3570" spc="-1" strike="noStrike">
                <a:solidFill>
                  <a:srgbClr val="ffffff"/>
                </a:solidFill>
                <a:latin typeface="Arial"/>
              </a:rPr>
              <a:t>Click to edit </a:t>
            </a:r>
            <a:r>
              <a:rPr b="0" lang="en-US" sz="3570" spc="-1" strike="noStrike">
                <a:solidFill>
                  <a:srgbClr val="ffffff"/>
                </a:solidFill>
                <a:latin typeface="Arial"/>
              </a:rPr>
              <a:t>the title text </a:t>
            </a:r>
            <a:r>
              <a:rPr b="0" lang="en-US" sz="3570" spc="-1" strike="noStrike">
                <a:solidFill>
                  <a:srgbClr val="ffffff"/>
                </a:solidFill>
                <a:latin typeface="Arial"/>
              </a:rPr>
              <a:t>format</a:t>
            </a:r>
            <a:endParaRPr b="0" lang="en-US" sz="3570" spc="-1" strike="noStrike">
              <a:solidFill>
                <a:srgbClr val="ffffff"/>
              </a:solidFill>
              <a:latin typeface="Arial"/>
            </a:endParaRPr>
          </a:p>
        </p:txBody>
      </p:sp>
      <p:sp>
        <p:nvSpPr>
          <p:cNvPr id="2" name="PlaceHolder 2"/>
          <p:cNvSpPr>
            <a:spLocks noGrp="1"/>
          </p:cNvSpPr>
          <p:nvPr>
            <p:ph type="body"/>
          </p:nvPr>
        </p:nvSpPr>
        <p:spPr>
          <a:xfrm>
            <a:off x="504000" y="1368000"/>
            <a:ext cx="9072000" cy="3288240"/>
          </a:xfrm>
          <a:prstGeom prst="rect">
            <a:avLst/>
          </a:prstGeom>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Click to edit the outline text format</a:t>
            </a:r>
            <a:endParaRPr b="0" lang="en-US" sz="260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Second Outline Level</a:t>
            </a:r>
            <a:endParaRPr b="0" lang="en-US" sz="228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Third Outline Level</a:t>
            </a:r>
            <a:endParaRPr b="0" lang="en-US" sz="1950" spc="-1" strike="noStrike">
              <a:latin typeface="Arial"/>
            </a:endParaRPr>
          </a:p>
          <a:p>
            <a:pPr lvl="3" marL="1728000" indent="-216000">
              <a:spcAft>
                <a:spcPts val="459"/>
              </a:spcAft>
              <a:buClr>
                <a:srgbClr val="000000"/>
              </a:buClr>
              <a:buSzPct val="75000"/>
              <a:buFont typeface="Symbol" charset="2"/>
              <a:buChar char=""/>
            </a:pPr>
            <a:r>
              <a:rPr b="0" lang="en-US" sz="1629" spc="-1" strike="noStrike">
                <a:latin typeface="Arial"/>
              </a:rPr>
              <a:t>Fourth Outline Level</a:t>
            </a:r>
            <a:endParaRPr b="0" lang="en-US" sz="1629" spc="-1" strike="noStrike">
              <a:latin typeface="Arial"/>
            </a:endParaRPr>
          </a:p>
          <a:p>
            <a:pPr lvl="4" marL="2160000" indent="-216000">
              <a:spcAft>
                <a:spcPts val="230"/>
              </a:spcAft>
              <a:buClr>
                <a:srgbClr val="000000"/>
              </a:buClr>
              <a:buSzPct val="45000"/>
              <a:buFont typeface="Wingdings" charset="2"/>
              <a:buChar char=""/>
            </a:pPr>
            <a:r>
              <a:rPr b="0" lang="en-US" sz="1629" spc="-1" strike="noStrike">
                <a:latin typeface="Arial"/>
              </a:rPr>
              <a:t>Fifth Outline Level</a:t>
            </a:r>
            <a:endParaRPr b="0" lang="en-US" sz="1629" spc="-1" strike="noStrike">
              <a:latin typeface="Arial"/>
            </a:endParaRPr>
          </a:p>
          <a:p>
            <a:pPr lvl="5" marL="2592000" indent="-216000">
              <a:spcAft>
                <a:spcPts val="230"/>
              </a:spcAft>
              <a:buClr>
                <a:srgbClr val="000000"/>
              </a:buClr>
              <a:buSzPct val="45000"/>
              <a:buFont typeface="Wingdings" charset="2"/>
              <a:buChar char=""/>
            </a:pPr>
            <a:r>
              <a:rPr b="0" lang="en-US" sz="1629" spc="-1" strike="noStrike">
                <a:latin typeface="Arial"/>
              </a:rPr>
              <a:t>Sixth Outline Level</a:t>
            </a:r>
            <a:endParaRPr b="0" lang="en-US" sz="1629" spc="-1" strike="noStrike">
              <a:latin typeface="Arial"/>
            </a:endParaRPr>
          </a:p>
          <a:p>
            <a:pPr lvl="6" marL="3024000" indent="-216000">
              <a:spcAft>
                <a:spcPts val="230"/>
              </a:spcAft>
              <a:buClr>
                <a:srgbClr val="000000"/>
              </a:buClr>
              <a:buSzPct val="45000"/>
              <a:buFont typeface="Wingdings" charset="2"/>
              <a:buChar char=""/>
            </a:pPr>
            <a:r>
              <a:rPr b="0" lang="en-US" sz="1629" spc="-1" strike="noStrike">
                <a:latin typeface="Arial"/>
              </a:rPr>
              <a:t>Seventh Outline Level</a:t>
            </a:r>
            <a:endParaRPr b="0" lang="en-US" sz="1629" spc="-1" strike="noStrike">
              <a:latin typeface="Arial"/>
            </a:endParaRPr>
          </a:p>
        </p:txBody>
      </p:sp>
      <p:sp>
        <p:nvSpPr>
          <p:cNvPr id="3" name="PlaceHolder 3"/>
          <p:cNvSpPr>
            <a:spLocks noGrp="1"/>
          </p:cNvSpPr>
          <p:nvPr>
            <p:ph type="dt"/>
          </p:nvPr>
        </p:nvSpPr>
        <p:spPr>
          <a:xfrm>
            <a:off x="504000" y="5164920"/>
            <a:ext cx="2348280" cy="39060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 name="PlaceHolder 4"/>
          <p:cNvSpPr>
            <a:spLocks noGrp="1"/>
          </p:cNvSpPr>
          <p:nvPr>
            <p:ph type="ftr"/>
          </p:nvPr>
        </p:nvSpPr>
        <p:spPr>
          <a:xfrm>
            <a:off x="3447000" y="5164920"/>
            <a:ext cx="3195000" cy="39060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5" name="PlaceHolder 5"/>
          <p:cNvSpPr>
            <a:spLocks noGrp="1"/>
          </p:cNvSpPr>
          <p:nvPr>
            <p:ph type="sldNum"/>
          </p:nvPr>
        </p:nvSpPr>
        <p:spPr>
          <a:xfrm>
            <a:off x="7227000" y="5164920"/>
            <a:ext cx="2348280" cy="390600"/>
          </a:xfrm>
          <a:prstGeom prst="rect">
            <a:avLst/>
          </a:prstGeom>
        </p:spPr>
        <p:txBody>
          <a:bodyPr lIns="0" rIns="0" tIns="0" bIns="0">
            <a:noAutofit/>
          </a:bodyPr>
          <a:p>
            <a:pPr algn="r"/>
            <a:fld id="{A1EB9B47-F5FE-46E3-8E51-1A5C38ADA9B0}"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216000"/>
            <a:ext cx="7020000" cy="4340160"/>
          </a:xfrm>
          <a:prstGeom prst="rect">
            <a:avLst/>
          </a:prstGeom>
          <a:noFill/>
          <a:ln>
            <a:noFill/>
          </a:ln>
        </p:spPr>
        <p:txBody>
          <a:bodyPr lIns="0" rIns="0" tIns="0" bIns="0" anchor="ctr">
            <a:noAutofit/>
          </a:bodyPr>
          <a:p>
            <a:pPr algn="ctr"/>
            <a:r>
              <a:rPr b="0" lang="en-US" sz="3200" spc="-1" strike="noStrike">
                <a:latin typeface="Arial"/>
              </a:rPr>
              <a:t>Determining </a:t>
            </a:r>
            <a:r>
              <a:rPr b="0" lang="en-US" sz="3200" spc="-1" strike="noStrike">
                <a:latin typeface="Arial"/>
              </a:rPr>
              <a:t>optimal </a:t>
            </a:r>
            <a:r>
              <a:rPr b="0" lang="en-US" sz="3200" spc="-1" strike="noStrike">
                <a:latin typeface="Arial"/>
              </a:rPr>
              <a:t>restaurant type </a:t>
            </a:r>
            <a:r>
              <a:rPr b="0" lang="en-US" sz="3200" spc="-1" strike="noStrike">
                <a:latin typeface="Arial"/>
              </a:rPr>
              <a:t>and location to </a:t>
            </a:r>
            <a:r>
              <a:rPr b="0" lang="en-US" sz="3200" spc="-1" strike="noStrike">
                <a:latin typeface="Arial"/>
              </a:rPr>
              <a:t>serve in </a:t>
            </a:r>
            <a:r>
              <a:rPr b="0" lang="en-US" sz="3200" spc="-1" strike="noStrike">
                <a:latin typeface="Arial"/>
              </a:rPr>
              <a:t>Amazon HQ2 </a:t>
            </a:r>
            <a:r>
              <a:rPr b="0" lang="en-US" sz="3200" spc="-1" strike="noStrike">
                <a:latin typeface="Arial"/>
              </a:rPr>
              <a:t>location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Introduction</a:t>
            </a:r>
            <a:endParaRPr b="0" lang="en-US" sz="3570" spc="-1" strike="noStrike">
              <a:solidFill>
                <a:srgbClr val="ffffff"/>
              </a:solidFill>
              <a:latin typeface="Arial"/>
            </a:endParaRPr>
          </a:p>
        </p:txBody>
      </p:sp>
      <p:sp>
        <p:nvSpPr>
          <p:cNvPr id="44" name="TextShape 2"/>
          <p:cNvSpPr txBox="1"/>
          <p:nvPr/>
        </p:nvSpPr>
        <p:spPr>
          <a:xfrm>
            <a:off x="504000" y="1368000"/>
            <a:ext cx="9072000" cy="3288240"/>
          </a:xfrm>
          <a:prstGeom prst="rect">
            <a:avLst/>
          </a:prstGeom>
          <a:noFill/>
          <a:ln>
            <a:noFill/>
          </a:ln>
        </p:spPr>
        <p:txBody>
          <a:bodyPr lIns="0" rIns="0" tIns="0" bIns="0">
            <a:normAutofit fontScale="83000"/>
          </a:bodyPr>
          <a:p>
            <a:r>
              <a:rPr b="0" lang="en-US" sz="2600" spc="-1" strike="noStrike">
                <a:latin typeface="Arial"/>
              </a:rPr>
              <a:t>Amazon announced that they </a:t>
            </a:r>
            <a:r>
              <a:rPr b="0" lang="en-US" sz="2600" spc="-1" strike="noStrike">
                <a:latin typeface="Arial"/>
              </a:rPr>
              <a:t>will open second headquarter </a:t>
            </a:r>
            <a:r>
              <a:rPr b="0" lang="en-US" sz="2600" spc="-1" strike="noStrike">
                <a:latin typeface="Arial"/>
              </a:rPr>
              <a:t>in Arlington, Virginia bringing </a:t>
            </a:r>
            <a:r>
              <a:rPr b="0" lang="en-US" sz="2600" spc="-1" strike="noStrike">
                <a:latin typeface="Arial"/>
              </a:rPr>
              <a:t>up to 25,000 new employees. </a:t>
            </a:r>
            <a:r>
              <a:rPr b="0" lang="en-US" sz="2600" spc="-1" strike="noStrike">
                <a:latin typeface="Arial"/>
              </a:rPr>
              <a:t>In addition, there can be 2 to </a:t>
            </a:r>
            <a:r>
              <a:rPr b="0" lang="en-US" sz="2600" spc="-1" strike="noStrike">
                <a:latin typeface="Arial"/>
              </a:rPr>
              <a:t>3 times that number indirectly </a:t>
            </a:r>
            <a:r>
              <a:rPr b="0" lang="en-US" sz="2600" spc="-1" strike="noStrike">
                <a:latin typeface="Arial"/>
              </a:rPr>
              <a:t>supporting Amazon HQ2. For </a:t>
            </a:r>
            <a:r>
              <a:rPr b="0" lang="en-US" sz="2600" spc="-1" strike="noStrike">
                <a:latin typeface="Arial"/>
              </a:rPr>
              <a:t>any potential entrepreneur, </a:t>
            </a:r>
            <a:r>
              <a:rPr b="0" lang="en-US" sz="2600" spc="-1" strike="noStrike">
                <a:latin typeface="Arial"/>
              </a:rPr>
              <a:t>this provides a great </a:t>
            </a:r>
            <a:r>
              <a:rPr b="0" lang="en-US" sz="2600" spc="-1" strike="noStrike">
                <a:latin typeface="Arial"/>
              </a:rPr>
              <a:t>opportunity to open new </a:t>
            </a:r>
            <a:r>
              <a:rPr b="0" lang="en-US" sz="2600" spc="-1" strike="noStrike">
                <a:latin typeface="Arial"/>
              </a:rPr>
              <a:t>business (say a restaurant) </a:t>
            </a:r>
            <a:r>
              <a:rPr b="0" lang="en-US" sz="2600" spc="-1" strike="noStrike">
                <a:latin typeface="Arial"/>
              </a:rPr>
              <a:t>supporting the influx of new </a:t>
            </a:r>
            <a:r>
              <a:rPr b="0" lang="en-US" sz="2600" spc="-1" strike="noStrike">
                <a:latin typeface="Arial"/>
              </a:rPr>
              <a:t>employees. What restaurant </a:t>
            </a:r>
            <a:r>
              <a:rPr b="0" lang="en-US" sz="2600" spc="-1" strike="noStrike">
                <a:latin typeface="Arial"/>
              </a:rPr>
              <a:t>and where in Arlington will </a:t>
            </a:r>
            <a:r>
              <a:rPr b="0" lang="en-US" sz="2600" spc="-1" strike="noStrike">
                <a:latin typeface="Arial"/>
              </a:rPr>
              <a:t>provide the greatest potential </a:t>
            </a:r>
            <a:r>
              <a:rPr b="0" lang="en-US" sz="2600" spc="-1" strike="noStrike">
                <a:latin typeface="Arial"/>
              </a:rPr>
              <a:t>for earning? This topic is of </a:t>
            </a:r>
            <a:r>
              <a:rPr b="0" lang="en-US" sz="2600" spc="-1" strike="noStrike">
                <a:latin typeface="Arial"/>
              </a:rPr>
              <a:t>interests to any potential </a:t>
            </a:r>
            <a:r>
              <a:rPr b="0" lang="en-US" sz="2600" spc="-1" strike="noStrike">
                <a:latin typeface="Arial"/>
              </a:rPr>
              <a:t>entrepreneurs wishing to </a:t>
            </a:r>
            <a:r>
              <a:rPr b="0" lang="en-US" sz="2600" spc="-1" strike="noStrike">
                <a:latin typeface="Arial"/>
              </a:rPr>
              <a:t>open business around </a:t>
            </a:r>
            <a:r>
              <a:rPr b="0" lang="en-US" sz="2600" spc="-1" strike="noStrike">
                <a:latin typeface="Arial"/>
              </a:rPr>
              <a:t>Amazon HQ2 catering to the </a:t>
            </a:r>
            <a:r>
              <a:rPr b="0" lang="en-US" sz="2600" spc="-1" strike="noStrike">
                <a:latin typeface="Arial"/>
              </a:rPr>
              <a:t>future demand increase.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Data</a:t>
            </a:r>
            <a:endParaRPr b="0" lang="en-US" sz="3570" spc="-1" strike="noStrike">
              <a:solidFill>
                <a:srgbClr val="ffffff"/>
              </a:solidFill>
              <a:latin typeface="Arial"/>
            </a:endParaRPr>
          </a:p>
        </p:txBody>
      </p:sp>
      <p:sp>
        <p:nvSpPr>
          <p:cNvPr id="46" name="TextShape 2"/>
          <p:cNvSpPr txBox="1"/>
          <p:nvPr/>
        </p:nvSpPr>
        <p:spPr>
          <a:xfrm>
            <a:off x="457200" y="1280160"/>
            <a:ext cx="9072000" cy="3288240"/>
          </a:xfrm>
          <a:prstGeom prst="rect">
            <a:avLst/>
          </a:prstGeom>
          <a:noFill/>
          <a:ln>
            <a:noFill/>
          </a:ln>
        </p:spPr>
        <p:txBody>
          <a:bodyPr lIns="0" rIns="0" tIns="0" bIns="0">
            <a:normAutofit fontScale="37000"/>
          </a:bodyPr>
          <a:p>
            <a:pPr marL="432000" indent="-324000">
              <a:spcAft>
                <a:spcPts val="1148"/>
              </a:spcAft>
              <a:buClr>
                <a:srgbClr val="000000"/>
              </a:buClr>
              <a:buSzPct val="45000"/>
              <a:buFont typeface="Wingdings" charset="2"/>
              <a:buChar char=""/>
            </a:pPr>
            <a:r>
              <a:rPr b="0" lang="en-US" sz="2600" spc="-1" strike="noStrike">
                <a:latin typeface="Arial"/>
              </a:rPr>
              <a:t>Based on the definition of </a:t>
            </a:r>
            <a:r>
              <a:rPr b="0" lang="en-US" sz="2600" spc="-1" strike="noStrike">
                <a:latin typeface="Arial"/>
              </a:rPr>
              <a:t>our problem, factors that </a:t>
            </a:r>
            <a:r>
              <a:rPr b="0" lang="en-US" sz="2600" spc="-1" strike="noStrike">
                <a:latin typeface="Arial"/>
              </a:rPr>
              <a:t>will influence our decision </a:t>
            </a:r>
            <a:r>
              <a:rPr b="0" lang="en-US" sz="2600" spc="-1" strike="noStrike">
                <a:latin typeface="Arial"/>
              </a:rPr>
              <a:t>are:</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Number of existing </a:t>
            </a:r>
            <a:r>
              <a:rPr b="0" lang="en-US" sz="2600" spc="-1" strike="noStrike">
                <a:latin typeface="Arial"/>
              </a:rPr>
              <a:t>restaurant types in the </a:t>
            </a:r>
            <a:r>
              <a:rPr b="0" lang="en-US" sz="2600" spc="-1" strike="noStrike">
                <a:latin typeface="Arial"/>
              </a:rPr>
              <a:t>neighborhood.</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Distance of </a:t>
            </a:r>
            <a:r>
              <a:rPr b="0" lang="en-US" sz="2600" spc="-1" strike="noStrike">
                <a:latin typeface="Arial"/>
              </a:rPr>
              <a:t>neighborhood from the </a:t>
            </a:r>
            <a:r>
              <a:rPr b="0" lang="en-US" sz="2600" spc="-1" strike="noStrike">
                <a:latin typeface="Arial"/>
              </a:rPr>
              <a:t>Amazon HQ2 center.</a:t>
            </a:r>
            <a:endParaRPr b="0" lang="en-US" sz="2600" spc="-1" strike="noStrike">
              <a:latin typeface="Arial"/>
            </a:endParaRPr>
          </a:p>
          <a:p>
            <a:pPr marL="432000" indent="-324000">
              <a:spcAft>
                <a:spcPts val="1148"/>
              </a:spcAft>
              <a:buClr>
                <a:srgbClr val="000000"/>
              </a:buClr>
              <a:buSzPct val="45000"/>
              <a:buFont typeface="Wingdings" charset="2"/>
              <a:buChar char=""/>
            </a:pP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Following data sources will </a:t>
            </a:r>
            <a:r>
              <a:rPr b="0" lang="en-US" sz="2600" spc="-1" strike="noStrike">
                <a:latin typeface="Arial"/>
              </a:rPr>
              <a:t>be used to </a:t>
            </a:r>
            <a:r>
              <a:rPr b="0" lang="en-US" sz="2600" spc="-1" strike="noStrike">
                <a:latin typeface="Arial"/>
              </a:rPr>
              <a:t>extract/generate the </a:t>
            </a:r>
            <a:r>
              <a:rPr b="0" lang="en-US" sz="2600" spc="-1" strike="noStrike">
                <a:latin typeface="Arial"/>
              </a:rPr>
              <a:t>required information:</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Centers of candidate </a:t>
            </a:r>
            <a:r>
              <a:rPr b="0" lang="en-US" sz="2600" spc="-1" strike="noStrike">
                <a:latin typeface="Arial"/>
              </a:rPr>
              <a:t>areas will be generated </a:t>
            </a:r>
            <a:r>
              <a:rPr b="0" lang="en-US" sz="2600" spc="-1" strike="noStrike">
                <a:latin typeface="Arial"/>
              </a:rPr>
              <a:t>algorithmically using </a:t>
            </a:r>
            <a:r>
              <a:rPr b="0" lang="en-US" sz="2600" spc="-1" strike="noStrike">
                <a:latin typeface="Arial"/>
              </a:rPr>
              <a:t>Google Maps API reverse </a:t>
            </a:r>
            <a:r>
              <a:rPr b="0" lang="en-US" sz="2600" spc="-1" strike="noStrike">
                <a:latin typeface="Arial"/>
              </a:rPr>
              <a:t>geocoding.</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Number of restaurants </a:t>
            </a:r>
            <a:r>
              <a:rPr b="0" lang="en-US" sz="2600" spc="-1" strike="noStrike">
                <a:latin typeface="Arial"/>
              </a:rPr>
              <a:t>types and locations in </a:t>
            </a:r>
            <a:r>
              <a:rPr b="0" lang="en-US" sz="2600" spc="-1" strike="noStrike">
                <a:latin typeface="Arial"/>
              </a:rPr>
              <a:t>each neighborhood will be </a:t>
            </a:r>
            <a:r>
              <a:rPr b="0" lang="en-US" sz="2600" spc="-1" strike="noStrike">
                <a:latin typeface="Arial"/>
              </a:rPr>
              <a:t>obtained using Foursquare </a:t>
            </a:r>
            <a:r>
              <a:rPr b="0" lang="en-US" sz="2600" spc="-1" strike="noStrike">
                <a:latin typeface="Arial"/>
              </a:rPr>
              <a:t>API.</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Coordinate of Amazon </a:t>
            </a:r>
            <a:r>
              <a:rPr b="0" lang="en-US" sz="2600" spc="-1" strike="noStrike">
                <a:latin typeface="Arial"/>
              </a:rPr>
              <a:t>HQ2 will be obtained using </a:t>
            </a:r>
            <a:r>
              <a:rPr b="0" lang="en-US" sz="2600" spc="-1" strike="noStrike">
                <a:latin typeface="Arial"/>
              </a:rPr>
              <a:t>Google Maps API </a:t>
            </a:r>
            <a:r>
              <a:rPr b="0" lang="en-US" sz="2600" spc="-1" strike="noStrike">
                <a:latin typeface="Arial"/>
              </a:rPr>
              <a:t>geocoding of National </a:t>
            </a:r>
            <a:r>
              <a:rPr b="0" lang="en-US" sz="2600" spc="-1" strike="noStrike">
                <a:latin typeface="Arial"/>
              </a:rPr>
              <a:t>Landing.</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Methodology</a:t>
            </a:r>
            <a:endParaRPr b="0" lang="en-US" sz="3570" spc="-1" strike="noStrike">
              <a:solidFill>
                <a:srgbClr val="ffffff"/>
              </a:solidFill>
              <a:latin typeface="Arial"/>
            </a:endParaRPr>
          </a:p>
        </p:txBody>
      </p:sp>
      <p:sp>
        <p:nvSpPr>
          <p:cNvPr id="48" name="TextShape 2"/>
          <p:cNvSpPr txBox="1"/>
          <p:nvPr/>
        </p:nvSpPr>
        <p:spPr>
          <a:xfrm>
            <a:off x="504000" y="1368000"/>
            <a:ext cx="9072000" cy="3288240"/>
          </a:xfrm>
          <a:prstGeom prst="rect">
            <a:avLst/>
          </a:prstGeom>
          <a:noFill/>
          <a:ln>
            <a:noFill/>
          </a:ln>
        </p:spPr>
        <p:txBody>
          <a:bodyPr lIns="0" rIns="0" tIns="0" bIns="0">
            <a:normAutofit fontScale="33000"/>
          </a:bodyPr>
          <a:p>
            <a:pPr marL="432000" indent="-324000">
              <a:spcAft>
                <a:spcPts val="1148"/>
              </a:spcAft>
              <a:buClr>
                <a:srgbClr val="000000"/>
              </a:buClr>
              <a:buSzPct val="45000"/>
              <a:buFont typeface="Wingdings" charset="2"/>
              <a:buChar char=""/>
            </a:pPr>
            <a:r>
              <a:rPr b="0" lang="en-US" sz="2600" spc="-1" strike="noStrike">
                <a:latin typeface="Arial"/>
              </a:rPr>
              <a:t>This project will look for the potential restaurant location within 1,500 meters (comfortable walking distance accomodating lunch outing) from proposed Amazon HQ2 in National Landing in Crystal City, Virginia.</a:t>
            </a:r>
            <a:endParaRPr b="0" lang="en-US" sz="2600" spc="-1" strike="noStrike">
              <a:latin typeface="Arial"/>
            </a:endParaRPr>
          </a:p>
          <a:p>
            <a:pPr marL="432000" indent="-324000">
              <a:spcAft>
                <a:spcPts val="1148"/>
              </a:spcAft>
              <a:buClr>
                <a:srgbClr val="000000"/>
              </a:buClr>
              <a:buSzPct val="45000"/>
              <a:buFont typeface="Wingdings" charset="2"/>
              <a:buChar char=""/>
            </a:pP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The optimal restaurant type will be defined as the most frequent type between 1500 to 6000 meters from Amazon HQ2 that is not located within 1500 meters.</a:t>
            </a:r>
            <a:endParaRPr b="0" lang="en-US" sz="2600" spc="-1" strike="noStrike">
              <a:latin typeface="Arial"/>
            </a:endParaRPr>
          </a:p>
          <a:p>
            <a:pPr marL="432000" indent="-324000">
              <a:spcAft>
                <a:spcPts val="1148"/>
              </a:spcAft>
              <a:buClr>
                <a:srgbClr val="000000"/>
              </a:buClr>
              <a:buSzPct val="45000"/>
              <a:buFont typeface="Wingdings" charset="2"/>
              <a:buChar char=""/>
            </a:pP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Each neighborhood within the 1,500 meters and 6,000 meters from proposed Amazon HQ2 will be segmented by 300 meter radius.</a:t>
            </a:r>
            <a:endParaRPr b="0" lang="en-US" sz="2600" spc="-1" strike="noStrike">
              <a:latin typeface="Arial"/>
            </a:endParaRPr>
          </a:p>
          <a:p>
            <a:pPr marL="432000" indent="-324000">
              <a:spcAft>
                <a:spcPts val="1148"/>
              </a:spcAft>
              <a:buClr>
                <a:srgbClr val="000000"/>
              </a:buClr>
              <a:buSzPct val="45000"/>
              <a:buFont typeface="Wingdings" charset="2"/>
              <a:buChar char=""/>
            </a:pP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Once the optimal restaurant type is identified, the optimal location will be identified as the one with fewest restaurants.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Methodology - Continued</a:t>
            </a:r>
            <a:endParaRPr b="0" lang="en-US" sz="3570" spc="-1" strike="noStrike">
              <a:solidFill>
                <a:srgbClr val="ffffff"/>
              </a:solidFill>
              <a:latin typeface="Arial"/>
            </a:endParaRPr>
          </a:p>
        </p:txBody>
      </p:sp>
      <p:pic>
        <p:nvPicPr>
          <p:cNvPr id="50" name="" descr=""/>
          <p:cNvPicPr/>
          <p:nvPr/>
        </p:nvPicPr>
        <p:blipFill>
          <a:blip r:embed="rId1"/>
          <a:stretch/>
        </p:blipFill>
        <p:spPr>
          <a:xfrm>
            <a:off x="4114800" y="1280160"/>
            <a:ext cx="5577840" cy="4394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Results and Discussion</a:t>
            </a:r>
            <a:endParaRPr b="0" lang="en-US" sz="3570" spc="-1" strike="noStrike">
              <a:solidFill>
                <a:srgbClr val="ffffff"/>
              </a:solidFill>
              <a:latin typeface="Arial"/>
            </a:endParaRPr>
          </a:p>
        </p:txBody>
      </p:sp>
      <p:sp>
        <p:nvSpPr>
          <p:cNvPr id="52" name="TextShape 2"/>
          <p:cNvSpPr txBox="1"/>
          <p:nvPr/>
        </p:nvSpPr>
        <p:spPr>
          <a:xfrm>
            <a:off x="504000" y="1368000"/>
            <a:ext cx="9072000" cy="1100880"/>
          </a:xfrm>
          <a:prstGeom prst="rect">
            <a:avLst/>
          </a:prstGeom>
          <a:noFill/>
          <a:ln>
            <a:noFill/>
          </a:ln>
        </p:spPr>
        <p:txBody>
          <a:bodyPr lIns="0" rIns="0" tIns="0" bIns="0">
            <a:normAutofit/>
          </a:bodyPr>
          <a:p>
            <a:r>
              <a:rPr b="0" lang="en-US" sz="2600" spc="-1" strike="noStrike">
                <a:latin typeface="Arial"/>
              </a:rPr>
              <a:t>Top 6 types of restaurants that were not present within 1,500 </a:t>
            </a:r>
            <a:r>
              <a:rPr b="0" lang="en-US" sz="2600" spc="-1" strike="noStrike">
                <a:latin typeface="Arial"/>
              </a:rPr>
              <a:t>meters from Amazon HQ2.</a:t>
            </a:r>
            <a:endParaRPr b="0" lang="en-US" sz="2600" spc="-1" strike="noStrike">
              <a:latin typeface="Arial"/>
            </a:endParaRPr>
          </a:p>
        </p:txBody>
      </p:sp>
      <p:graphicFrame>
        <p:nvGraphicFramePr>
          <p:cNvPr id="53" name="Table 3"/>
          <p:cNvGraphicFramePr/>
          <p:nvPr/>
        </p:nvGraphicFramePr>
        <p:xfrm>
          <a:off x="466200" y="2669040"/>
          <a:ext cx="6120000" cy="2456640"/>
        </p:xfrm>
        <a:graphic>
          <a:graphicData uri="http://schemas.openxmlformats.org/drawingml/2006/table">
            <a:tbl>
              <a:tblPr/>
              <a:tblGrid>
                <a:gridCol w="3060000"/>
                <a:gridCol w="3060000"/>
              </a:tblGrid>
              <a:tr h="347400">
                <a:tc>
                  <a:txBody>
                    <a:bodyPr lIns="90000" rIns="90000" tIns="46800" bIns="46800">
                      <a:noAutofit/>
                    </a:bodyPr>
                    <a:p>
                      <a:r>
                        <a:rPr b="0" lang="en-US" sz="1800" spc="-1" strike="noStrike">
                          <a:solidFill>
                            <a:srgbClr val="ffffff"/>
                          </a:solidFill>
                          <a:latin typeface="Liberation Sans;Arial"/>
                        </a:rPr>
                        <a:t>Category</a:t>
                      </a:r>
                      <a:endParaRPr b="0" lang="en-US" sz="1800" spc="-1" strike="noStrike">
                        <a:solidFill>
                          <a:srgbClr val="ffffff"/>
                        </a:solidFill>
                        <a:latin typeface="Liberation Sans;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800" spc="-1" strike="noStrike">
                          <a:solidFill>
                            <a:srgbClr val="ffffff"/>
                          </a:solidFill>
                          <a:latin typeface="Liberation Sans;Arial"/>
                        </a:rPr>
                        <a:t>Count</a:t>
                      </a:r>
                      <a:endParaRPr b="0" lang="en-US" sz="1800" spc="-1" strike="noStrike">
                        <a:solidFill>
                          <a:srgbClr val="ffffff"/>
                        </a:solidFill>
                        <a:latin typeface="Liberation Sans;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0">
                <a:tc>
                  <a:txBody>
                    <a:bodyPr lIns="90000" rIns="90000" tIns="46800" bIns="46800">
                      <a:noAutofit/>
                    </a:bodyPr>
                    <a:p>
                      <a:r>
                        <a:rPr b="0" lang="en-US" sz="1800" spc="-1" strike="noStrike">
                          <a:solidFill>
                            <a:srgbClr val="000000"/>
                          </a:solidFill>
                          <a:latin typeface="Liberation Sans;Arial"/>
                        </a:rPr>
                        <a:t>  </a:t>
                      </a:r>
                      <a:r>
                        <a:rPr b="0" lang="en-US" sz="1800" spc="-1" strike="noStrike">
                          <a:solidFill>
                            <a:srgbClr val="000000"/>
                          </a:solidFill>
                          <a:latin typeface="Liberation Sans;Arial"/>
                        </a:rPr>
                        <a:t>French</a:t>
                      </a:r>
                      <a:endParaRPr b="0" lang="en-US" sz="1800" spc="-1" strike="noStrike">
                        <a:solidFill>
                          <a:srgbClr val="000000"/>
                        </a:solidFill>
                        <a:latin typeface="Liberation Sans;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solidFill>
                            <a:srgbClr val="000000"/>
                          </a:solidFill>
                          <a:latin typeface="Liberation Sans;Arial"/>
                        </a:rPr>
                        <a:t>28</a:t>
                      </a:r>
                      <a:endParaRPr b="0" lang="en-US" sz="1800" spc="-1" strike="noStrike">
                        <a:solidFill>
                          <a:srgbClr val="000000"/>
                        </a:solidFill>
                        <a:latin typeface="Liberation Sans;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a:txBody>
                    <a:bodyPr lIns="90000" rIns="90000" tIns="46800" bIns="46800">
                      <a:noAutofit/>
                    </a:bodyPr>
                    <a:p>
                      <a:r>
                        <a:rPr b="0" lang="en-US" sz="1800" spc="-1" strike="noStrike">
                          <a:solidFill>
                            <a:srgbClr val="000000"/>
                          </a:solidFill>
                          <a:latin typeface="Liberation Sans;Arial"/>
                        </a:rPr>
                        <a:t>  </a:t>
                      </a:r>
                      <a:r>
                        <a:rPr b="0" lang="en-US" sz="1800" spc="-1" strike="noStrike">
                          <a:solidFill>
                            <a:srgbClr val="000000"/>
                          </a:solidFill>
                          <a:latin typeface="Liberation Sans;Arial"/>
                        </a:rPr>
                        <a:t>Tacos</a:t>
                      </a:r>
                      <a:endParaRPr b="0" lang="en-US" sz="1800" spc="-1" strike="noStrike">
                        <a:solidFill>
                          <a:srgbClr val="000000"/>
                        </a:solidFill>
                        <a:latin typeface="Liberation Sans;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solidFill>
                            <a:srgbClr val="000000"/>
                          </a:solidFill>
                          <a:latin typeface="Liberation Sans;Arial"/>
                        </a:rPr>
                        <a:t>27</a:t>
                      </a:r>
                      <a:endParaRPr b="0" lang="en-US" sz="1800" spc="-1" strike="noStrike">
                        <a:solidFill>
                          <a:srgbClr val="000000"/>
                        </a:solidFill>
                        <a:latin typeface="Liberation Sans;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0">
                <a:tc>
                  <a:txBody>
                    <a:bodyPr lIns="90000" rIns="90000" tIns="46800" bIns="46800">
                      <a:noAutofit/>
                    </a:bodyPr>
                    <a:p>
                      <a:r>
                        <a:rPr b="0" lang="en-US" sz="1800" spc="-1" strike="noStrike">
                          <a:solidFill>
                            <a:srgbClr val="000000"/>
                          </a:solidFill>
                          <a:latin typeface="Liberation Sans;Arial"/>
                        </a:rPr>
                        <a:t>  </a:t>
                      </a:r>
                      <a:r>
                        <a:rPr b="0" lang="en-US" sz="1800" spc="-1" strike="noStrike">
                          <a:solidFill>
                            <a:srgbClr val="000000"/>
                          </a:solidFill>
                          <a:latin typeface="Liberation Sans;Arial"/>
                        </a:rPr>
                        <a:t>Latin American</a:t>
                      </a:r>
                      <a:endParaRPr b="0" lang="en-US" sz="1800" spc="-1" strike="noStrike">
                        <a:solidFill>
                          <a:srgbClr val="000000"/>
                        </a:solidFill>
                        <a:latin typeface="Liberation Sans;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solidFill>
                            <a:srgbClr val="000000"/>
                          </a:solidFill>
                          <a:latin typeface="Liberation Sans;Arial"/>
                        </a:rPr>
                        <a:t>26</a:t>
                      </a:r>
                      <a:endParaRPr b="0" lang="en-US" sz="1800" spc="-1" strike="noStrike">
                        <a:solidFill>
                          <a:srgbClr val="000000"/>
                        </a:solidFill>
                        <a:latin typeface="Liberation Sans;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a:txBody>
                    <a:bodyPr lIns="90000" rIns="90000" tIns="46800" bIns="46800">
                      <a:noAutofit/>
                    </a:bodyPr>
                    <a:p>
                      <a:r>
                        <a:rPr b="0" lang="en-US" sz="1800" spc="-1" strike="noStrike">
                          <a:solidFill>
                            <a:srgbClr val="000000"/>
                          </a:solidFill>
                          <a:latin typeface="Liberation Sans;Arial"/>
                        </a:rPr>
                        <a:t>  </a:t>
                      </a:r>
                      <a:r>
                        <a:rPr b="0" lang="en-US" sz="1800" spc="-1" strike="noStrike">
                          <a:solidFill>
                            <a:srgbClr val="000000"/>
                          </a:solidFill>
                          <a:latin typeface="Liberation Sans;Arial"/>
                        </a:rPr>
                        <a:t>Southern/Soul</a:t>
                      </a:r>
                      <a:endParaRPr b="0" lang="en-US" sz="1800" spc="-1" strike="noStrike">
                        <a:solidFill>
                          <a:srgbClr val="000000"/>
                        </a:solidFill>
                        <a:latin typeface="Liberation Sans;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solidFill>
                            <a:srgbClr val="000000"/>
                          </a:solidFill>
                          <a:latin typeface="Liberation Sans;Arial"/>
                        </a:rPr>
                        <a:t>16</a:t>
                      </a:r>
                      <a:endParaRPr b="0" lang="en-US" sz="1800" spc="-1" strike="noStrike">
                        <a:solidFill>
                          <a:srgbClr val="000000"/>
                        </a:solidFill>
                        <a:latin typeface="Liberation Sans;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0">
                <a:tc>
                  <a:txBody>
                    <a:bodyPr lIns="90000" rIns="90000" tIns="46800" bIns="46800">
                      <a:noAutofit/>
                    </a:bodyPr>
                    <a:p>
                      <a:r>
                        <a:rPr b="0" lang="en-US" sz="1800" spc="-1" strike="noStrike">
                          <a:solidFill>
                            <a:srgbClr val="000000"/>
                          </a:solidFill>
                          <a:latin typeface="Liberation Sans;Arial"/>
                        </a:rPr>
                        <a:t>  </a:t>
                      </a:r>
                      <a:r>
                        <a:rPr b="0" lang="en-US" sz="1800" spc="-1" strike="noStrike">
                          <a:solidFill>
                            <a:srgbClr val="000000"/>
                          </a:solidFill>
                          <a:latin typeface="Liberation Sans;Arial"/>
                        </a:rPr>
                        <a:t>Korean</a:t>
                      </a:r>
                      <a:endParaRPr b="0" lang="en-US" sz="1800" spc="-1" strike="noStrike">
                        <a:solidFill>
                          <a:srgbClr val="000000"/>
                        </a:solidFill>
                        <a:latin typeface="Liberation Sans;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solidFill>
                            <a:srgbClr val="000000"/>
                          </a:solidFill>
                          <a:latin typeface="Liberation Sans;Arial"/>
                        </a:rPr>
                        <a:t>13</a:t>
                      </a:r>
                      <a:endParaRPr b="0" lang="en-US" sz="1800" spc="-1" strike="noStrike">
                        <a:solidFill>
                          <a:srgbClr val="000000"/>
                        </a:solidFill>
                        <a:latin typeface="Liberation Sans;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a:txBody>
                    <a:bodyPr lIns="90000" rIns="90000" tIns="46800" bIns="46800">
                      <a:noAutofit/>
                    </a:bodyPr>
                    <a:p>
                      <a:r>
                        <a:rPr b="0" lang="en-US" sz="1800" spc="-1" strike="noStrike">
                          <a:solidFill>
                            <a:srgbClr val="000000"/>
                          </a:solidFill>
                          <a:latin typeface="Liberation Sans;Arial"/>
                        </a:rPr>
                        <a:t> </a:t>
                      </a:r>
                      <a:r>
                        <a:rPr b="0" lang="en-US" sz="1800" spc="-1" strike="noStrike">
                          <a:solidFill>
                            <a:srgbClr val="000000"/>
                          </a:solidFill>
                          <a:latin typeface="Liberation Sans;Arial"/>
                        </a:rPr>
                        <a:t> </a:t>
                      </a:r>
                      <a:r>
                        <a:rPr b="0" lang="en-US" sz="1800" spc="-1" strike="noStrike">
                          <a:solidFill>
                            <a:srgbClr val="000000"/>
                          </a:solidFill>
                          <a:latin typeface="Liberation Sans;Arial"/>
                        </a:rPr>
                        <a:t>Vegetarian / Vegan</a:t>
                      </a:r>
                      <a:endParaRPr b="0" lang="en-US" sz="1800" spc="-1" strike="noStrike">
                        <a:solidFill>
                          <a:srgbClr val="000000"/>
                        </a:solidFill>
                        <a:latin typeface="Liberation Sans;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800" spc="-1" strike="noStrike">
                          <a:solidFill>
                            <a:srgbClr val="000000"/>
                          </a:solidFill>
                          <a:latin typeface="Liberation Sans;Arial"/>
                        </a:rPr>
                        <a:t>13</a:t>
                      </a:r>
                      <a:endParaRPr b="0" lang="en-US" sz="1800" spc="-1" strike="noStrike">
                        <a:solidFill>
                          <a:srgbClr val="000000"/>
                        </a:solidFill>
                        <a:latin typeface="Liberation Sans;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Results and Discussion</a:t>
            </a:r>
            <a:endParaRPr b="0" lang="en-US" sz="3570" spc="-1" strike="noStrike">
              <a:solidFill>
                <a:srgbClr val="ffffff"/>
              </a:solidFill>
              <a:latin typeface="Arial"/>
            </a:endParaRPr>
          </a:p>
        </p:txBody>
      </p:sp>
      <p:sp>
        <p:nvSpPr>
          <p:cNvPr id="55"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Potential Sites for restaurants</a:t>
            </a:r>
            <a:endParaRPr b="0" lang="en-US" sz="2600" spc="-1" strike="noStrike">
              <a:latin typeface="Arial"/>
            </a:endParaRPr>
          </a:p>
        </p:txBody>
      </p:sp>
      <p:pic>
        <p:nvPicPr>
          <p:cNvPr id="56" name="" descr=""/>
          <p:cNvPicPr/>
          <p:nvPr/>
        </p:nvPicPr>
        <p:blipFill>
          <a:blip r:embed="rId1"/>
          <a:stretch/>
        </p:blipFill>
        <p:spPr>
          <a:xfrm>
            <a:off x="822960" y="1809720"/>
            <a:ext cx="4297680" cy="36766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Conclusion</a:t>
            </a:r>
            <a:endParaRPr b="0" lang="en-US" sz="3570" spc="-1" strike="noStrike">
              <a:solidFill>
                <a:srgbClr val="ffffff"/>
              </a:solidFill>
              <a:latin typeface="Arial"/>
            </a:endParaRPr>
          </a:p>
        </p:txBody>
      </p:sp>
      <p:sp>
        <p:nvSpPr>
          <p:cNvPr id="58" name="TextShape 2"/>
          <p:cNvSpPr txBox="1"/>
          <p:nvPr/>
        </p:nvSpPr>
        <p:spPr>
          <a:xfrm>
            <a:off x="504000" y="1368000"/>
            <a:ext cx="9072000" cy="3288240"/>
          </a:xfrm>
          <a:prstGeom prst="rect">
            <a:avLst/>
          </a:prstGeom>
          <a:noFill/>
          <a:ln>
            <a:noFill/>
          </a:ln>
        </p:spPr>
        <p:txBody>
          <a:bodyPr lIns="0" rIns="0" tIns="0" bIns="0">
            <a:normAutofit fontScale="63000"/>
          </a:bodyPr>
          <a:p>
            <a:r>
              <a:rPr b="0" lang="en-US" sz="2600" spc="-1" strike="noStrike">
                <a:latin typeface="Arial"/>
              </a:rPr>
              <a:t>Purpose of this project was to first identify an optimal type of restaurants to open to cater to the potential influx of up to 75,000 people moving into National Landing area to either directly or indirectly work at Amazon HQ2. Secondly, this project was to identify the optimal location to open said restaurant. </a:t>
            </a:r>
            <a:br/>
            <a:br/>
            <a:r>
              <a:rPr b="0" lang="en-US" sz="2600" spc="-1" strike="noStrike">
                <a:latin typeface="Arial"/>
              </a:rPr>
              <a:t>This study had narrowed the type of restaurant down to 5 and potential location to 8 different neighborhood sections within 1,500 meters from proposed Amazon HQ2 location. Ultimately, the stakeholders must make decision based on their specific needs.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LibreOffice/6.3.4.2$Linux_X86_64 LibreOffice_project/30$Build-2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2020-02-13T02:16:01Z</dcterms:created>
  <dc:creator/>
  <dc:description/>
  <dc:language>en-US</dc:language>
  <cp:lastModifiedBy/>
  <dcterms:modified xsi:type="dcterms:W3CDTF">2020-02-13T02:24:50Z</dcterms:modified>
  <cp:revision>2</cp:revision>
  <dc:subject/>
  <dc:title>Bright Blue</dc:title>
</cp:coreProperties>
</file>