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eb98f0a08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eb98f0a08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eb98f0a08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eb98f0a08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b98f0a08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b98f0a08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b98f0a08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b98f0a08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b98f0a08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b98f0a08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b98f0a08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b98f0a08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b98f0a08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b98f0a08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b9952c2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b9952c2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png"/><Relationship Id="rId7" Type="http://schemas.openxmlformats.org/officeDocument/2006/relationships/image" Target="../media/image14.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779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HUERTA</a:t>
            </a:r>
            <a:endParaRPr/>
          </a:p>
          <a:p>
            <a:pPr indent="0" lvl="0" marL="0" rtl="0" algn="ctr">
              <a:spcBef>
                <a:spcPts val="0"/>
              </a:spcBef>
              <a:spcAft>
                <a:spcPts val="0"/>
              </a:spcAft>
              <a:buNone/>
            </a:pPr>
            <a:r>
              <a:rPr lang="es"/>
              <a:t>IOT</a:t>
            </a:r>
            <a:endParaRPr/>
          </a:p>
        </p:txBody>
      </p:sp>
      <p:sp>
        <p:nvSpPr>
          <p:cNvPr id="57" name="Google Shape;57;p13"/>
          <p:cNvSpPr txBox="1"/>
          <p:nvPr>
            <p:ph idx="1" type="subTitle"/>
          </p:nvPr>
        </p:nvSpPr>
        <p:spPr>
          <a:xfrm>
            <a:off x="155850" y="3890425"/>
            <a:ext cx="8832300" cy="75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Ezequiel Rozenblum, Agustin Scaffidi y Manuel Ruderman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4119600" y="5059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Problemática</a:t>
            </a:r>
            <a:r>
              <a:rPr lang="es"/>
              <a:t> a resolver</a:t>
            </a:r>
            <a:endParaRPr/>
          </a:p>
        </p:txBody>
      </p:sp>
      <p:sp>
        <p:nvSpPr>
          <p:cNvPr id="63" name="Google Shape;63;p14"/>
          <p:cNvSpPr txBox="1"/>
          <p:nvPr/>
        </p:nvSpPr>
        <p:spPr>
          <a:xfrm>
            <a:off x="568350" y="1306975"/>
            <a:ext cx="14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u="sng">
                <a:solidFill>
                  <a:schemeClr val="dk2"/>
                </a:solidFill>
                <a:latin typeface="Source Code Pro"/>
                <a:ea typeface="Source Code Pro"/>
                <a:cs typeface="Source Code Pro"/>
                <a:sym typeface="Source Code Pro"/>
              </a:rPr>
              <a:t>Mantener:</a:t>
            </a:r>
            <a:endParaRPr b="1" sz="1800" u="sng">
              <a:solidFill>
                <a:schemeClr val="dk2"/>
              </a:solidFill>
              <a:latin typeface="Source Code Pro"/>
              <a:ea typeface="Source Code Pro"/>
              <a:cs typeface="Source Code Pro"/>
              <a:sym typeface="Source Code Pro"/>
            </a:endParaRPr>
          </a:p>
        </p:txBody>
      </p:sp>
      <p:sp>
        <p:nvSpPr>
          <p:cNvPr id="64" name="Google Shape;64;p14"/>
          <p:cNvSpPr txBox="1"/>
          <p:nvPr/>
        </p:nvSpPr>
        <p:spPr>
          <a:xfrm>
            <a:off x="568350" y="1768675"/>
            <a:ext cx="7758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latin typeface="Source Code Pro"/>
                <a:ea typeface="Source Code Pro"/>
                <a:cs typeface="Source Code Pro"/>
                <a:sym typeface="Source Code Pro"/>
              </a:rPr>
              <a:t>Descubrimos que el tener una huerta en casa, tiende a ser difícil de mantener. Ya sea por el ambiente, por el tipo de plantas, o por otras razones. Pero la principal complicación es el tiempo, disponibilidad y un riego regular.</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4062775" y="304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Funciones que realiza</a:t>
            </a:r>
            <a:endParaRPr/>
          </a:p>
        </p:txBody>
      </p:sp>
      <p:pic>
        <p:nvPicPr>
          <p:cNvPr id="70" name="Google Shape;70;p15"/>
          <p:cNvPicPr preferRelativeResize="0"/>
          <p:nvPr/>
        </p:nvPicPr>
        <p:blipFill>
          <a:blip r:embed="rId4">
            <a:alphaModFix/>
          </a:blip>
          <a:stretch>
            <a:fillRect/>
          </a:stretch>
        </p:blipFill>
        <p:spPr>
          <a:xfrm>
            <a:off x="1074325" y="1564088"/>
            <a:ext cx="670825" cy="670825"/>
          </a:xfrm>
          <a:prstGeom prst="rect">
            <a:avLst/>
          </a:prstGeom>
          <a:noFill/>
          <a:ln>
            <a:noFill/>
          </a:ln>
        </p:spPr>
      </p:pic>
      <p:pic>
        <p:nvPicPr>
          <p:cNvPr id="71" name="Google Shape;71;p15"/>
          <p:cNvPicPr preferRelativeResize="0"/>
          <p:nvPr/>
        </p:nvPicPr>
        <p:blipFill>
          <a:blip r:embed="rId5">
            <a:alphaModFix/>
          </a:blip>
          <a:stretch>
            <a:fillRect/>
          </a:stretch>
        </p:blipFill>
        <p:spPr>
          <a:xfrm>
            <a:off x="1074325" y="2907163"/>
            <a:ext cx="670825" cy="670825"/>
          </a:xfrm>
          <a:prstGeom prst="rect">
            <a:avLst/>
          </a:prstGeom>
          <a:noFill/>
          <a:ln>
            <a:noFill/>
          </a:ln>
        </p:spPr>
      </p:pic>
      <p:pic>
        <p:nvPicPr>
          <p:cNvPr id="72" name="Google Shape;72;p15"/>
          <p:cNvPicPr preferRelativeResize="0"/>
          <p:nvPr/>
        </p:nvPicPr>
        <p:blipFill>
          <a:blip r:embed="rId6">
            <a:alphaModFix/>
          </a:blip>
          <a:stretch>
            <a:fillRect/>
          </a:stretch>
        </p:blipFill>
        <p:spPr>
          <a:xfrm>
            <a:off x="3810313" y="2236338"/>
            <a:ext cx="670825" cy="670825"/>
          </a:xfrm>
          <a:prstGeom prst="rect">
            <a:avLst/>
          </a:prstGeom>
          <a:noFill/>
          <a:ln>
            <a:noFill/>
          </a:ln>
        </p:spPr>
      </p:pic>
      <p:pic>
        <p:nvPicPr>
          <p:cNvPr id="73" name="Google Shape;73;p15"/>
          <p:cNvPicPr preferRelativeResize="0"/>
          <p:nvPr/>
        </p:nvPicPr>
        <p:blipFill>
          <a:blip r:embed="rId7">
            <a:alphaModFix/>
          </a:blip>
          <a:stretch>
            <a:fillRect/>
          </a:stretch>
        </p:blipFill>
        <p:spPr>
          <a:xfrm>
            <a:off x="6148500" y="1564800"/>
            <a:ext cx="670825" cy="670825"/>
          </a:xfrm>
          <a:prstGeom prst="rect">
            <a:avLst/>
          </a:prstGeom>
          <a:noFill/>
          <a:ln>
            <a:noFill/>
          </a:ln>
        </p:spPr>
      </p:pic>
      <p:pic>
        <p:nvPicPr>
          <p:cNvPr id="74" name="Google Shape;74;p15"/>
          <p:cNvPicPr preferRelativeResize="0"/>
          <p:nvPr/>
        </p:nvPicPr>
        <p:blipFill>
          <a:blip r:embed="rId8">
            <a:alphaModFix/>
          </a:blip>
          <a:stretch>
            <a:fillRect/>
          </a:stretch>
        </p:blipFill>
        <p:spPr>
          <a:xfrm>
            <a:off x="6148500" y="2907875"/>
            <a:ext cx="670825" cy="670825"/>
          </a:xfrm>
          <a:prstGeom prst="rect">
            <a:avLst/>
          </a:prstGeom>
          <a:noFill/>
          <a:ln>
            <a:noFill/>
          </a:ln>
        </p:spPr>
      </p:pic>
      <p:sp>
        <p:nvSpPr>
          <p:cNvPr id="75" name="Google Shape;75;p15"/>
          <p:cNvSpPr txBox="1"/>
          <p:nvPr/>
        </p:nvSpPr>
        <p:spPr>
          <a:xfrm>
            <a:off x="1861325" y="1668675"/>
            <a:ext cx="249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latin typeface="Source Code Pro"/>
                <a:ea typeface="Source Code Pro"/>
                <a:cs typeface="Source Code Pro"/>
                <a:sym typeface="Source Code Pro"/>
              </a:rPr>
              <a:t>Lee </a:t>
            </a:r>
            <a:r>
              <a:rPr lang="es" sz="1800">
                <a:solidFill>
                  <a:schemeClr val="dk2"/>
                </a:solidFill>
                <a:latin typeface="Source Code Pro"/>
                <a:ea typeface="Source Code Pro"/>
                <a:cs typeface="Source Code Pro"/>
                <a:sym typeface="Source Code Pro"/>
              </a:rPr>
              <a:t>temperatura</a:t>
            </a:r>
            <a:endParaRPr sz="1800">
              <a:solidFill>
                <a:schemeClr val="dk2"/>
              </a:solidFill>
              <a:latin typeface="Source Code Pro"/>
              <a:ea typeface="Source Code Pro"/>
              <a:cs typeface="Source Code Pro"/>
              <a:sym typeface="Source Code Pro"/>
            </a:endParaRPr>
          </a:p>
        </p:txBody>
      </p:sp>
      <p:sp>
        <p:nvSpPr>
          <p:cNvPr id="76" name="Google Shape;76;p15"/>
          <p:cNvSpPr txBox="1"/>
          <p:nvPr/>
        </p:nvSpPr>
        <p:spPr>
          <a:xfrm>
            <a:off x="6942600" y="2735950"/>
            <a:ext cx="220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latin typeface="Source Code Pro"/>
                <a:ea typeface="Source Code Pro"/>
                <a:cs typeface="Source Code Pro"/>
                <a:sym typeface="Source Code Pro"/>
              </a:rPr>
              <a:t>sube datos a Telegram</a:t>
            </a:r>
            <a:endParaRPr sz="1800">
              <a:solidFill>
                <a:schemeClr val="dk2"/>
              </a:solidFill>
              <a:latin typeface="Source Code Pro"/>
              <a:ea typeface="Source Code Pro"/>
              <a:cs typeface="Source Code Pro"/>
              <a:sym typeface="Source Code Pro"/>
            </a:endParaRPr>
          </a:p>
        </p:txBody>
      </p:sp>
      <p:sp>
        <p:nvSpPr>
          <p:cNvPr id="77" name="Google Shape;77;p15"/>
          <p:cNvSpPr txBox="1"/>
          <p:nvPr/>
        </p:nvSpPr>
        <p:spPr>
          <a:xfrm>
            <a:off x="6942600" y="1668663"/>
            <a:ext cx="220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latin typeface="Source Code Pro"/>
                <a:ea typeface="Source Code Pro"/>
                <a:cs typeface="Source Code Pro"/>
                <a:sym typeface="Source Code Pro"/>
              </a:rPr>
              <a:t>Alarma para el usuario</a:t>
            </a:r>
            <a:endParaRPr sz="1800">
              <a:solidFill>
                <a:schemeClr val="dk2"/>
              </a:solidFill>
              <a:latin typeface="Source Code Pro"/>
              <a:ea typeface="Source Code Pro"/>
              <a:cs typeface="Source Code Pro"/>
              <a:sym typeface="Source Code Pro"/>
            </a:endParaRPr>
          </a:p>
        </p:txBody>
      </p:sp>
      <p:sp>
        <p:nvSpPr>
          <p:cNvPr id="78" name="Google Shape;78;p15"/>
          <p:cNvSpPr txBox="1"/>
          <p:nvPr/>
        </p:nvSpPr>
        <p:spPr>
          <a:xfrm>
            <a:off x="4481150" y="2340900"/>
            <a:ext cx="220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latin typeface="Source Code Pro"/>
                <a:ea typeface="Source Code Pro"/>
                <a:cs typeface="Source Code Pro"/>
                <a:sym typeface="Source Code Pro"/>
              </a:rPr>
              <a:t>Lee</a:t>
            </a:r>
            <a:r>
              <a:rPr lang="es" sz="1800">
                <a:solidFill>
                  <a:schemeClr val="dk2"/>
                </a:solidFill>
                <a:latin typeface="Source Code Pro"/>
                <a:ea typeface="Source Code Pro"/>
                <a:cs typeface="Source Code Pro"/>
                <a:sym typeface="Source Code Pro"/>
              </a:rPr>
              <a:t> valores de humedad</a:t>
            </a:r>
            <a:endParaRPr sz="1800">
              <a:solidFill>
                <a:schemeClr val="dk2"/>
              </a:solidFill>
              <a:latin typeface="Source Code Pro"/>
              <a:ea typeface="Source Code Pro"/>
              <a:cs typeface="Source Code Pro"/>
              <a:sym typeface="Source Code Pro"/>
            </a:endParaRPr>
          </a:p>
        </p:txBody>
      </p:sp>
      <p:sp>
        <p:nvSpPr>
          <p:cNvPr id="79" name="Google Shape;79;p15"/>
          <p:cNvSpPr txBox="1"/>
          <p:nvPr/>
        </p:nvSpPr>
        <p:spPr>
          <a:xfrm>
            <a:off x="1861325" y="3013150"/>
            <a:ext cx="220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latin typeface="Source Code Pro"/>
                <a:ea typeface="Source Code Pro"/>
                <a:cs typeface="Source Code Pro"/>
                <a:sym typeface="Source Code Pro"/>
              </a:rPr>
              <a:t>Lee la luz</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4572000" y="1509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Máquina</a:t>
            </a:r>
            <a:r>
              <a:rPr lang="es"/>
              <a:t> de estado</a:t>
            </a:r>
            <a:endParaRPr/>
          </a:p>
        </p:txBody>
      </p:sp>
      <p:pic>
        <p:nvPicPr>
          <p:cNvPr id="85" name="Google Shape;85;p16"/>
          <p:cNvPicPr preferRelativeResize="0"/>
          <p:nvPr/>
        </p:nvPicPr>
        <p:blipFill>
          <a:blip r:embed="rId4">
            <a:alphaModFix/>
          </a:blip>
          <a:stretch>
            <a:fillRect/>
          </a:stretch>
        </p:blipFill>
        <p:spPr>
          <a:xfrm rot="-5400000">
            <a:off x="1472275" y="434275"/>
            <a:ext cx="3909025" cy="525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750175" y="2786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Diseño</a:t>
            </a:r>
            <a:r>
              <a:rPr lang="es"/>
              <a:t> del producto</a:t>
            </a:r>
            <a:endParaRPr/>
          </a:p>
        </p:txBody>
      </p:sp>
      <p:pic>
        <p:nvPicPr>
          <p:cNvPr id="91" name="Google Shape;91;p17"/>
          <p:cNvPicPr preferRelativeResize="0"/>
          <p:nvPr/>
        </p:nvPicPr>
        <p:blipFill>
          <a:blip r:embed="rId4">
            <a:alphaModFix/>
          </a:blip>
          <a:stretch>
            <a:fillRect/>
          </a:stretch>
        </p:blipFill>
        <p:spPr>
          <a:xfrm>
            <a:off x="281900" y="1232050"/>
            <a:ext cx="2900825" cy="1595450"/>
          </a:xfrm>
          <a:prstGeom prst="rect">
            <a:avLst/>
          </a:prstGeom>
          <a:noFill/>
          <a:ln>
            <a:noFill/>
          </a:ln>
        </p:spPr>
      </p:pic>
      <p:pic>
        <p:nvPicPr>
          <p:cNvPr id="92" name="Google Shape;92;p17"/>
          <p:cNvPicPr preferRelativeResize="0"/>
          <p:nvPr/>
        </p:nvPicPr>
        <p:blipFill>
          <a:blip r:embed="rId5">
            <a:alphaModFix/>
          </a:blip>
          <a:stretch>
            <a:fillRect/>
          </a:stretch>
        </p:blipFill>
        <p:spPr>
          <a:xfrm>
            <a:off x="3182725" y="3124925"/>
            <a:ext cx="2227850" cy="1667475"/>
          </a:xfrm>
          <a:prstGeom prst="rect">
            <a:avLst/>
          </a:prstGeom>
          <a:noFill/>
          <a:ln>
            <a:noFill/>
          </a:ln>
        </p:spPr>
      </p:pic>
      <p:pic>
        <p:nvPicPr>
          <p:cNvPr id="93" name="Google Shape;93;p17"/>
          <p:cNvPicPr preferRelativeResize="0"/>
          <p:nvPr/>
        </p:nvPicPr>
        <p:blipFill>
          <a:blip r:embed="rId6">
            <a:alphaModFix/>
          </a:blip>
          <a:stretch>
            <a:fillRect/>
          </a:stretch>
        </p:blipFill>
        <p:spPr>
          <a:xfrm>
            <a:off x="6491875" y="1232059"/>
            <a:ext cx="1905000" cy="18928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4332725" y="2360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Conexiones</a:t>
            </a:r>
            <a:r>
              <a:rPr lang="es"/>
              <a:t> microcontrolador</a:t>
            </a:r>
            <a:endParaRPr/>
          </a:p>
        </p:txBody>
      </p:sp>
      <p:pic>
        <p:nvPicPr>
          <p:cNvPr id="99" name="Google Shape;99;p18"/>
          <p:cNvPicPr preferRelativeResize="0"/>
          <p:nvPr/>
        </p:nvPicPr>
        <p:blipFill>
          <a:blip r:embed="rId4">
            <a:alphaModFix/>
          </a:blip>
          <a:stretch>
            <a:fillRect/>
          </a:stretch>
        </p:blipFill>
        <p:spPr>
          <a:xfrm>
            <a:off x="919675" y="951776"/>
            <a:ext cx="5587850" cy="404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9633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problemas que tuvimos</a:t>
            </a:r>
            <a:endParaRPr/>
          </a:p>
        </p:txBody>
      </p:sp>
      <p:sp>
        <p:nvSpPr>
          <p:cNvPr id="105" name="Google Shape;105;p19"/>
          <p:cNvSpPr txBox="1"/>
          <p:nvPr/>
        </p:nvSpPr>
        <p:spPr>
          <a:xfrm>
            <a:off x="71100" y="1011350"/>
            <a:ext cx="45009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dk2"/>
                </a:solidFill>
                <a:latin typeface="Source Code Pro"/>
                <a:ea typeface="Source Code Pro"/>
                <a:cs typeface="Source Code Pro"/>
                <a:sym typeface="Source Code Pro"/>
              </a:rPr>
              <a:t>1:Armado de la placa</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s" sz="1600">
                <a:solidFill>
                  <a:schemeClr val="dk2"/>
                </a:solidFill>
                <a:latin typeface="Source Code Pro"/>
                <a:ea typeface="Source Code Pro"/>
                <a:cs typeface="Source Code Pro"/>
                <a:sym typeface="Source Code Pro"/>
              </a:rPr>
              <a:t>al iniciar el rooteado nos dimos cuenta tarde que el tamaño de la placa tenía que ser máximo de 10x10cm, cosa que no habíamos hecho. Por esto tuvimos que diseñar la placa de nuevo. En otra instancia, a la hora de montar los componentes en la caja, nos dimos cuenta de que los orificios que hicimos para los botones habían quedado pequeños.</a:t>
            </a:r>
            <a:endParaRPr b="1"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06" name="Google Shape;106;p19"/>
          <p:cNvSpPr txBox="1"/>
          <p:nvPr/>
        </p:nvSpPr>
        <p:spPr>
          <a:xfrm>
            <a:off x="4572000" y="1093850"/>
            <a:ext cx="44361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dk2"/>
                </a:solidFill>
                <a:latin typeface="Source Code Pro"/>
                <a:ea typeface="Source Code Pro"/>
                <a:cs typeface="Source Code Pro"/>
                <a:sym typeface="Source Code Pro"/>
              </a:rPr>
              <a:t>2</a:t>
            </a:r>
            <a:r>
              <a:rPr b="1" lang="es" sz="1800">
                <a:solidFill>
                  <a:schemeClr val="dk2"/>
                </a:solidFill>
                <a:latin typeface="Source Code Pro"/>
                <a:ea typeface="Source Code Pro"/>
                <a:cs typeface="Source Code Pro"/>
                <a:sym typeface="Source Code Pro"/>
              </a:rPr>
              <a:t>:Software</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s" sz="1600">
                <a:solidFill>
                  <a:schemeClr val="dk2"/>
                </a:solidFill>
                <a:latin typeface="Source Code Pro"/>
                <a:ea typeface="Source Code Pro"/>
                <a:cs typeface="Source Code Pro"/>
                <a:sym typeface="Source Code Pro"/>
              </a:rPr>
              <a:t>Al principio creímos que podíamos hacer solo una máquina de estados para todo el código. Dada la complejidad, más tarde nos dimos cuenta de que había que hacer.</a:t>
            </a:r>
            <a:endParaRPr b="1"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6054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sz="4755"/>
              <a:t>3:TIEMPO</a:t>
            </a:r>
            <a:endParaRPr sz="4755"/>
          </a:p>
          <a:p>
            <a:pPr indent="0" lvl="0" marL="0" rtl="0" algn="ctr">
              <a:spcBef>
                <a:spcPts val="0"/>
              </a:spcBef>
              <a:spcAft>
                <a:spcPts val="0"/>
              </a:spcAft>
              <a:buNone/>
            </a:pPr>
            <a:r>
              <a:t/>
            </a:r>
            <a:endParaRPr sz="1422"/>
          </a:p>
          <a:p>
            <a:pPr indent="0" lvl="0" marL="0" rtl="0" algn="ctr">
              <a:spcBef>
                <a:spcPts val="0"/>
              </a:spcBef>
              <a:spcAft>
                <a:spcPts val="0"/>
              </a:spcAft>
              <a:buNone/>
            </a:pPr>
            <a:r>
              <a:rPr lang="es" sz="4755"/>
              <a:t>el principal error fue subestimar la complejidad del proyecto. Creímos que iba a ser más sencillo y eso causo que nos relajemos con el tiempo, evitando que lleguemos a tiempo con la entrega.</a:t>
            </a:r>
            <a:endParaRPr sz="4755"/>
          </a:p>
          <a:p>
            <a:pPr indent="0" lvl="0" marL="0" rtl="0" algn="ctr">
              <a:spcBef>
                <a:spcPts val="0"/>
              </a:spcBef>
              <a:spcAft>
                <a:spcPts val="0"/>
              </a:spcAft>
              <a:buNone/>
            </a:pPr>
            <a:r>
              <a:t/>
            </a:r>
            <a:endParaRPr sz="5311"/>
          </a:p>
          <a:p>
            <a:pPr indent="0" lvl="0" marL="0" rtl="0" algn="ctr">
              <a:spcBef>
                <a:spcPts val="0"/>
              </a:spcBef>
              <a:spcAft>
                <a:spcPts val="0"/>
              </a:spcAft>
              <a:buNone/>
            </a:pPr>
            <a:r>
              <a:t/>
            </a:r>
            <a:endParaRPr sz="531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244825"/>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sz="4755"/>
              <a:t>Muchas gracias!</a:t>
            </a:r>
            <a:endParaRPr sz="4755"/>
          </a:p>
          <a:p>
            <a:pPr indent="0" lvl="0" marL="0" rtl="0" algn="ctr">
              <a:spcBef>
                <a:spcPts val="0"/>
              </a:spcBef>
              <a:spcAft>
                <a:spcPts val="0"/>
              </a:spcAft>
              <a:buNone/>
            </a:pPr>
            <a:r>
              <a:t/>
            </a:r>
            <a:endParaRPr/>
          </a:p>
          <a:p>
            <a:pPr indent="0" lvl="0" marL="0" rtl="0" algn="ctr">
              <a:spcBef>
                <a:spcPts val="0"/>
              </a:spcBef>
              <a:spcAft>
                <a:spcPts val="0"/>
              </a:spcAft>
              <a:buNone/>
            </a:pPr>
            <a:r>
              <a:rPr lang="es" sz="5311"/>
              <a:t>fin</a:t>
            </a:r>
            <a:endParaRPr sz="5311"/>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