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10" r:id="rId2"/>
    <p:sldId id="967" r:id="rId3"/>
    <p:sldId id="992" r:id="rId4"/>
    <p:sldId id="993" r:id="rId5"/>
    <p:sldId id="970" r:id="rId6"/>
    <p:sldId id="969" r:id="rId7"/>
    <p:sldId id="973" r:id="rId8"/>
    <p:sldId id="974" r:id="rId9"/>
    <p:sldId id="975" r:id="rId10"/>
    <p:sldId id="976" r:id="rId11"/>
    <p:sldId id="979" r:id="rId12"/>
    <p:sldId id="980" r:id="rId13"/>
    <p:sldId id="991" r:id="rId14"/>
    <p:sldId id="982" r:id="rId15"/>
    <p:sldId id="983" r:id="rId16"/>
    <p:sldId id="985" r:id="rId17"/>
    <p:sldId id="986" r:id="rId18"/>
    <p:sldId id="987" r:id="rId19"/>
    <p:sldId id="988" r:id="rId20"/>
    <p:sldId id="989" r:id="rId21"/>
    <p:sldId id="977" r:id="rId22"/>
    <p:sldId id="990" r:id="rId23"/>
    <p:sldId id="978" r:id="rId2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8000"/>
    <a:srgbClr val="0066FF"/>
    <a:srgbClr val="CC6600"/>
    <a:srgbClr val="D60093"/>
    <a:srgbClr val="FF6600"/>
    <a:srgbClr val="FF5050"/>
    <a:srgbClr val="33CC33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2" autoAdjust="0"/>
    <p:restoredTop sz="96000" autoAdjust="0"/>
  </p:normalViewPr>
  <p:slideViewPr>
    <p:cSldViewPr>
      <p:cViewPr varScale="1">
        <p:scale>
          <a:sx n="81" d="100"/>
          <a:sy n="81" d="100"/>
        </p:scale>
        <p:origin x="-131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34C59-4022-45DF-BF89-F86D0EFC54DB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34C59-4022-45DF-BF89-F86D0EFC54DB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064896" cy="2016224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827584" y="3356992"/>
            <a:ext cx="7560840" cy="288032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767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34282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575669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767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567333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556792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  <a:defRPr sz="2000" b="1" baseline="0">
                <a:solidFill>
                  <a:srgbClr val="CC6600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rgbClr val="D60093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908720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577058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34" r:id="rId10"/>
    <p:sldLayoutId id="2147484735" r:id="rId11"/>
    <p:sldLayoutId id="2147484736" r:id="rId12"/>
    <p:sldLayoutId id="2147484737" r:id="rId13"/>
    <p:sldLayoutId id="2147484738" r:id="rId14"/>
    <p:sldLayoutId id="2147484739" r:id="rId15"/>
    <p:sldLayoutId id="2147484740" r:id="rId16"/>
    <p:sldLayoutId id="2147484741" r:id="rId17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jquerymobile.com/1.4.5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com/demos/1.1.0/docs/lists/images/album-hc.jpg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jquerymobile.com/demos/1.1.0/docs/lists/images/album-k.jp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emos.jquerymobile.com/1.4.5/navbar/" TargetMode="External"/><Relationship Id="rId3" Type="http://schemas.openxmlformats.org/officeDocument/2006/relationships/hyperlink" Target="http://jquerymobile.com/demos/1.1.0/docs/toolbars/glyphish-icons/18-envelope.png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://jquerymobile.com/demos/1.1.0/docs/toolbars/glyphish-icons/09-chat2.p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jquerymobile.com/demos/1.1.0/docs/toolbars/glyphish-icons/100-coffee.png" TargetMode="External"/><Relationship Id="rId5" Type="http://schemas.openxmlformats.org/officeDocument/2006/relationships/hyperlink" Target="http://jquerymobile.com/demos/1.1.0/docs/toolbars/glyphish-icons/88-beermug.png" TargetMode="External"/><Relationship Id="rId4" Type="http://schemas.openxmlformats.org/officeDocument/2006/relationships/hyperlink" Target="http://jquerymobile.com/demos/1.1.0/docs/toolbars/glyphish-icons/21-skull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css.asp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cap="none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altLang="zh-TW" cap="none" dirty="0" smtClean="0">
                <a:latin typeface="Times New Roman" pitchFamily="18" charset="0"/>
                <a:cs typeface="Times New Roman" pitchFamily="18" charset="0"/>
              </a:rPr>
              <a:t> Mobile</a:t>
            </a:r>
            <a:endParaRPr lang="zh-TW" alt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dirty="0" smtClean="0"/>
              <a:t>參考網址</a:t>
            </a:r>
            <a:r>
              <a:rPr lang="en-US" dirty="0" smtClean="0"/>
              <a:t>: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smtClean="0">
                <a:hlinkClick r:id="rId2"/>
              </a:rPr>
              <a:t> http://demos.jquerymobile.com/1.4.5/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10965"/>
          </a:xfrm>
        </p:spPr>
        <p:txBody>
          <a:bodyPr/>
          <a:lstStyle/>
          <a:p>
            <a:r>
              <a:rPr lang="en-US" dirty="0" smtClean="0"/>
              <a:t>Grouped buttons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708920"/>
            <a:ext cx="8219256" cy="3187229"/>
          </a:xfrm>
        </p:spPr>
        <p:txBody>
          <a:bodyPr/>
          <a:lstStyle/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/>
              <a:t>&lt;div </a:t>
            </a:r>
            <a:r>
              <a:rPr lang="en-US" altLang="zh-TW" dirty="0" smtClean="0">
                <a:solidFill>
                  <a:srgbClr val="FF0000"/>
                </a:solidFill>
              </a:rPr>
              <a:t>data-role="</a:t>
            </a:r>
            <a:r>
              <a:rPr lang="en-US" altLang="zh-TW" dirty="0" err="1" smtClean="0">
                <a:solidFill>
                  <a:srgbClr val="FF0000"/>
                </a:solidFill>
              </a:rPr>
              <a:t>controlgroup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  <a:r>
              <a:rPr lang="en-US" altLang="zh-TW" dirty="0" smtClean="0"/>
              <a:t>&gt; 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/>
              <a:t>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data-role="button"&gt;Yes&lt;/a&gt;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/>
              <a:t>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data-role="button"&gt;No&lt;/a&gt; 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/>
              <a:t>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data-role="button"&gt;Maybe&lt;/a&gt; 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/>
              <a:t>&lt;/div&gt;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endParaRPr lang="en-US" altLang="zh-TW" dirty="0" smtClean="0"/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endParaRPr lang="en-US" altLang="zh-TW" dirty="0" smtClean="0"/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endParaRPr lang="en-US" altLang="zh-TW" dirty="0" smtClean="0"/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endParaRPr lang="en-US" altLang="zh-TW" dirty="0" smtClean="0"/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endParaRPr lang="en-US" altLang="zh-TW" dirty="0" smtClean="0"/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endParaRPr lang="en-US" altLang="zh-TW" dirty="0" smtClean="0"/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/>
              <a:t>&lt;div data-role="</a:t>
            </a:r>
            <a:r>
              <a:rPr lang="en-US" altLang="zh-TW" dirty="0" err="1" smtClean="0"/>
              <a:t>controlgroup</a:t>
            </a:r>
            <a:r>
              <a:rPr lang="en-US" altLang="zh-TW" dirty="0" smtClean="0"/>
              <a:t>" </a:t>
            </a:r>
            <a:r>
              <a:rPr lang="en-US" altLang="zh-TW" dirty="0" smtClean="0">
                <a:solidFill>
                  <a:srgbClr val="FF0000"/>
                </a:solidFill>
              </a:rPr>
              <a:t>data-type="horizontal"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395536" y="2060848"/>
            <a:ext cx="8291264" cy="639762"/>
          </a:xfrm>
        </p:spPr>
        <p:txBody>
          <a:bodyPr/>
          <a:lstStyle/>
          <a:p>
            <a:r>
              <a:rPr lang="en-US" altLang="zh-TW" b="0" dirty="0" smtClean="0"/>
              <a:t>Wrap </a:t>
            </a:r>
            <a:r>
              <a:rPr lang="en-US" altLang="zh-TW" b="0" dirty="0"/>
              <a:t>a set of buttons in a container with the </a:t>
            </a:r>
            <a:r>
              <a:rPr lang="en-US" altLang="zh-TW" dirty="0"/>
              <a:t>data-role="</a:t>
            </a:r>
            <a:r>
              <a:rPr lang="en-US" altLang="zh-TW" dirty="0" err="1" smtClean="0"/>
              <a:t>controlgroup</a:t>
            </a:r>
            <a:r>
              <a:rPr lang="en-US" altLang="zh-TW" dirty="0" smtClean="0"/>
              <a:t>" </a:t>
            </a:r>
            <a:r>
              <a:rPr lang="en-US" altLang="zh-TW" b="0" dirty="0" smtClean="0"/>
              <a:t>attribute </a:t>
            </a:r>
            <a:r>
              <a:rPr lang="en-US" altLang="zh-TW" b="0" dirty="0"/>
              <a:t>— the framework will create a vertical button group, remove all margins and drop shadows between the buttons</a:t>
            </a:r>
            <a:endParaRPr lang="zh-TW" altLang="en-US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437112"/>
            <a:ext cx="7787228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10965"/>
          </a:xfrm>
        </p:spPr>
        <p:txBody>
          <a:bodyPr/>
          <a:lstStyle/>
          <a:p>
            <a:r>
              <a:rPr lang="en-US" dirty="0" smtClean="0"/>
              <a:t>List 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071678"/>
            <a:ext cx="8247860" cy="4525674"/>
          </a:xfrm>
        </p:spPr>
        <p:txBody>
          <a:bodyPr/>
          <a:lstStyle/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&lt;ul </a:t>
            </a:r>
            <a:r>
              <a:rPr lang="it-IT" dirty="0" smtClean="0">
                <a:solidFill>
                  <a:srgbClr val="FF0000"/>
                </a:solidFill>
              </a:rPr>
              <a:t>data-role="listview"</a:t>
            </a:r>
            <a:r>
              <a:rPr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data-inset="true"</a:t>
            </a:r>
            <a:r>
              <a:rPr lang="it-IT" dirty="0" smtClean="0"/>
              <a:t>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  <a:r>
              <a:rPr dirty="0" smtClean="0"/>
              <a:t>頁面</a:t>
            </a:r>
            <a:r>
              <a:rPr lang="en-US" altLang="zh-TW" dirty="0" smtClean="0"/>
              <a:t>&lt;/</a:t>
            </a:r>
            <a:r>
              <a:rPr lang="it-IT" dirty="0" smtClean="0"/>
              <a:t>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  <a:r>
              <a:rPr dirty="0" smtClean="0"/>
              <a:t>頁面</a:t>
            </a:r>
            <a:r>
              <a:rPr lang="en-US" altLang="zh-TW" dirty="0" smtClean="0"/>
              <a:t>&lt;/</a:t>
            </a:r>
            <a:r>
              <a:rPr lang="it-IT" dirty="0" smtClean="0"/>
              <a:t>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  <a:r>
              <a:rPr dirty="0" smtClean="0"/>
              <a:t>頁面</a:t>
            </a:r>
            <a:r>
              <a:rPr lang="en-US" altLang="zh-TW" dirty="0" smtClean="0"/>
              <a:t>&lt;/</a:t>
            </a:r>
            <a:r>
              <a:rPr lang="it-IT" dirty="0" smtClean="0"/>
              <a:t>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&lt;/ul&gt;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424140" y="1289040"/>
            <a:ext cx="8291264" cy="639762"/>
          </a:xfrm>
        </p:spPr>
        <p:txBody>
          <a:bodyPr/>
          <a:lstStyle/>
          <a:p>
            <a:r>
              <a:rPr lang="en-US" b="0" dirty="0"/>
              <a:t>A list view is coded as a simple unordered list containing linked list items with a </a:t>
            </a:r>
            <a:r>
              <a:rPr lang="en-US" dirty="0"/>
              <a:t>data-role="</a:t>
            </a:r>
            <a:r>
              <a:rPr lang="en-US" dirty="0" err="1" smtClean="0"/>
              <a:t>listview</a:t>
            </a:r>
            <a:r>
              <a:rPr lang="en-US" dirty="0" smtClean="0"/>
              <a:t>" </a:t>
            </a:r>
            <a:r>
              <a:rPr lang="en-US" b="0" dirty="0" smtClean="0"/>
              <a:t>attribute</a:t>
            </a:r>
            <a:r>
              <a:rPr lang="en-US" b="0" dirty="0"/>
              <a:t>.</a:t>
            </a:r>
            <a:endParaRPr lang="zh-TW" altLang="en-US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4214818"/>
            <a:ext cx="7751783" cy="1785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10965"/>
          </a:xfrm>
        </p:spPr>
        <p:txBody>
          <a:bodyPr/>
          <a:lstStyle/>
          <a:p>
            <a:r>
              <a:rPr lang="en-US" dirty="0" smtClean="0"/>
              <a:t>Formatted content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142984"/>
            <a:ext cx="8247860" cy="4525674"/>
          </a:xfrm>
        </p:spPr>
        <p:txBody>
          <a:bodyPr/>
          <a:lstStyle/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&lt;ul data-role="listview" data-inset="true"&gt;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</a:t>
            </a:r>
            <a:r>
              <a:rPr lang="it-IT" dirty="0" smtClean="0">
                <a:solidFill>
                  <a:srgbClr val="0000FF"/>
                </a:solidFill>
              </a:rPr>
              <a:t>&lt;a href="#"&gt;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  </a:t>
            </a:r>
            <a:r>
              <a:rPr lang="it-IT" dirty="0" smtClean="0">
                <a:solidFill>
                  <a:srgbClr val="FF0000"/>
                </a:solidFill>
              </a:rPr>
              <a:t>&lt;h3&gt;Colors&lt;/h3&gt;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  </a:t>
            </a:r>
            <a:r>
              <a:rPr lang="it-IT" dirty="0" smtClean="0">
                <a:solidFill>
                  <a:srgbClr val="FF0000"/>
                </a:solidFill>
              </a:rPr>
              <a:t>&lt;p&gt;Fresh colors from the magic rainbow.&lt;/p&gt;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</a:t>
            </a:r>
            <a:r>
              <a:rPr lang="it-IT" dirty="0" smtClean="0">
                <a:solidFill>
                  <a:srgbClr val="0000FF"/>
                </a:solidFill>
              </a:rPr>
              <a:t>&lt;/a&gt;</a:t>
            </a:r>
            <a:r>
              <a:rPr lang="it-IT" dirty="0" smtClean="0"/>
              <a:t>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  &lt;h3&gt;</a:t>
            </a:r>
            <a:r>
              <a:rPr dirty="0" smtClean="0"/>
              <a:t>頁面</a:t>
            </a:r>
            <a:r>
              <a:rPr lang="en-US" altLang="zh-TW" dirty="0" smtClean="0"/>
              <a:t>&lt;/</a:t>
            </a:r>
            <a:r>
              <a:rPr lang="it-IT" dirty="0" smtClean="0"/>
              <a:t>h3&gt;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  &lt;p&gt;Lorem ipsum&lt;/p&gt;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  </a:t>
            </a:r>
            <a:r>
              <a:rPr lang="it-IT" dirty="0" smtClean="0">
                <a:solidFill>
                  <a:srgbClr val="FF0000"/>
                </a:solidFill>
              </a:rPr>
              <a:t>&lt;p class="ui-li-aside"&gt;03/11&lt;/p&gt;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  &lt;h3&gt;</a:t>
            </a:r>
            <a:r>
              <a:rPr dirty="0" smtClean="0"/>
              <a:t>頁面</a:t>
            </a:r>
            <a:r>
              <a:rPr lang="en-US" altLang="zh-TW" dirty="0" smtClean="0"/>
              <a:t>&lt;/</a:t>
            </a:r>
            <a:r>
              <a:rPr lang="it-IT" dirty="0" smtClean="0"/>
              <a:t>h3&gt;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  &lt;p&gt;Lorem ipsum&lt;/p&gt;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&lt;/ul&gt;</a:t>
            </a:r>
            <a:endParaRPr lang="zh-TW" altLang="en-US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4438885"/>
            <a:ext cx="4214842" cy="2419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810965"/>
          </a:xfrm>
        </p:spPr>
        <p:txBody>
          <a:bodyPr/>
          <a:lstStyle/>
          <a:p>
            <a:r>
              <a:rPr lang="en-US" dirty="0" smtClean="0"/>
              <a:t>Nested list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844" y="1214422"/>
            <a:ext cx="5857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data-role="</a:t>
            </a:r>
            <a:r>
              <a:rPr lang="en-US" altLang="zh-TW" dirty="0" err="1" smtClean="0"/>
              <a:t>listview</a:t>
            </a:r>
            <a:r>
              <a:rPr lang="en-US" altLang="zh-TW" dirty="0" smtClean="0"/>
              <a:t>" data-inset="true"&gt;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</a:t>
            </a:r>
          </a:p>
          <a:p>
            <a:r>
              <a:rPr lang="en-US" altLang="zh-TW" dirty="0" smtClean="0"/>
              <a:t>        &lt;h3&gt;Colors&lt;/h3&gt;</a:t>
            </a:r>
          </a:p>
          <a:p>
            <a:r>
              <a:rPr lang="en-US" altLang="zh-TW" dirty="0" smtClean="0"/>
              <a:t>        &lt;p&gt;Fresh colors&lt;/p&gt;&lt;/a&gt;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&lt;h3&gt;</a:t>
            </a:r>
            <a:r>
              <a:rPr lang="zh-TW" altLang="en-US" dirty="0" smtClean="0"/>
              <a:t>頁面</a:t>
            </a:r>
            <a:r>
              <a:rPr lang="en-US" altLang="zh-TW" dirty="0" smtClean="0"/>
              <a:t>&lt;/h3&gt;</a:t>
            </a:r>
          </a:p>
          <a:p>
            <a:r>
              <a:rPr lang="en-US" altLang="zh-TW" dirty="0" smtClean="0"/>
              <a:t>        &lt;p&gt;</a:t>
            </a:r>
            <a:r>
              <a:rPr lang="en-US" altLang="zh-TW" dirty="0" err="1" smtClean="0"/>
              <a:t>Lorem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ipsum</a:t>
            </a:r>
            <a:r>
              <a:rPr lang="en-US" altLang="zh-TW" dirty="0" smtClean="0"/>
              <a:t>&lt;/p&gt;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Lorem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ipsum</a:t>
            </a:r>
            <a:endParaRPr lang="en-US" altLang="zh-TW" dirty="0" smtClean="0"/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pic>
        <p:nvPicPr>
          <p:cNvPr id="7" name="圖片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5000636"/>
            <a:ext cx="3550920" cy="1531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29156" y="842264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data-role="</a:t>
            </a:r>
            <a:r>
              <a:rPr lang="en-US" altLang="zh-TW" dirty="0" err="1" smtClean="0"/>
              <a:t>listview</a:t>
            </a:r>
            <a:r>
              <a:rPr lang="en-US" altLang="zh-TW" dirty="0" smtClean="0"/>
              <a:t>" data-inset="true" 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</a:t>
            </a:r>
            <a:r>
              <a:rPr lang="en-US" altLang="zh-TW" dirty="0" smtClean="0">
                <a:solidFill>
                  <a:srgbClr val="FF0000"/>
                </a:solidFill>
              </a:rPr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</a:t>
            </a:r>
          </a:p>
          <a:p>
            <a:r>
              <a:rPr lang="en-US" altLang="zh-TW" dirty="0" smtClean="0"/>
              <a:t>        &lt;h3&gt;Colors&lt;/h3&gt;</a:t>
            </a:r>
          </a:p>
          <a:p>
            <a:r>
              <a:rPr lang="en-US" altLang="zh-TW" dirty="0" smtClean="0"/>
              <a:t>        &lt;p&gt;Fresh colors&lt;/p&gt;</a:t>
            </a:r>
            <a:r>
              <a:rPr lang="en-US" altLang="zh-TW" dirty="0" smtClean="0">
                <a:solidFill>
                  <a:srgbClr val="FF0000"/>
                </a:solidFill>
              </a:rPr>
              <a:t>&lt;/a&gt;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   &lt;</a:t>
            </a:r>
            <a:r>
              <a:rPr lang="en-US" altLang="zh-TW" dirty="0" err="1" smtClean="0">
                <a:solidFill>
                  <a:srgbClr val="FF0000"/>
                </a:solidFill>
              </a:rPr>
              <a:t>ul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     &lt;</a:t>
            </a:r>
            <a:r>
              <a:rPr lang="en-US" altLang="zh-TW" dirty="0" err="1" smtClean="0">
                <a:solidFill>
                  <a:srgbClr val="FF0000"/>
                </a:solidFill>
              </a:rPr>
              <a:t>li</a:t>
            </a:r>
            <a:r>
              <a:rPr lang="en-US" altLang="zh-TW" dirty="0" smtClean="0">
                <a:solidFill>
                  <a:srgbClr val="FF0000"/>
                </a:solidFill>
              </a:rPr>
              <a:t>&gt;one&lt;/</a:t>
            </a:r>
            <a:r>
              <a:rPr lang="en-US" altLang="zh-TW" dirty="0" err="1" smtClean="0">
                <a:solidFill>
                  <a:srgbClr val="FF0000"/>
                </a:solidFill>
              </a:rPr>
              <a:t>li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     &lt;</a:t>
            </a:r>
            <a:r>
              <a:rPr lang="en-US" altLang="zh-TW" dirty="0" err="1" smtClean="0">
                <a:solidFill>
                  <a:srgbClr val="FF0000"/>
                </a:solidFill>
              </a:rPr>
              <a:t>li</a:t>
            </a:r>
            <a:r>
              <a:rPr lang="en-US" altLang="zh-TW" dirty="0" smtClean="0">
                <a:solidFill>
                  <a:srgbClr val="FF0000"/>
                </a:solidFill>
              </a:rPr>
              <a:t>&gt;two&lt;/</a:t>
            </a:r>
            <a:r>
              <a:rPr lang="en-US" altLang="zh-TW" dirty="0" err="1" smtClean="0">
                <a:solidFill>
                  <a:srgbClr val="FF0000"/>
                </a:solidFill>
              </a:rPr>
              <a:t>li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   &lt;/</a:t>
            </a:r>
            <a:r>
              <a:rPr lang="en-US" altLang="zh-TW" dirty="0" err="1" smtClean="0">
                <a:solidFill>
                  <a:srgbClr val="FF0000"/>
                </a:solidFill>
              </a:rPr>
              <a:t>ul</a:t>
            </a:r>
            <a:r>
              <a:rPr lang="en-US" altLang="zh-TW" dirty="0" smtClean="0">
                <a:solidFill>
                  <a:srgbClr val="FF0000"/>
                </a:solidFill>
              </a:rPr>
              <a:t>&gt;  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&lt;h3&gt;</a:t>
            </a:r>
            <a:r>
              <a:rPr lang="zh-TW" altLang="en-US" dirty="0" smtClean="0"/>
              <a:t>頁面</a:t>
            </a:r>
            <a:r>
              <a:rPr lang="en-US" altLang="zh-TW" dirty="0" smtClean="0"/>
              <a:t>&lt;/h3&gt;</a:t>
            </a:r>
          </a:p>
          <a:p>
            <a:r>
              <a:rPr lang="en-US" altLang="zh-TW" dirty="0" smtClean="0"/>
              <a:t>        &lt;p&gt;</a:t>
            </a:r>
            <a:r>
              <a:rPr lang="en-US" altLang="zh-TW" dirty="0" err="1" smtClean="0"/>
              <a:t>Lorem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ipsum</a:t>
            </a:r>
            <a:r>
              <a:rPr lang="en-US" altLang="zh-TW" dirty="0" smtClean="0"/>
              <a:t>&lt;/p&gt;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Lorem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ipsum</a:t>
            </a:r>
            <a:endParaRPr lang="en-US" altLang="zh-TW" dirty="0" smtClean="0"/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li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pic>
        <p:nvPicPr>
          <p:cNvPr id="10" name="圖片 9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5733256"/>
            <a:ext cx="4536504" cy="8090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804" y="785794"/>
            <a:ext cx="8229600" cy="810965"/>
          </a:xfrm>
        </p:spPr>
        <p:txBody>
          <a:bodyPr/>
          <a:lstStyle/>
          <a:p>
            <a:r>
              <a:rPr lang="en-US" dirty="0" smtClean="0"/>
              <a:t>Numbered lists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2000240"/>
            <a:ext cx="8247860" cy="4525674"/>
          </a:xfrm>
        </p:spPr>
        <p:txBody>
          <a:bodyPr/>
          <a:lstStyle/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&lt;</a:t>
            </a:r>
            <a:r>
              <a:rPr lang="it-IT" dirty="0" smtClean="0">
                <a:solidFill>
                  <a:srgbClr val="FF0000"/>
                </a:solidFill>
              </a:rPr>
              <a:t>ol</a:t>
            </a:r>
            <a:r>
              <a:rPr lang="it-IT" dirty="0" smtClean="0"/>
              <a:t> data-role="listview"&gt;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  <a:r>
              <a:rPr dirty="0" smtClean="0"/>
              <a:t>頁面</a:t>
            </a:r>
            <a:r>
              <a:rPr lang="en-US" altLang="zh-TW" dirty="0" smtClean="0"/>
              <a:t>&lt;/</a:t>
            </a:r>
            <a:r>
              <a:rPr lang="it-IT" dirty="0" smtClean="0"/>
              <a:t>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  <a:r>
              <a:rPr dirty="0" smtClean="0"/>
              <a:t>頁面</a:t>
            </a:r>
            <a:r>
              <a:rPr lang="en-US" altLang="zh-TW" dirty="0" smtClean="0"/>
              <a:t>&lt;/</a:t>
            </a:r>
            <a:r>
              <a:rPr lang="it-IT" dirty="0" smtClean="0"/>
              <a:t>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  <a:r>
              <a:rPr dirty="0" smtClean="0"/>
              <a:t>頁面</a:t>
            </a:r>
            <a:r>
              <a:rPr lang="en-US" altLang="zh-TW" dirty="0" smtClean="0"/>
              <a:t>&lt;/</a:t>
            </a:r>
            <a:r>
              <a:rPr lang="it-IT" dirty="0" smtClean="0"/>
              <a:t>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>
                <a:solidFill>
                  <a:srgbClr val="FF0000"/>
                </a:solidFill>
              </a:rPr>
              <a:t>&lt;/ol&gt;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4071942"/>
            <a:ext cx="6800898" cy="15001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804" y="785794"/>
            <a:ext cx="8229600" cy="810965"/>
          </a:xfrm>
        </p:spPr>
        <p:txBody>
          <a:bodyPr/>
          <a:lstStyle/>
          <a:p>
            <a:r>
              <a:rPr lang="en-US" dirty="0" smtClean="0"/>
              <a:t>Count bubble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2000240"/>
            <a:ext cx="8247860" cy="4525674"/>
          </a:xfrm>
        </p:spPr>
        <p:txBody>
          <a:bodyPr/>
          <a:lstStyle/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&lt;ul data-role="listview"&gt;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  <a:r>
              <a:rPr dirty="0" smtClean="0"/>
              <a:t>頁面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it-IT" dirty="0" smtClean="0">
                <a:solidFill>
                  <a:srgbClr val="FF0000"/>
                </a:solidFill>
              </a:rPr>
              <a:t>span class="ui-li-count"&gt;12&lt;/span&gt;</a:t>
            </a:r>
            <a:r>
              <a:rPr lang="it-IT" dirty="0" smtClean="0"/>
              <a:t>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  <a:r>
              <a:rPr dirty="0" smtClean="0"/>
              <a:t>頁面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it-IT" dirty="0" smtClean="0">
                <a:solidFill>
                  <a:srgbClr val="FF0000"/>
                </a:solidFill>
              </a:rPr>
              <a:t>span class="ui-li-count"&gt;0&lt;/span&gt;</a:t>
            </a:r>
            <a:r>
              <a:rPr lang="it-IT" dirty="0" smtClean="0"/>
              <a:t>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  <a:r>
              <a:rPr dirty="0" smtClean="0"/>
              <a:t>頁面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it-IT" dirty="0" smtClean="0">
                <a:solidFill>
                  <a:srgbClr val="FF0000"/>
                </a:solidFill>
              </a:rPr>
              <a:t>span class="ui-li-count"&gt;7&lt;/span&gt;</a:t>
            </a:r>
            <a:r>
              <a:rPr lang="it-IT" dirty="0" smtClean="0"/>
              <a:t>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&lt;/ul&gt;</a:t>
            </a:r>
            <a:endParaRPr lang="zh-TW" altLang="en-US" dirty="0"/>
          </a:p>
        </p:txBody>
      </p:sp>
      <p:pic>
        <p:nvPicPr>
          <p:cNvPr id="6" name="圖片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4572008"/>
            <a:ext cx="7858180" cy="17233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804" y="785794"/>
            <a:ext cx="8229600" cy="810965"/>
          </a:xfrm>
        </p:spPr>
        <p:txBody>
          <a:bodyPr/>
          <a:lstStyle/>
          <a:p>
            <a:r>
              <a:rPr lang="en-US" dirty="0" smtClean="0"/>
              <a:t>List dividers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643050"/>
            <a:ext cx="8247860" cy="4525674"/>
          </a:xfrm>
        </p:spPr>
        <p:txBody>
          <a:bodyPr/>
          <a:lstStyle/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&lt;ul data-role="listview"&gt;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	&lt;li </a:t>
            </a:r>
            <a:r>
              <a:rPr lang="it-IT" dirty="0" smtClean="0">
                <a:solidFill>
                  <a:srgbClr val="FF0000"/>
                </a:solidFill>
              </a:rPr>
              <a:t>data-role="list-divider"</a:t>
            </a:r>
            <a:r>
              <a:rPr lang="it-IT" dirty="0" smtClean="0"/>
              <a:t>&gt;A&lt;/li&gt;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	&lt;li&gt;&lt;a href="#"&gt;Adam Kinkaid&lt;/a&gt;&lt;/li&gt;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	&lt;li&gt;&lt;a href="#"&gt;Alex Wickerham&lt;/a&gt;&lt;/li&gt;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	&lt;li&gt;&lt;a href="#"&gt;Avery Johnson&lt;/a&gt;&lt;/li&gt;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	&lt;li </a:t>
            </a:r>
            <a:r>
              <a:rPr lang="it-IT" dirty="0" smtClean="0">
                <a:solidFill>
                  <a:srgbClr val="FF0000"/>
                </a:solidFill>
              </a:rPr>
              <a:t>data-role="list-divider"</a:t>
            </a:r>
            <a:r>
              <a:rPr lang="it-IT" dirty="0" smtClean="0"/>
              <a:t>&gt;B&lt;/li&gt;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	&lt;li&gt;&lt;a href="#"&gt;Bob Cabot&lt;/a&gt;&lt;/li&gt;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&lt;/ul&gt;</a:t>
            </a:r>
            <a:endParaRPr lang="zh-TW" altLang="en-US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4357694"/>
            <a:ext cx="5928143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804" y="785794"/>
            <a:ext cx="8229600" cy="810965"/>
          </a:xfrm>
        </p:spPr>
        <p:txBody>
          <a:bodyPr/>
          <a:lstStyle/>
          <a:p>
            <a:r>
              <a:rPr lang="en-US" dirty="0" smtClean="0"/>
              <a:t>Split button list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2071678"/>
            <a:ext cx="8247860" cy="4525674"/>
          </a:xfrm>
        </p:spPr>
        <p:txBody>
          <a:bodyPr/>
          <a:lstStyle/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&lt;ul data-role="listview" </a:t>
            </a:r>
            <a:r>
              <a:rPr lang="it-IT" dirty="0" smtClean="0">
                <a:solidFill>
                  <a:srgbClr val="FF0000"/>
                </a:solidFill>
              </a:rPr>
              <a:t>data-split-icon="gear"</a:t>
            </a:r>
            <a:r>
              <a:rPr lang="it-IT" dirty="0" smtClean="0"/>
              <a:t>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</a:t>
            </a:r>
            <a:r>
              <a:rPr lang="it-IT" dirty="0" smtClean="0">
                <a:solidFill>
                  <a:srgbClr val="FF0000"/>
                </a:solidFill>
              </a:rPr>
              <a:t>&lt;a href="#"&gt;</a:t>
            </a:r>
            <a:r>
              <a:rPr dirty="0" smtClean="0"/>
              <a:t>書的說明頁</a:t>
            </a:r>
            <a:r>
              <a:rPr lang="en-US" altLang="zh-TW" dirty="0" smtClean="0"/>
              <a:t>&lt;/</a:t>
            </a:r>
            <a:r>
              <a:rPr lang="it-IT" dirty="0" smtClean="0"/>
              <a:t>a&gt;</a:t>
            </a:r>
            <a:r>
              <a:rPr lang="it-IT" dirty="0" smtClean="0">
                <a:solidFill>
                  <a:srgbClr val="FF0000"/>
                </a:solidFill>
              </a:rPr>
              <a:t>&lt;a href="#"&gt;</a:t>
            </a:r>
            <a:r>
              <a:rPr dirty="0" smtClean="0"/>
              <a:t>購買頁</a:t>
            </a:r>
            <a:r>
              <a:rPr lang="en-US" altLang="zh-TW" dirty="0" smtClean="0"/>
              <a:t>&lt;/</a:t>
            </a:r>
            <a:r>
              <a:rPr lang="it-IT" dirty="0" smtClean="0"/>
              <a:t>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  <a:r>
              <a:rPr dirty="0" smtClean="0"/>
              <a:t>頁面</a:t>
            </a:r>
            <a:r>
              <a:rPr lang="en-US" altLang="zh-TW" dirty="0" smtClean="0"/>
              <a:t>&lt;/</a:t>
            </a:r>
            <a:r>
              <a:rPr lang="it-IT" dirty="0" smtClean="0"/>
              <a:t>a&gt;&lt;a href="#"&gt;</a:t>
            </a:r>
            <a:r>
              <a:rPr dirty="0" smtClean="0"/>
              <a:t>預設</a:t>
            </a:r>
            <a:r>
              <a:rPr lang="en-US" altLang="zh-TW" dirty="0" smtClean="0"/>
              <a:t>&lt;/</a:t>
            </a:r>
            <a:r>
              <a:rPr lang="it-IT" dirty="0" smtClean="0"/>
              <a:t>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      &lt;li&gt;&lt;a href="#"&gt;</a:t>
            </a:r>
            <a:r>
              <a:rPr dirty="0" smtClean="0"/>
              <a:t>頁面</a:t>
            </a:r>
            <a:r>
              <a:rPr lang="en-US" altLang="zh-TW" dirty="0" smtClean="0"/>
              <a:t>&lt;/</a:t>
            </a:r>
            <a:r>
              <a:rPr lang="it-IT" dirty="0" smtClean="0"/>
              <a:t>a&gt;&lt;a href="#"&gt;</a:t>
            </a:r>
            <a:r>
              <a:rPr dirty="0" smtClean="0"/>
              <a:t>預設</a:t>
            </a:r>
            <a:r>
              <a:rPr lang="en-US" altLang="zh-TW" dirty="0" smtClean="0"/>
              <a:t>&lt;/</a:t>
            </a:r>
            <a:r>
              <a:rPr lang="it-IT" dirty="0" smtClean="0"/>
              <a:t>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dirty="0" smtClean="0"/>
              <a:t>&lt;/ul&gt;</a:t>
            </a:r>
            <a:endParaRPr lang="zh-TW" altLang="en-US" dirty="0"/>
          </a:p>
        </p:txBody>
      </p:sp>
      <p:pic>
        <p:nvPicPr>
          <p:cNvPr id="6" name="圖片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4500570"/>
            <a:ext cx="8042171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804" y="785794"/>
            <a:ext cx="8229600" cy="810965"/>
          </a:xfrm>
        </p:spPr>
        <p:txBody>
          <a:bodyPr/>
          <a:lstStyle/>
          <a:p>
            <a:r>
              <a:rPr lang="en-US" dirty="0" smtClean="0"/>
              <a:t>Thumbnails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500174"/>
            <a:ext cx="8715436" cy="4572032"/>
          </a:xfrm>
        </p:spPr>
        <p:txBody>
          <a:bodyPr/>
          <a:lstStyle/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&lt;ul data-role="listview"&gt;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&lt;li&gt;&lt;a href="index.html"&gt;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smtClean="0">
                <a:solidFill>
                  <a:srgbClr val="FF0000"/>
                </a:solidFill>
              </a:rPr>
              <a:t>  </a:t>
            </a:r>
            <a:r>
              <a:rPr lang="it-IT" sz="1800" dirty="0" smtClean="0">
                <a:solidFill>
                  <a:srgbClr val="FF0000"/>
                </a:solidFill>
              </a:rPr>
              <a:t>&lt;img src=</a:t>
            </a:r>
            <a:r>
              <a:rPr lang="it-IT" sz="1800" dirty="0" smtClean="0"/>
              <a:t>"http://jquerymobile.com/demos/1.1.0/docs/lists/images/album-bb.jpg" </a:t>
            </a:r>
            <a:r>
              <a:rPr lang="it-IT" sz="1800" dirty="0" smtClean="0">
                <a:solidFill>
                  <a:srgbClr val="FF0000"/>
                </a:solidFill>
              </a:rPr>
              <a:t>/&gt;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smtClean="0"/>
              <a:t>  </a:t>
            </a:r>
            <a:r>
              <a:rPr lang="it-IT" sz="1800" dirty="0" smtClean="0"/>
              <a:t>&lt;h3&gt;Broken Bells&lt;/h3&gt;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smtClean="0"/>
              <a:t>  </a:t>
            </a:r>
            <a:r>
              <a:rPr lang="it-IT" sz="1800" dirty="0" smtClean="0"/>
              <a:t>&lt;p&gt;Broken Bells&lt;/p&gt;&lt;/a&gt;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&lt;li&gt;&lt;a href="index.html"&gt;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smtClean="0"/>
              <a:t>  </a:t>
            </a:r>
            <a:r>
              <a:rPr lang="it-IT" sz="1800" dirty="0" smtClean="0"/>
              <a:t>&lt;img src="http://jquerymobile.com/demos/1.1.0/docs/lists/images/album-hc.jpg" /&gt;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smtClean="0"/>
              <a:t>  </a:t>
            </a:r>
            <a:r>
              <a:rPr lang="it-IT" sz="1800" dirty="0" smtClean="0"/>
              <a:t>&lt;h3&gt;Warning&lt;/h3&gt;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smtClean="0"/>
              <a:t>  </a:t>
            </a:r>
            <a:r>
              <a:rPr lang="it-IT" sz="1800" dirty="0" smtClean="0"/>
              <a:t>&lt;p&gt;Hot Chip&lt;/p&gt;&lt;/a&gt;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&lt;/li&gt;            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&lt;/ul&gt;</a:t>
            </a:r>
            <a:endParaRPr lang="zh-TW" altLang="en-US" sz="1800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4786322"/>
            <a:ext cx="6788311" cy="18573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810965"/>
          </a:xfrm>
        </p:spPr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500174"/>
            <a:ext cx="8715436" cy="4572032"/>
          </a:xfrm>
        </p:spPr>
        <p:txBody>
          <a:bodyPr/>
          <a:lstStyle/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&lt;ul data-role="listview"&gt;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&lt;li&gt;&lt;a href="#"&gt;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&lt;img src="http://jquerymobile.com/demos/1.1.0/docs/lists/images/sj.png" </a:t>
            </a:r>
            <a:r>
              <a:rPr lang="it-IT" sz="1800" dirty="0" smtClean="0">
                <a:solidFill>
                  <a:srgbClr val="FF0000"/>
                </a:solidFill>
              </a:rPr>
              <a:t>class="ui-li-icon"</a:t>
            </a:r>
            <a:r>
              <a:rPr lang="it-IT" sz="1800" dirty="0" smtClean="0"/>
              <a:t>&gt;Norway&lt;/a&gt;&lt;/li&gt;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&lt;li&gt;&lt;a href="#"&gt;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&lt;img src="http://jquerymobile.com/demos/1.1.0/docs/lists/images/us.png" </a:t>
            </a:r>
            <a:r>
              <a:rPr lang="it-IT" sz="1800" dirty="0" smtClean="0">
                <a:solidFill>
                  <a:srgbClr val="FF0000"/>
                </a:solidFill>
              </a:rPr>
              <a:t>class="ui-li-icon"</a:t>
            </a:r>
            <a:r>
              <a:rPr lang="it-IT" sz="1800" dirty="0" smtClean="0"/>
              <a:t>&gt;United States&lt;/a&gt;&lt;/li&gt;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&lt;/ul&gt;</a:t>
            </a:r>
            <a:endParaRPr lang="zh-TW" altLang="en-US" sz="1800" dirty="0"/>
          </a:p>
        </p:txBody>
      </p:sp>
      <p:pic>
        <p:nvPicPr>
          <p:cNvPr id="7" name="圖片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4786322"/>
            <a:ext cx="8244739" cy="12144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29803"/>
            <a:ext cx="8229600" cy="810965"/>
          </a:xfrm>
        </p:spPr>
        <p:txBody>
          <a:bodyPr/>
          <a:lstStyle/>
          <a:p>
            <a:r>
              <a:rPr lang="en-US" altLang="zh-TW" dirty="0" smtClean="0"/>
              <a:t>Simple </a:t>
            </a:r>
            <a:r>
              <a:rPr lang="en-US" altLang="zh-TW" dirty="0" err="1" smtClean="0"/>
              <a:t>navbar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140968"/>
            <a:ext cx="8219256" cy="3043213"/>
          </a:xfrm>
        </p:spPr>
        <p:txBody>
          <a:bodyPr/>
          <a:lstStyle/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it-IT" altLang="zh-TW" dirty="0" smtClean="0"/>
              <a:t>&lt;div data-role="footer"&gt;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it-IT" altLang="zh-TW" dirty="0" smtClean="0"/>
              <a:t>     &lt;div data-role="navbar"&gt;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it-IT" altLang="zh-TW" dirty="0" smtClean="0"/>
              <a:t>          &lt;ul&gt;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it-IT" altLang="zh-TW" dirty="0" smtClean="0"/>
              <a:t>               &lt;li&gt;&lt;a href="#"&gt;One&lt;/a&gt;&lt;/li&gt;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it-IT" altLang="zh-TW" dirty="0" smtClean="0"/>
              <a:t>               &lt;li&gt;&lt;a href="#"&gt;Two&lt;/a&gt;&lt;/li&gt;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it-IT" altLang="zh-TW" dirty="0" smtClean="0"/>
              <a:t>               &lt;li&gt;&lt;a href="#"&gt;Three&lt;/a&gt;&lt;/li&gt;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it-IT" altLang="zh-TW" dirty="0" smtClean="0"/>
              <a:t>          &lt;/ul&gt;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it-IT" altLang="zh-TW" dirty="0" smtClean="0"/>
              <a:t>     &lt;/div&gt;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it-IT" altLang="zh-TW" dirty="0" smtClean="0"/>
              <a:t>&lt;/div&gt;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467544" y="1484784"/>
            <a:ext cx="8219256" cy="1359842"/>
          </a:xfrm>
        </p:spPr>
        <p:txBody>
          <a:bodyPr/>
          <a:lstStyle/>
          <a:p>
            <a:pPr algn="l"/>
            <a:r>
              <a:rPr lang="en-US" altLang="zh-TW" sz="2200" b="0" dirty="0"/>
              <a:t>A navbar is coded as an unordered list of links wrapped in a container element that has the </a:t>
            </a:r>
            <a:r>
              <a:rPr lang="en-US" altLang="zh-TW" sz="2200" dirty="0"/>
              <a:t>data-role="</a:t>
            </a:r>
            <a:r>
              <a:rPr lang="en-US" altLang="zh-TW" sz="2200" dirty="0" err="1"/>
              <a:t>navbar</a:t>
            </a:r>
            <a:r>
              <a:rPr lang="en-US" altLang="zh-TW" sz="2200" dirty="0"/>
              <a:t>"</a:t>
            </a:r>
            <a:r>
              <a:rPr lang="en-US" altLang="zh-TW" sz="2200" b="0" dirty="0"/>
              <a:t> attribute. To set one of the links to the active (selected) state, add </a:t>
            </a:r>
            <a:r>
              <a:rPr lang="en-US" altLang="zh-TW" sz="2200" dirty="0"/>
              <a:t>class="</a:t>
            </a:r>
            <a:r>
              <a:rPr lang="en-US" altLang="zh-TW" sz="2200" dirty="0" err="1"/>
              <a:t>ui</a:t>
            </a:r>
            <a:r>
              <a:rPr lang="en-US" altLang="zh-TW" sz="2200" dirty="0"/>
              <a:t>-</a:t>
            </a:r>
            <a:r>
              <a:rPr lang="en-US" altLang="zh-TW" sz="2200" dirty="0" err="1"/>
              <a:t>btn</a:t>
            </a:r>
            <a:r>
              <a:rPr lang="en-US" altLang="zh-TW" sz="2200" dirty="0"/>
              <a:t>-active"</a:t>
            </a:r>
            <a:r>
              <a:rPr lang="en-US" altLang="zh-TW" sz="2200" b="0" dirty="0"/>
              <a:t> to the anchor.</a:t>
            </a:r>
            <a:endParaRPr lang="zh-TW" altLang="en-US" sz="2200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1638" y="2736676"/>
            <a:ext cx="3752850" cy="407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810965"/>
          </a:xfrm>
        </p:spPr>
        <p:txBody>
          <a:bodyPr/>
          <a:lstStyle/>
          <a:p>
            <a:r>
              <a:rPr lang="en-US" dirty="0" smtClean="0"/>
              <a:t>Search filter bar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500174"/>
            <a:ext cx="8715436" cy="4572032"/>
          </a:xfrm>
        </p:spPr>
        <p:txBody>
          <a:bodyPr/>
          <a:lstStyle/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&lt;ul data-role="listview" </a:t>
            </a:r>
            <a:r>
              <a:rPr lang="it-IT" sz="1800" dirty="0" smtClean="0">
                <a:solidFill>
                  <a:srgbClr val="FF0000"/>
                </a:solidFill>
              </a:rPr>
              <a:t>data-filter="true" </a:t>
            </a:r>
            <a:r>
              <a:rPr lang="it-IT" sz="1800" dirty="0" smtClean="0"/>
              <a:t>data-filter-placeholder="search cars"&gt;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	&lt;li&gt;&lt;a href="index.html"&gt;Acura&lt;/a&gt;&lt;/li&gt;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	&lt;li&gt;&lt;a href="index.html"&gt;Audi&lt;/a&gt;&lt;/li&gt;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	&lt;li&gt;&lt;a href="index.html"&gt;BMW&lt;/a&gt;&lt;/li&gt;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	&lt;li&gt;&lt;a href="index.html"&gt;Cadillac&lt;/a&gt;&lt;/li&gt;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	&lt;li&gt;&lt;a href="index.html"&gt;Chrysler&lt;/a&gt;&lt;/li&gt;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it-IT" sz="1800" dirty="0" smtClean="0"/>
              <a:t>&lt;/ul&gt;</a:t>
            </a:r>
            <a:endParaRPr lang="zh-TW" altLang="en-US" sz="1800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3786190"/>
            <a:ext cx="6312378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034000"/>
            <a:ext cx="4949912" cy="4824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10965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HW3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457200" y="1340768"/>
            <a:ext cx="8291264" cy="639762"/>
          </a:xfrm>
        </p:spPr>
        <p:txBody>
          <a:bodyPr/>
          <a:lstStyle/>
          <a:p>
            <a:r>
              <a:rPr lang="en-US" altLang="zh-TW" dirty="0" smtClean="0"/>
              <a:t>Deadline: </a:t>
            </a:r>
            <a:r>
              <a:rPr dirty="0" smtClean="0"/>
              <a:t>下次上課</a:t>
            </a:r>
            <a:endParaRPr lang="en-US" altLang="zh-TW" dirty="0" smtClean="0"/>
          </a:p>
          <a:p>
            <a:r>
              <a:rPr lang="zh-TW" altLang="en-US" dirty="0" smtClean="0"/>
              <a:t>網站資料夾壓縮後上傳</a:t>
            </a:r>
            <a:r>
              <a:rPr lang="en-US" altLang="zh-TW" dirty="0" smtClean="0"/>
              <a:t>: a3939889.rar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286380" y="2856356"/>
            <a:ext cx="857256" cy="428628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6143636" y="2927794"/>
            <a:ext cx="928694" cy="142876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 bwMode="auto">
          <a:xfrm>
            <a:off x="7092280" y="2636912"/>
            <a:ext cx="1357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j-cs"/>
              </a:rPr>
              <a:t>蜂巢式</a:t>
            </a:r>
          </a:p>
        </p:txBody>
      </p:sp>
      <p:sp>
        <p:nvSpPr>
          <p:cNvPr id="12" name="文字方塊 11"/>
          <p:cNvSpPr txBox="1"/>
          <p:nvPr/>
        </p:nvSpPr>
        <p:spPr bwMode="auto">
          <a:xfrm>
            <a:off x="6357950" y="4071942"/>
            <a:ext cx="1357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j-cs"/>
              </a:rPr>
              <a:t>內縮</a:t>
            </a:r>
          </a:p>
        </p:txBody>
      </p:sp>
      <p:sp>
        <p:nvSpPr>
          <p:cNvPr id="15" name="文字方塊 14"/>
          <p:cNvSpPr txBox="1"/>
          <p:nvPr/>
        </p:nvSpPr>
        <p:spPr bwMode="auto">
          <a:xfrm>
            <a:off x="6357950" y="4429132"/>
            <a:ext cx="1357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j-cs"/>
              </a:rPr>
              <a:t>listview</a:t>
            </a:r>
            <a:endParaRPr kumimoji="0" lang="zh-TW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142852"/>
            <a:ext cx="6143668" cy="59376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7224" y="6072206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3"/>
              </a:rPr>
              <a:t>http://jquerymobile.com/demos/1.1.0/docs/lists/images/album-hc.jpg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http://jquerymobile.com/demos/1.1.0/docs/lists/images/album-k.jpg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 bwMode="auto">
          <a:xfrm>
            <a:off x="2643174" y="928670"/>
            <a:ext cx="1357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j-cs"/>
              </a:rPr>
              <a:t>listview</a:t>
            </a:r>
            <a:endParaRPr kumimoji="0" lang="zh-TW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j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429388" y="714356"/>
            <a:ext cx="857256" cy="50006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 bwMode="auto">
          <a:xfrm>
            <a:off x="1643042" y="500042"/>
            <a:ext cx="1357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j-cs"/>
              </a:rPr>
              <a:t>內縮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0566" y="1785926"/>
            <a:ext cx="4503434" cy="4345780"/>
          </a:xfrm>
          <a:prstGeom prst="rect">
            <a:avLst/>
          </a:prstGeom>
        </p:spPr>
      </p:pic>
      <p:pic>
        <p:nvPicPr>
          <p:cNvPr id="11" name="圖片 10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71546"/>
            <a:ext cx="4738156" cy="457203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-2957" y="4860040"/>
            <a:ext cx="864096" cy="105273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 bwMode="auto">
          <a:xfrm>
            <a:off x="697158" y="4572008"/>
            <a:ext cx="1088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j-cs"/>
              </a:rPr>
              <a:t>dialog</a:t>
            </a:r>
            <a:endParaRPr kumimoji="0" lang="zh-TW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j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071670" y="2857496"/>
            <a:ext cx="2928958" cy="2000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 bwMode="auto">
          <a:xfrm>
            <a:off x="6286512" y="3000372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j-cs"/>
              </a:rPr>
              <a:t>無頁尾</a:t>
            </a:r>
          </a:p>
        </p:txBody>
      </p:sp>
      <p:sp>
        <p:nvSpPr>
          <p:cNvPr id="16" name="文字方塊 15"/>
          <p:cNvSpPr txBox="1"/>
          <p:nvPr/>
        </p:nvSpPr>
        <p:spPr bwMode="auto">
          <a:xfrm>
            <a:off x="7572396" y="2357430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標楷體" pitchFamily="65" charset="-120"/>
                <a:cs typeface="+mj-cs"/>
              </a:rPr>
              <a:t>置中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dirty="0" smtClean="0"/>
              <a:t>CSS Syntax</a:t>
            </a:r>
            <a:br>
              <a:rPr lang="en-US" altLang="zh-TW" sz="2800" dirty="0" smtClean="0"/>
            </a:br>
            <a:endParaRPr lang="zh-TW" altLang="en-US" sz="28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467544" y="1268760"/>
            <a:ext cx="8291264" cy="639762"/>
          </a:xfrm>
        </p:spPr>
        <p:txBody>
          <a:bodyPr/>
          <a:lstStyle/>
          <a:p>
            <a:r>
              <a:rPr lang="en-US" altLang="zh-TW" sz="2000" b="0" dirty="0"/>
              <a:t>A CSS rule-set consists of a selector and a declaration block</a:t>
            </a:r>
            <a:endParaRPr lang="zh-TW" altLang="en-US" sz="2000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276872"/>
            <a:ext cx="6552728" cy="15059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3608" y="450912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p {</a:t>
            </a:r>
            <a:br>
              <a:rPr lang="en-US" altLang="zh-TW" sz="2800" dirty="0" smtClean="0"/>
            </a:br>
            <a:r>
              <a:rPr lang="en-US" altLang="zh-TW" sz="2800" dirty="0" smtClean="0"/>
              <a:t>    color: red;</a:t>
            </a:r>
            <a:br>
              <a:rPr lang="en-US" altLang="zh-TW" sz="2800" dirty="0" smtClean="0"/>
            </a:br>
            <a:r>
              <a:rPr lang="en-US" altLang="zh-TW" sz="2800" dirty="0" smtClean="0"/>
              <a:t>    text-align: center;</a:t>
            </a:r>
            <a:br>
              <a:rPr lang="en-US" altLang="zh-TW" sz="2800" dirty="0" smtClean="0"/>
            </a:br>
            <a:r>
              <a:rPr lang="en-US" altLang="zh-TW" sz="2800" dirty="0" smtClean="0"/>
              <a:t>}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71600" y="393305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example all &lt;p&gt; elements will be center-aligned, with a red text color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8104" y="4725144"/>
            <a:ext cx="2520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h1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h2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p {</a:t>
            </a:r>
            <a:br>
              <a:rPr lang="en-US" altLang="zh-TW" dirty="0" smtClean="0"/>
            </a:br>
            <a:r>
              <a:rPr lang="en-US" altLang="zh-TW" dirty="0" smtClean="0"/>
              <a:t>    text-align: center;</a:t>
            </a:r>
            <a:br>
              <a:rPr lang="en-US" altLang="zh-TW" dirty="0" smtClean="0"/>
            </a:br>
            <a:r>
              <a:rPr lang="en-US" altLang="zh-TW" dirty="0" smtClean="0"/>
              <a:t>    color: red;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/*</a:t>
            </a:r>
            <a:r>
              <a:rPr lang="en-US" altLang="zh-TW" dirty="0" smtClean="0"/>
              <a:t> This is a comment </a:t>
            </a:r>
            <a:r>
              <a:rPr lang="en-US" altLang="zh-TW" dirty="0" smtClean="0">
                <a:solidFill>
                  <a:srgbClr val="FF0000"/>
                </a:solidFill>
              </a:rPr>
              <a:t>*/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305361"/>
            <a:ext cx="8229600" cy="810965"/>
          </a:xfrm>
        </p:spPr>
        <p:txBody>
          <a:bodyPr/>
          <a:lstStyle/>
          <a:p>
            <a:pPr algn="l"/>
            <a:r>
              <a:rPr lang="en-US" altLang="zh-TW" sz="2800" dirty="0" smtClean="0"/>
              <a:t>CSS Syntax</a:t>
            </a:r>
            <a:br>
              <a:rPr lang="en-US" altLang="zh-TW" sz="2800" dirty="0" smtClean="0"/>
            </a:b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936104" y="138548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2000" dirty="0" smtClean="0">
                <a:solidFill>
                  <a:srgbClr val="FF0000"/>
                </a:solidFill>
              </a:rPr>
              <a:t>#</a:t>
            </a:r>
            <a:r>
              <a:rPr lang="es-ES" altLang="zh-TW" sz="2000" dirty="0" smtClean="0"/>
              <a:t>para1 {</a:t>
            </a:r>
            <a:br>
              <a:rPr lang="es-ES" altLang="zh-TW" sz="2000" dirty="0" smtClean="0"/>
            </a:br>
            <a:r>
              <a:rPr lang="es-ES" altLang="zh-TW" sz="2000" dirty="0" smtClean="0"/>
              <a:t>    text-align: center;</a:t>
            </a:r>
            <a:br>
              <a:rPr lang="es-ES" altLang="zh-TW" sz="2000" dirty="0" smtClean="0"/>
            </a:br>
            <a:r>
              <a:rPr lang="es-ES" altLang="zh-TW" sz="2000" dirty="0" smtClean="0"/>
              <a:t>    color: red;</a:t>
            </a:r>
            <a:br>
              <a:rPr lang="es-ES" altLang="zh-TW" sz="2000" dirty="0" smtClean="0"/>
            </a:br>
            <a:r>
              <a:rPr lang="es-E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99592" y="881425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applied to the HTML element with id="para1"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1600" y="289765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all HTML elements with class="center" will be red and center-aligned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1600" y="340170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/>
              <a:t>center {</a:t>
            </a:r>
            <a:br>
              <a:rPr lang="en-US" altLang="zh-TW" sz="2000" dirty="0" smtClean="0"/>
            </a:br>
            <a:r>
              <a:rPr lang="en-US" altLang="zh-TW" sz="2000" dirty="0" smtClean="0"/>
              <a:t>    text-align: center;</a:t>
            </a:r>
            <a:br>
              <a:rPr lang="en-US" altLang="zh-TW" sz="2000" dirty="0" smtClean="0"/>
            </a:br>
            <a:r>
              <a:rPr lang="en-US" altLang="zh-TW" sz="2000" dirty="0" smtClean="0"/>
              <a:t>    color: red;</a:t>
            </a:r>
            <a:br>
              <a:rPr lang="en-US" altLang="zh-TW" sz="2000" dirty="0" smtClean="0"/>
            </a:b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043608" y="4797153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only &lt;p&gt; elements with class="center" will be center-aligned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43608" y="530120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err="1" smtClean="0"/>
              <a:t>p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.</a:t>
            </a:r>
            <a:r>
              <a:rPr lang="en-US" altLang="zh-TW" sz="2000" dirty="0" err="1" smtClean="0"/>
              <a:t>center</a:t>
            </a:r>
            <a:r>
              <a:rPr lang="en-US" altLang="zh-TW" sz="2000" dirty="0" smtClean="0"/>
              <a:t> {</a:t>
            </a:r>
            <a:br>
              <a:rPr lang="en-US" altLang="zh-TW" sz="2000" dirty="0" smtClean="0"/>
            </a:br>
            <a:r>
              <a:rPr lang="en-US" altLang="zh-TW" sz="2000" dirty="0" smtClean="0"/>
              <a:t>    text-align: center;</a:t>
            </a:r>
            <a:br>
              <a:rPr lang="en-US" altLang="zh-TW" sz="2000" dirty="0" smtClean="0"/>
            </a:br>
            <a:r>
              <a:rPr lang="en-US" altLang="zh-TW" sz="2000" dirty="0" smtClean="0"/>
              <a:t>    color: red;</a:t>
            </a:r>
            <a:br>
              <a:rPr lang="en-US" altLang="zh-TW" sz="2000" dirty="0" smtClean="0"/>
            </a:b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4797152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2"/>
              </a:rPr>
              <a:t>http://jquerymobile.com/demos/1.1.0/docs/toolbars/glyphish-icons/09-chat2.png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http://jquerymobile.com/demos/1.1.0/docs/toolbars/glyphish-icons/18-envelope.png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http://jquerymobile.com/demos/1.1.0/docs/toolbars/glyphish-icons/21-skull.png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http://jquerymobile.com/demos/1.1.0/docs/toolbars/glyphish-icons/88-beermug.png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http://jquerymobile.com/demos/1.1.0/docs/toolbars/glyphish-icons/100-coffee.png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7" name="內容版面配置區 6" descr="1.JPG"/>
          <p:cNvPicPr>
            <a:picLocks noGrp="1" noChangeAspect="1"/>
          </p:cNvPicPr>
          <p:nvPr>
            <p:ph idx="1"/>
          </p:nvPr>
        </p:nvPicPr>
        <p:blipFill>
          <a:blip r:embed="rId7" cstate="print"/>
          <a:stretch>
            <a:fillRect/>
          </a:stretch>
        </p:blipFill>
        <p:spPr>
          <a:xfrm>
            <a:off x="467544" y="2132856"/>
            <a:ext cx="8235582" cy="1152128"/>
          </a:xfrm>
        </p:spPr>
      </p:pic>
      <p:sp>
        <p:nvSpPr>
          <p:cNvPr id="4" name="矩形 3"/>
          <p:cNvSpPr/>
          <p:nvPr/>
        </p:nvSpPr>
        <p:spPr>
          <a:xfrm>
            <a:off x="1857356" y="214290"/>
            <a:ext cx="5572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8"/>
              </a:rPr>
              <a:t>http://demos.jquerymobile.com/1.4.5/navbar/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10965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Using 3rd party icon 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3949899"/>
          </a:xfrm>
        </p:spPr>
        <p:txBody>
          <a:bodyPr/>
          <a:lstStyle/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-icon-chat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background:url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(http://jquerymobile.com/demos/1.1.0/docs/toolbars/glyphish-icons/09-chat2.png);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width:30px;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height:30px;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background-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repeat:no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-repeat;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background-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position:center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center;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margin-left:-15px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!important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margin-top:-5px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!important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box-</a:t>
            </a:r>
            <a:r>
              <a:rPr lang="en-US" altLang="zh-TW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shadow:none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="#page1" </a:t>
            </a:r>
            <a:r>
              <a:rPr lang="en-US" altLang="zh-TW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data-icon="chat"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&gt;Chat&lt;/a&gt;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links as buttons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411833"/>
            <a:ext cx="8186766" cy="296949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it-IT" dirty="0" smtClean="0"/>
              <a:t>"</a:t>
            </a:r>
            <a:r>
              <a:rPr lang="en-US" dirty="0" smtClean="0"/>
              <a:t>#" </a:t>
            </a:r>
            <a:r>
              <a:rPr lang="en-US" dirty="0" smtClean="0">
                <a:solidFill>
                  <a:srgbClr val="FF0000"/>
                </a:solidFill>
              </a:rPr>
              <a:t>data-role="button"</a:t>
            </a:r>
            <a:r>
              <a:rPr lang="en-US" dirty="0" smtClean="0"/>
              <a:t>&gt;Link button&lt;/a&gt;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428596" y="2554577"/>
            <a:ext cx="8291264" cy="639762"/>
          </a:xfrm>
        </p:spPr>
        <p:txBody>
          <a:bodyPr/>
          <a:lstStyle/>
          <a:p>
            <a:r>
              <a:rPr lang="en-US" sz="2000" b="0" dirty="0"/>
              <a:t>In the main content block of a page, you can style any anchor link as a button by adding the </a:t>
            </a:r>
            <a:r>
              <a:rPr lang="en-US" sz="2000" dirty="0"/>
              <a:t>data-role="</a:t>
            </a:r>
            <a:r>
              <a:rPr lang="en-US" sz="2000" dirty="0" smtClean="0"/>
              <a:t>button" </a:t>
            </a:r>
            <a:r>
              <a:rPr lang="en-US" sz="2000" b="0" dirty="0" smtClean="0"/>
              <a:t>attribute</a:t>
            </a:r>
            <a:r>
              <a:rPr lang="en-US" sz="2000" b="0" dirty="0"/>
              <a:t>. The framework will enhance the link with markup and classes to style the link as a button. For example, this markup:</a:t>
            </a:r>
            <a:endParaRPr lang="zh-TW" altLang="en-US" sz="2000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4288135"/>
            <a:ext cx="7781925" cy="58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Icons to Buttons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3949899"/>
          </a:xfrm>
        </p:spPr>
        <p:txBody>
          <a:bodyPr/>
          <a:lstStyle/>
          <a:p>
            <a:pPr algn="l">
              <a:buNone/>
            </a:pPr>
            <a:r>
              <a:rPr lang="it-IT" dirty="0" smtClean="0"/>
              <a:t>&lt;a href="#" data-role="button" </a:t>
            </a:r>
            <a:r>
              <a:rPr lang="it-IT" dirty="0" smtClean="0">
                <a:solidFill>
                  <a:srgbClr val="FF0000"/>
                </a:solidFill>
              </a:rPr>
              <a:t>data-icon="delete"</a:t>
            </a:r>
            <a:r>
              <a:rPr lang="it-IT" dirty="0" smtClean="0"/>
              <a:t>&gt;Delete&lt;/a&gt;</a:t>
            </a:r>
          </a:p>
          <a:p>
            <a:pPr algn="l">
              <a:buNone/>
            </a:pPr>
            <a:endParaRPr lang="it-IT" altLang="zh-TW" dirty="0" smtClean="0"/>
          </a:p>
          <a:p>
            <a:pPr algn="l">
              <a:buNone/>
            </a:pPr>
            <a:endParaRPr lang="it-IT" altLang="zh-TW" dirty="0" smtClean="0"/>
          </a:p>
          <a:p>
            <a:pPr algn="l">
              <a:buNone/>
            </a:pPr>
            <a:endParaRPr lang="it-IT" altLang="zh-TW" dirty="0" smtClean="0"/>
          </a:p>
          <a:p>
            <a:pPr algn="l">
              <a:buNone/>
            </a:pPr>
            <a:r>
              <a:rPr lang="it-IT" dirty="0" smtClean="0"/>
              <a:t>&lt;a href="#" data-role="button" data-icon="delete"</a:t>
            </a:r>
            <a:r>
              <a:rPr lang="it-IT" b="1" dirty="0" smtClean="0"/>
              <a:t> </a:t>
            </a:r>
            <a:r>
              <a:rPr lang="it-IT" dirty="0" smtClean="0">
                <a:solidFill>
                  <a:srgbClr val="FF0000"/>
                </a:solidFill>
              </a:rPr>
              <a:t>data-iconpos="right"&gt;</a:t>
            </a:r>
            <a:r>
              <a:rPr lang="it-IT" dirty="0" smtClean="0"/>
              <a:t>Delete&lt;/a&gt;</a:t>
            </a:r>
          </a:p>
          <a:p>
            <a:pPr algn="l">
              <a:buNone/>
            </a:pPr>
            <a:endParaRPr lang="it-IT" altLang="zh-TW" dirty="0" smtClean="0"/>
          </a:p>
          <a:p>
            <a:pPr algn="l">
              <a:buNone/>
            </a:pPr>
            <a:r>
              <a:rPr lang="it-IT" dirty="0" smtClean="0"/>
              <a:t>&lt;a href="#" data-role="button" data-icon="delete"</a:t>
            </a:r>
            <a:r>
              <a:rPr lang="it-IT" b="1" dirty="0" smtClean="0"/>
              <a:t> </a:t>
            </a:r>
            <a:r>
              <a:rPr lang="it-IT" dirty="0" smtClean="0">
                <a:solidFill>
                  <a:srgbClr val="FF0000"/>
                </a:solidFill>
              </a:rPr>
              <a:t>data-iconpos="notext"</a:t>
            </a:r>
            <a:r>
              <a:rPr lang="it-IT" dirty="0" smtClean="0"/>
              <a:t>&gt;Delete&lt;/a&gt;</a:t>
            </a:r>
            <a:endParaRPr lang="it-IT" altLang="zh-TW" dirty="0" smtClean="0"/>
          </a:p>
          <a:p>
            <a:pPr algn="l">
              <a:buNone/>
            </a:pPr>
            <a:endParaRPr lang="zh-TW" altLang="en-US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5" y="2285992"/>
            <a:ext cx="8437477" cy="57150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 bwMode="auto">
          <a:xfrm>
            <a:off x="485804" y="3000372"/>
            <a:ext cx="8229600" cy="81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hangingPunct="0"/>
            <a:r>
              <a:rPr kumimoji="0" lang="en-US" altLang="en-US" sz="2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rPr>
              <a:t>Icon positioning</a:t>
            </a:r>
            <a:endParaRPr kumimoji="0" lang="zh-TW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j-cs"/>
            </a:endParaRPr>
          </a:p>
        </p:txBody>
      </p:sp>
      <p:pic>
        <p:nvPicPr>
          <p:cNvPr id="7" name="圖片 6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880" y="4357694"/>
            <a:ext cx="8438400" cy="542394"/>
          </a:xfrm>
          <a:prstGeom prst="rect">
            <a:avLst/>
          </a:prstGeom>
        </p:spPr>
      </p:pic>
      <p:pic>
        <p:nvPicPr>
          <p:cNvPr id="8" name="圖片 7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5786454"/>
            <a:ext cx="45720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buttons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928934"/>
            <a:ext cx="8258204" cy="3255247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="#" data-role="button" </a:t>
            </a:r>
            <a:r>
              <a:rPr lang="en-US" dirty="0" smtClean="0">
                <a:solidFill>
                  <a:srgbClr val="FF0000"/>
                </a:solidFill>
              </a:rPr>
              <a:t>data-inline="true"</a:t>
            </a:r>
            <a:r>
              <a:rPr lang="en-US" dirty="0" smtClean="0"/>
              <a:t>&gt;Cancel&lt;/a&gt;</a:t>
            </a:r>
          </a:p>
          <a:p>
            <a:pPr algn="l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="#" data-role="button" data-inline="true" data-theme="b"&gt;Save&lt;/a&gt;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428596" y="2143116"/>
            <a:ext cx="8291264" cy="639762"/>
          </a:xfrm>
        </p:spPr>
        <p:txBody>
          <a:bodyPr/>
          <a:lstStyle/>
          <a:p>
            <a:r>
              <a:rPr lang="en-US" b="0" dirty="0"/>
              <a:t>However, if you want a more compact button that is only as wide as the text and icons inside, add the </a:t>
            </a:r>
            <a:r>
              <a:rPr lang="en-US" dirty="0"/>
              <a:t>data-inline="true"</a:t>
            </a:r>
            <a:r>
              <a:rPr lang="en-US" b="0" dirty="0"/>
              <a:t> attribute to the button:</a:t>
            </a:r>
            <a:endParaRPr lang="zh-TW" altLang="en-US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4429132"/>
            <a:ext cx="4357718" cy="2052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004CBF"/>
      </a:hlink>
      <a:folHlink>
        <a:srgbClr val="FE3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10648</TotalTime>
  <Words>1143</Words>
  <Application>Microsoft Office PowerPoint</Application>
  <PresentationFormat>如螢幕大小 (4:3)</PresentationFormat>
  <Paragraphs>204</Paragraphs>
  <Slides>23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 JQuery Mobile</vt:lpstr>
      <vt:lpstr>Simple navbar</vt:lpstr>
      <vt:lpstr>CSS Syntax </vt:lpstr>
      <vt:lpstr>CSS Syntax </vt:lpstr>
      <vt:lpstr>投影片 5</vt:lpstr>
      <vt:lpstr>Using 3rd party icon sets</vt:lpstr>
      <vt:lpstr>Styling links as buttons</vt:lpstr>
      <vt:lpstr>Adding Icons to Buttons</vt:lpstr>
      <vt:lpstr>Inline buttons</vt:lpstr>
      <vt:lpstr>Grouped buttons</vt:lpstr>
      <vt:lpstr>List views</vt:lpstr>
      <vt:lpstr>Formatted content</vt:lpstr>
      <vt:lpstr>Nested list</vt:lpstr>
      <vt:lpstr>Numbered lists</vt:lpstr>
      <vt:lpstr>Count bubble</vt:lpstr>
      <vt:lpstr>List dividers</vt:lpstr>
      <vt:lpstr>Split button list</vt:lpstr>
      <vt:lpstr>Thumbnails</vt:lpstr>
      <vt:lpstr>Icons</vt:lpstr>
      <vt:lpstr>Search filter bar</vt:lpstr>
      <vt:lpstr>HW3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jQuery Mobile(一)  專業的使用者介面</dc:title>
  <dc:creator>user</dc:creator>
  <cp:lastModifiedBy>user</cp:lastModifiedBy>
  <cp:revision>1231</cp:revision>
  <dcterms:created xsi:type="dcterms:W3CDTF">2011-06-02T11:36:30Z</dcterms:created>
  <dcterms:modified xsi:type="dcterms:W3CDTF">2018-10-09T15:07:33Z</dcterms:modified>
</cp:coreProperties>
</file>