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hyperlink" Target="https://pt.wikipedia.org/wiki/M%C3%A9todo_das_partidas_dobradas" TargetMode="External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BobFrankston" TargetMode="External"/><Relationship Id="rId5" Type="http://schemas.openxmlformats.org/officeDocument/2006/relationships/hyperlink" Target="https://twitter.com/DanB" TargetMode="External"/><Relationship Id="rId4" Type="http://schemas.openxmlformats.org/officeDocument/2006/relationships/hyperlink" Target="http://leonardodavinci.cc/a-divina-proporc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io.com.au/slideshow/452778/pictures-lotus-pioneers-where-they-now/" TargetMode="External"/><Relationship Id="rId5" Type="http://schemas.openxmlformats.org/officeDocument/2006/relationships/hyperlink" Target="https://twitter.com/mkapor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283217" y="1417667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Curso de Excel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5BC30F-4357-4DFF-9243-4C452E4854C4}"/>
              </a:ext>
            </a:extLst>
          </p:cNvPr>
          <p:cNvSpPr txBox="1"/>
          <p:nvPr/>
        </p:nvSpPr>
        <p:spPr>
          <a:xfrm>
            <a:off x="1222745" y="2604977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básico ao Power Query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F46A42BF-C009-4CDD-8975-209F80DC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2" y="738311"/>
            <a:ext cx="2658139" cy="3131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FA2388-335C-4741-9F94-BFD3AF2D2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1" y="2066254"/>
            <a:ext cx="6343500" cy="1159800"/>
          </a:xfrm>
        </p:spPr>
        <p:txBody>
          <a:bodyPr/>
          <a:lstStyle/>
          <a:p>
            <a:r>
              <a:rPr lang="pt-BR" dirty="0"/>
              <a:t>A história do Excel...</a:t>
            </a:r>
          </a:p>
        </p:txBody>
      </p:sp>
    </p:spTree>
    <p:extLst>
      <p:ext uri="{BB962C8B-B14F-4D97-AF65-F5344CB8AC3E}">
        <p14:creationId xmlns:p14="http://schemas.microsoft.com/office/powerpoint/2010/main" val="13289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C055C37B-6EFB-41F9-957A-8E189284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" y="665281"/>
            <a:ext cx="2873663" cy="18652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A68976-FE68-4379-859D-92D2F85D2FB3}"/>
              </a:ext>
            </a:extLst>
          </p:cNvPr>
          <p:cNvSpPr txBox="1"/>
          <p:nvPr/>
        </p:nvSpPr>
        <p:spPr>
          <a:xfrm>
            <a:off x="542260" y="223284"/>
            <a:ext cx="270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Livro </a:t>
            </a:r>
            <a:r>
              <a:rPr lang="pt-B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Razão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1C10CB-BA41-41B2-A6D3-895B07948D0C}"/>
              </a:ext>
            </a:extLst>
          </p:cNvPr>
          <p:cNvSpPr txBox="1"/>
          <p:nvPr/>
        </p:nvSpPr>
        <p:spPr>
          <a:xfrm>
            <a:off x="0" y="2579355"/>
            <a:ext cx="4486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É a mesma ferramenta usada pela ciência contábil desde o monge e matemático italiano Luca Pacioli, criador da ideia de </a:t>
            </a:r>
            <a:r>
              <a:rPr lang="pt-BR" sz="1800" b="0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partidas dobradas</a:t>
            </a:r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, básica para a contabilidade, e grande amigo de Leonardo da Vinci. Este inclusive fez ilustrações para seu livro de geometria, “</a:t>
            </a:r>
            <a:r>
              <a:rPr lang="pt-BR" sz="1800" b="0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Divina Proporção</a:t>
            </a:r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”. Isso antes de 1500.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4E512C-CF55-4327-B959-53A61A2AEAB2}"/>
              </a:ext>
            </a:extLst>
          </p:cNvPr>
          <p:cNvSpPr txBox="1"/>
          <p:nvPr/>
        </p:nvSpPr>
        <p:spPr>
          <a:xfrm>
            <a:off x="6868633" y="223284"/>
            <a:ext cx="194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VisiCalc - 1979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428FBA-79C6-47A4-A186-C0D2A71F5D99}"/>
              </a:ext>
            </a:extLst>
          </p:cNvPr>
          <p:cNvSpPr txBox="1"/>
          <p:nvPr/>
        </p:nvSpPr>
        <p:spPr>
          <a:xfrm>
            <a:off x="6496493" y="669852"/>
            <a:ext cx="24880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O </a:t>
            </a:r>
            <a:r>
              <a:rPr lang="pt-BR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VisiCalc</a:t>
            </a:r>
            <a:r>
              <a:rPr lang="pt-B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 foi a primeira planilha eletrônica usada comercialmente. Foi projetado em 1978 e lançado comercialmente em 1979 pelo incrível Dan </a:t>
            </a:r>
            <a:r>
              <a:rPr lang="pt-BR" b="0" i="0" u="sng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Bricklin</a:t>
            </a:r>
            <a:r>
              <a:rPr lang="pt-B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 e seu sócio Bob </a:t>
            </a:r>
            <a:r>
              <a:rPr lang="pt-BR" b="0" i="0" u="sng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Frankston</a:t>
            </a:r>
            <a:r>
              <a:rPr lang="pt-B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.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9103FD5-2DF7-4DEA-8D01-34C4758E7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7637" y="2283784"/>
            <a:ext cx="2712577" cy="1958606"/>
          </a:xfrm>
          <a:prstGeom prst="rect">
            <a:avLst/>
          </a:prstGeom>
        </p:spPr>
      </p:pic>
      <p:pic>
        <p:nvPicPr>
          <p:cNvPr id="12" name="Imagem 11" descr="Homem falando no microfone&#10;&#10;Descrição gerada automaticamente">
            <a:extLst>
              <a:ext uri="{FF2B5EF4-FFF2-40B4-BE49-F238E27FC236}">
                <a16:creationId xmlns:a16="http://schemas.microsoft.com/office/drawing/2014/main" id="{0C5FB4C6-84C3-4EB0-ABC8-6B6271267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861" y="1924493"/>
            <a:ext cx="1753089" cy="17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B51A1B9-C72A-4194-984C-8A8CF3C9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7" y="1679944"/>
            <a:ext cx="2386060" cy="3339563"/>
          </a:xfrm>
          <a:prstGeom prst="rect">
            <a:avLst/>
          </a:prstGeom>
        </p:spPr>
      </p:pic>
      <p:pic>
        <p:nvPicPr>
          <p:cNvPr id="6" name="Imagem 5" descr="Calculadora em cima da mesa&#10;&#10;Descrição gerada automaticamente">
            <a:extLst>
              <a:ext uri="{FF2B5EF4-FFF2-40B4-BE49-F238E27FC236}">
                <a16:creationId xmlns:a16="http://schemas.microsoft.com/office/drawing/2014/main" id="{D8C6B4B5-6920-4D93-BBDE-6B3E5C8C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80" y="1148316"/>
            <a:ext cx="2642159" cy="2636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76080C-EB85-44E9-87DD-1010FEDEA421}"/>
              </a:ext>
            </a:extLst>
          </p:cNvPr>
          <p:cNvSpPr txBox="1"/>
          <p:nvPr/>
        </p:nvSpPr>
        <p:spPr>
          <a:xfrm>
            <a:off x="6443331" y="138223"/>
            <a:ext cx="2583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Como as empresas usavam, para fazer contabilidade e cálculos antes do Excel, em 1990...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6AC77E-1441-4938-A7A8-0F099177D00E}"/>
              </a:ext>
            </a:extLst>
          </p:cNvPr>
          <p:cNvSpPr txBox="1"/>
          <p:nvPr/>
        </p:nvSpPr>
        <p:spPr>
          <a:xfrm>
            <a:off x="2690037" y="1796903"/>
            <a:ext cx="365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No Brasil, essa revolução demorou até os anos 90 para chegar à maior parte dos contadores porque tínhamos uma Lei de Informática protecionista que restringia a importação legal de computadores. Quando chegou aqui, o VisiCalc já estava fora da jogada.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5A54F9-9EF7-45ED-A807-E6A301B4F912}"/>
              </a:ext>
            </a:extLst>
          </p:cNvPr>
          <p:cNvSpPr txBox="1"/>
          <p:nvPr/>
        </p:nvSpPr>
        <p:spPr>
          <a:xfrm>
            <a:off x="95694" y="159489"/>
            <a:ext cx="2764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“O VisiCalc pegou 20 horas de trabalho por semana de algumas pessoas e transformou-as em 15 minutos, liberando-as para ser muito mais criativas”. DAN BRICKLIN.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2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5EDC0AA-E3D2-4165-BB3B-2D991DC5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1137685"/>
            <a:ext cx="3059812" cy="27538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E1666F-C865-4947-AC1E-65E8B8C5AADB}"/>
              </a:ext>
            </a:extLst>
          </p:cNvPr>
          <p:cNvSpPr txBox="1"/>
          <p:nvPr/>
        </p:nvSpPr>
        <p:spPr>
          <a:xfrm>
            <a:off x="276447" y="372139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Lotus 123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6216281-C367-47F8-827B-6FB70483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96" y="2600988"/>
            <a:ext cx="2562447" cy="2344479"/>
          </a:xfrm>
          <a:prstGeom prst="rect">
            <a:avLst/>
          </a:prstGeom>
        </p:spPr>
      </p:pic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E0889850-2E2F-48F7-86B4-5383D1DD4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33" y="74428"/>
            <a:ext cx="2583712" cy="23604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580B6B-5618-400F-8A7E-20FCE0F6893A}"/>
              </a:ext>
            </a:extLst>
          </p:cNvPr>
          <p:cNvSpPr txBox="1"/>
          <p:nvPr/>
        </p:nvSpPr>
        <p:spPr>
          <a:xfrm>
            <a:off x="3519378" y="1913860"/>
            <a:ext cx="272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Em 1983, a empresa Lotus, de </a:t>
            </a:r>
            <a:r>
              <a:rPr lang="pt-BR" sz="1800" b="0" i="0" u="sng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Mitch</a:t>
            </a:r>
            <a:r>
              <a:rPr lang="pt-BR" sz="1800" u="sng" dirty="0">
                <a:solidFill>
                  <a:srgbClr val="1155CC"/>
                </a:solidFill>
                <a:latin typeface="charter"/>
              </a:rPr>
              <a:t> </a:t>
            </a:r>
            <a:r>
              <a:rPr lang="pt-BR" sz="1800" b="0" i="0" u="sng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Kapor</a:t>
            </a:r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, criou um sucedâneo do VisiCalc feito para rodar no PC. Era o </a:t>
            </a:r>
            <a:r>
              <a:rPr lang="pt-BR" sz="1800" b="0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Lotus 1–2–3</a:t>
            </a:r>
            <a:r>
              <a:rPr lang="pt-B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, que só saiu de linha de vez em 2013.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3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23EA61-D36E-473B-BBA5-10FC99FCA123}"/>
              </a:ext>
            </a:extLst>
          </p:cNvPr>
          <p:cNvSpPr txBox="1"/>
          <p:nvPr/>
        </p:nvSpPr>
        <p:spPr>
          <a:xfrm>
            <a:off x="2923954" y="1850065"/>
            <a:ext cx="3827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harter"/>
              </a:rPr>
              <a:t>Em 1985, a Microsoft criou o Excel para o Mac, tentando fazer melhor o que o Lotus 1–2–3 fazia.</a:t>
            </a:r>
            <a:endParaRPr lang="pt-B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624914B-DBA8-4D6B-9101-1B16B9F0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1467293"/>
            <a:ext cx="2762250" cy="2498651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5A6BDEF-5B6D-42DF-B40A-1052011C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81" y="1456660"/>
            <a:ext cx="2391426" cy="27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2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1E96B4-CEB0-4C6E-93B8-275774FB30A6}"/>
              </a:ext>
            </a:extLst>
          </p:cNvPr>
          <p:cNvSpPr txBox="1"/>
          <p:nvPr/>
        </p:nvSpPr>
        <p:spPr>
          <a:xfrm>
            <a:off x="2753834" y="1945759"/>
            <a:ext cx="404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Desde então o Excel foi Tomando o mercado e desbancando as outras empresas e hoje temos o sucesso do Excel em grande parte das empresas.</a:t>
            </a:r>
          </a:p>
        </p:txBody>
      </p:sp>
      <p:pic>
        <p:nvPicPr>
          <p:cNvPr id="5" name="Imagem 4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B0E2A3B7-7CEE-441B-A02D-EDC4BE03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593554"/>
            <a:ext cx="2612064" cy="3329320"/>
          </a:xfrm>
          <a:prstGeom prst="rect">
            <a:avLst/>
          </a:prstGeom>
        </p:spPr>
      </p:pic>
      <p:pic>
        <p:nvPicPr>
          <p:cNvPr id="7" name="Imagem 6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510BD7AD-CAA2-46F6-9D1C-C028399E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69" y="372139"/>
            <a:ext cx="2169042" cy="2349796"/>
          </a:xfrm>
          <a:prstGeom prst="rect">
            <a:avLst/>
          </a:prstGeom>
        </p:spPr>
      </p:pic>
      <p:pic>
        <p:nvPicPr>
          <p:cNvPr id="9" name="Imagem 8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337A1E21-B812-4115-BC3C-22E0A8E4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307" y="2883235"/>
            <a:ext cx="2300579" cy="21289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9DB33D-8A0F-4298-BE1C-4EE7E5028C08}"/>
              </a:ext>
            </a:extLst>
          </p:cNvPr>
          <p:cNvSpPr txBox="1"/>
          <p:nvPr/>
        </p:nvSpPr>
        <p:spPr>
          <a:xfrm>
            <a:off x="180753" y="1095153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</a:t>
            </a:r>
            <a:r>
              <a:rPr lang="pt-BR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multiplan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ao Excel</a:t>
            </a:r>
          </a:p>
        </p:txBody>
      </p:sp>
    </p:spTree>
    <p:extLst>
      <p:ext uri="{BB962C8B-B14F-4D97-AF65-F5344CB8AC3E}">
        <p14:creationId xmlns:p14="http://schemas.microsoft.com/office/powerpoint/2010/main" val="5414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BFCC-590D-4EC5-A26A-0DBEA5A5B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705" y="1407034"/>
            <a:ext cx="6343500" cy="1159800"/>
          </a:xfrm>
        </p:spPr>
        <p:txBody>
          <a:bodyPr/>
          <a:lstStyle/>
          <a:p>
            <a:r>
              <a:rPr lang="pt-BR" dirty="0"/>
              <a:t>Passo a passo: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3F1635-3EE1-4D0C-A45E-F9959C3A5BFC}"/>
              </a:ext>
            </a:extLst>
          </p:cNvPr>
          <p:cNvSpPr txBox="1"/>
          <p:nvPr/>
        </p:nvSpPr>
        <p:spPr>
          <a:xfrm>
            <a:off x="1488558" y="2679404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Abrir a Planilha e mão na massa!</a:t>
            </a:r>
          </a:p>
        </p:txBody>
      </p:sp>
    </p:spTree>
    <p:extLst>
      <p:ext uri="{BB962C8B-B14F-4D97-AF65-F5344CB8AC3E}">
        <p14:creationId xmlns:p14="http://schemas.microsoft.com/office/powerpoint/2010/main" val="79712515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Apresentação na tela (16:9)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charter</vt:lpstr>
      <vt:lpstr>Helvetica Neue</vt:lpstr>
      <vt:lpstr>Muli</vt:lpstr>
      <vt:lpstr>Nixie One</vt:lpstr>
      <vt:lpstr>Imogen template</vt:lpstr>
      <vt:lpstr>Curso de Excel</vt:lpstr>
      <vt:lpstr>A história do Excel...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Passo a passo: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Excel</dc:title>
  <dc:creator>Renato Barbosa</dc:creator>
  <cp:lastModifiedBy>RENATO BARBOSA</cp:lastModifiedBy>
  <cp:revision>1</cp:revision>
  <dcterms:modified xsi:type="dcterms:W3CDTF">2022-04-09T17:52:21Z</dcterms:modified>
</cp:coreProperties>
</file>