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6858000" cy="10080625"/>
  <p:notesSz cx="6877050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53" autoAdjust="0"/>
    <p:restoredTop sz="94660"/>
  </p:normalViewPr>
  <p:slideViewPr>
    <p:cSldViewPr snapToGrid="0">
      <p:cViewPr>
        <p:scale>
          <a:sx n="66" d="100"/>
          <a:sy n="66" d="100"/>
        </p:scale>
        <p:origin x="24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76F71095-1FC5-448A-8344-FB0105FA061F}" type="datetimeFigureOut">
              <a:rPr lang="en-IL" smtClean="0"/>
              <a:t>08/06/2021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250950"/>
            <a:ext cx="229552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813866"/>
            <a:ext cx="5501640" cy="393861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50193DA5-1D6E-41E4-98D6-A312E6D5B2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78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19" descr="C:\Users\USER\Downloads\178.jpg">
            <a:extLst>
              <a:ext uri="{FF2B5EF4-FFF2-40B4-BE49-F238E27FC236}">
                <a16:creationId xmlns:a16="http://schemas.microsoft.com/office/drawing/2014/main" id="{19691D76-C627-46F9-835A-699522015B3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4"/>
          <a:stretch/>
        </p:blipFill>
        <p:spPr bwMode="auto">
          <a:xfrm>
            <a:off x="-60150" y="-400218"/>
            <a:ext cx="6858000" cy="1048084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58770" y="643348"/>
            <a:ext cx="3666743" cy="685897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defTabSz="951583">
              <a:lnSpc>
                <a:spcPct val="120000"/>
              </a:lnSpc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Iska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Yaakov, Noa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Shalit-Snir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Olga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Reznyk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Yulia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Gendler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, Yossi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Zaguri</a:t>
            </a:r>
            <a:endParaRPr lang="he-IL" sz="1400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47734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r" defTabSz="457200" rtl="1" eaLnBrk="1" latinLnBrk="0" hangingPunct="1"/>
            <a:endParaRPr lang="he-IL" sz="490" dirty="0">
              <a:latin typeface="+mj-lt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220047" y="5054884"/>
            <a:ext cx="6447931" cy="1744096"/>
          </a:xfrm>
          <a:prstGeom prst="roundRect">
            <a:avLst>
              <a:gd name="adj" fmla="val 6347"/>
            </a:avLst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algn="ctr">
              <a:defRPr/>
            </a:pPr>
            <a:r>
              <a:rPr lang="en-US" sz="1600" b="1" dirty="0">
                <a:latin typeface="+mj-lt"/>
              </a:rPr>
              <a:t>Alternatives and 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For the initial phase, the system will be internal in the university for research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There will be respondents who will fill out the questionnaires for research purposes, understanding the process and improving the aids.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L" sz="1300" dirty="0">
                <a:latin typeface="+mj-lt"/>
              </a:rPr>
              <a:t>The system will </a:t>
            </a:r>
            <a:r>
              <a:rPr lang="en-US" sz="1300" dirty="0">
                <a:latin typeface="+mj-lt"/>
              </a:rPr>
              <a:t>be in</a:t>
            </a:r>
            <a:r>
              <a:rPr lang="en-IL" sz="1300" dirty="0">
                <a:latin typeface="+mj-lt"/>
              </a:rPr>
              <a:t> a laboratory in the Faculty of Health Professions at the University and will be managed by Dr. Julia </a:t>
            </a:r>
            <a:r>
              <a:rPr lang="en-IL" sz="1300" dirty="0" err="1">
                <a:latin typeface="+mj-lt"/>
              </a:rPr>
              <a:t>Gendler</a:t>
            </a:r>
            <a:r>
              <a:rPr lang="en-IL" sz="1300" dirty="0">
                <a:latin typeface="+mj-lt"/>
              </a:rPr>
              <a:t>, a lecturer and researcher in the faculty, who will be responsible for developing decision aids, recruiting and supervising a team of researchers and research assistants.</a:t>
            </a:r>
            <a:endParaRPr lang="en-US" sz="1300" dirty="0">
              <a:latin typeface="+mj-lt"/>
            </a:endParaRPr>
          </a:p>
          <a:p>
            <a:pPr>
              <a:defRPr/>
            </a:pPr>
            <a:br>
              <a:rPr lang="en-US" sz="1200" dirty="0">
                <a:latin typeface="+mj-lt"/>
              </a:rPr>
            </a:br>
            <a:r>
              <a:rPr lang="he-IL" sz="12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3354693" y="7081802"/>
            <a:ext cx="3326382" cy="2001595"/>
          </a:xfrm>
          <a:prstGeom prst="roundRect">
            <a:avLst>
              <a:gd name="adj" fmla="val 3847"/>
            </a:avLst>
          </a:prstGeom>
          <a:solidFill>
            <a:srgbClr val="FFFFFF">
              <a:alpha val="40000"/>
            </a:srgbClr>
          </a:solidFill>
          <a:ln w="38100"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+mj-lt"/>
                <a:ea typeface="Tahoma" pitchFamily="34" charset="0"/>
                <a:cs typeface="Arial" pitchFamily="34" charset="0"/>
              </a:rPr>
              <a:t>Features of the product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Several templates for the convenience of the researcher / research assistant to build questionnaire according to the research needs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Analyzing features for easier understanding of patients needs.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Keeping research files and user data  secure.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CB9327-1478-4BCE-A356-D9A44705B645}"/>
              </a:ext>
            </a:extLst>
          </p:cNvPr>
          <p:cNvGrpSpPr/>
          <p:nvPr/>
        </p:nvGrpSpPr>
        <p:grpSpPr>
          <a:xfrm>
            <a:off x="-152515" y="9174178"/>
            <a:ext cx="1674508" cy="909124"/>
            <a:chOff x="87617" y="9056236"/>
            <a:chExt cx="1686944" cy="936285"/>
          </a:xfrm>
        </p:grpSpPr>
        <p:sp>
          <p:nvSpPr>
            <p:cNvPr id="13" name="TextBox 12"/>
            <p:cNvSpPr txBox="1"/>
            <p:nvPr/>
          </p:nvSpPr>
          <p:spPr>
            <a:xfrm>
              <a:off x="87617" y="9404082"/>
              <a:ext cx="75065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latin typeface="+mj-lt"/>
                  <a:cs typeface="Arial" pitchFamily="34" charset="0"/>
                </a:rPr>
                <a:t>Visit Us</a:t>
              </a:r>
              <a:endParaRPr lang="he-IL" sz="1100" b="1" dirty="0">
                <a:latin typeface="+mj-lt"/>
                <a:cs typeface="Arial" pitchFamily="34" charset="0"/>
              </a:endParaRPr>
            </a:p>
          </p:txBody>
        </p:sp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76" y="9056236"/>
              <a:ext cx="936285" cy="93628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D85CBA-E836-4BC1-9BBA-60911E24FE03}"/>
              </a:ext>
            </a:extLst>
          </p:cNvPr>
          <p:cNvSpPr/>
          <p:nvPr/>
        </p:nvSpPr>
        <p:spPr>
          <a:xfrm>
            <a:off x="1421267" y="-49378"/>
            <a:ext cx="376898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My Health Aid</a:t>
            </a:r>
            <a:endParaRPr lang="en-US" sz="5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56315-F69C-4B45-A51C-B1E99E0DD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0" t="-1807" b="1"/>
          <a:stretch/>
        </p:blipFill>
        <p:spPr bwMode="auto">
          <a:xfrm>
            <a:off x="5399230" y="327799"/>
            <a:ext cx="1281845" cy="631098"/>
          </a:xfrm>
          <a:prstGeom prst="rect">
            <a:avLst/>
          </a:prstGeom>
          <a:noFill/>
          <a:scene3d>
            <a:camera prst="orthographicFront">
              <a:rot lat="20999999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16824507-B1B5-4267-A164-98E307FF9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75" y="0"/>
            <a:ext cx="1452011" cy="14520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6854D7-4408-4980-8F46-D87F33AD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11" y="2794588"/>
            <a:ext cx="1929139" cy="14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6C7B5CC2-539E-4913-B003-D32739C32429}"/>
              </a:ext>
            </a:extLst>
          </p:cNvPr>
          <p:cNvSpPr/>
          <p:nvPr/>
        </p:nvSpPr>
        <p:spPr>
          <a:xfrm>
            <a:off x="233143" y="1377920"/>
            <a:ext cx="6447932" cy="685897"/>
          </a:xfrm>
          <a:prstGeom prst="roundRect">
            <a:avLst/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lvl="0" algn="ctr"/>
            <a:r>
              <a:rPr lang="en-US" sz="1600" b="1" dirty="0">
                <a:latin typeface="+mj-lt"/>
              </a:rPr>
              <a:t>Project goal</a:t>
            </a:r>
          </a:p>
          <a:p>
            <a:pPr lvl="0" algn="ctr"/>
            <a:r>
              <a:rPr lang="en-US" sz="1300" dirty="0">
                <a:latin typeface="+mj-lt"/>
              </a:rPr>
              <a:t>A system that aids in making the proper &amp; accurate personalized health-oriented decision</a:t>
            </a:r>
            <a:r>
              <a:rPr lang="en-US" sz="1300" b="1" dirty="0">
                <a:latin typeface="+mj-lt"/>
              </a:rPr>
              <a:t>.</a:t>
            </a:r>
            <a:endParaRPr lang="en-IL" sz="1300" dirty="0">
              <a:latin typeface="+mj-lt"/>
            </a:endParaRPr>
          </a:p>
          <a:p>
            <a:pPr>
              <a:defRPr/>
            </a:pPr>
            <a:br>
              <a:rPr lang="en-US" sz="1600" b="1" dirty="0">
                <a:latin typeface="+mj-lt"/>
                <a:ea typeface="Tahoma" pitchFamily="34" charset="0"/>
                <a:cs typeface="Arial" pitchFamily="34" charset="0"/>
              </a:rPr>
            </a:br>
            <a:r>
              <a:rPr lang="he-IL" sz="16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6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093AB0A2-79C2-4ACC-8B92-F0E6146A8FAE}"/>
              </a:ext>
            </a:extLst>
          </p:cNvPr>
          <p:cNvSpPr/>
          <p:nvPr/>
        </p:nvSpPr>
        <p:spPr>
          <a:xfrm>
            <a:off x="228568" y="2340912"/>
            <a:ext cx="4543457" cy="2442603"/>
          </a:xfrm>
          <a:prstGeom prst="roundRect">
            <a:avLst>
              <a:gd name="adj" fmla="val 6254"/>
            </a:avLst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lvl="0" algn="ctr"/>
            <a:r>
              <a:rPr lang="en-US" sz="1600" b="1" dirty="0">
                <a:latin typeface="+mj-lt"/>
              </a:rPr>
              <a:t>Introduction</a:t>
            </a:r>
            <a:endParaRPr lang="en-IL" sz="16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Delivering medical content in an orderly, professional and efficient manner from the medical And paramedical staff to the Patients.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Easy to operate and accessible for use on both the patient and medical staff side.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Health teams can maintain it independently without the need for IT support by using built-in templates to produce additional health content accordingly to their needs.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Tracking the system, what medical information the users were looking for, where more medical information is needed, etc.</a:t>
            </a:r>
            <a:r>
              <a:rPr lang="en-US" sz="1300" b="1" dirty="0">
                <a:latin typeface="+mj-lt"/>
              </a:rPr>
              <a:t>.</a:t>
            </a:r>
            <a:endParaRPr lang="en-IL" sz="1300" dirty="0">
              <a:latin typeface="+mj-lt"/>
            </a:endParaRPr>
          </a:p>
          <a:p>
            <a:pPr>
              <a:defRPr/>
            </a:pPr>
            <a:br>
              <a:rPr lang="en-US" sz="1200" b="1" dirty="0">
                <a:latin typeface="+mj-lt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33C7C-3EEF-4E2B-B78C-6A873DAF6D8A}"/>
              </a:ext>
            </a:extLst>
          </p:cNvPr>
          <p:cNvGrpSpPr/>
          <p:nvPr/>
        </p:nvGrpSpPr>
        <p:grpSpPr>
          <a:xfrm>
            <a:off x="185119" y="7076075"/>
            <a:ext cx="2987623" cy="2010451"/>
            <a:chOff x="176926" y="6296115"/>
            <a:chExt cx="2792059" cy="1861425"/>
          </a:xfrm>
        </p:grpSpPr>
        <p:sp>
          <p:nvSpPr>
            <p:cNvPr id="29" name="Rounded Rectangle 6"/>
            <p:cNvSpPr/>
            <p:nvPr/>
          </p:nvSpPr>
          <p:spPr>
            <a:xfrm>
              <a:off x="233143" y="6296115"/>
              <a:ext cx="2735842" cy="1858528"/>
            </a:xfrm>
            <a:prstGeom prst="roundRect">
              <a:avLst>
                <a:gd name="adj" fmla="val 5175"/>
              </a:avLst>
            </a:prstGeom>
            <a:solidFill>
              <a:srgbClr val="FFFFFF">
                <a:alpha val="4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  <a:latin typeface="+mj-lt"/>
                  <a:ea typeface="Tahoma" pitchFamily="34" charset="0"/>
                  <a:cs typeface="Arial" pitchFamily="34" charset="0"/>
                </a:rPr>
                <a:t>Selected Approach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AC20DD-7C51-4DC3-AD2F-AFB6DF7A1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926" y="6618629"/>
              <a:ext cx="2735842" cy="1538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6589</TotalTime>
  <Words>265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נעה שניר</cp:lastModifiedBy>
  <cp:revision>52</cp:revision>
  <dcterms:created xsi:type="dcterms:W3CDTF">2020-05-21T09:41:20Z</dcterms:created>
  <dcterms:modified xsi:type="dcterms:W3CDTF">2021-06-08T10:16:27Z</dcterms:modified>
</cp:coreProperties>
</file>