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6858000" cy="10080625"/>
  <p:notesSz cx="6877050" cy="10002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853" autoAdjust="0"/>
    <p:restoredTop sz="94660"/>
  </p:normalViewPr>
  <p:slideViewPr>
    <p:cSldViewPr snapToGrid="0">
      <p:cViewPr varScale="1">
        <p:scale>
          <a:sx n="70" d="100"/>
          <a:sy n="70" d="100"/>
        </p:scale>
        <p:origin x="3104" y="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1879"/>
          </a:xfrm>
          <a:prstGeom prst="rect">
            <a:avLst/>
          </a:prstGeom>
        </p:spPr>
        <p:txBody>
          <a:bodyPr vert="horz" lIns="96451" tIns="48225" rIns="96451" bIns="48225" rtlCol="0"/>
          <a:lstStyle>
            <a:lvl1pPr algn="l">
              <a:defRPr sz="13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5404" y="0"/>
            <a:ext cx="2980055" cy="501879"/>
          </a:xfrm>
          <a:prstGeom prst="rect">
            <a:avLst/>
          </a:prstGeom>
        </p:spPr>
        <p:txBody>
          <a:bodyPr vert="horz" lIns="96451" tIns="48225" rIns="96451" bIns="48225" rtlCol="0"/>
          <a:lstStyle>
            <a:lvl1pPr algn="r">
              <a:defRPr sz="1300"/>
            </a:lvl1pPr>
          </a:lstStyle>
          <a:p>
            <a:fld id="{76F71095-1FC5-448A-8344-FB0105FA061F}" type="datetimeFigureOut">
              <a:rPr lang="en-IL" smtClean="0"/>
              <a:t>06/08/2021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250950"/>
            <a:ext cx="2295525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51" tIns="48225" rIns="96451" bIns="48225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7705" y="4813866"/>
            <a:ext cx="5501640" cy="3938617"/>
          </a:xfrm>
          <a:prstGeom prst="rect">
            <a:avLst/>
          </a:prstGeom>
        </p:spPr>
        <p:txBody>
          <a:bodyPr vert="horz" lIns="96451" tIns="48225" rIns="96451" bIns="482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00961"/>
            <a:ext cx="2980055" cy="501878"/>
          </a:xfrm>
          <a:prstGeom prst="rect">
            <a:avLst/>
          </a:prstGeom>
        </p:spPr>
        <p:txBody>
          <a:bodyPr vert="horz" lIns="96451" tIns="48225" rIns="96451" bIns="48225" rtlCol="0" anchor="b"/>
          <a:lstStyle>
            <a:lvl1pPr algn="l">
              <a:defRPr sz="13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5404" y="9500961"/>
            <a:ext cx="2980055" cy="501878"/>
          </a:xfrm>
          <a:prstGeom prst="rect">
            <a:avLst/>
          </a:prstGeom>
        </p:spPr>
        <p:txBody>
          <a:bodyPr vert="horz" lIns="96451" tIns="48225" rIns="96451" bIns="48225" rtlCol="0" anchor="b"/>
          <a:lstStyle>
            <a:lvl1pPr algn="r">
              <a:defRPr sz="1300"/>
            </a:lvl1pPr>
          </a:lstStyle>
          <a:p>
            <a:fld id="{50193DA5-1D6E-41E4-98D6-A312E6D5B2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782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9770"/>
            <a:ext cx="5829300" cy="3509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94662"/>
            <a:ext cx="5143500" cy="24338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1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36700"/>
            <a:ext cx="1478756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36700"/>
            <a:ext cx="4350544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13159"/>
            <a:ext cx="5915025" cy="41932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746088"/>
            <a:ext cx="5915025" cy="220513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8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6702"/>
            <a:ext cx="5915025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71154"/>
            <a:ext cx="2901255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82228"/>
            <a:ext cx="2901255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71154"/>
            <a:ext cx="2915543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82228"/>
            <a:ext cx="2915543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8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51426"/>
            <a:ext cx="3471863" cy="716377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51426"/>
            <a:ext cx="3471863" cy="716377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83500"/>
            <a:ext cx="5915025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תמונה 19" descr="C:\Users\USER\Downloads\178.jpg">
            <a:extLst>
              <a:ext uri="{FF2B5EF4-FFF2-40B4-BE49-F238E27FC236}">
                <a16:creationId xmlns:a16="http://schemas.microsoft.com/office/drawing/2014/main" id="{19691D76-C627-46F9-835A-699522015B32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4"/>
          <a:stretch/>
        </p:blipFill>
        <p:spPr bwMode="auto">
          <a:xfrm>
            <a:off x="0" y="-428212"/>
            <a:ext cx="6858000" cy="10480843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458770" y="643348"/>
            <a:ext cx="3666743" cy="685897"/>
          </a:xfr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defTabSz="951583">
              <a:lnSpc>
                <a:spcPct val="120000"/>
              </a:lnSpc>
            </a:pP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Iska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Yaakov, Noa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Shalit-Snir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, Olga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Reznyk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b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</a:b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Yulia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Gendler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, Yossi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Zaguri</a:t>
            </a:r>
            <a:endParaRPr lang="he-IL" sz="1400" dirty="0">
              <a:solidFill>
                <a:srgbClr val="FF0000"/>
              </a:solidFill>
              <a:latin typeface="+mj-lt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44880" y="4773400"/>
            <a:ext cx="184730" cy="17376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algn="r" defTabSz="457200" rtl="1" eaLnBrk="1" latinLnBrk="0" hangingPunct="1"/>
            <a:endParaRPr lang="he-IL" sz="490" dirty="0">
              <a:latin typeface="+mj-lt"/>
            </a:endParaRPr>
          </a:p>
        </p:txBody>
      </p:sp>
      <p:sp>
        <p:nvSpPr>
          <p:cNvPr id="17" name="Rounded Rectangle 6"/>
          <p:cNvSpPr/>
          <p:nvPr/>
        </p:nvSpPr>
        <p:spPr>
          <a:xfrm>
            <a:off x="233142" y="4372894"/>
            <a:ext cx="6447932" cy="1754836"/>
          </a:xfrm>
          <a:prstGeom prst="roundRect">
            <a:avLst>
              <a:gd name="adj" fmla="val 6347"/>
            </a:avLst>
          </a:prstGeom>
          <a:solidFill>
            <a:srgbClr val="FFFFFF">
              <a:alpha val="40000"/>
            </a:srgb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 algn="ctr">
              <a:defRPr/>
            </a:pPr>
            <a:r>
              <a:rPr lang="en-US" sz="1600" b="1" dirty="0">
                <a:latin typeface="+mj-lt"/>
              </a:rPr>
              <a:t>Alternatives and Considerations</a:t>
            </a:r>
            <a:endParaRPr lang="en-US" sz="1400" b="1" dirty="0">
              <a:latin typeface="+mj-lt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300" dirty="0">
                <a:latin typeface="+mj-lt"/>
              </a:rPr>
              <a:t>For the initial phase, the system will be internal in the university for research needs.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300" dirty="0">
                <a:latin typeface="+mj-lt"/>
              </a:rPr>
              <a:t>There will be respondents who will fill out the questionnaires for research purposes, understanding the process and improving the aids.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L" sz="1300" dirty="0">
                <a:latin typeface="+mj-lt"/>
              </a:rPr>
              <a:t>The system will </a:t>
            </a:r>
            <a:r>
              <a:rPr lang="en-US" sz="1300" dirty="0">
                <a:latin typeface="+mj-lt"/>
              </a:rPr>
              <a:t>be in</a:t>
            </a:r>
            <a:r>
              <a:rPr lang="en-IL" sz="1300" dirty="0">
                <a:latin typeface="+mj-lt"/>
              </a:rPr>
              <a:t> a laboratory in the Faculty of Health Professions at the University and will be managed by Dr. Julia </a:t>
            </a:r>
            <a:r>
              <a:rPr lang="en-IL" sz="1300" dirty="0" err="1">
                <a:latin typeface="+mj-lt"/>
              </a:rPr>
              <a:t>Gendler</a:t>
            </a:r>
            <a:r>
              <a:rPr lang="en-IL" sz="1300" dirty="0">
                <a:latin typeface="+mj-lt"/>
              </a:rPr>
              <a:t>, a lecturer and researcher in the faculty, who will be responsible for developing decision aids, recruiting and supervising a team of researchers and research assistants.</a:t>
            </a:r>
            <a:endParaRPr lang="en-US" sz="1300" dirty="0">
              <a:latin typeface="+mj-lt"/>
            </a:endParaRPr>
          </a:p>
          <a:p>
            <a:pPr>
              <a:defRPr/>
            </a:pPr>
            <a:br>
              <a:rPr lang="en-US" sz="1200" b="1" dirty="0">
                <a:latin typeface="+mj-lt"/>
                <a:ea typeface="Tahoma" pitchFamily="34" charset="0"/>
                <a:cs typeface="Arial" pitchFamily="34" charset="0"/>
              </a:rPr>
            </a:br>
            <a:r>
              <a:rPr lang="he-IL" sz="1200" b="1" dirty="0">
                <a:latin typeface="+mj-lt"/>
                <a:ea typeface="Tahoma" pitchFamily="34" charset="0"/>
                <a:cs typeface="Arial" pitchFamily="34" charset="0"/>
              </a:rPr>
              <a:t> </a:t>
            </a:r>
            <a:endParaRPr lang="en-US" sz="1200" b="1" dirty="0">
              <a:latin typeface="+mj-lt"/>
              <a:ea typeface="Tahoma" pitchFamily="34" charset="0"/>
              <a:cs typeface="Arial" pitchFamily="34" charset="0"/>
            </a:endParaRPr>
          </a:p>
        </p:txBody>
      </p:sp>
      <p:sp>
        <p:nvSpPr>
          <p:cNvPr id="36" name="Rounded Rectangle 6"/>
          <p:cNvSpPr/>
          <p:nvPr/>
        </p:nvSpPr>
        <p:spPr>
          <a:xfrm>
            <a:off x="3333867" y="6296115"/>
            <a:ext cx="3347207" cy="1824483"/>
          </a:xfrm>
          <a:prstGeom prst="roundRect">
            <a:avLst>
              <a:gd name="adj" fmla="val 3847"/>
            </a:avLst>
          </a:prstGeom>
          <a:solidFill>
            <a:srgbClr val="FFFFFF">
              <a:alpha val="40000"/>
            </a:srgbClr>
          </a:solidFill>
          <a:ln w="38100">
            <a:solidFill>
              <a:srgbClr val="2F559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t"/>
          <a:lstStyle/>
          <a:p>
            <a:pPr algn="ctr">
              <a:defRPr/>
            </a:pPr>
            <a:r>
              <a:rPr lang="en-US" sz="1600" b="1" dirty="0">
                <a:solidFill>
                  <a:prstClr val="black"/>
                </a:solidFill>
                <a:latin typeface="+mj-lt"/>
                <a:ea typeface="Tahoma" pitchFamily="34" charset="0"/>
                <a:cs typeface="Arial" pitchFamily="34" charset="0"/>
              </a:rPr>
              <a:t>Features of the product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prstClr val="black"/>
                </a:solidFill>
                <a:latin typeface="+mj-lt"/>
                <a:ea typeface="Tahoma" pitchFamily="34" charset="0"/>
              </a:rPr>
              <a:t>Several templates for the convenience of the researcher / research assistant to build questionnaire according to the research needs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prstClr val="black"/>
                </a:solidFill>
                <a:latin typeface="+mj-lt"/>
                <a:ea typeface="Tahoma" pitchFamily="34" charset="0"/>
              </a:rPr>
              <a:t>Analyzing features for easier understanding of patients needs.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prstClr val="black"/>
                </a:solidFill>
                <a:latin typeface="+mj-lt"/>
                <a:ea typeface="Tahoma" pitchFamily="34" charset="0"/>
              </a:rPr>
              <a:t>Keeping research files and user data  secure.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CB9327-1478-4BCE-A356-D9A44705B645}"/>
              </a:ext>
            </a:extLst>
          </p:cNvPr>
          <p:cNvGrpSpPr/>
          <p:nvPr/>
        </p:nvGrpSpPr>
        <p:grpSpPr>
          <a:xfrm>
            <a:off x="854843" y="8854760"/>
            <a:ext cx="1686944" cy="936285"/>
            <a:chOff x="925893" y="8854736"/>
            <a:chExt cx="1686944" cy="936285"/>
          </a:xfrm>
        </p:grpSpPr>
        <p:sp>
          <p:nvSpPr>
            <p:cNvPr id="13" name="TextBox 12"/>
            <p:cNvSpPr txBox="1"/>
            <p:nvPr/>
          </p:nvSpPr>
          <p:spPr>
            <a:xfrm>
              <a:off x="1862178" y="9082455"/>
              <a:ext cx="75065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b="1" dirty="0">
                  <a:latin typeface="+mj-lt"/>
                  <a:cs typeface="Arial" pitchFamily="34" charset="0"/>
                </a:rPr>
                <a:t>Visit Us</a:t>
              </a:r>
              <a:endParaRPr lang="he-IL" sz="1100" b="1" dirty="0">
                <a:latin typeface="+mj-lt"/>
                <a:cs typeface="Arial" pitchFamily="34" charset="0"/>
              </a:endParaRPr>
            </a:p>
          </p:txBody>
        </p:sp>
        <p:pic>
          <p:nvPicPr>
            <p:cNvPr id="5" name="תמונה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893" y="8854736"/>
              <a:ext cx="936285" cy="936285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9D85CBA-E836-4BC1-9BBA-60911E24FE03}"/>
              </a:ext>
            </a:extLst>
          </p:cNvPr>
          <p:cNvSpPr/>
          <p:nvPr/>
        </p:nvSpPr>
        <p:spPr>
          <a:xfrm>
            <a:off x="1421267" y="-49378"/>
            <a:ext cx="376898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My Health Aid</a:t>
            </a:r>
            <a:endParaRPr lang="en-US" sz="5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156315-F69C-4B45-A51C-B1E99E0DD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00" t="-1807" b="1"/>
          <a:stretch/>
        </p:blipFill>
        <p:spPr bwMode="auto">
          <a:xfrm>
            <a:off x="5399230" y="327799"/>
            <a:ext cx="1281845" cy="631098"/>
          </a:xfrm>
          <a:prstGeom prst="rect">
            <a:avLst/>
          </a:prstGeom>
          <a:noFill/>
          <a:scene3d>
            <a:camera prst="orthographicFront">
              <a:rot lat="20999999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16824507-B1B5-4267-A164-98E307FF9B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975" y="0"/>
            <a:ext cx="1452011" cy="145201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26854D7-4408-4980-8F46-D87F33AD1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156" y="8185622"/>
            <a:ext cx="2112713" cy="160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6">
            <a:extLst>
              <a:ext uri="{FF2B5EF4-FFF2-40B4-BE49-F238E27FC236}">
                <a16:creationId xmlns:a16="http://schemas.microsoft.com/office/drawing/2014/main" id="{6C7B5CC2-539E-4913-B003-D32739C32429}"/>
              </a:ext>
            </a:extLst>
          </p:cNvPr>
          <p:cNvSpPr/>
          <p:nvPr/>
        </p:nvSpPr>
        <p:spPr>
          <a:xfrm>
            <a:off x="233143" y="1406592"/>
            <a:ext cx="6447932" cy="685897"/>
          </a:xfrm>
          <a:prstGeom prst="roundRect">
            <a:avLst/>
          </a:prstGeom>
          <a:solidFill>
            <a:srgbClr val="FFFFFF">
              <a:alpha val="40000"/>
            </a:srgb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 lvl="0" algn="ctr"/>
            <a:r>
              <a:rPr lang="en-US" sz="1600" b="1" dirty="0">
                <a:latin typeface="+mj-lt"/>
              </a:rPr>
              <a:t>Project goal</a:t>
            </a:r>
          </a:p>
          <a:p>
            <a:pPr lvl="0" algn="ctr"/>
            <a:r>
              <a:rPr lang="en-US" sz="1300" dirty="0">
                <a:latin typeface="+mj-lt"/>
              </a:rPr>
              <a:t>A system that aids in making the proper &amp; accurate personalized health-oriented decision</a:t>
            </a:r>
            <a:r>
              <a:rPr lang="en-US" sz="1300" b="1" dirty="0">
                <a:latin typeface="+mj-lt"/>
              </a:rPr>
              <a:t>.</a:t>
            </a:r>
            <a:endParaRPr lang="en-IL" sz="1300" dirty="0">
              <a:latin typeface="+mj-lt"/>
            </a:endParaRPr>
          </a:p>
          <a:p>
            <a:pPr>
              <a:defRPr/>
            </a:pPr>
            <a:br>
              <a:rPr lang="en-US" sz="1600" b="1" dirty="0">
                <a:latin typeface="+mj-lt"/>
                <a:ea typeface="Tahoma" pitchFamily="34" charset="0"/>
                <a:cs typeface="Arial" pitchFamily="34" charset="0"/>
              </a:rPr>
            </a:br>
            <a:r>
              <a:rPr lang="he-IL" sz="1600" b="1" dirty="0">
                <a:latin typeface="+mj-lt"/>
                <a:ea typeface="Tahoma" pitchFamily="34" charset="0"/>
                <a:cs typeface="Arial" pitchFamily="34" charset="0"/>
              </a:rPr>
              <a:t> </a:t>
            </a:r>
            <a:endParaRPr lang="en-US" sz="1600" b="1" dirty="0">
              <a:latin typeface="+mj-lt"/>
              <a:ea typeface="Tahoma" pitchFamily="34" charset="0"/>
              <a:cs typeface="Arial" pitchFamily="34" charset="0"/>
            </a:endParaRPr>
          </a:p>
        </p:txBody>
      </p:sp>
      <p:sp>
        <p:nvSpPr>
          <p:cNvPr id="41" name="Rounded Rectangle 6">
            <a:extLst>
              <a:ext uri="{FF2B5EF4-FFF2-40B4-BE49-F238E27FC236}">
                <a16:creationId xmlns:a16="http://schemas.microsoft.com/office/drawing/2014/main" id="{093AB0A2-79C2-4ACC-8B92-F0E6146A8FAE}"/>
              </a:ext>
            </a:extLst>
          </p:cNvPr>
          <p:cNvSpPr/>
          <p:nvPr/>
        </p:nvSpPr>
        <p:spPr>
          <a:xfrm>
            <a:off x="233143" y="2268077"/>
            <a:ext cx="6447932" cy="1877098"/>
          </a:xfrm>
          <a:prstGeom prst="roundRect">
            <a:avLst>
              <a:gd name="adj" fmla="val 6254"/>
            </a:avLst>
          </a:prstGeom>
          <a:solidFill>
            <a:srgbClr val="FFFFFF">
              <a:alpha val="40000"/>
            </a:srgb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 lvl="0" algn="ctr"/>
            <a:r>
              <a:rPr lang="en-US" sz="1600" b="1" dirty="0">
                <a:latin typeface="+mj-lt"/>
              </a:rPr>
              <a:t>Introduction</a:t>
            </a:r>
            <a:endParaRPr lang="en-IL" sz="1400" dirty="0">
              <a:latin typeface="+mj-l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+mj-lt"/>
              </a:rPr>
              <a:t>Delivering medical content in an orderly, professional and efficient manner from the medical And paramedical staff to the Patients.</a:t>
            </a:r>
            <a:endParaRPr lang="en-IL" sz="1300" dirty="0">
              <a:latin typeface="+mj-l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+mj-lt"/>
              </a:rPr>
              <a:t>Easy to operate and accessible for use on both the patient and medical staff side.</a:t>
            </a:r>
            <a:endParaRPr lang="en-IL" sz="1300" dirty="0">
              <a:latin typeface="+mj-l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+mj-lt"/>
              </a:rPr>
              <a:t>Health teams can maintain it independently without the need for IT support by using built-in templates to produce additional health content accordingly to their needs.</a:t>
            </a:r>
            <a:endParaRPr lang="en-IL" sz="1300" dirty="0">
              <a:latin typeface="+mj-l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+mj-lt"/>
              </a:rPr>
              <a:t>Tracking the system</a:t>
            </a:r>
            <a:r>
              <a:rPr lang="he-IL" sz="1300" dirty="0">
                <a:latin typeface="+mj-lt"/>
              </a:rPr>
              <a:t>:</a:t>
            </a:r>
            <a:r>
              <a:rPr lang="en-US" sz="1300" dirty="0">
                <a:latin typeface="+mj-lt"/>
              </a:rPr>
              <a:t> what medical information the users were looking for, where more medical information is needed, etc.</a:t>
            </a:r>
            <a:r>
              <a:rPr lang="en-US" sz="1300" b="1" dirty="0">
                <a:latin typeface="+mj-lt"/>
              </a:rPr>
              <a:t>.</a:t>
            </a:r>
            <a:endParaRPr lang="en-IL" sz="1300" dirty="0">
              <a:latin typeface="+mj-lt"/>
            </a:endParaRPr>
          </a:p>
          <a:p>
            <a:pPr>
              <a:defRPr/>
            </a:pPr>
            <a:br>
              <a:rPr lang="en-US" sz="1200" b="1" dirty="0">
                <a:latin typeface="+mj-lt"/>
                <a:ea typeface="Tahoma" pitchFamily="34" charset="0"/>
                <a:cs typeface="Arial" pitchFamily="34" charset="0"/>
              </a:rPr>
            </a:br>
            <a:r>
              <a:rPr lang="he-IL" sz="1200" b="1" dirty="0">
                <a:latin typeface="+mj-lt"/>
                <a:ea typeface="Tahoma" pitchFamily="34" charset="0"/>
                <a:cs typeface="Arial" pitchFamily="34" charset="0"/>
              </a:rPr>
              <a:t> </a:t>
            </a:r>
            <a:endParaRPr lang="en-US" sz="1200" b="1" dirty="0">
              <a:latin typeface="+mj-lt"/>
              <a:ea typeface="Tahoma" pitchFamily="34" charset="0"/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933C7C-3EEF-4E2B-B78C-6A873DAF6D8A}"/>
              </a:ext>
            </a:extLst>
          </p:cNvPr>
          <p:cNvGrpSpPr/>
          <p:nvPr/>
        </p:nvGrpSpPr>
        <p:grpSpPr>
          <a:xfrm>
            <a:off x="176926" y="6296114"/>
            <a:ext cx="3156942" cy="2199933"/>
            <a:chOff x="176925" y="6296115"/>
            <a:chExt cx="2955144" cy="1861425"/>
          </a:xfrm>
        </p:grpSpPr>
        <p:sp>
          <p:nvSpPr>
            <p:cNvPr id="29" name="Rounded Rectangle 6"/>
            <p:cNvSpPr/>
            <p:nvPr/>
          </p:nvSpPr>
          <p:spPr>
            <a:xfrm>
              <a:off x="233143" y="6296115"/>
              <a:ext cx="2735842" cy="1858528"/>
            </a:xfrm>
            <a:prstGeom prst="roundRect">
              <a:avLst>
                <a:gd name="adj" fmla="val 5175"/>
              </a:avLst>
            </a:prstGeom>
            <a:solidFill>
              <a:srgbClr val="FFFFFF">
                <a:alpha val="40000"/>
              </a:srgb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t"/>
            <a:lstStyle/>
            <a:p>
              <a:pPr lvl="0" algn="ctr"/>
              <a:r>
                <a:rPr lang="en-US" sz="1600" b="1" dirty="0">
                  <a:solidFill>
                    <a:prstClr val="black"/>
                  </a:solidFill>
                  <a:latin typeface="+mj-lt"/>
                  <a:ea typeface="Tahoma" pitchFamily="34" charset="0"/>
                  <a:cs typeface="Arial" pitchFamily="34" charset="0"/>
                </a:rPr>
                <a:t>Selected Approach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FAC20DD-7C51-4DC3-AD2F-AFB6DF7A1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6925" y="6618629"/>
              <a:ext cx="2955144" cy="15389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68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6578</TotalTime>
  <Words>265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yogi zor</dc:creator>
  <cp:lastModifiedBy>Olga Reznyk</cp:lastModifiedBy>
  <cp:revision>51</cp:revision>
  <dcterms:created xsi:type="dcterms:W3CDTF">2020-05-21T09:41:20Z</dcterms:created>
  <dcterms:modified xsi:type="dcterms:W3CDTF">2021-06-08T10:08:50Z</dcterms:modified>
</cp:coreProperties>
</file>