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7" r:id="rId2"/>
    <p:sldId id="354" r:id="rId3"/>
    <p:sldId id="353" r:id="rId4"/>
    <p:sldId id="344" r:id="rId5"/>
    <p:sldId id="258" r:id="rId6"/>
    <p:sldId id="332" r:id="rId7"/>
    <p:sldId id="356" r:id="rId8"/>
    <p:sldId id="278" r:id="rId9"/>
    <p:sldId id="327" r:id="rId10"/>
    <p:sldId id="279" r:id="rId11"/>
    <p:sldId id="280" r:id="rId12"/>
    <p:sldId id="361" r:id="rId13"/>
    <p:sldId id="360" r:id="rId14"/>
    <p:sldId id="339" r:id="rId15"/>
    <p:sldId id="336" r:id="rId16"/>
    <p:sldId id="341" r:id="rId17"/>
    <p:sldId id="262" r:id="rId18"/>
    <p:sldId id="345" r:id="rId19"/>
    <p:sldId id="347" r:id="rId20"/>
    <p:sldId id="346" r:id="rId21"/>
    <p:sldId id="337" r:id="rId22"/>
    <p:sldId id="319" r:id="rId23"/>
    <p:sldId id="348" r:id="rId24"/>
    <p:sldId id="272" r:id="rId25"/>
    <p:sldId id="342" r:id="rId26"/>
    <p:sldId id="343" r:id="rId27"/>
    <p:sldId id="350" r:id="rId28"/>
    <p:sldId id="357" r:id="rId29"/>
    <p:sldId id="362" r:id="rId30"/>
    <p:sldId id="275" r:id="rId31"/>
    <p:sldId id="326" r:id="rId32"/>
    <p:sldId id="349" r:id="rId33"/>
    <p:sldId id="363" r:id="rId34"/>
    <p:sldId id="355" r:id="rId35"/>
    <p:sldId id="359" r:id="rId36"/>
    <p:sldId id="333" r:id="rId37"/>
    <p:sldId id="267" r:id="rId38"/>
    <p:sldId id="314" r:id="rId39"/>
    <p:sldId id="323" r:id="rId40"/>
    <p:sldId id="273" r:id="rId41"/>
    <p:sldId id="316" r:id="rId42"/>
    <p:sldId id="269" r:id="rId43"/>
    <p:sldId id="270" r:id="rId44"/>
    <p:sldId id="311" r:id="rId45"/>
    <p:sldId id="351" r:id="rId46"/>
    <p:sldId id="325" r:id="rId47"/>
    <p:sldId id="352" r:id="rId48"/>
    <p:sldId id="259"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055" autoAdjust="0"/>
  </p:normalViewPr>
  <p:slideViewPr>
    <p:cSldViewPr snapToGrid="0">
      <p:cViewPr varScale="1">
        <p:scale>
          <a:sx n="54" d="100"/>
          <a:sy n="54" d="100"/>
        </p:scale>
        <p:origin x="112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730B0E-B5EB-48D8-A436-112C92498A88}" type="datetimeFigureOut">
              <a:rPr lang="en-US" smtClean="0"/>
              <a:t>1/31/2019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ADF1CD-C2CB-4389-AB12-2F7F290166FD}" type="slidenum">
              <a:rPr lang="en-US" smtClean="0"/>
              <a:t>‹#›</a:t>
            </a:fld>
            <a:endParaRPr lang="en-US" dirty="0"/>
          </a:p>
        </p:txBody>
      </p:sp>
    </p:spTree>
    <p:extLst>
      <p:ext uri="{BB962C8B-B14F-4D97-AF65-F5344CB8AC3E}">
        <p14:creationId xmlns:p14="http://schemas.microsoft.com/office/powerpoint/2010/main" val="627618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humans, …</a:t>
            </a:r>
            <a:r>
              <a:rPr lang="en-US" altLang="zh-CN" dirty="0"/>
              <a:t>to </a:t>
            </a:r>
            <a:r>
              <a:rPr lang="en-US" dirty="0"/>
              <a:t>communicate and convey our thought.</a:t>
            </a:r>
          </a:p>
          <a:p>
            <a:endParaRPr lang="en-US" dirty="0"/>
          </a:p>
          <a:p>
            <a:r>
              <a:rPr lang="en-US" dirty="0"/>
              <a:t>So that, our word choice could impact the perception of people who we are communicating with.</a:t>
            </a:r>
          </a:p>
        </p:txBody>
      </p:sp>
      <p:sp>
        <p:nvSpPr>
          <p:cNvPr id="4" name="Slide Number Placeholder 3"/>
          <p:cNvSpPr>
            <a:spLocks noGrp="1"/>
          </p:cNvSpPr>
          <p:nvPr>
            <p:ph type="sldNum" sz="quarter" idx="5"/>
          </p:nvPr>
        </p:nvSpPr>
        <p:spPr/>
        <p:txBody>
          <a:bodyPr/>
          <a:lstStyle/>
          <a:p>
            <a:fld id="{85ADF1CD-C2CB-4389-AB12-2F7F290166FD}" type="slidenum">
              <a:rPr lang="en-US" smtClean="0"/>
              <a:t>1</a:t>
            </a:fld>
            <a:endParaRPr lang="en-US" dirty="0"/>
          </a:p>
        </p:txBody>
      </p:sp>
    </p:spTree>
    <p:extLst>
      <p:ext uri="{BB962C8B-B14F-4D97-AF65-F5344CB8AC3E}">
        <p14:creationId xmlns:p14="http://schemas.microsoft.com/office/powerpoint/2010/main" val="1217541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paper, we formulate our problem as a type of ITE, which we call… </a:t>
            </a:r>
          </a:p>
          <a:p>
            <a:endParaRPr lang="en-US" dirty="0"/>
          </a:p>
          <a:p>
            <a:r>
              <a:rPr lang="en-US" dirty="0"/>
              <a:t>I will use LSE for short.</a:t>
            </a:r>
          </a:p>
          <a:p>
            <a:endParaRPr lang="en-US" dirty="0"/>
          </a:p>
          <a:p>
            <a:r>
              <a:rPr lang="en-US" dirty="0"/>
              <a:t>Correspondingly, X…</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solve our problem, we propose 2 types of LSE estimators.</a:t>
            </a:r>
          </a:p>
          <a:p>
            <a:endParaRPr lang="en-US" dirty="0"/>
          </a:p>
        </p:txBody>
      </p:sp>
      <p:sp>
        <p:nvSpPr>
          <p:cNvPr id="4" name="Slide Number Placeholder 3"/>
          <p:cNvSpPr>
            <a:spLocks noGrp="1"/>
          </p:cNvSpPr>
          <p:nvPr>
            <p:ph type="sldNum" sz="quarter" idx="5"/>
          </p:nvPr>
        </p:nvSpPr>
        <p:spPr/>
        <p:txBody>
          <a:bodyPr/>
          <a:lstStyle/>
          <a:p>
            <a:fld id="{85ADF1CD-C2CB-4389-AB12-2F7F290166FD}" type="slidenum">
              <a:rPr lang="en-US" smtClean="0"/>
              <a:t>10</a:t>
            </a:fld>
            <a:endParaRPr lang="en-US" dirty="0"/>
          </a:p>
        </p:txBody>
      </p:sp>
    </p:spTree>
    <p:extLst>
      <p:ext uri="{BB962C8B-B14F-4D97-AF65-F5344CB8AC3E}">
        <p14:creationId xmlns:p14="http://schemas.microsoft.com/office/powerpoint/2010/main" val="1212600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type of estimator builds upon…that only require…</a:t>
            </a:r>
          </a:p>
          <a:p>
            <a:endParaRPr lang="en-US" dirty="0"/>
          </a:p>
          <a:p>
            <a:r>
              <a:rPr lang="en-US" dirty="0"/>
              <a:t>W</a:t>
            </a:r>
            <a:r>
              <a:rPr lang="en-US" altLang="zh-CN" dirty="0"/>
              <a:t>e </a:t>
            </a:r>
            <a:r>
              <a:rPr lang="en-US" dirty="0"/>
              <a:t>adapt algorithms from previous ITE estimation to our task of LSE estimation, including: KNN….</a:t>
            </a:r>
          </a:p>
          <a:p>
            <a:endParaRPr lang="en-US" dirty="0"/>
          </a:p>
          <a:p>
            <a:r>
              <a:rPr lang="en-US" dirty="0"/>
              <a:t>Specifically, </a:t>
            </a:r>
            <a:r>
              <a:rPr lang="en-US" sz="1200" dirty="0">
                <a:effectLst/>
              </a:rPr>
              <a:t>we first fit each model with observational data annotated by reality measures. </a:t>
            </a:r>
          </a:p>
          <a:p>
            <a:endParaRPr lang="en-US" sz="1200" dirty="0">
              <a:effectLst/>
            </a:endParaRPr>
          </a:p>
          <a:p>
            <a:r>
              <a:rPr lang="en-US" sz="1200" dirty="0">
                <a:effectLst/>
              </a:rPr>
              <a:t>And then, for a new sentence and a pair of substitution words, the models will directly calculate the estimated LSE.</a:t>
            </a:r>
            <a:r>
              <a:rPr lang="en-US" dirty="0"/>
              <a: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desirability, surrogate true gender as proxy labels, no human perception.</a:t>
            </a:r>
          </a:p>
          <a:p>
            <a:endParaRPr lang="en-US" dirty="0"/>
          </a:p>
        </p:txBody>
      </p:sp>
      <p:sp>
        <p:nvSpPr>
          <p:cNvPr id="4" name="Slide Number Placeholder 3"/>
          <p:cNvSpPr>
            <a:spLocks noGrp="1"/>
          </p:cNvSpPr>
          <p:nvPr>
            <p:ph type="sldNum" sz="quarter" idx="5"/>
          </p:nvPr>
        </p:nvSpPr>
        <p:spPr/>
        <p:txBody>
          <a:bodyPr/>
          <a:lstStyle/>
          <a:p>
            <a:fld id="{85ADF1CD-C2CB-4389-AB12-2F7F290166FD}" type="slidenum">
              <a:rPr lang="en-US" smtClean="0"/>
              <a:t>11</a:t>
            </a:fld>
            <a:endParaRPr lang="en-US" dirty="0"/>
          </a:p>
        </p:txBody>
      </p:sp>
    </p:spTree>
    <p:extLst>
      <p:ext uri="{BB962C8B-B14F-4D97-AF65-F5344CB8AC3E}">
        <p14:creationId xmlns:p14="http://schemas.microsoft.com/office/powerpoint/2010/main" val="442184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type of estimator frames the causal `</a:t>
            </a:r>
            <a:r>
              <a:rPr lang="en-US" dirty="0" err="1"/>
              <a:t>in`ference</a:t>
            </a:r>
            <a:r>
              <a:rPr lang="en-US" dirty="0"/>
              <a:t> as a… </a:t>
            </a:r>
          </a:p>
          <a:p>
            <a:endParaRPr lang="en-US" dirty="0"/>
          </a:p>
          <a:p>
            <a:r>
              <a:rPr lang="en-US" sz="1200" dirty="0">
                <a:effectLst/>
              </a:rPr>
              <a:t>We first conduct RCTs to collect human judgement for a small set of instances, </a:t>
            </a:r>
          </a:p>
          <a:p>
            <a:endParaRPr lang="en-US" sz="1200" dirty="0">
              <a:effectLst/>
            </a:endParaRPr>
          </a:p>
          <a:p>
            <a:r>
              <a:rPr lang="en-US" sz="1200" dirty="0">
                <a:effectLst/>
              </a:rPr>
              <a:t>and then fit a perception classifier to predict LSE for future samples. </a:t>
            </a:r>
            <a:r>
              <a:rPr lang="en-US" dirty="0"/>
              <a:t> </a:t>
            </a:r>
          </a:p>
          <a:p>
            <a:endParaRPr lang="en-US" dirty="0"/>
          </a:p>
        </p:txBody>
      </p:sp>
      <p:sp>
        <p:nvSpPr>
          <p:cNvPr id="4" name="Slide Number Placeholder 3"/>
          <p:cNvSpPr>
            <a:spLocks noGrp="1"/>
          </p:cNvSpPr>
          <p:nvPr>
            <p:ph type="sldNum" sz="quarter" idx="5"/>
          </p:nvPr>
        </p:nvSpPr>
        <p:spPr/>
        <p:txBody>
          <a:bodyPr/>
          <a:lstStyle/>
          <a:p>
            <a:fld id="{85ADF1CD-C2CB-4389-AB12-2F7F290166FD}" type="slidenum">
              <a:rPr lang="en-US" smtClean="0"/>
              <a:t>12</a:t>
            </a:fld>
            <a:endParaRPr lang="en-US" dirty="0"/>
          </a:p>
        </p:txBody>
      </p:sp>
    </p:spTree>
    <p:extLst>
      <p:ext uri="{BB962C8B-B14F-4D97-AF65-F5344CB8AC3E}">
        <p14:creationId xmlns:p14="http://schemas.microsoft.com/office/powerpoint/2010/main" val="2337581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 slides, I will show detailed flow of the two types of LSE estimators.</a:t>
            </a:r>
          </a:p>
          <a:p>
            <a:endParaRPr lang="en-US" dirty="0"/>
          </a:p>
          <a:p>
            <a:r>
              <a:rPr lang="en-US" dirty="0"/>
              <a:t>But due to time limit, for 1</a:t>
            </a:r>
            <a:r>
              <a:rPr lang="en-US" baseline="30000" dirty="0"/>
              <a:t>st</a:t>
            </a:r>
            <a:r>
              <a:rPr lang="en-US" dirty="0"/>
              <a:t> type, I will choose VT-RF as a representative estimator to talk in detail.</a:t>
            </a:r>
          </a:p>
        </p:txBody>
      </p:sp>
      <p:sp>
        <p:nvSpPr>
          <p:cNvPr id="4" name="Slide Number Placeholder 3"/>
          <p:cNvSpPr>
            <a:spLocks noGrp="1"/>
          </p:cNvSpPr>
          <p:nvPr>
            <p:ph type="sldNum" sz="quarter" idx="5"/>
          </p:nvPr>
        </p:nvSpPr>
        <p:spPr/>
        <p:txBody>
          <a:bodyPr/>
          <a:lstStyle/>
          <a:p>
            <a:fld id="{85ADF1CD-C2CB-4389-AB12-2F7F290166FD}" type="slidenum">
              <a:rPr lang="en-US" smtClean="0"/>
              <a:t>13</a:t>
            </a:fld>
            <a:endParaRPr lang="en-US" dirty="0"/>
          </a:p>
        </p:txBody>
      </p:sp>
    </p:spTree>
    <p:extLst>
      <p:ext uri="{BB962C8B-B14F-4D97-AF65-F5344CB8AC3E}">
        <p14:creationId xmlns:p14="http://schemas.microsoft.com/office/powerpoint/2010/main" val="156407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 I will consider changing …in the sentence….</a:t>
            </a:r>
          </a:p>
          <a:p>
            <a:endParaRPr lang="en-US" dirty="0"/>
          </a:p>
          <a:p>
            <a:r>
              <a:rPr lang="en-US" dirty="0"/>
              <a:t>The following algorithm will calculate how much does substituting … in … increase the perceived desirability of the house.</a:t>
            </a:r>
          </a:p>
        </p:txBody>
      </p:sp>
      <p:sp>
        <p:nvSpPr>
          <p:cNvPr id="4" name="Slide Number Placeholder 3"/>
          <p:cNvSpPr>
            <a:spLocks noGrp="1"/>
          </p:cNvSpPr>
          <p:nvPr>
            <p:ph type="sldNum" sz="quarter" idx="5"/>
          </p:nvPr>
        </p:nvSpPr>
        <p:spPr/>
        <p:txBody>
          <a:bodyPr/>
          <a:lstStyle/>
          <a:p>
            <a:fld id="{85ADF1CD-C2CB-4389-AB12-2F7F290166FD}" type="slidenum">
              <a:rPr lang="en-US" smtClean="0"/>
              <a:t>14</a:t>
            </a:fld>
            <a:endParaRPr lang="en-US" dirty="0"/>
          </a:p>
        </p:txBody>
      </p:sp>
    </p:spTree>
    <p:extLst>
      <p:ext uri="{BB962C8B-B14F-4D97-AF65-F5344CB8AC3E}">
        <p14:creationId xmlns:p14="http://schemas.microsoft.com/office/powerpoint/2010/main" val="1600787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VT-RF is a two step approach, ….</a:t>
            </a:r>
          </a:p>
          <a:p>
            <a:endParaRPr lang="en-US" dirty="0"/>
          </a:p>
          <a:p>
            <a:r>
              <a:rPr lang="en-US" dirty="0"/>
              <a:t>Here, every node represents a word feature.</a:t>
            </a:r>
          </a:p>
        </p:txBody>
      </p:sp>
      <p:sp>
        <p:nvSpPr>
          <p:cNvPr id="4" name="Slide Number Placeholder 3"/>
          <p:cNvSpPr>
            <a:spLocks noGrp="1"/>
          </p:cNvSpPr>
          <p:nvPr>
            <p:ph type="sldNum" sz="quarter" idx="5"/>
          </p:nvPr>
        </p:nvSpPr>
        <p:spPr/>
        <p:txBody>
          <a:bodyPr/>
          <a:lstStyle/>
          <a:p>
            <a:fld id="{85ADF1CD-C2CB-4389-AB12-2F7F290166FD}" type="slidenum">
              <a:rPr lang="en-US" smtClean="0"/>
              <a:t>15</a:t>
            </a:fld>
            <a:endParaRPr lang="en-US" dirty="0"/>
          </a:p>
        </p:txBody>
      </p:sp>
    </p:spTree>
    <p:extLst>
      <p:ext uri="{BB962C8B-B14F-4D97-AF65-F5344CB8AC3E}">
        <p14:creationId xmlns:p14="http://schemas.microsoft.com/office/powerpoint/2010/main" val="3802136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for our running example: …. ,we generate a vt sentence….</a:t>
            </a:r>
          </a:p>
          <a:p>
            <a:endParaRPr lang="en-US" dirty="0"/>
          </a:p>
          <a:p>
            <a:r>
              <a:rPr lang="en-US" dirty="0"/>
              <a:t>Since… alike …. except… , we call them …</a:t>
            </a:r>
          </a:p>
        </p:txBody>
      </p:sp>
      <p:sp>
        <p:nvSpPr>
          <p:cNvPr id="4" name="Slide Number Placeholder 3"/>
          <p:cNvSpPr>
            <a:spLocks noGrp="1"/>
          </p:cNvSpPr>
          <p:nvPr>
            <p:ph type="sldNum" sz="quarter" idx="5"/>
          </p:nvPr>
        </p:nvSpPr>
        <p:spPr/>
        <p:txBody>
          <a:bodyPr/>
          <a:lstStyle/>
          <a:p>
            <a:fld id="{85ADF1CD-C2CB-4389-AB12-2F7F290166FD}" type="slidenum">
              <a:rPr lang="en-US" smtClean="0"/>
              <a:t>16</a:t>
            </a:fld>
            <a:endParaRPr lang="en-US" dirty="0"/>
          </a:p>
        </p:txBody>
      </p:sp>
    </p:spTree>
    <p:extLst>
      <p:ext uri="{BB962C8B-B14F-4D97-AF65-F5344CB8AC3E}">
        <p14:creationId xmlns:p14="http://schemas.microsoft.com/office/powerpoint/2010/main" val="541216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running down…</a:t>
            </a:r>
          </a:p>
          <a:p>
            <a:endParaRPr lang="en-US" dirty="0"/>
          </a:p>
          <a:p>
            <a:r>
              <a:rPr lang="en-US" dirty="0"/>
              <a:t>…conditional probability of being desirable given each sentence.</a:t>
            </a:r>
          </a:p>
          <a:p>
            <a:endParaRPr lang="en-US" dirty="0"/>
          </a:p>
          <a:p>
            <a:r>
              <a:rPr lang="en-US" dirty="0"/>
              <a:t>As</a:t>
            </a:r>
            <a:r>
              <a:rPr lang="zh-CN" altLang="en-US" dirty="0"/>
              <a:t> </a:t>
            </a:r>
            <a:r>
              <a:rPr lang="en-US" altLang="zh-CN" dirty="0"/>
              <a:t>the</a:t>
            </a:r>
            <a:r>
              <a:rPr lang="zh-CN" altLang="en-US" dirty="0"/>
              <a:t> </a:t>
            </a:r>
            <a:r>
              <a:rPr lang="en-US" altLang="zh-CN" dirty="0"/>
              <a:t>formula</a:t>
            </a:r>
            <a:r>
              <a:rPr lang="zh-CN" altLang="en-US" dirty="0"/>
              <a:t> </a:t>
            </a:r>
            <a:r>
              <a:rPr lang="en-US" altLang="zh-CN" dirty="0"/>
              <a:t>shows,</a:t>
            </a:r>
            <a:r>
              <a:rPr lang="zh-CN" altLang="en-US" dirty="0"/>
              <a:t> </a:t>
            </a:r>
            <a:r>
              <a:rPr lang="en-US" altLang="zh-CN" dirty="0"/>
              <a:t>….</a:t>
            </a:r>
            <a:r>
              <a:rPr lang="en-US" sz="1200" dirty="0">
                <a:effectLst/>
              </a:rPr>
              <a:t> of the sentence containing the substitution word “boutiques”, and…</a:t>
            </a:r>
            <a:r>
              <a:rPr lang="en-US" dirty="0"/>
              <a:t> original…</a:t>
            </a:r>
          </a:p>
          <a:p>
            <a:endParaRPr lang="en-US" dirty="0"/>
          </a:p>
          <a:p>
            <a:r>
              <a:rPr lang="en-US" dirty="0"/>
              <a:t>The difference between … estimated Lexical Substitution Effect.</a:t>
            </a:r>
          </a:p>
        </p:txBody>
      </p:sp>
      <p:sp>
        <p:nvSpPr>
          <p:cNvPr id="4" name="Slide Number Placeholder 3"/>
          <p:cNvSpPr>
            <a:spLocks noGrp="1"/>
          </p:cNvSpPr>
          <p:nvPr>
            <p:ph type="sldNum" sz="quarter" idx="5"/>
          </p:nvPr>
        </p:nvSpPr>
        <p:spPr/>
        <p:txBody>
          <a:bodyPr/>
          <a:lstStyle/>
          <a:p>
            <a:fld id="{85ADF1CD-C2CB-4389-AB12-2F7F290166FD}" type="slidenum">
              <a:rPr lang="en-US" smtClean="0"/>
              <a:t>17</a:t>
            </a:fld>
            <a:endParaRPr lang="en-US" dirty="0"/>
          </a:p>
        </p:txBody>
      </p:sp>
    </p:spTree>
    <p:extLst>
      <p:ext uri="{BB962C8B-B14F-4D97-AF65-F5344CB8AC3E}">
        <p14:creationId xmlns:p14="http://schemas.microsoft.com/office/powerpoint/2010/main" val="1160134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type of estimator is a causal …</a:t>
            </a:r>
          </a:p>
          <a:p>
            <a:endParaRPr lang="en-US" dirty="0"/>
          </a:p>
          <a:p>
            <a:r>
              <a:rPr lang="en-US" dirty="0"/>
              <a:t>We first conduct RCTs to collect human judgement for a small set of sample.</a:t>
            </a:r>
          </a:p>
          <a:p>
            <a:endParaRPr lang="en-US" dirty="0"/>
          </a:p>
          <a:p>
            <a:r>
              <a:rPr lang="en-US" dirty="0"/>
              <a:t>For each selected sentence and the substitution word pair, we show 2 versions of the sentences to different AMT workers. </a:t>
            </a:r>
          </a:p>
          <a:p>
            <a:endParaRPr lang="en-US" dirty="0"/>
          </a:p>
          <a:p>
            <a:r>
              <a:rPr lang="en-US" dirty="0"/>
              <a:t>and ask their perception of neighborhood desirability based on each sentence.</a:t>
            </a:r>
          </a:p>
          <a:p>
            <a:endParaRPr lang="en-US" dirty="0"/>
          </a:p>
          <a:p>
            <a:r>
              <a:rPr lang="en-US" dirty="0"/>
              <a:t>Perception differences are then converted to labels for each tuple.</a:t>
            </a:r>
          </a:p>
        </p:txBody>
      </p:sp>
      <p:sp>
        <p:nvSpPr>
          <p:cNvPr id="4" name="Slide Number Placeholder 3"/>
          <p:cNvSpPr>
            <a:spLocks noGrp="1"/>
          </p:cNvSpPr>
          <p:nvPr>
            <p:ph type="sldNum" sz="quarter" idx="5"/>
          </p:nvPr>
        </p:nvSpPr>
        <p:spPr/>
        <p:txBody>
          <a:bodyPr/>
          <a:lstStyle/>
          <a:p>
            <a:fld id="{85ADF1CD-C2CB-4389-AB12-2F7F290166FD}" type="slidenum">
              <a:rPr lang="en-US" smtClean="0"/>
              <a:t>18</a:t>
            </a:fld>
            <a:endParaRPr lang="en-US" dirty="0"/>
          </a:p>
        </p:txBody>
      </p:sp>
    </p:spTree>
    <p:extLst>
      <p:ext uri="{BB962C8B-B14F-4D97-AF65-F5344CB8AC3E}">
        <p14:creationId xmlns:p14="http://schemas.microsoft.com/office/powerpoint/2010/main" val="2131054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use non-lexical features to represent each tuple, that is: …</a:t>
            </a:r>
          </a:p>
          <a:p>
            <a:endParaRPr lang="en-US" dirty="0"/>
          </a:p>
          <a:p>
            <a:r>
              <a:rPr lang="en-US" dirty="0"/>
              <a:t>E.g., the conditional probability of being perceived as desirable given only context words.</a:t>
            </a:r>
          </a:p>
          <a:p>
            <a:endParaRPr lang="en-US" dirty="0"/>
          </a:p>
          <a:p>
            <a:r>
              <a:rPr lang="en-US" dirty="0"/>
              <a:t>The advantage for……is that they can generalize across domains.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it is painful to have people sit down and label, so the hope is that we can label in one domain, and predict for other domains.</a:t>
            </a:r>
          </a:p>
          <a:p>
            <a:endParaRPr lang="en-US" dirty="0"/>
          </a:p>
        </p:txBody>
      </p:sp>
      <p:sp>
        <p:nvSpPr>
          <p:cNvPr id="4" name="Slide Number Placeholder 3"/>
          <p:cNvSpPr>
            <a:spLocks noGrp="1"/>
          </p:cNvSpPr>
          <p:nvPr>
            <p:ph type="sldNum" sz="quarter" idx="5"/>
          </p:nvPr>
        </p:nvSpPr>
        <p:spPr/>
        <p:txBody>
          <a:bodyPr/>
          <a:lstStyle/>
          <a:p>
            <a:fld id="{85ADF1CD-C2CB-4389-AB12-2F7F290166FD}" type="slidenum">
              <a:rPr lang="en-US" smtClean="0"/>
              <a:t>19</a:t>
            </a:fld>
            <a:endParaRPr lang="en-US" dirty="0"/>
          </a:p>
        </p:txBody>
      </p:sp>
    </p:spTree>
    <p:extLst>
      <p:ext uri="{BB962C8B-B14F-4D97-AF65-F5344CB8AC3E}">
        <p14:creationId xmlns:p14="http://schemas.microsoft.com/office/powerpoint/2010/main" val="2341779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if I tell you….</a:t>
            </a:r>
          </a:p>
        </p:txBody>
      </p:sp>
      <p:sp>
        <p:nvSpPr>
          <p:cNvPr id="4" name="Slide Number Placeholder 3"/>
          <p:cNvSpPr>
            <a:spLocks noGrp="1"/>
          </p:cNvSpPr>
          <p:nvPr>
            <p:ph type="sldNum" sz="quarter" idx="5"/>
          </p:nvPr>
        </p:nvSpPr>
        <p:spPr/>
        <p:txBody>
          <a:bodyPr/>
          <a:lstStyle/>
          <a:p>
            <a:fld id="{85ADF1CD-C2CB-4389-AB12-2F7F290166FD}" type="slidenum">
              <a:rPr lang="en-US" smtClean="0"/>
              <a:t>2</a:t>
            </a:fld>
            <a:endParaRPr lang="en-US" dirty="0"/>
          </a:p>
        </p:txBody>
      </p:sp>
    </p:spTree>
    <p:extLst>
      <p:ext uri="{BB962C8B-B14F-4D97-AF65-F5344CB8AC3E}">
        <p14:creationId xmlns:p14="http://schemas.microsoft.com/office/powerpoint/2010/main" val="2393588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build… and predict…</a:t>
            </a:r>
          </a:p>
        </p:txBody>
      </p:sp>
      <p:sp>
        <p:nvSpPr>
          <p:cNvPr id="4" name="Slide Number Placeholder 3"/>
          <p:cNvSpPr>
            <a:spLocks noGrp="1"/>
          </p:cNvSpPr>
          <p:nvPr>
            <p:ph type="sldNum" sz="quarter" idx="5"/>
          </p:nvPr>
        </p:nvSpPr>
        <p:spPr/>
        <p:txBody>
          <a:bodyPr/>
          <a:lstStyle/>
          <a:p>
            <a:fld id="{85ADF1CD-C2CB-4389-AB12-2F7F290166FD}" type="slidenum">
              <a:rPr lang="en-US" smtClean="0"/>
              <a:t>20</a:t>
            </a:fld>
            <a:endParaRPr lang="en-US" dirty="0"/>
          </a:p>
        </p:txBody>
      </p:sp>
    </p:spTree>
    <p:extLst>
      <p:ext uri="{BB962C8B-B14F-4D97-AF65-F5344CB8AC3E}">
        <p14:creationId xmlns:p14="http://schemas.microsoft.com/office/powerpoint/2010/main" val="9574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2 types of estimators, we experiment with…</a:t>
            </a:r>
          </a:p>
          <a:p>
            <a:endParaRPr lang="en-US" dirty="0"/>
          </a:p>
          <a:p>
            <a:r>
              <a:rPr lang="en-US" dirty="0"/>
              <a:t>For sentences 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subsample from the listed authors.</a:t>
            </a:r>
          </a:p>
          <a:p>
            <a:endParaRPr lang="en-US" dirty="0"/>
          </a:p>
        </p:txBody>
      </p:sp>
      <p:sp>
        <p:nvSpPr>
          <p:cNvPr id="4" name="Slide Number Placeholder 3"/>
          <p:cNvSpPr>
            <a:spLocks noGrp="1"/>
          </p:cNvSpPr>
          <p:nvPr>
            <p:ph type="sldNum" sz="quarter" idx="5"/>
          </p:nvPr>
        </p:nvSpPr>
        <p:spPr/>
        <p:txBody>
          <a:bodyPr/>
          <a:lstStyle/>
          <a:p>
            <a:fld id="{85ADF1CD-C2CB-4389-AB12-2F7F290166FD}" type="slidenum">
              <a:rPr lang="en-US" smtClean="0"/>
              <a:t>21</a:t>
            </a:fld>
            <a:endParaRPr lang="en-US" dirty="0"/>
          </a:p>
        </p:txBody>
      </p:sp>
    </p:spTree>
    <p:extLst>
      <p:ext uri="{BB962C8B-B14F-4D97-AF65-F5344CB8AC3E}">
        <p14:creationId xmlns:p14="http://schemas.microsoft.com/office/powerpoint/2010/main" val="39844244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apply NLP technique to discover …</a:t>
            </a:r>
            <a:r>
              <a:rPr lang="en-US" altLang="zh-CN" dirty="0"/>
              <a:t> </a:t>
            </a:r>
          </a:p>
          <a:p>
            <a:endParaRPr lang="en-US" altLang="zh-CN" dirty="0"/>
          </a:p>
          <a:p>
            <a:r>
              <a:rPr lang="en-US" altLang="zh-CN" dirty="0"/>
              <a:t>For example, next page</a:t>
            </a:r>
          </a:p>
          <a:p>
            <a:endParaRPr lang="en-US" dirty="0"/>
          </a:p>
          <a:p>
            <a:r>
              <a:rPr lang="en-US" altLang="zh-CN" dirty="0"/>
              <a:t>For RCTs purpose, we select (s,w1,w2) rated high by at least one of the four LSE estimators.</a:t>
            </a:r>
            <a:endParaRPr lang="en-US" dirty="0"/>
          </a:p>
        </p:txBody>
      </p:sp>
      <p:sp>
        <p:nvSpPr>
          <p:cNvPr id="4" name="Slide Number Placeholder 3"/>
          <p:cNvSpPr>
            <a:spLocks noGrp="1"/>
          </p:cNvSpPr>
          <p:nvPr>
            <p:ph type="sldNum" sz="quarter" idx="5"/>
          </p:nvPr>
        </p:nvSpPr>
        <p:spPr/>
        <p:txBody>
          <a:bodyPr/>
          <a:lstStyle/>
          <a:p>
            <a:fld id="{85ADF1CD-C2CB-4389-AB12-2F7F290166FD}" type="slidenum">
              <a:rPr lang="en-US" smtClean="0"/>
              <a:t>22</a:t>
            </a:fld>
            <a:endParaRPr lang="en-US" dirty="0"/>
          </a:p>
        </p:txBody>
      </p:sp>
    </p:spTree>
    <p:extLst>
      <p:ext uri="{BB962C8B-B14F-4D97-AF65-F5344CB8AC3E}">
        <p14:creationId xmlns:p14="http://schemas.microsoft.com/office/powerpoint/2010/main" val="32948762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change ….</a:t>
            </a:r>
          </a:p>
          <a:p>
            <a:endParaRPr lang="en-US" dirty="0"/>
          </a:p>
          <a:p>
            <a:r>
              <a:rPr lang="en-US" dirty="0"/>
              <a:t>Increase male perception of the author of a message</a:t>
            </a:r>
          </a:p>
        </p:txBody>
      </p:sp>
      <p:sp>
        <p:nvSpPr>
          <p:cNvPr id="4" name="Slide Number Placeholder 3"/>
          <p:cNvSpPr>
            <a:spLocks noGrp="1"/>
          </p:cNvSpPr>
          <p:nvPr>
            <p:ph type="sldNum" sz="quarter" idx="5"/>
          </p:nvPr>
        </p:nvSpPr>
        <p:spPr/>
        <p:txBody>
          <a:bodyPr/>
          <a:lstStyle/>
          <a:p>
            <a:fld id="{85ADF1CD-C2CB-4389-AB12-2F7F290166FD}" type="slidenum">
              <a:rPr lang="en-US" smtClean="0"/>
              <a:t>23</a:t>
            </a:fld>
            <a:endParaRPr lang="en-US" dirty="0"/>
          </a:p>
        </p:txBody>
      </p:sp>
    </p:spTree>
    <p:extLst>
      <p:ext uri="{BB962C8B-B14F-4D97-AF65-F5344CB8AC3E}">
        <p14:creationId xmlns:p14="http://schemas.microsoft.com/office/powerpoint/2010/main" val="2885856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rPr>
              <a:t>To evaluate the performance of LSE estimators, we compare …… with human derived LSE.</a:t>
            </a:r>
            <a:r>
              <a:rPr lang="en-US" dirty="0"/>
              <a:t> </a:t>
            </a:r>
          </a:p>
          <a:p>
            <a:endParaRPr lang="en-US" dirty="0"/>
          </a:p>
          <a:p>
            <a:r>
              <a:rPr lang="en-US" dirty="0"/>
              <a:t>For causal perception classifier, we fit the model using samples of two datasets and making out of domain prediction </a:t>
            </a:r>
            <a:r>
              <a:rPr lang="en-US" altLang="zh-CN" dirty="0"/>
              <a:t>for the third dataset.</a:t>
            </a:r>
            <a:endParaRPr lang="en-US" dirty="0"/>
          </a:p>
          <a:p>
            <a:endParaRPr lang="en-US" dirty="0"/>
          </a:p>
          <a:p>
            <a:r>
              <a:rPr lang="en-US" dirty="0"/>
              <a:t>This table shows the Pearson correlation.</a:t>
            </a:r>
          </a:p>
          <a:p>
            <a:endParaRPr lang="en-US" dirty="0"/>
          </a:p>
          <a:p>
            <a:r>
              <a:rPr lang="en-US" dirty="0"/>
              <a:t>Page down</a:t>
            </a:r>
          </a:p>
        </p:txBody>
      </p:sp>
      <p:sp>
        <p:nvSpPr>
          <p:cNvPr id="4" name="Slide Number Placeholder 3"/>
          <p:cNvSpPr>
            <a:spLocks noGrp="1"/>
          </p:cNvSpPr>
          <p:nvPr>
            <p:ph type="sldNum" sz="quarter" idx="5"/>
          </p:nvPr>
        </p:nvSpPr>
        <p:spPr/>
        <p:txBody>
          <a:bodyPr/>
          <a:lstStyle/>
          <a:p>
            <a:fld id="{85ADF1CD-C2CB-4389-AB12-2F7F290166FD}" type="slidenum">
              <a:rPr lang="en-US" smtClean="0"/>
              <a:t>24</a:t>
            </a:fld>
            <a:endParaRPr lang="en-US" dirty="0"/>
          </a:p>
        </p:txBody>
      </p:sp>
    </p:spTree>
    <p:extLst>
      <p:ext uri="{BB962C8B-B14F-4D97-AF65-F5344CB8AC3E}">
        <p14:creationId xmlns:p14="http://schemas.microsoft.com/office/powerpoint/2010/main" val="26727581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observe that the causal … outperforms the other 4 LSE estimators for Yelp and Airbnb.</a:t>
            </a:r>
          </a:p>
          <a:p>
            <a:endParaRPr lang="en-US" dirty="0"/>
          </a:p>
          <a:p>
            <a:r>
              <a:rPr lang="en-US" dirty="0"/>
              <a:t>The good performance of the out of domain results produced by causal perception classifier suggests the importance of the three generalizable features we mentioned in previous slides. </a:t>
            </a:r>
          </a:p>
        </p:txBody>
      </p:sp>
      <p:sp>
        <p:nvSpPr>
          <p:cNvPr id="4" name="Slide Number Placeholder 3"/>
          <p:cNvSpPr>
            <a:spLocks noGrp="1"/>
          </p:cNvSpPr>
          <p:nvPr>
            <p:ph type="sldNum" sz="quarter" idx="5"/>
          </p:nvPr>
        </p:nvSpPr>
        <p:spPr/>
        <p:txBody>
          <a:bodyPr/>
          <a:lstStyle/>
          <a:p>
            <a:fld id="{85ADF1CD-C2CB-4389-AB12-2F7F290166FD}" type="slidenum">
              <a:rPr lang="en-US" smtClean="0"/>
              <a:t>25</a:t>
            </a:fld>
            <a:endParaRPr lang="en-US" dirty="0"/>
          </a:p>
        </p:txBody>
      </p:sp>
    </p:spTree>
    <p:extLst>
      <p:ext uri="{BB962C8B-B14F-4D97-AF65-F5344CB8AC3E}">
        <p14:creationId xmlns:p14="http://schemas.microsoft.com/office/powerpoint/2010/main" val="34505284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Additionally, we see that the performance of 4 LSE estimators vary across datasets.</a:t>
            </a:r>
          </a:p>
          <a:p>
            <a:endParaRPr lang="en-US" dirty="0"/>
          </a:p>
          <a:p>
            <a:r>
              <a:rPr lang="en-US" dirty="0"/>
              <a:t>Yelp, formal…with full sentences, so the 4 estimators perform the best. </a:t>
            </a:r>
          </a:p>
          <a:p>
            <a:r>
              <a:rPr lang="en-US" dirty="0"/>
              <a:t>Comparing with Yelp, Twitter contains more grammatical errors and incomplete sentences, decreases the performance.</a:t>
            </a:r>
          </a:p>
        </p:txBody>
      </p:sp>
      <p:sp>
        <p:nvSpPr>
          <p:cNvPr id="4" name="Slide Number Placeholder 3"/>
          <p:cNvSpPr>
            <a:spLocks noGrp="1"/>
          </p:cNvSpPr>
          <p:nvPr>
            <p:ph type="sldNum" sz="quarter" idx="5"/>
          </p:nvPr>
        </p:nvSpPr>
        <p:spPr/>
        <p:txBody>
          <a:bodyPr/>
          <a:lstStyle/>
          <a:p>
            <a:fld id="{85ADF1CD-C2CB-4389-AB12-2F7F290166FD}" type="slidenum">
              <a:rPr lang="en-US" smtClean="0"/>
              <a:t>26</a:t>
            </a:fld>
            <a:endParaRPr lang="en-US" dirty="0"/>
          </a:p>
        </p:txBody>
      </p:sp>
    </p:spTree>
    <p:extLst>
      <p:ext uri="{BB962C8B-B14F-4D97-AF65-F5344CB8AC3E}">
        <p14:creationId xmlns:p14="http://schemas.microsoft.com/office/powerpoint/2010/main" val="145426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observe that the more subjective the perceptual attribute is, the lower both human agreement and algorithmic accuracy will be.</a:t>
            </a:r>
          </a:p>
          <a:p>
            <a:endParaRPr lang="en-US" dirty="0"/>
          </a:p>
          <a:p>
            <a:r>
              <a:rPr lang="en-US" dirty="0"/>
              <a:t>As for Yelp and Twitter, …consider perception of gender, objective.</a:t>
            </a:r>
          </a:p>
          <a:p>
            <a:endParaRPr lang="en-US" dirty="0"/>
          </a:p>
          <a:p>
            <a:r>
              <a:rPr lang="en-US" dirty="0"/>
              <a:t>But for Airbnb, …perception of desirability, subjective, increase the difficulty of the task.</a:t>
            </a:r>
          </a:p>
        </p:txBody>
      </p:sp>
      <p:sp>
        <p:nvSpPr>
          <p:cNvPr id="4" name="Slide Number Placeholder 3"/>
          <p:cNvSpPr>
            <a:spLocks noGrp="1"/>
          </p:cNvSpPr>
          <p:nvPr>
            <p:ph type="sldNum" sz="quarter" idx="5"/>
          </p:nvPr>
        </p:nvSpPr>
        <p:spPr/>
        <p:txBody>
          <a:bodyPr/>
          <a:lstStyle/>
          <a:p>
            <a:fld id="{85ADF1CD-C2CB-4389-AB12-2F7F290166FD}" type="slidenum">
              <a:rPr lang="en-US" smtClean="0"/>
              <a:t>27</a:t>
            </a:fld>
            <a:endParaRPr lang="en-US" dirty="0"/>
          </a:p>
        </p:txBody>
      </p:sp>
    </p:spTree>
    <p:extLst>
      <p:ext uri="{BB962C8B-B14F-4D97-AF65-F5344CB8AC3E}">
        <p14:creationId xmlns:p14="http://schemas.microsoft.com/office/powerpoint/2010/main" val="3585041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As a concluding example, here is the case where … caused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For example, changing … in the sentence .. is estimated to have a larger effect on gender perception than in the sentence …</a:t>
            </a:r>
          </a:p>
        </p:txBody>
      </p:sp>
      <p:sp>
        <p:nvSpPr>
          <p:cNvPr id="4" name="Slide Number Placeholder 3"/>
          <p:cNvSpPr>
            <a:spLocks noGrp="1"/>
          </p:cNvSpPr>
          <p:nvPr>
            <p:ph type="sldNum" sz="quarter" idx="5"/>
          </p:nvPr>
        </p:nvSpPr>
        <p:spPr/>
        <p:txBody>
          <a:bodyPr/>
          <a:lstStyle/>
          <a:p>
            <a:fld id="{85ADF1CD-C2CB-4389-AB12-2F7F290166FD}" type="slidenum">
              <a:rPr lang="en-US" smtClean="0"/>
              <a:t>28</a:t>
            </a:fld>
            <a:endParaRPr lang="en-US" dirty="0"/>
          </a:p>
        </p:txBody>
      </p:sp>
    </p:spTree>
    <p:extLst>
      <p:ext uri="{BB962C8B-B14F-4D97-AF65-F5344CB8AC3E}">
        <p14:creationId xmlns:p14="http://schemas.microsoft.com/office/powerpoint/2010/main" val="33641063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The reason is that the use of possessive noun "my" reveals more about the possible gender of the author than the pronoun "your".</a:t>
            </a:r>
            <a:r>
              <a:rPr lang="en-US" dirty="0"/>
              <a:t> </a:t>
            </a:r>
          </a:p>
        </p:txBody>
      </p:sp>
      <p:sp>
        <p:nvSpPr>
          <p:cNvPr id="4" name="Slide Number Placeholder 3"/>
          <p:cNvSpPr>
            <a:spLocks noGrp="1"/>
          </p:cNvSpPr>
          <p:nvPr>
            <p:ph type="sldNum" sz="quarter" idx="5"/>
          </p:nvPr>
        </p:nvSpPr>
        <p:spPr/>
        <p:txBody>
          <a:bodyPr/>
          <a:lstStyle/>
          <a:p>
            <a:fld id="{85ADF1CD-C2CB-4389-AB12-2F7F290166FD}" type="slidenum">
              <a:rPr lang="en-US" smtClean="0"/>
              <a:t>29</a:t>
            </a:fld>
            <a:endParaRPr lang="en-US" dirty="0"/>
          </a:p>
        </p:txBody>
      </p:sp>
    </p:spTree>
    <p:extLst>
      <p:ext uri="{BB962C8B-B14F-4D97-AF65-F5344CB8AC3E}">
        <p14:creationId xmlns:p14="http://schemas.microsoft.com/office/powerpoint/2010/main" val="3355763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if…</a:t>
            </a:r>
          </a:p>
          <a:p>
            <a:endParaRPr lang="en-US" dirty="0"/>
          </a:p>
          <a:p>
            <a:r>
              <a:rPr lang="en-US" dirty="0"/>
              <a:t>…less desirable neighborhood, comparing with …</a:t>
            </a:r>
          </a:p>
        </p:txBody>
      </p:sp>
      <p:sp>
        <p:nvSpPr>
          <p:cNvPr id="4" name="Slide Number Placeholder 3"/>
          <p:cNvSpPr>
            <a:spLocks noGrp="1"/>
          </p:cNvSpPr>
          <p:nvPr>
            <p:ph type="sldNum" sz="quarter" idx="5"/>
          </p:nvPr>
        </p:nvSpPr>
        <p:spPr/>
        <p:txBody>
          <a:bodyPr/>
          <a:lstStyle/>
          <a:p>
            <a:fld id="{85ADF1CD-C2CB-4389-AB12-2F7F290166FD}" type="slidenum">
              <a:rPr lang="en-US" smtClean="0"/>
              <a:t>3</a:t>
            </a:fld>
            <a:endParaRPr lang="en-US" dirty="0"/>
          </a:p>
        </p:txBody>
      </p:sp>
    </p:spTree>
    <p:extLst>
      <p:ext uri="{BB962C8B-B14F-4D97-AF65-F5344CB8AC3E}">
        <p14:creationId xmlns:p14="http://schemas.microsoft.com/office/powerpoint/2010/main" val="18813296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a:t>
            </a:r>
          </a:p>
          <a:p>
            <a:endParaRPr lang="en-US" dirty="0"/>
          </a:p>
          <a:p>
            <a:r>
              <a:rPr lang="en-US" dirty="0"/>
              <a:t>Context: as same word substitution would cause different effects in different contexts, as the concluding example shows;</a:t>
            </a:r>
          </a:p>
          <a:p>
            <a:r>
              <a:rPr lang="en-US" dirty="0"/>
              <a:t>: different word substitutions in the same context would also cause different effects.</a:t>
            </a:r>
          </a:p>
          <a:p>
            <a:endParaRPr lang="en-US" dirty="0"/>
          </a:p>
          <a:p>
            <a:r>
              <a:rPr lang="en-US" dirty="0"/>
              <a:t>For an extended version of the paper, please check …</a:t>
            </a:r>
          </a:p>
          <a:p>
            <a:endParaRPr lang="en-US" dirty="0"/>
          </a:p>
          <a:p>
            <a:r>
              <a:rPr lang="en-US" dirty="0"/>
              <a:t>And we also public our code on </a:t>
            </a:r>
            <a:r>
              <a:rPr lang="en-US" dirty="0" err="1"/>
              <a:t>github</a:t>
            </a:r>
            <a:r>
              <a:rPr lang="en-US" dirty="0"/>
              <a:t>.</a:t>
            </a:r>
          </a:p>
        </p:txBody>
      </p:sp>
      <p:sp>
        <p:nvSpPr>
          <p:cNvPr id="4" name="Slide Number Placeholder 3"/>
          <p:cNvSpPr>
            <a:spLocks noGrp="1"/>
          </p:cNvSpPr>
          <p:nvPr>
            <p:ph type="sldNum" sz="quarter" idx="5"/>
          </p:nvPr>
        </p:nvSpPr>
        <p:spPr/>
        <p:txBody>
          <a:bodyPr/>
          <a:lstStyle/>
          <a:p>
            <a:fld id="{85ADF1CD-C2CB-4389-AB12-2F7F290166FD}" type="slidenum">
              <a:rPr lang="en-US" smtClean="0"/>
              <a:t>30</a:t>
            </a:fld>
            <a:endParaRPr lang="en-US" dirty="0"/>
          </a:p>
        </p:txBody>
      </p:sp>
    </p:spTree>
    <p:extLst>
      <p:ext uri="{BB962C8B-B14F-4D97-AF65-F5344CB8AC3E}">
        <p14:creationId xmlns:p14="http://schemas.microsoft.com/office/powerpoint/2010/main" val="21795213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but the most importantly…</a:t>
            </a:r>
          </a:p>
          <a:p>
            <a:endParaRPr lang="en-US" dirty="0"/>
          </a:p>
          <a:p>
            <a:r>
              <a:rPr lang="en-US" dirty="0"/>
              <a:t>……strong support and continuous encouragement…</a:t>
            </a:r>
          </a:p>
        </p:txBody>
      </p:sp>
      <p:sp>
        <p:nvSpPr>
          <p:cNvPr id="4" name="Slide Number Placeholder 3"/>
          <p:cNvSpPr>
            <a:spLocks noGrp="1"/>
          </p:cNvSpPr>
          <p:nvPr>
            <p:ph type="sldNum" sz="quarter" idx="5"/>
          </p:nvPr>
        </p:nvSpPr>
        <p:spPr/>
        <p:txBody>
          <a:bodyPr/>
          <a:lstStyle/>
          <a:p>
            <a:fld id="{85ADF1CD-C2CB-4389-AB12-2F7F290166FD}" type="slidenum">
              <a:rPr lang="en-US" smtClean="0"/>
              <a:t>31</a:t>
            </a:fld>
            <a:endParaRPr lang="en-US" dirty="0"/>
          </a:p>
        </p:txBody>
      </p:sp>
    </p:spTree>
    <p:extLst>
      <p:ext uri="{BB962C8B-B14F-4D97-AF65-F5344CB8AC3E}">
        <p14:creationId xmlns:p14="http://schemas.microsoft.com/office/powerpoint/2010/main" val="33500249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ADF1CD-C2CB-4389-AB12-2F7F290166FD}" type="slidenum">
              <a:rPr lang="en-US" smtClean="0"/>
              <a:t>38</a:t>
            </a:fld>
            <a:endParaRPr lang="en-US" dirty="0"/>
          </a:p>
        </p:txBody>
      </p:sp>
    </p:spTree>
    <p:extLst>
      <p:ext uri="{BB962C8B-B14F-4D97-AF65-F5344CB8AC3E}">
        <p14:creationId xmlns:p14="http://schemas.microsoft.com/office/powerpoint/2010/main" val="9947242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ADF1CD-C2CB-4389-AB12-2F7F290166FD}" type="slidenum">
              <a:rPr lang="en-US" smtClean="0"/>
              <a:t>40</a:t>
            </a:fld>
            <a:endParaRPr lang="en-US" dirty="0"/>
          </a:p>
        </p:txBody>
      </p:sp>
    </p:spTree>
    <p:extLst>
      <p:ext uri="{BB962C8B-B14F-4D97-AF65-F5344CB8AC3E}">
        <p14:creationId xmlns:p14="http://schemas.microsoft.com/office/powerpoint/2010/main" val="30940773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ADF1CD-C2CB-4389-AB12-2F7F290166FD}" type="slidenum">
              <a:rPr lang="en-US" smtClean="0"/>
              <a:t>45</a:t>
            </a:fld>
            <a:endParaRPr lang="en-US" dirty="0"/>
          </a:p>
        </p:txBody>
      </p:sp>
    </p:spTree>
    <p:extLst>
      <p:ext uri="{BB962C8B-B14F-4D97-AF65-F5344CB8AC3E}">
        <p14:creationId xmlns:p14="http://schemas.microsoft.com/office/powerpoint/2010/main" val="4010143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these 2 sentences, by substituting … to …</a:t>
            </a:r>
          </a:p>
          <a:p>
            <a:endParaRPr lang="en-US" dirty="0"/>
          </a:p>
          <a:p>
            <a:r>
              <a:rPr lang="en-US" dirty="0"/>
              <a:t>I conveyed different levels of desirability of the house.</a:t>
            </a:r>
          </a:p>
          <a:p>
            <a:endParaRPr lang="en-US" dirty="0"/>
          </a:p>
          <a:p>
            <a:r>
              <a:rPr lang="en-US" dirty="0"/>
              <a:t>So, see? the power! of </a:t>
            </a:r>
            <a:r>
              <a:rPr lang="en-US" altLang="zh-CN" dirty="0"/>
              <a:t>word</a:t>
            </a:r>
            <a:r>
              <a:rPr lang="en-US" dirty="0"/>
              <a:t> choice!</a:t>
            </a:r>
          </a:p>
        </p:txBody>
      </p:sp>
      <p:sp>
        <p:nvSpPr>
          <p:cNvPr id="4" name="Slide Number Placeholder 3"/>
          <p:cNvSpPr>
            <a:spLocks noGrp="1"/>
          </p:cNvSpPr>
          <p:nvPr>
            <p:ph type="sldNum" sz="quarter" idx="5"/>
          </p:nvPr>
        </p:nvSpPr>
        <p:spPr/>
        <p:txBody>
          <a:bodyPr/>
          <a:lstStyle/>
          <a:p>
            <a:fld id="{85ADF1CD-C2CB-4389-AB12-2F7F290166FD}" type="slidenum">
              <a:rPr lang="en-US" smtClean="0"/>
              <a:t>4</a:t>
            </a:fld>
            <a:endParaRPr lang="en-US" dirty="0"/>
          </a:p>
        </p:txBody>
      </p:sp>
    </p:spTree>
    <p:extLst>
      <p:ext uri="{BB962C8B-B14F-4D97-AF65-F5344CB8AC3E}">
        <p14:creationId xmlns:p14="http://schemas.microsoft.com/office/powerpoint/2010/main" val="538830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academic standpoint, studies…</a:t>
            </a:r>
          </a:p>
          <a:p>
            <a:endParaRPr lang="en-US" dirty="0"/>
          </a:p>
          <a:p>
            <a:r>
              <a:rPr lang="en-US" dirty="0"/>
              <a:t>Recent research includes: the effect of word choice on …</a:t>
            </a:r>
          </a:p>
          <a:p>
            <a:endParaRPr lang="en-US" dirty="0"/>
          </a:p>
          <a:p>
            <a:r>
              <a:rPr lang="en-US" dirty="0"/>
              <a:t>In``</a:t>
            </a:r>
            <a:r>
              <a:rPr lang="en-US" dirty="0" err="1"/>
              <a:t>fer</a:t>
            </a:r>
            <a:r>
              <a:rPr lang="en-US" dirty="0"/>
              <a:t> user attributes</a:t>
            </a:r>
          </a:p>
          <a:p>
            <a:endParaRPr lang="en-US" dirty="0"/>
          </a:p>
          <a:p>
            <a:r>
              <a:rPr lang="en-US" dirty="0"/>
              <a:t>Obfuscating gender by lexical substitutions.</a:t>
            </a:r>
          </a:p>
          <a:p>
            <a:endParaRPr lang="en-US" dirty="0"/>
          </a:p>
        </p:txBody>
      </p:sp>
      <p:sp>
        <p:nvSpPr>
          <p:cNvPr id="4" name="Slide Number Placeholder 3"/>
          <p:cNvSpPr>
            <a:spLocks noGrp="1"/>
          </p:cNvSpPr>
          <p:nvPr>
            <p:ph type="sldNum" sz="quarter" idx="5"/>
          </p:nvPr>
        </p:nvSpPr>
        <p:spPr/>
        <p:txBody>
          <a:bodyPr/>
          <a:lstStyle/>
          <a:p>
            <a:fld id="{85ADF1CD-C2CB-4389-AB12-2F7F290166FD}" type="slidenum">
              <a:rPr lang="en-US" smtClean="0"/>
              <a:t>5</a:t>
            </a:fld>
            <a:endParaRPr lang="en-US" dirty="0"/>
          </a:p>
        </p:txBody>
      </p:sp>
    </p:spTree>
    <p:extLst>
      <p:ext uri="{BB962C8B-B14F-4D97-AF65-F5344CB8AC3E}">
        <p14:creationId xmlns:p14="http://schemas.microsoft.com/office/powerpoint/2010/main" val="2728725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despite the prior works, what I am really…. </a:t>
            </a:r>
          </a:p>
          <a:p>
            <a:endParaRPr lang="en-US" dirty="0"/>
          </a:p>
          <a:p>
            <a:r>
              <a:rPr lang="en-US" dirty="0"/>
              <a:t>…quantifying the effect on perception caused by …</a:t>
            </a:r>
          </a:p>
          <a:p>
            <a:endParaRPr lang="en-US" dirty="0"/>
          </a:p>
          <a:p>
            <a:r>
              <a:rPr lang="en-US" dirty="0"/>
              <a:t>For example, as the 2 sentences …, how much does changing … in this sentence…increase …of the house?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Studying the impact of word choice on human perception from sentence level help us identify which specific word should be changed.</a:t>
            </a:r>
          </a:p>
          <a:p>
            <a:endParaRPr lang="en-US" dirty="0"/>
          </a:p>
        </p:txBody>
      </p:sp>
      <p:sp>
        <p:nvSpPr>
          <p:cNvPr id="4" name="Slide Number Placeholder 3"/>
          <p:cNvSpPr>
            <a:spLocks noGrp="1"/>
          </p:cNvSpPr>
          <p:nvPr>
            <p:ph type="sldNum" sz="quarter" idx="5"/>
          </p:nvPr>
        </p:nvSpPr>
        <p:spPr/>
        <p:txBody>
          <a:bodyPr/>
          <a:lstStyle/>
          <a:p>
            <a:fld id="{85ADF1CD-C2CB-4389-AB12-2F7F290166FD}" type="slidenum">
              <a:rPr lang="en-US" smtClean="0"/>
              <a:t>6</a:t>
            </a:fld>
            <a:endParaRPr lang="en-US" dirty="0"/>
          </a:p>
        </p:txBody>
      </p:sp>
    </p:spTree>
    <p:extLst>
      <p:ext uri="{BB962C8B-B14F-4D97-AF65-F5344CB8AC3E}">
        <p14:creationId xmlns:p14="http://schemas.microsoft.com/office/powerpoint/2010/main" val="1198682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technique could benefit applications such as:</a:t>
            </a:r>
          </a:p>
          <a:p>
            <a:endParaRPr lang="en-US" dirty="0"/>
          </a:p>
          <a:p>
            <a:r>
              <a:rPr lang="en-US" dirty="0"/>
              <a:t>…For example, companies could choose suitable words to customize their advertisement to perception goals, and thus attracting more consumers.</a:t>
            </a:r>
          </a:p>
          <a:p>
            <a:endParaRPr lang="en-US" dirty="0"/>
          </a:p>
          <a:p>
            <a:r>
              <a:rPr lang="en-US" dirty="0"/>
              <a:t>Additionally, on the flip side, this application could help protect privacy. </a:t>
            </a:r>
          </a:p>
          <a:p>
            <a:endParaRPr lang="en-US" dirty="0"/>
          </a:p>
          <a:p>
            <a:r>
              <a:rPr lang="en-US" dirty="0"/>
              <a:t>As we might leak personal information when we are talking online, such as gender, age, location. </a:t>
            </a:r>
          </a:p>
          <a:p>
            <a:endParaRPr lang="en-US" dirty="0"/>
          </a:p>
          <a:p>
            <a:r>
              <a:rPr lang="en-US" dirty="0"/>
              <a:t>Detecting which word leaks what kind of information help us be more careful to use words.</a:t>
            </a:r>
          </a:p>
          <a:p>
            <a:endParaRPr lang="en-US" dirty="0"/>
          </a:p>
          <a:p>
            <a:endParaRPr lang="en-US" dirty="0"/>
          </a:p>
        </p:txBody>
      </p:sp>
      <p:sp>
        <p:nvSpPr>
          <p:cNvPr id="4" name="Slide Number Placeholder 3"/>
          <p:cNvSpPr>
            <a:spLocks noGrp="1"/>
          </p:cNvSpPr>
          <p:nvPr>
            <p:ph type="sldNum" sz="quarter" idx="5"/>
          </p:nvPr>
        </p:nvSpPr>
        <p:spPr/>
        <p:txBody>
          <a:bodyPr/>
          <a:lstStyle/>
          <a:p>
            <a:fld id="{85ADF1CD-C2CB-4389-AB12-2F7F290166FD}" type="slidenum">
              <a:rPr lang="en-US" smtClean="0"/>
              <a:t>7</a:t>
            </a:fld>
            <a:endParaRPr lang="en-US" dirty="0"/>
          </a:p>
        </p:txBody>
      </p:sp>
    </p:spTree>
    <p:extLst>
      <p:ext uri="{BB962C8B-B14F-4D97-AF65-F5344CB8AC3E}">
        <p14:creationId xmlns:p14="http://schemas.microsoft.com/office/powerpoint/2010/main" val="2179214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thing I am going to show in our paper is: …</a:t>
            </a:r>
          </a:p>
        </p:txBody>
      </p:sp>
      <p:sp>
        <p:nvSpPr>
          <p:cNvPr id="4" name="Slide Number Placeholder 3"/>
          <p:cNvSpPr>
            <a:spLocks noGrp="1"/>
          </p:cNvSpPr>
          <p:nvPr>
            <p:ph type="sldNum" sz="quarter" idx="5"/>
          </p:nvPr>
        </p:nvSpPr>
        <p:spPr/>
        <p:txBody>
          <a:bodyPr/>
          <a:lstStyle/>
          <a:p>
            <a:fld id="{85ADF1CD-C2CB-4389-AB12-2F7F290166FD}" type="slidenum">
              <a:rPr lang="en-US" smtClean="0"/>
              <a:t>8</a:t>
            </a:fld>
            <a:endParaRPr lang="en-US" dirty="0"/>
          </a:p>
        </p:txBody>
      </p:sp>
    </p:spTree>
    <p:extLst>
      <p:ext uri="{BB962C8B-B14F-4D97-AF65-F5344CB8AC3E}">
        <p14:creationId xmlns:p14="http://schemas.microsoft.com/office/powerpoint/2010/main" val="4206709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type of causal ``inference…</a:t>
            </a:r>
          </a:p>
          <a:p>
            <a:endParaRPr lang="en-US" dirty="0"/>
          </a:p>
          <a:p>
            <a:r>
              <a:rPr lang="en-US" dirty="0"/>
              <a:t>…to estimate how effective a drug will be for a specific patient.</a:t>
            </a:r>
          </a:p>
          <a:p>
            <a:endParaRPr lang="en-US" dirty="0"/>
          </a:p>
          <a:p>
            <a:r>
              <a:rPr lang="en-US" dirty="0"/>
              <a:t>This problem is formulated by…</a:t>
            </a:r>
          </a:p>
          <a:p>
            <a:endParaRPr lang="en-US" dirty="0"/>
          </a:p>
          <a:p>
            <a:r>
              <a:rPr lang="en-US" dirty="0"/>
              <a:t>Will call … as ITE for short</a:t>
            </a:r>
          </a:p>
          <a:p>
            <a:endParaRPr lang="en-US" dirty="0"/>
          </a:p>
          <a:p>
            <a:endParaRPr lang="en-US" dirty="0"/>
          </a:p>
        </p:txBody>
      </p:sp>
      <p:sp>
        <p:nvSpPr>
          <p:cNvPr id="4" name="Slide Number Placeholder 3"/>
          <p:cNvSpPr>
            <a:spLocks noGrp="1"/>
          </p:cNvSpPr>
          <p:nvPr>
            <p:ph type="sldNum" sz="quarter" idx="5"/>
          </p:nvPr>
        </p:nvSpPr>
        <p:spPr/>
        <p:txBody>
          <a:bodyPr/>
          <a:lstStyle/>
          <a:p>
            <a:fld id="{85ADF1CD-C2CB-4389-AB12-2F7F290166FD}" type="slidenum">
              <a:rPr lang="en-US" smtClean="0"/>
              <a:t>9</a:t>
            </a:fld>
            <a:endParaRPr lang="en-US" dirty="0"/>
          </a:p>
        </p:txBody>
      </p:sp>
    </p:spTree>
    <p:extLst>
      <p:ext uri="{BB962C8B-B14F-4D97-AF65-F5344CB8AC3E}">
        <p14:creationId xmlns:p14="http://schemas.microsoft.com/office/powerpoint/2010/main" val="1898949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10F94-8B03-44C4-A91E-31C448776C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FB949E-E92B-4095-88D8-20EB349276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CAEC75-AEA2-4548-AED8-F3AC329D093E}"/>
              </a:ext>
            </a:extLst>
          </p:cNvPr>
          <p:cNvSpPr>
            <a:spLocks noGrp="1"/>
          </p:cNvSpPr>
          <p:nvPr>
            <p:ph type="dt" sz="half" idx="10"/>
          </p:nvPr>
        </p:nvSpPr>
        <p:spPr/>
        <p:txBody>
          <a:bodyPr/>
          <a:lstStyle/>
          <a:p>
            <a:fld id="{8C7EE5A0-470F-45F8-B0D7-98E0C34BA9AB}" type="datetimeFigureOut">
              <a:rPr lang="en-US" smtClean="0"/>
              <a:t>1/31/2019</a:t>
            </a:fld>
            <a:endParaRPr lang="en-US" dirty="0"/>
          </a:p>
        </p:txBody>
      </p:sp>
      <p:sp>
        <p:nvSpPr>
          <p:cNvPr id="5" name="Footer Placeholder 4">
            <a:extLst>
              <a:ext uri="{FF2B5EF4-FFF2-40B4-BE49-F238E27FC236}">
                <a16:creationId xmlns:a16="http://schemas.microsoft.com/office/drawing/2014/main" id="{E8CE475A-B06B-4791-982B-9477357BA1C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2704B34-FD42-4BCB-9210-ADF3944F9662}"/>
              </a:ext>
            </a:extLst>
          </p:cNvPr>
          <p:cNvSpPr>
            <a:spLocks noGrp="1"/>
          </p:cNvSpPr>
          <p:nvPr>
            <p:ph type="sldNum" sz="quarter" idx="12"/>
          </p:nvPr>
        </p:nvSpPr>
        <p:spPr/>
        <p:txBody>
          <a:bodyPr/>
          <a:lstStyle/>
          <a:p>
            <a:fld id="{6CBCA546-8B97-476A-B651-07495A56E2C7}" type="slidenum">
              <a:rPr lang="en-US" smtClean="0"/>
              <a:t>‹#›</a:t>
            </a:fld>
            <a:endParaRPr lang="en-US" dirty="0"/>
          </a:p>
        </p:txBody>
      </p:sp>
    </p:spTree>
    <p:extLst>
      <p:ext uri="{BB962C8B-B14F-4D97-AF65-F5344CB8AC3E}">
        <p14:creationId xmlns:p14="http://schemas.microsoft.com/office/powerpoint/2010/main" val="326002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74C37-7AFC-4E46-B458-4EDB3BF8D1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710EE3-3C0F-4B6D-B693-330B74CFE22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62AECE-B62C-4BE8-862F-426D082954CF}"/>
              </a:ext>
            </a:extLst>
          </p:cNvPr>
          <p:cNvSpPr>
            <a:spLocks noGrp="1"/>
          </p:cNvSpPr>
          <p:nvPr>
            <p:ph type="dt" sz="half" idx="10"/>
          </p:nvPr>
        </p:nvSpPr>
        <p:spPr/>
        <p:txBody>
          <a:bodyPr/>
          <a:lstStyle/>
          <a:p>
            <a:fld id="{8C7EE5A0-470F-45F8-B0D7-98E0C34BA9AB}" type="datetimeFigureOut">
              <a:rPr lang="en-US" smtClean="0"/>
              <a:t>1/31/2019</a:t>
            </a:fld>
            <a:endParaRPr lang="en-US" dirty="0"/>
          </a:p>
        </p:txBody>
      </p:sp>
      <p:sp>
        <p:nvSpPr>
          <p:cNvPr id="5" name="Footer Placeholder 4">
            <a:extLst>
              <a:ext uri="{FF2B5EF4-FFF2-40B4-BE49-F238E27FC236}">
                <a16:creationId xmlns:a16="http://schemas.microsoft.com/office/drawing/2014/main" id="{E2D7D33C-5A62-42BF-B359-D46CAC7785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376853-907C-4130-9258-DFD2022A17E2}"/>
              </a:ext>
            </a:extLst>
          </p:cNvPr>
          <p:cNvSpPr>
            <a:spLocks noGrp="1"/>
          </p:cNvSpPr>
          <p:nvPr>
            <p:ph type="sldNum" sz="quarter" idx="12"/>
          </p:nvPr>
        </p:nvSpPr>
        <p:spPr/>
        <p:txBody>
          <a:bodyPr/>
          <a:lstStyle/>
          <a:p>
            <a:fld id="{6CBCA546-8B97-476A-B651-07495A56E2C7}" type="slidenum">
              <a:rPr lang="en-US" smtClean="0"/>
              <a:t>‹#›</a:t>
            </a:fld>
            <a:endParaRPr lang="en-US" dirty="0"/>
          </a:p>
        </p:txBody>
      </p:sp>
    </p:spTree>
    <p:extLst>
      <p:ext uri="{BB962C8B-B14F-4D97-AF65-F5344CB8AC3E}">
        <p14:creationId xmlns:p14="http://schemas.microsoft.com/office/powerpoint/2010/main" val="4277363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80DC20-8EF1-4061-B94A-C874A3AEDE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B76D76-8D18-4E15-86B6-4A461882859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E77BF5-D655-446D-9135-574E1BC01AF8}"/>
              </a:ext>
            </a:extLst>
          </p:cNvPr>
          <p:cNvSpPr>
            <a:spLocks noGrp="1"/>
          </p:cNvSpPr>
          <p:nvPr>
            <p:ph type="dt" sz="half" idx="10"/>
          </p:nvPr>
        </p:nvSpPr>
        <p:spPr/>
        <p:txBody>
          <a:bodyPr/>
          <a:lstStyle/>
          <a:p>
            <a:fld id="{8C7EE5A0-470F-45F8-B0D7-98E0C34BA9AB}" type="datetimeFigureOut">
              <a:rPr lang="en-US" smtClean="0"/>
              <a:t>1/31/2019</a:t>
            </a:fld>
            <a:endParaRPr lang="en-US" dirty="0"/>
          </a:p>
        </p:txBody>
      </p:sp>
      <p:sp>
        <p:nvSpPr>
          <p:cNvPr id="5" name="Footer Placeholder 4">
            <a:extLst>
              <a:ext uri="{FF2B5EF4-FFF2-40B4-BE49-F238E27FC236}">
                <a16:creationId xmlns:a16="http://schemas.microsoft.com/office/drawing/2014/main" id="{9F2929E4-FD41-4CFE-BFC0-515C6109DF1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E459C7-5EA8-4CE2-B9ED-9CE32CE16C22}"/>
              </a:ext>
            </a:extLst>
          </p:cNvPr>
          <p:cNvSpPr>
            <a:spLocks noGrp="1"/>
          </p:cNvSpPr>
          <p:nvPr>
            <p:ph type="sldNum" sz="quarter" idx="12"/>
          </p:nvPr>
        </p:nvSpPr>
        <p:spPr/>
        <p:txBody>
          <a:bodyPr/>
          <a:lstStyle/>
          <a:p>
            <a:fld id="{6CBCA546-8B97-476A-B651-07495A56E2C7}" type="slidenum">
              <a:rPr lang="en-US" smtClean="0"/>
              <a:t>‹#›</a:t>
            </a:fld>
            <a:endParaRPr lang="en-US" dirty="0"/>
          </a:p>
        </p:txBody>
      </p:sp>
    </p:spTree>
    <p:extLst>
      <p:ext uri="{BB962C8B-B14F-4D97-AF65-F5344CB8AC3E}">
        <p14:creationId xmlns:p14="http://schemas.microsoft.com/office/powerpoint/2010/main" val="2999557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E95C0-F050-4B27-8B1C-4C70070E94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DB7F09-3E18-4891-9596-57C3CE3202C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F4550-1819-476C-9CDC-27463EDEF4B0}"/>
              </a:ext>
            </a:extLst>
          </p:cNvPr>
          <p:cNvSpPr>
            <a:spLocks noGrp="1"/>
          </p:cNvSpPr>
          <p:nvPr>
            <p:ph type="dt" sz="half" idx="10"/>
          </p:nvPr>
        </p:nvSpPr>
        <p:spPr/>
        <p:txBody>
          <a:bodyPr/>
          <a:lstStyle/>
          <a:p>
            <a:fld id="{8C7EE5A0-470F-45F8-B0D7-98E0C34BA9AB}" type="datetimeFigureOut">
              <a:rPr lang="en-US" smtClean="0"/>
              <a:t>1/31/2019</a:t>
            </a:fld>
            <a:endParaRPr lang="en-US" dirty="0"/>
          </a:p>
        </p:txBody>
      </p:sp>
      <p:sp>
        <p:nvSpPr>
          <p:cNvPr id="5" name="Footer Placeholder 4">
            <a:extLst>
              <a:ext uri="{FF2B5EF4-FFF2-40B4-BE49-F238E27FC236}">
                <a16:creationId xmlns:a16="http://schemas.microsoft.com/office/drawing/2014/main" id="{AF7E11D3-337F-4A06-8505-BA3D03FAD4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24609CC-FA39-42AC-9F66-2FD4B7458AE9}"/>
              </a:ext>
            </a:extLst>
          </p:cNvPr>
          <p:cNvSpPr>
            <a:spLocks noGrp="1"/>
          </p:cNvSpPr>
          <p:nvPr>
            <p:ph type="sldNum" sz="quarter" idx="12"/>
          </p:nvPr>
        </p:nvSpPr>
        <p:spPr/>
        <p:txBody>
          <a:bodyPr/>
          <a:lstStyle/>
          <a:p>
            <a:fld id="{6CBCA546-8B97-476A-B651-07495A56E2C7}" type="slidenum">
              <a:rPr lang="en-US" smtClean="0"/>
              <a:t>‹#›</a:t>
            </a:fld>
            <a:endParaRPr lang="en-US" dirty="0"/>
          </a:p>
        </p:txBody>
      </p:sp>
    </p:spTree>
    <p:extLst>
      <p:ext uri="{BB962C8B-B14F-4D97-AF65-F5344CB8AC3E}">
        <p14:creationId xmlns:p14="http://schemas.microsoft.com/office/powerpoint/2010/main" val="809250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6543-13B6-475F-861C-ECBA6B1AE9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89C8C5-EA56-4289-96A5-3EE7FE0694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D4A650E-7047-4FA1-8964-5FEA895EB51E}"/>
              </a:ext>
            </a:extLst>
          </p:cNvPr>
          <p:cNvSpPr>
            <a:spLocks noGrp="1"/>
          </p:cNvSpPr>
          <p:nvPr>
            <p:ph type="dt" sz="half" idx="10"/>
          </p:nvPr>
        </p:nvSpPr>
        <p:spPr/>
        <p:txBody>
          <a:bodyPr/>
          <a:lstStyle/>
          <a:p>
            <a:fld id="{8C7EE5A0-470F-45F8-B0D7-98E0C34BA9AB}" type="datetimeFigureOut">
              <a:rPr lang="en-US" smtClean="0"/>
              <a:t>1/31/2019</a:t>
            </a:fld>
            <a:endParaRPr lang="en-US" dirty="0"/>
          </a:p>
        </p:txBody>
      </p:sp>
      <p:sp>
        <p:nvSpPr>
          <p:cNvPr id="5" name="Footer Placeholder 4">
            <a:extLst>
              <a:ext uri="{FF2B5EF4-FFF2-40B4-BE49-F238E27FC236}">
                <a16:creationId xmlns:a16="http://schemas.microsoft.com/office/drawing/2014/main" id="{D5E6E107-EE76-4124-9037-B17EDE6E12E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54CA5C-C0BF-4E0D-8C27-6C537246C895}"/>
              </a:ext>
            </a:extLst>
          </p:cNvPr>
          <p:cNvSpPr>
            <a:spLocks noGrp="1"/>
          </p:cNvSpPr>
          <p:nvPr>
            <p:ph type="sldNum" sz="quarter" idx="12"/>
          </p:nvPr>
        </p:nvSpPr>
        <p:spPr/>
        <p:txBody>
          <a:bodyPr/>
          <a:lstStyle/>
          <a:p>
            <a:fld id="{6CBCA546-8B97-476A-B651-07495A56E2C7}" type="slidenum">
              <a:rPr lang="en-US" smtClean="0"/>
              <a:t>‹#›</a:t>
            </a:fld>
            <a:endParaRPr lang="en-US" dirty="0"/>
          </a:p>
        </p:txBody>
      </p:sp>
    </p:spTree>
    <p:extLst>
      <p:ext uri="{BB962C8B-B14F-4D97-AF65-F5344CB8AC3E}">
        <p14:creationId xmlns:p14="http://schemas.microsoft.com/office/powerpoint/2010/main" val="2963562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3FF44-6B00-426B-B3AC-65547D4C3E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6DF725-34EB-4158-954F-198BCB60FE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9B6ABD-8B99-4732-81A2-0B495C8EFBE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14CB0F-7D70-4D74-B718-08C1D158D165}"/>
              </a:ext>
            </a:extLst>
          </p:cNvPr>
          <p:cNvSpPr>
            <a:spLocks noGrp="1"/>
          </p:cNvSpPr>
          <p:nvPr>
            <p:ph type="dt" sz="half" idx="10"/>
          </p:nvPr>
        </p:nvSpPr>
        <p:spPr/>
        <p:txBody>
          <a:bodyPr/>
          <a:lstStyle/>
          <a:p>
            <a:fld id="{8C7EE5A0-470F-45F8-B0D7-98E0C34BA9AB}" type="datetimeFigureOut">
              <a:rPr lang="en-US" smtClean="0"/>
              <a:t>1/31/2019</a:t>
            </a:fld>
            <a:endParaRPr lang="en-US" dirty="0"/>
          </a:p>
        </p:txBody>
      </p:sp>
      <p:sp>
        <p:nvSpPr>
          <p:cNvPr id="6" name="Footer Placeholder 5">
            <a:extLst>
              <a:ext uri="{FF2B5EF4-FFF2-40B4-BE49-F238E27FC236}">
                <a16:creationId xmlns:a16="http://schemas.microsoft.com/office/drawing/2014/main" id="{35DA9594-E38B-46E8-A46C-666AF93F6F5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592573-53FF-4696-8192-E59A456948F9}"/>
              </a:ext>
            </a:extLst>
          </p:cNvPr>
          <p:cNvSpPr>
            <a:spLocks noGrp="1"/>
          </p:cNvSpPr>
          <p:nvPr>
            <p:ph type="sldNum" sz="quarter" idx="12"/>
          </p:nvPr>
        </p:nvSpPr>
        <p:spPr/>
        <p:txBody>
          <a:bodyPr/>
          <a:lstStyle/>
          <a:p>
            <a:fld id="{6CBCA546-8B97-476A-B651-07495A56E2C7}" type="slidenum">
              <a:rPr lang="en-US" smtClean="0"/>
              <a:t>‹#›</a:t>
            </a:fld>
            <a:endParaRPr lang="en-US" dirty="0"/>
          </a:p>
        </p:txBody>
      </p:sp>
    </p:spTree>
    <p:extLst>
      <p:ext uri="{BB962C8B-B14F-4D97-AF65-F5344CB8AC3E}">
        <p14:creationId xmlns:p14="http://schemas.microsoft.com/office/powerpoint/2010/main" val="281498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4C85-E7B5-4863-9663-F8543F79C6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609828-5347-43BF-BAC8-5EF9F0CEC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7B31208-9AE5-4EBE-AAF5-DD55C48A229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4A1A5D-C167-4D57-AA4A-7CE0A7983D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81CF15-930C-4632-BA65-AF5C165042B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BBCA74-CAD4-4246-8C8F-2BE7EAE87C10}"/>
              </a:ext>
            </a:extLst>
          </p:cNvPr>
          <p:cNvSpPr>
            <a:spLocks noGrp="1"/>
          </p:cNvSpPr>
          <p:nvPr>
            <p:ph type="dt" sz="half" idx="10"/>
          </p:nvPr>
        </p:nvSpPr>
        <p:spPr/>
        <p:txBody>
          <a:bodyPr/>
          <a:lstStyle/>
          <a:p>
            <a:fld id="{8C7EE5A0-470F-45F8-B0D7-98E0C34BA9AB}" type="datetimeFigureOut">
              <a:rPr lang="en-US" smtClean="0"/>
              <a:t>1/31/2019</a:t>
            </a:fld>
            <a:endParaRPr lang="en-US" dirty="0"/>
          </a:p>
        </p:txBody>
      </p:sp>
      <p:sp>
        <p:nvSpPr>
          <p:cNvPr id="8" name="Footer Placeholder 7">
            <a:extLst>
              <a:ext uri="{FF2B5EF4-FFF2-40B4-BE49-F238E27FC236}">
                <a16:creationId xmlns:a16="http://schemas.microsoft.com/office/drawing/2014/main" id="{45DAC3EA-19D8-4B9E-BC34-116FEA3DB51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E0D61F9-5E65-4BF6-B0AB-DB97C8738F41}"/>
              </a:ext>
            </a:extLst>
          </p:cNvPr>
          <p:cNvSpPr>
            <a:spLocks noGrp="1"/>
          </p:cNvSpPr>
          <p:nvPr>
            <p:ph type="sldNum" sz="quarter" idx="12"/>
          </p:nvPr>
        </p:nvSpPr>
        <p:spPr/>
        <p:txBody>
          <a:bodyPr/>
          <a:lstStyle/>
          <a:p>
            <a:fld id="{6CBCA546-8B97-476A-B651-07495A56E2C7}" type="slidenum">
              <a:rPr lang="en-US" smtClean="0"/>
              <a:t>‹#›</a:t>
            </a:fld>
            <a:endParaRPr lang="en-US" dirty="0"/>
          </a:p>
        </p:txBody>
      </p:sp>
    </p:spTree>
    <p:extLst>
      <p:ext uri="{BB962C8B-B14F-4D97-AF65-F5344CB8AC3E}">
        <p14:creationId xmlns:p14="http://schemas.microsoft.com/office/powerpoint/2010/main" val="2162284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30C51-4401-4B26-AE11-DCB9A0C575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0E2F49-BAA2-4F04-8DDE-17E04D72FADC}"/>
              </a:ext>
            </a:extLst>
          </p:cNvPr>
          <p:cNvSpPr>
            <a:spLocks noGrp="1"/>
          </p:cNvSpPr>
          <p:nvPr>
            <p:ph type="dt" sz="half" idx="10"/>
          </p:nvPr>
        </p:nvSpPr>
        <p:spPr/>
        <p:txBody>
          <a:bodyPr/>
          <a:lstStyle/>
          <a:p>
            <a:fld id="{8C7EE5A0-470F-45F8-B0D7-98E0C34BA9AB}" type="datetimeFigureOut">
              <a:rPr lang="en-US" smtClean="0"/>
              <a:t>1/31/2019</a:t>
            </a:fld>
            <a:endParaRPr lang="en-US" dirty="0"/>
          </a:p>
        </p:txBody>
      </p:sp>
      <p:sp>
        <p:nvSpPr>
          <p:cNvPr id="4" name="Footer Placeholder 3">
            <a:extLst>
              <a:ext uri="{FF2B5EF4-FFF2-40B4-BE49-F238E27FC236}">
                <a16:creationId xmlns:a16="http://schemas.microsoft.com/office/drawing/2014/main" id="{3C5BFB0C-208C-4CD7-A1B2-35CC83FB1E9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AC7B868-8846-49D5-A623-D3B27C1E3A58}"/>
              </a:ext>
            </a:extLst>
          </p:cNvPr>
          <p:cNvSpPr>
            <a:spLocks noGrp="1"/>
          </p:cNvSpPr>
          <p:nvPr>
            <p:ph type="sldNum" sz="quarter" idx="12"/>
          </p:nvPr>
        </p:nvSpPr>
        <p:spPr/>
        <p:txBody>
          <a:bodyPr/>
          <a:lstStyle/>
          <a:p>
            <a:fld id="{6CBCA546-8B97-476A-B651-07495A56E2C7}" type="slidenum">
              <a:rPr lang="en-US" smtClean="0"/>
              <a:t>‹#›</a:t>
            </a:fld>
            <a:endParaRPr lang="en-US" dirty="0"/>
          </a:p>
        </p:txBody>
      </p:sp>
    </p:spTree>
    <p:extLst>
      <p:ext uri="{BB962C8B-B14F-4D97-AF65-F5344CB8AC3E}">
        <p14:creationId xmlns:p14="http://schemas.microsoft.com/office/powerpoint/2010/main" val="2707019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1389CD-3822-470A-A2B1-28512621BC9D}"/>
              </a:ext>
            </a:extLst>
          </p:cNvPr>
          <p:cNvSpPr>
            <a:spLocks noGrp="1"/>
          </p:cNvSpPr>
          <p:nvPr>
            <p:ph type="dt" sz="half" idx="10"/>
          </p:nvPr>
        </p:nvSpPr>
        <p:spPr/>
        <p:txBody>
          <a:bodyPr/>
          <a:lstStyle/>
          <a:p>
            <a:fld id="{8C7EE5A0-470F-45F8-B0D7-98E0C34BA9AB}" type="datetimeFigureOut">
              <a:rPr lang="en-US" smtClean="0"/>
              <a:t>1/31/2019</a:t>
            </a:fld>
            <a:endParaRPr lang="en-US" dirty="0"/>
          </a:p>
        </p:txBody>
      </p:sp>
      <p:sp>
        <p:nvSpPr>
          <p:cNvPr id="3" name="Footer Placeholder 2">
            <a:extLst>
              <a:ext uri="{FF2B5EF4-FFF2-40B4-BE49-F238E27FC236}">
                <a16:creationId xmlns:a16="http://schemas.microsoft.com/office/drawing/2014/main" id="{F6E1D6E5-7CB3-48E0-ADE0-086B3110ABA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A948F01-1C0F-4A88-8257-E6EBDD34A147}"/>
              </a:ext>
            </a:extLst>
          </p:cNvPr>
          <p:cNvSpPr>
            <a:spLocks noGrp="1"/>
          </p:cNvSpPr>
          <p:nvPr>
            <p:ph type="sldNum" sz="quarter" idx="12"/>
          </p:nvPr>
        </p:nvSpPr>
        <p:spPr/>
        <p:txBody>
          <a:bodyPr/>
          <a:lstStyle/>
          <a:p>
            <a:fld id="{6CBCA546-8B97-476A-B651-07495A56E2C7}" type="slidenum">
              <a:rPr lang="en-US" smtClean="0"/>
              <a:t>‹#›</a:t>
            </a:fld>
            <a:endParaRPr lang="en-US" dirty="0"/>
          </a:p>
        </p:txBody>
      </p:sp>
    </p:spTree>
    <p:extLst>
      <p:ext uri="{BB962C8B-B14F-4D97-AF65-F5344CB8AC3E}">
        <p14:creationId xmlns:p14="http://schemas.microsoft.com/office/powerpoint/2010/main" val="3639080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25949-F723-42C0-AE35-CD6A02412B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468438-E43B-49F9-8DE8-03A9182CD2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F9F2B2-7CC9-49BD-8800-6C60A2DA2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EDDE6C-60D3-4A44-8509-3D983B72FA6D}"/>
              </a:ext>
            </a:extLst>
          </p:cNvPr>
          <p:cNvSpPr>
            <a:spLocks noGrp="1"/>
          </p:cNvSpPr>
          <p:nvPr>
            <p:ph type="dt" sz="half" idx="10"/>
          </p:nvPr>
        </p:nvSpPr>
        <p:spPr/>
        <p:txBody>
          <a:bodyPr/>
          <a:lstStyle/>
          <a:p>
            <a:fld id="{8C7EE5A0-470F-45F8-B0D7-98E0C34BA9AB}" type="datetimeFigureOut">
              <a:rPr lang="en-US" smtClean="0"/>
              <a:t>1/31/2019</a:t>
            </a:fld>
            <a:endParaRPr lang="en-US" dirty="0"/>
          </a:p>
        </p:txBody>
      </p:sp>
      <p:sp>
        <p:nvSpPr>
          <p:cNvPr id="6" name="Footer Placeholder 5">
            <a:extLst>
              <a:ext uri="{FF2B5EF4-FFF2-40B4-BE49-F238E27FC236}">
                <a16:creationId xmlns:a16="http://schemas.microsoft.com/office/drawing/2014/main" id="{0A7CF8AB-8C7C-467C-BEB0-A2FCD3B3B1B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FC11D59-B74C-40A9-9D3E-978D40DE002D}"/>
              </a:ext>
            </a:extLst>
          </p:cNvPr>
          <p:cNvSpPr>
            <a:spLocks noGrp="1"/>
          </p:cNvSpPr>
          <p:nvPr>
            <p:ph type="sldNum" sz="quarter" idx="12"/>
          </p:nvPr>
        </p:nvSpPr>
        <p:spPr/>
        <p:txBody>
          <a:bodyPr/>
          <a:lstStyle/>
          <a:p>
            <a:fld id="{6CBCA546-8B97-476A-B651-07495A56E2C7}" type="slidenum">
              <a:rPr lang="en-US" smtClean="0"/>
              <a:t>‹#›</a:t>
            </a:fld>
            <a:endParaRPr lang="en-US" dirty="0"/>
          </a:p>
        </p:txBody>
      </p:sp>
    </p:spTree>
    <p:extLst>
      <p:ext uri="{BB962C8B-B14F-4D97-AF65-F5344CB8AC3E}">
        <p14:creationId xmlns:p14="http://schemas.microsoft.com/office/powerpoint/2010/main" val="3250607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D671F-806B-4D1F-A4A0-4DD4538175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9F60D8-24AC-4CBD-BC02-C7CD82F513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01325B-AC87-464E-BA9D-7AAA122CB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24B21D-A811-4A81-99DC-DA9C5E7D4983}"/>
              </a:ext>
            </a:extLst>
          </p:cNvPr>
          <p:cNvSpPr>
            <a:spLocks noGrp="1"/>
          </p:cNvSpPr>
          <p:nvPr>
            <p:ph type="dt" sz="half" idx="10"/>
          </p:nvPr>
        </p:nvSpPr>
        <p:spPr/>
        <p:txBody>
          <a:bodyPr/>
          <a:lstStyle/>
          <a:p>
            <a:fld id="{8C7EE5A0-470F-45F8-B0D7-98E0C34BA9AB}" type="datetimeFigureOut">
              <a:rPr lang="en-US" smtClean="0"/>
              <a:t>1/31/2019</a:t>
            </a:fld>
            <a:endParaRPr lang="en-US" dirty="0"/>
          </a:p>
        </p:txBody>
      </p:sp>
      <p:sp>
        <p:nvSpPr>
          <p:cNvPr id="6" name="Footer Placeholder 5">
            <a:extLst>
              <a:ext uri="{FF2B5EF4-FFF2-40B4-BE49-F238E27FC236}">
                <a16:creationId xmlns:a16="http://schemas.microsoft.com/office/drawing/2014/main" id="{9929E554-FEF2-4F16-ADE4-2E34183913F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03453CA-230C-43FC-A021-1352035CB036}"/>
              </a:ext>
            </a:extLst>
          </p:cNvPr>
          <p:cNvSpPr>
            <a:spLocks noGrp="1"/>
          </p:cNvSpPr>
          <p:nvPr>
            <p:ph type="sldNum" sz="quarter" idx="12"/>
          </p:nvPr>
        </p:nvSpPr>
        <p:spPr/>
        <p:txBody>
          <a:bodyPr/>
          <a:lstStyle/>
          <a:p>
            <a:fld id="{6CBCA546-8B97-476A-B651-07495A56E2C7}" type="slidenum">
              <a:rPr lang="en-US" smtClean="0"/>
              <a:t>‹#›</a:t>
            </a:fld>
            <a:endParaRPr lang="en-US" dirty="0"/>
          </a:p>
        </p:txBody>
      </p:sp>
    </p:spTree>
    <p:extLst>
      <p:ext uri="{BB962C8B-B14F-4D97-AF65-F5344CB8AC3E}">
        <p14:creationId xmlns:p14="http://schemas.microsoft.com/office/powerpoint/2010/main" val="945640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F9DF3C-DFBC-4C8B-806A-A125C564C1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74D0C2-9B88-4858-B216-5DBB7EC505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5CC75-48E8-41BC-A80D-BD345379F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7EE5A0-470F-45F8-B0D7-98E0C34BA9AB}" type="datetimeFigureOut">
              <a:rPr lang="en-US" smtClean="0"/>
              <a:t>1/31/2019</a:t>
            </a:fld>
            <a:endParaRPr lang="en-US" dirty="0"/>
          </a:p>
        </p:txBody>
      </p:sp>
      <p:sp>
        <p:nvSpPr>
          <p:cNvPr id="5" name="Footer Placeholder 4">
            <a:extLst>
              <a:ext uri="{FF2B5EF4-FFF2-40B4-BE49-F238E27FC236}">
                <a16:creationId xmlns:a16="http://schemas.microsoft.com/office/drawing/2014/main" id="{AA698714-99D0-4D35-96A8-2F5A8D6A3F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C0BC0D1-2243-4A4B-9EF5-6DF5BAF42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CA546-8B97-476A-B651-07495A56E2C7}" type="slidenum">
              <a:rPr lang="en-US" smtClean="0"/>
              <a:t>‹#›</a:t>
            </a:fld>
            <a:endParaRPr lang="en-US" dirty="0"/>
          </a:p>
        </p:txBody>
      </p:sp>
    </p:spTree>
    <p:extLst>
      <p:ext uri="{BB962C8B-B14F-4D97-AF65-F5344CB8AC3E}">
        <p14:creationId xmlns:p14="http://schemas.microsoft.com/office/powerpoint/2010/main" val="2481173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hyperlink" Target="http://insideairbnb.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arxiv.org/pdf/1811.04890.pdf"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github.com/tapilab/aaai-2019-word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4A8D5E-DB3F-4557-9A8A-9844DE8AD513}"/>
              </a:ext>
            </a:extLst>
          </p:cNvPr>
          <p:cNvSpPr/>
          <p:nvPr/>
        </p:nvSpPr>
        <p:spPr>
          <a:xfrm>
            <a:off x="103367" y="1840190"/>
            <a:ext cx="11911053" cy="1323439"/>
          </a:xfrm>
          <a:prstGeom prst="rect">
            <a:avLst/>
          </a:prstGeom>
          <a:noFill/>
        </p:spPr>
        <p:txBody>
          <a:bodyPr wrap="square" lIns="91440" tIns="45720" rIns="91440" bIns="45720">
            <a:spAutoFit/>
          </a:bodyPr>
          <a:lstStyle/>
          <a:p>
            <a:pPr algn="ctr"/>
            <a:r>
              <a:rPr lang="en-US" sz="8000" b="1" dirty="0">
                <a:ln w="12700" cmpd="sng">
                  <a:solidFill>
                    <a:srgbClr val="4472C4">
                      <a:lumMod val="75000"/>
                    </a:srgbClr>
                  </a:solidFill>
                  <a:prstDash val="solid"/>
                </a:ln>
                <a:gradFill>
                  <a:gsLst>
                    <a:gs pos="7000">
                      <a:srgbClr val="5B9BD5"/>
                    </a:gs>
                    <a:gs pos="69000">
                      <a:srgbClr val="4472C4">
                        <a:lumMod val="40000"/>
                        <a:lumOff val="60000"/>
                      </a:srgbClr>
                    </a:gs>
                    <a:gs pos="94000">
                      <a:srgbClr val="4472C4">
                        <a:lumMod val="20000"/>
                        <a:lumOff val="80000"/>
                      </a:srgbClr>
                    </a:gs>
                  </a:gsLst>
                  <a:lin ang="5400000"/>
                </a:gradFill>
              </a:rPr>
              <a:t>When do Words Matter ?</a:t>
            </a:r>
            <a:endParaRPr lang="en-US" sz="8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 name="TextBox 1">
            <a:extLst>
              <a:ext uri="{FF2B5EF4-FFF2-40B4-BE49-F238E27FC236}">
                <a16:creationId xmlns:a16="http://schemas.microsoft.com/office/drawing/2014/main" id="{A9B74582-0A9E-4688-BDF4-34C9001FE53B}"/>
              </a:ext>
            </a:extLst>
          </p:cNvPr>
          <p:cNvSpPr txBox="1"/>
          <p:nvPr/>
        </p:nvSpPr>
        <p:spPr>
          <a:xfrm>
            <a:off x="2216728" y="3694372"/>
            <a:ext cx="6431098" cy="1169551"/>
          </a:xfrm>
          <a:prstGeom prst="rect">
            <a:avLst/>
          </a:prstGeom>
          <a:noFill/>
        </p:spPr>
        <p:txBody>
          <a:bodyPr wrap="square" rtlCol="0">
            <a:spAutoFit/>
          </a:bodyPr>
          <a:lstStyle/>
          <a:p>
            <a:pPr algn="ctr"/>
            <a:r>
              <a:rPr lang="en-US" sz="3500" dirty="0"/>
              <a:t>Zhao Wang and Aron Culotta</a:t>
            </a:r>
          </a:p>
          <a:p>
            <a:pPr algn="ctr"/>
            <a:r>
              <a:rPr lang="en-US" sz="3500" dirty="0"/>
              <a:t>Illinois Institute of Technology</a:t>
            </a:r>
          </a:p>
        </p:txBody>
      </p:sp>
    </p:spTree>
    <p:extLst>
      <p:ext uri="{BB962C8B-B14F-4D97-AF65-F5344CB8AC3E}">
        <p14:creationId xmlns:p14="http://schemas.microsoft.com/office/powerpoint/2010/main" val="604746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DA11E7-36DF-497E-B742-E03F8CD786C9}"/>
              </a:ext>
            </a:extLst>
          </p:cNvPr>
          <p:cNvPicPr>
            <a:picLocks noChangeAspect="1"/>
          </p:cNvPicPr>
          <p:nvPr/>
        </p:nvPicPr>
        <p:blipFill>
          <a:blip r:embed="rId3"/>
          <a:stretch>
            <a:fillRect/>
          </a:stretch>
        </p:blipFill>
        <p:spPr>
          <a:xfrm>
            <a:off x="0" y="1492814"/>
            <a:ext cx="12192000" cy="2416432"/>
          </a:xfrm>
          <a:prstGeom prst="rect">
            <a:avLst/>
          </a:prstGeom>
        </p:spPr>
      </p:pic>
      <p:sp>
        <p:nvSpPr>
          <p:cNvPr id="5" name="Rectangle: Rounded Corners 4">
            <a:extLst>
              <a:ext uri="{FF2B5EF4-FFF2-40B4-BE49-F238E27FC236}">
                <a16:creationId xmlns:a16="http://schemas.microsoft.com/office/drawing/2014/main" id="{C64FD1F4-4162-4020-9FFA-912EEA7450DC}"/>
              </a:ext>
            </a:extLst>
          </p:cNvPr>
          <p:cNvSpPr/>
          <p:nvPr/>
        </p:nvSpPr>
        <p:spPr>
          <a:xfrm>
            <a:off x="7361869" y="2528243"/>
            <a:ext cx="4624465" cy="659568"/>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3">
            <a:extLst>
              <a:ext uri="{FF2B5EF4-FFF2-40B4-BE49-F238E27FC236}">
                <a16:creationId xmlns:a16="http://schemas.microsoft.com/office/drawing/2014/main" id="{FC20D767-B4D9-47BB-87AA-E4DAFB2A6BF6}"/>
              </a:ext>
            </a:extLst>
          </p:cNvPr>
          <p:cNvSpPr txBox="1">
            <a:spLocks/>
          </p:cNvSpPr>
          <p:nvPr/>
        </p:nvSpPr>
        <p:spPr>
          <a:xfrm>
            <a:off x="9243134" y="63003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B63E124A-EEA2-4BCD-8CE2-47483BCD8724}" type="slidenum">
              <a:rPr lang="en-US" sz="2000" b="1" smtClean="0">
                <a:solidFill>
                  <a:srgbClr val="4472C4"/>
                </a:solidFill>
              </a:rPr>
              <a:pPr algn="r">
                <a:defRPr/>
              </a:pPr>
              <a:t>10</a:t>
            </a:fld>
            <a:r>
              <a:rPr lang="en-US" sz="2000" b="1" dirty="0">
                <a:solidFill>
                  <a:srgbClr val="4472C4"/>
                </a:solidFill>
              </a:rPr>
              <a:t> / 30</a:t>
            </a:r>
          </a:p>
        </p:txBody>
      </p:sp>
      <p:sp>
        <p:nvSpPr>
          <p:cNvPr id="7" name="Title 1">
            <a:extLst>
              <a:ext uri="{FF2B5EF4-FFF2-40B4-BE49-F238E27FC236}">
                <a16:creationId xmlns:a16="http://schemas.microsoft.com/office/drawing/2014/main" id="{6CD48CCA-6213-4F61-B895-CB678C4AF170}"/>
              </a:ext>
            </a:extLst>
          </p:cNvPr>
          <p:cNvSpPr txBox="1">
            <a:spLocks/>
          </p:cNvSpPr>
          <p:nvPr/>
        </p:nvSpPr>
        <p:spPr>
          <a:xfrm>
            <a:off x="0" y="284085"/>
            <a:ext cx="12091386" cy="77235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solidFill>
              </a:rPr>
              <a:t>ITE </a:t>
            </a:r>
            <a:r>
              <a:rPr lang="en-US" b="1" dirty="0">
                <a:solidFill>
                  <a:schemeClr val="accent1"/>
                </a:solidFill>
                <a:sym typeface="Wingdings" panose="05000000000000000000" pitchFamily="2" charset="2"/>
              </a:rPr>
              <a:t> LSE (</a:t>
            </a:r>
            <a:r>
              <a:rPr lang="en-US" b="1" dirty="0">
                <a:solidFill>
                  <a:schemeClr val="accent1"/>
                </a:solidFill>
              </a:rPr>
              <a:t>Lexical Substitution Effect estimation)</a:t>
            </a:r>
            <a:endParaRPr lang="en-US" sz="2800" b="1" i="1" dirty="0">
              <a:solidFill>
                <a:schemeClr val="accent1"/>
              </a:solidFill>
            </a:endParaRPr>
          </a:p>
        </p:txBody>
      </p:sp>
    </p:spTree>
    <p:extLst>
      <p:ext uri="{BB962C8B-B14F-4D97-AF65-F5344CB8AC3E}">
        <p14:creationId xmlns:p14="http://schemas.microsoft.com/office/powerpoint/2010/main" val="873740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C855EE-AE57-4353-AF73-69CEB4676453}"/>
              </a:ext>
            </a:extLst>
          </p:cNvPr>
          <p:cNvSpPr>
            <a:spLocks noGrp="1"/>
          </p:cNvSpPr>
          <p:nvPr>
            <p:ph idx="1"/>
          </p:nvPr>
        </p:nvSpPr>
        <p:spPr>
          <a:xfrm>
            <a:off x="284813" y="1003065"/>
            <a:ext cx="11834735" cy="4444778"/>
          </a:xfrm>
        </p:spPr>
        <p:txBody>
          <a:bodyPr>
            <a:normAutofit/>
          </a:bodyPr>
          <a:lstStyle/>
          <a:p>
            <a:r>
              <a:rPr lang="en-US" dirty="0"/>
              <a:t>Quasi-experiment with observational data</a:t>
            </a:r>
          </a:p>
          <a:p>
            <a:pPr lvl="1">
              <a:buFont typeface="Wingdings" panose="05000000000000000000" pitchFamily="2" charset="2"/>
              <a:buChar char="Ø"/>
            </a:pPr>
            <a:r>
              <a:rPr lang="en-US" dirty="0"/>
              <a:t>KNN      -</a:t>
            </a:r>
            <a:r>
              <a:rPr lang="en-US" i="1" dirty="0">
                <a:sym typeface="Wingdings" panose="05000000000000000000" pitchFamily="2" charset="2"/>
              </a:rPr>
              <a:t>-&gt;</a:t>
            </a:r>
            <a:r>
              <a:rPr lang="en-US" altLang="zh-CN" i="1" dirty="0">
                <a:sym typeface="Wingdings" panose="05000000000000000000" pitchFamily="2" charset="2"/>
              </a:rPr>
              <a:t>    </a:t>
            </a:r>
            <a:r>
              <a:rPr lang="en-US" i="1" dirty="0"/>
              <a:t>K-Nearest Neighbor matching                                                          </a:t>
            </a:r>
            <a:r>
              <a:rPr lang="en-US" sz="2300" i="1" dirty="0"/>
              <a:t>[Rubin, 1973]</a:t>
            </a:r>
          </a:p>
          <a:p>
            <a:pPr lvl="1">
              <a:buFont typeface="Wingdings" panose="05000000000000000000" pitchFamily="2" charset="2"/>
              <a:buChar char="Ø"/>
            </a:pPr>
            <a:r>
              <a:rPr lang="en-US" dirty="0"/>
              <a:t>VT-RF   --&gt;    </a:t>
            </a:r>
            <a:r>
              <a:rPr lang="en-US" i="1" dirty="0"/>
              <a:t>Virtual Twins Random Forest                             </a:t>
            </a:r>
            <a:r>
              <a:rPr lang="en-US" sz="2200" i="1" dirty="0"/>
              <a:t>[Foster, Taylor, and Ruberg, 2011]</a:t>
            </a:r>
          </a:p>
          <a:p>
            <a:pPr lvl="1">
              <a:buFont typeface="Wingdings" panose="05000000000000000000" pitchFamily="2" charset="2"/>
              <a:buChar char="Ø"/>
            </a:pPr>
            <a:r>
              <a:rPr lang="en-US" dirty="0"/>
              <a:t>CF-RF   </a:t>
            </a:r>
            <a:r>
              <a:rPr lang="en-US" i="1" dirty="0">
                <a:sym typeface="Wingdings" panose="05000000000000000000" pitchFamily="2" charset="2"/>
              </a:rPr>
              <a:t>--&gt;    </a:t>
            </a:r>
            <a:r>
              <a:rPr lang="en-US" i="1" dirty="0"/>
              <a:t>Counterfactual Random Forest         </a:t>
            </a:r>
            <a:r>
              <a:rPr lang="en-US" sz="2200" i="1" dirty="0"/>
              <a:t>    [Foster, </a:t>
            </a:r>
            <a:r>
              <a:rPr lang="en-US" sz="2200" dirty="0"/>
              <a:t>et al.</a:t>
            </a:r>
            <a:r>
              <a:rPr lang="en-US" sz="2200" i="1" dirty="0"/>
              <a:t>, 2011; </a:t>
            </a:r>
            <a:r>
              <a:rPr lang="en-US" sz="2200" dirty="0"/>
              <a:t>Dasgupta et al. 2014</a:t>
            </a:r>
            <a:r>
              <a:rPr lang="en-US" sz="2200" i="1" dirty="0"/>
              <a:t>]</a:t>
            </a:r>
          </a:p>
          <a:p>
            <a:pPr lvl="1">
              <a:buFont typeface="Wingdings" panose="05000000000000000000" pitchFamily="2" charset="2"/>
              <a:buChar char="Ø"/>
            </a:pPr>
            <a:r>
              <a:rPr lang="en-US" dirty="0"/>
              <a:t>CSF       </a:t>
            </a:r>
            <a:r>
              <a:rPr lang="en-US" i="1" dirty="0">
                <a:sym typeface="Wingdings" panose="05000000000000000000" pitchFamily="2" charset="2"/>
              </a:rPr>
              <a:t>--&gt;    </a:t>
            </a:r>
            <a:r>
              <a:rPr lang="en-US" i="1" dirty="0"/>
              <a:t>Causal forest                                                                     </a:t>
            </a:r>
            <a:r>
              <a:rPr lang="en-US" sz="2200" i="1" dirty="0"/>
              <a:t>[Wager and Athey, 2017]</a:t>
            </a:r>
          </a:p>
          <a:p>
            <a:pPr lvl="1">
              <a:buFont typeface="Courier New" panose="02070309020205020404" pitchFamily="49" charset="0"/>
              <a:buChar char="o"/>
            </a:pPr>
            <a:endParaRPr lang="en-US" i="1" dirty="0"/>
          </a:p>
          <a:p>
            <a:endParaRPr lang="en-US" dirty="0"/>
          </a:p>
          <a:p>
            <a:endParaRPr lang="en-US" dirty="0"/>
          </a:p>
          <a:p>
            <a:endParaRPr lang="en-US" dirty="0"/>
          </a:p>
          <a:p>
            <a:pPr marL="457200" indent="-457200">
              <a:buFont typeface="+mj-lt"/>
              <a:buAutoNum type="arabicPeriod"/>
            </a:pPr>
            <a:endParaRPr lang="en-US" dirty="0"/>
          </a:p>
        </p:txBody>
      </p:sp>
      <p:sp>
        <p:nvSpPr>
          <p:cNvPr id="5" name="Rectangle 4">
            <a:extLst>
              <a:ext uri="{FF2B5EF4-FFF2-40B4-BE49-F238E27FC236}">
                <a16:creationId xmlns:a16="http://schemas.microsoft.com/office/drawing/2014/main" id="{0D1EA4FB-0F29-4C4C-8A98-B91835228838}"/>
              </a:ext>
            </a:extLst>
          </p:cNvPr>
          <p:cNvSpPr/>
          <p:nvPr/>
        </p:nvSpPr>
        <p:spPr>
          <a:xfrm>
            <a:off x="4713217" y="0"/>
            <a:ext cx="2765565" cy="923330"/>
          </a:xfrm>
          <a:prstGeom prst="rect">
            <a:avLst/>
          </a:prstGeom>
          <a:noFill/>
        </p:spPr>
        <p:txBody>
          <a:bodyPr wrap="none" lIns="91440" tIns="45720" rIns="91440" bIns="45720">
            <a:spAutoFit/>
          </a:bodyPr>
          <a:lstStyle/>
          <a:p>
            <a:pPr lvl="0" algn="ctr">
              <a:defRPr/>
            </a:pPr>
            <a:r>
              <a:rPr lang="en-US" sz="5400" b="1" dirty="0">
                <a:ln w="12700" cmpd="sng">
                  <a:solidFill>
                    <a:srgbClr val="4472C4">
                      <a:lumMod val="75000"/>
                    </a:srgbClr>
                  </a:solidFill>
                  <a:prstDash val="solid"/>
                </a:ln>
                <a:gradFill>
                  <a:gsLst>
                    <a:gs pos="7000">
                      <a:srgbClr val="5B9BD5"/>
                    </a:gs>
                    <a:gs pos="69000">
                      <a:srgbClr val="4472C4">
                        <a:lumMod val="40000"/>
                        <a:lumOff val="60000"/>
                      </a:srgbClr>
                    </a:gs>
                    <a:gs pos="94000">
                      <a:srgbClr val="4472C4">
                        <a:lumMod val="20000"/>
                        <a:lumOff val="80000"/>
                      </a:srgbClr>
                    </a:gs>
                  </a:gsLst>
                  <a:lin ang="5400000"/>
                </a:gradFill>
              </a:rPr>
              <a:t>M</a:t>
            </a:r>
            <a:r>
              <a:rPr lang="en-US" altLang="zh-CN" sz="5400" b="1" dirty="0">
                <a:ln w="12700" cmpd="sng">
                  <a:solidFill>
                    <a:srgbClr val="4472C4">
                      <a:lumMod val="75000"/>
                    </a:srgbClr>
                  </a:solidFill>
                  <a:prstDash val="solid"/>
                </a:ln>
                <a:gradFill>
                  <a:gsLst>
                    <a:gs pos="7000">
                      <a:srgbClr val="5B9BD5"/>
                    </a:gs>
                    <a:gs pos="69000">
                      <a:srgbClr val="4472C4">
                        <a:lumMod val="40000"/>
                        <a:lumOff val="60000"/>
                      </a:srgbClr>
                    </a:gs>
                    <a:gs pos="94000">
                      <a:srgbClr val="4472C4">
                        <a:lumMod val="20000"/>
                        <a:lumOff val="80000"/>
                      </a:srgbClr>
                    </a:gs>
                  </a:gsLst>
                  <a:lin ang="5400000"/>
                </a:gradFill>
              </a:rPr>
              <a:t>ethods</a:t>
            </a:r>
            <a:endParaRPr lang="en-US" sz="5400" b="1" dirty="0">
              <a:ln w="12700" cmpd="sng">
                <a:solidFill>
                  <a:srgbClr val="4472C4">
                    <a:lumMod val="75000"/>
                  </a:srgbClr>
                </a:solidFill>
                <a:prstDash val="solid"/>
              </a:ln>
              <a:gradFill>
                <a:gsLst>
                  <a:gs pos="7000">
                    <a:srgbClr val="5B9BD5"/>
                  </a:gs>
                  <a:gs pos="69000">
                    <a:srgbClr val="4472C4">
                      <a:lumMod val="40000"/>
                      <a:lumOff val="60000"/>
                    </a:srgbClr>
                  </a:gs>
                  <a:gs pos="94000">
                    <a:srgbClr val="4472C4">
                      <a:lumMod val="20000"/>
                      <a:lumOff val="80000"/>
                    </a:srgbClr>
                  </a:gs>
                </a:gsLst>
                <a:lin ang="5400000"/>
              </a:gradFill>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009CA00-8FBE-40B3-A2BB-033427971421}"/>
                  </a:ext>
                </a:extLst>
              </p:cNvPr>
              <p:cNvSpPr/>
              <p:nvPr/>
            </p:nvSpPr>
            <p:spPr>
              <a:xfrm>
                <a:off x="7478782" y="923330"/>
                <a:ext cx="3509921" cy="59772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3000" b="1" i="1" smtClean="0">
                              <a:latin typeface="Cambria Math" panose="02040503050406030204" pitchFamily="18" charset="0"/>
                            </a:rPr>
                          </m:ctrlPr>
                        </m:sSubPr>
                        <m:e>
                          <m:r>
                            <a:rPr lang="en-US" sz="3000" b="1" i="1" smtClean="0">
                              <a:latin typeface="Cambria Math" panose="02040503050406030204" pitchFamily="18" charset="0"/>
                            </a:rPr>
                            <m:t>(</m:t>
                          </m:r>
                          <m:r>
                            <a:rPr lang="en-US" sz="3000" b="1" i="1">
                              <a:latin typeface="Cambria Math" panose="02040503050406030204" pitchFamily="18" charset="0"/>
                            </a:rPr>
                            <m:t>𝒔</m:t>
                          </m:r>
                          <m:r>
                            <a:rPr lang="en-US" sz="3000" b="1" i="1" smtClean="0">
                              <a:latin typeface="Cambria Math" panose="02040503050406030204" pitchFamily="18" charset="0"/>
                            </a:rPr>
                            <m:t>, </m:t>
                          </m:r>
                          <m:r>
                            <a:rPr lang="en-US" sz="3000" b="1" i="1" smtClean="0">
                              <a:latin typeface="Cambria Math" panose="02040503050406030204" pitchFamily="18" charset="0"/>
                            </a:rPr>
                            <m:t>𝒘</m:t>
                          </m:r>
                        </m:e>
                        <m:sub>
                          <m:r>
                            <a:rPr lang="en-US" sz="3000" b="1" i="1">
                              <a:latin typeface="Cambria Math" panose="02040503050406030204" pitchFamily="18" charset="0"/>
                            </a:rPr>
                            <m:t>𝒊</m:t>
                          </m:r>
                        </m:sub>
                      </m:sSub>
                      <m:r>
                        <a:rPr lang="en-US" sz="3000" b="1" i="1" smtClean="0">
                          <a:latin typeface="Cambria Math" panose="02040503050406030204" pitchFamily="18" charset="0"/>
                        </a:rPr>
                        <m:t> ,</m:t>
                      </m:r>
                      <m:sSub>
                        <m:sSubPr>
                          <m:ctrlPr>
                            <a:rPr lang="pt-BR" sz="3000" b="1" i="1">
                              <a:latin typeface="Cambria Math" panose="02040503050406030204" pitchFamily="18" charset="0"/>
                            </a:rPr>
                          </m:ctrlPr>
                        </m:sSubPr>
                        <m:e>
                          <m:r>
                            <a:rPr lang="en-US" sz="3000" b="1" i="1">
                              <a:latin typeface="Cambria Math" panose="02040503050406030204" pitchFamily="18" charset="0"/>
                            </a:rPr>
                            <m:t>𝒘</m:t>
                          </m:r>
                        </m:e>
                        <m:sub>
                          <m:r>
                            <a:rPr lang="en-US" sz="3000" b="1" i="1" smtClean="0">
                              <a:latin typeface="Cambria Math" panose="02040503050406030204" pitchFamily="18" charset="0"/>
                            </a:rPr>
                            <m:t>𝒋</m:t>
                          </m:r>
                        </m:sub>
                      </m:sSub>
                      <m:r>
                        <a:rPr lang="en-US" sz="3000" b="1" i="1" smtClean="0">
                          <a:latin typeface="Cambria Math" panose="02040503050406030204" pitchFamily="18" charset="0"/>
                        </a:rPr>
                        <m:t>)  → </m:t>
                      </m:r>
                      <m:acc>
                        <m:accPr>
                          <m:chr m:val="̂"/>
                          <m:ctrlPr>
                            <a:rPr lang="en-US" sz="3000" b="1" i="1" smtClean="0">
                              <a:latin typeface="Cambria Math" panose="02040503050406030204" pitchFamily="18" charset="0"/>
                            </a:rPr>
                          </m:ctrlPr>
                        </m:accPr>
                        <m:e>
                          <m:r>
                            <a:rPr lang="pt-BR" sz="3000" b="1" i="1">
                              <a:latin typeface="Cambria Math" panose="02040503050406030204" pitchFamily="18" charset="0"/>
                              <a:ea typeface="Cambria Math" panose="02040503050406030204" pitchFamily="18" charset="0"/>
                            </a:rPr>
                            <m:t>𝝉</m:t>
                          </m:r>
                        </m:e>
                      </m:acc>
                    </m:oMath>
                  </m:oMathPara>
                </a14:m>
                <a:endParaRPr lang="en-US" sz="3000" b="1" dirty="0"/>
              </a:p>
            </p:txBody>
          </p:sp>
        </mc:Choice>
        <mc:Fallback xmlns="">
          <p:sp>
            <p:nvSpPr>
              <p:cNvPr id="2" name="Rectangle 1">
                <a:extLst>
                  <a:ext uri="{FF2B5EF4-FFF2-40B4-BE49-F238E27FC236}">
                    <a16:creationId xmlns:a16="http://schemas.microsoft.com/office/drawing/2014/main" id="{9009CA00-8FBE-40B3-A2BB-033427971421}"/>
                  </a:ext>
                </a:extLst>
              </p:cNvPr>
              <p:cNvSpPr>
                <a:spLocks noRot="1" noChangeAspect="1" noMove="1" noResize="1" noEditPoints="1" noAdjustHandles="1" noChangeArrowheads="1" noChangeShapeType="1" noTextEdit="1"/>
              </p:cNvSpPr>
              <p:nvPr/>
            </p:nvSpPr>
            <p:spPr>
              <a:xfrm>
                <a:off x="7478782" y="923330"/>
                <a:ext cx="3509921" cy="597728"/>
              </a:xfrm>
              <a:prstGeom prst="rect">
                <a:avLst/>
              </a:prstGeom>
              <a:blipFill>
                <a:blip r:embed="rId3"/>
                <a:stretch>
                  <a:fillRect/>
                </a:stretch>
              </a:blipFill>
            </p:spPr>
            <p:txBody>
              <a:bodyPr/>
              <a:lstStyle/>
              <a:p>
                <a:r>
                  <a:rPr lang="en-US">
                    <a:noFill/>
                  </a:rPr>
                  <a:t> </a:t>
                </a:r>
              </a:p>
            </p:txBody>
          </p:sp>
        </mc:Fallback>
      </mc:AlternateContent>
      <p:sp>
        <p:nvSpPr>
          <p:cNvPr id="6" name="Slide Number Placeholder 3">
            <a:extLst>
              <a:ext uri="{FF2B5EF4-FFF2-40B4-BE49-F238E27FC236}">
                <a16:creationId xmlns:a16="http://schemas.microsoft.com/office/drawing/2014/main" id="{B23212C3-7AD0-4910-9203-643360C65068}"/>
              </a:ext>
            </a:extLst>
          </p:cNvPr>
          <p:cNvSpPr txBox="1">
            <a:spLocks/>
          </p:cNvSpPr>
          <p:nvPr/>
        </p:nvSpPr>
        <p:spPr>
          <a:xfrm>
            <a:off x="9243134" y="63003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B63E124A-EEA2-4BCD-8CE2-47483BCD8724}" type="slidenum">
              <a:rPr lang="en-US" sz="2000" b="1" smtClean="0">
                <a:solidFill>
                  <a:srgbClr val="4472C4"/>
                </a:solidFill>
              </a:rPr>
              <a:pPr algn="r">
                <a:defRPr/>
              </a:pPr>
              <a:t>11</a:t>
            </a:fld>
            <a:r>
              <a:rPr lang="en-US" sz="2000" b="1" dirty="0">
                <a:solidFill>
                  <a:srgbClr val="4472C4"/>
                </a:solidFill>
              </a:rPr>
              <a:t> / 30</a:t>
            </a:r>
          </a:p>
        </p:txBody>
      </p:sp>
    </p:spTree>
    <p:extLst>
      <p:ext uri="{BB962C8B-B14F-4D97-AF65-F5344CB8AC3E}">
        <p14:creationId xmlns:p14="http://schemas.microsoft.com/office/powerpoint/2010/main" val="1836429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C855EE-AE57-4353-AF73-69CEB4676453}"/>
              </a:ext>
            </a:extLst>
          </p:cNvPr>
          <p:cNvSpPr>
            <a:spLocks noGrp="1"/>
          </p:cNvSpPr>
          <p:nvPr>
            <p:ph idx="1"/>
          </p:nvPr>
        </p:nvSpPr>
        <p:spPr>
          <a:xfrm>
            <a:off x="506027" y="938258"/>
            <a:ext cx="10847773" cy="4444778"/>
          </a:xfrm>
        </p:spPr>
        <p:txBody>
          <a:bodyPr>
            <a:normAutofit/>
          </a:bodyPr>
          <a:lstStyle/>
          <a:p>
            <a:r>
              <a:rPr lang="en-US" dirty="0"/>
              <a:t>Quasi-experiment with observational data</a:t>
            </a:r>
          </a:p>
          <a:p>
            <a:pPr marL="914400" lvl="1" indent="-457200">
              <a:buFont typeface="+mj-lt"/>
              <a:buAutoNum type="arabicPeriod"/>
            </a:pPr>
            <a:r>
              <a:rPr lang="en-US" dirty="0"/>
              <a:t>KNN      -</a:t>
            </a:r>
            <a:r>
              <a:rPr lang="en-US" i="1" dirty="0">
                <a:sym typeface="Wingdings" panose="05000000000000000000" pitchFamily="2" charset="2"/>
              </a:rPr>
              <a:t>-&gt;</a:t>
            </a:r>
            <a:r>
              <a:rPr lang="en-US" altLang="zh-CN" i="1" dirty="0">
                <a:sym typeface="Wingdings" panose="05000000000000000000" pitchFamily="2" charset="2"/>
              </a:rPr>
              <a:t>    </a:t>
            </a:r>
            <a:r>
              <a:rPr lang="en-US" i="1" dirty="0"/>
              <a:t>K-Nearest Neighbor matching</a:t>
            </a:r>
          </a:p>
          <a:p>
            <a:pPr marL="914400" lvl="1" indent="-457200">
              <a:buFont typeface="+mj-lt"/>
              <a:buAutoNum type="arabicPeriod"/>
            </a:pPr>
            <a:r>
              <a:rPr lang="en-US" dirty="0"/>
              <a:t>VT-RF   --&gt;    </a:t>
            </a:r>
            <a:r>
              <a:rPr lang="en-US" i="1" dirty="0"/>
              <a:t>Virtual Twins Random Forest</a:t>
            </a:r>
          </a:p>
          <a:p>
            <a:pPr marL="914400" lvl="1" indent="-457200">
              <a:buFont typeface="+mj-lt"/>
              <a:buAutoNum type="arabicPeriod"/>
            </a:pPr>
            <a:r>
              <a:rPr lang="en-US" dirty="0"/>
              <a:t>CF-RF   </a:t>
            </a:r>
            <a:r>
              <a:rPr lang="en-US" i="1" dirty="0">
                <a:sym typeface="Wingdings" panose="05000000000000000000" pitchFamily="2" charset="2"/>
              </a:rPr>
              <a:t>--&gt;    </a:t>
            </a:r>
            <a:r>
              <a:rPr lang="en-US" i="1" dirty="0"/>
              <a:t>Counterfactual Random Forest</a:t>
            </a:r>
          </a:p>
          <a:p>
            <a:pPr marL="914400" lvl="1" indent="-457200">
              <a:buFont typeface="+mj-lt"/>
              <a:buAutoNum type="arabicPeriod"/>
            </a:pPr>
            <a:r>
              <a:rPr lang="en-US" dirty="0"/>
              <a:t>CSF       </a:t>
            </a:r>
            <a:r>
              <a:rPr lang="en-US" i="1" dirty="0">
                <a:sym typeface="Wingdings" panose="05000000000000000000" pitchFamily="2" charset="2"/>
              </a:rPr>
              <a:t>--&gt;    </a:t>
            </a:r>
            <a:r>
              <a:rPr lang="en-US" i="1" dirty="0"/>
              <a:t>Causal forest</a:t>
            </a:r>
          </a:p>
          <a:p>
            <a:pPr lvl="1">
              <a:buFont typeface="Courier New" panose="02070309020205020404" pitchFamily="49" charset="0"/>
              <a:buChar char="o"/>
            </a:pPr>
            <a:endParaRPr lang="en-US" i="1" dirty="0"/>
          </a:p>
          <a:p>
            <a:r>
              <a:rPr lang="en-US" dirty="0"/>
              <a:t>Classification                        </a:t>
            </a:r>
            <a:r>
              <a:rPr lang="en-US" i="1" dirty="0"/>
              <a:t>[Lopez-Paz, 2015]</a:t>
            </a:r>
            <a:endParaRPr lang="en-US" dirty="0"/>
          </a:p>
          <a:p>
            <a:pPr marL="914400" lvl="1" indent="-457200">
              <a:buFont typeface="+mj-lt"/>
              <a:buAutoNum type="arabicPeriod"/>
            </a:pPr>
            <a:r>
              <a:rPr lang="en-US" dirty="0"/>
              <a:t>Causal perception classifier (RCT)</a:t>
            </a:r>
          </a:p>
          <a:p>
            <a:endParaRPr lang="en-US" dirty="0"/>
          </a:p>
          <a:p>
            <a:pPr marL="457200" indent="-457200">
              <a:buFont typeface="+mj-lt"/>
              <a:buAutoNum type="arabicPeriod"/>
            </a:pPr>
            <a:endParaRPr lang="en-US" dirty="0"/>
          </a:p>
        </p:txBody>
      </p:sp>
      <p:sp>
        <p:nvSpPr>
          <p:cNvPr id="5" name="Rectangle 4">
            <a:extLst>
              <a:ext uri="{FF2B5EF4-FFF2-40B4-BE49-F238E27FC236}">
                <a16:creationId xmlns:a16="http://schemas.microsoft.com/office/drawing/2014/main" id="{0D1EA4FB-0F29-4C4C-8A98-B91835228838}"/>
              </a:ext>
            </a:extLst>
          </p:cNvPr>
          <p:cNvSpPr/>
          <p:nvPr/>
        </p:nvSpPr>
        <p:spPr>
          <a:xfrm>
            <a:off x="4713217" y="0"/>
            <a:ext cx="2765565" cy="923330"/>
          </a:xfrm>
          <a:prstGeom prst="rect">
            <a:avLst/>
          </a:prstGeom>
          <a:noFill/>
        </p:spPr>
        <p:txBody>
          <a:bodyPr wrap="none" lIns="91440" tIns="45720" rIns="91440" bIns="45720">
            <a:spAutoFit/>
          </a:bodyPr>
          <a:lstStyle/>
          <a:p>
            <a:pPr lvl="0" algn="ctr">
              <a:defRPr/>
            </a:pPr>
            <a:r>
              <a:rPr lang="en-US" sz="5400" b="1" dirty="0">
                <a:ln w="12700" cmpd="sng">
                  <a:solidFill>
                    <a:srgbClr val="4472C4">
                      <a:lumMod val="75000"/>
                    </a:srgbClr>
                  </a:solidFill>
                  <a:prstDash val="solid"/>
                </a:ln>
                <a:gradFill>
                  <a:gsLst>
                    <a:gs pos="7000">
                      <a:srgbClr val="5B9BD5"/>
                    </a:gs>
                    <a:gs pos="69000">
                      <a:srgbClr val="4472C4">
                        <a:lumMod val="40000"/>
                        <a:lumOff val="60000"/>
                      </a:srgbClr>
                    </a:gs>
                    <a:gs pos="94000">
                      <a:srgbClr val="4472C4">
                        <a:lumMod val="20000"/>
                        <a:lumOff val="80000"/>
                      </a:srgbClr>
                    </a:gs>
                  </a:gsLst>
                  <a:lin ang="5400000"/>
                </a:gradFill>
              </a:rPr>
              <a:t>M</a:t>
            </a:r>
            <a:r>
              <a:rPr lang="en-US" altLang="zh-CN" sz="5400" b="1" dirty="0">
                <a:ln w="12700" cmpd="sng">
                  <a:solidFill>
                    <a:srgbClr val="4472C4">
                      <a:lumMod val="75000"/>
                    </a:srgbClr>
                  </a:solidFill>
                  <a:prstDash val="solid"/>
                </a:ln>
                <a:gradFill>
                  <a:gsLst>
                    <a:gs pos="7000">
                      <a:srgbClr val="5B9BD5"/>
                    </a:gs>
                    <a:gs pos="69000">
                      <a:srgbClr val="4472C4">
                        <a:lumMod val="40000"/>
                        <a:lumOff val="60000"/>
                      </a:srgbClr>
                    </a:gs>
                    <a:gs pos="94000">
                      <a:srgbClr val="4472C4">
                        <a:lumMod val="20000"/>
                        <a:lumOff val="80000"/>
                      </a:srgbClr>
                    </a:gs>
                  </a:gsLst>
                  <a:lin ang="5400000"/>
                </a:gradFill>
              </a:rPr>
              <a:t>ethods</a:t>
            </a:r>
            <a:endParaRPr lang="en-US" sz="5400" b="1" dirty="0">
              <a:ln w="12700" cmpd="sng">
                <a:solidFill>
                  <a:srgbClr val="4472C4">
                    <a:lumMod val="75000"/>
                  </a:srgbClr>
                </a:solidFill>
                <a:prstDash val="solid"/>
              </a:ln>
              <a:gradFill>
                <a:gsLst>
                  <a:gs pos="7000">
                    <a:srgbClr val="5B9BD5"/>
                  </a:gs>
                  <a:gs pos="69000">
                    <a:srgbClr val="4472C4">
                      <a:lumMod val="40000"/>
                      <a:lumOff val="60000"/>
                    </a:srgbClr>
                  </a:gs>
                  <a:gs pos="94000">
                    <a:srgbClr val="4472C4">
                      <a:lumMod val="20000"/>
                      <a:lumOff val="80000"/>
                    </a:srgbClr>
                  </a:gs>
                </a:gsLst>
                <a:lin ang="5400000"/>
              </a:gradFill>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009CA00-8FBE-40B3-A2BB-033427971421}"/>
                  </a:ext>
                </a:extLst>
              </p:cNvPr>
              <p:cNvSpPr/>
              <p:nvPr/>
            </p:nvSpPr>
            <p:spPr>
              <a:xfrm>
                <a:off x="7478782" y="923330"/>
                <a:ext cx="3509921" cy="59772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3000" b="1" i="1" smtClean="0">
                              <a:latin typeface="Cambria Math" panose="02040503050406030204" pitchFamily="18" charset="0"/>
                            </a:rPr>
                          </m:ctrlPr>
                        </m:sSubPr>
                        <m:e>
                          <m:r>
                            <a:rPr lang="en-US" sz="3000" b="1" i="1" smtClean="0">
                              <a:latin typeface="Cambria Math" panose="02040503050406030204" pitchFamily="18" charset="0"/>
                            </a:rPr>
                            <m:t>(</m:t>
                          </m:r>
                          <m:r>
                            <a:rPr lang="en-US" sz="3000" b="1" i="1">
                              <a:latin typeface="Cambria Math" panose="02040503050406030204" pitchFamily="18" charset="0"/>
                            </a:rPr>
                            <m:t>𝒔</m:t>
                          </m:r>
                          <m:r>
                            <a:rPr lang="en-US" sz="3000" b="1" i="1" smtClean="0">
                              <a:latin typeface="Cambria Math" panose="02040503050406030204" pitchFamily="18" charset="0"/>
                            </a:rPr>
                            <m:t>, </m:t>
                          </m:r>
                          <m:r>
                            <a:rPr lang="en-US" sz="3000" b="1" i="1" smtClean="0">
                              <a:latin typeface="Cambria Math" panose="02040503050406030204" pitchFamily="18" charset="0"/>
                            </a:rPr>
                            <m:t>𝒘</m:t>
                          </m:r>
                        </m:e>
                        <m:sub>
                          <m:r>
                            <a:rPr lang="en-US" sz="3000" b="1" i="1">
                              <a:latin typeface="Cambria Math" panose="02040503050406030204" pitchFamily="18" charset="0"/>
                            </a:rPr>
                            <m:t>𝒊</m:t>
                          </m:r>
                        </m:sub>
                      </m:sSub>
                      <m:r>
                        <a:rPr lang="en-US" sz="3000" b="1" i="1" smtClean="0">
                          <a:latin typeface="Cambria Math" panose="02040503050406030204" pitchFamily="18" charset="0"/>
                        </a:rPr>
                        <m:t> ,</m:t>
                      </m:r>
                      <m:sSub>
                        <m:sSubPr>
                          <m:ctrlPr>
                            <a:rPr lang="pt-BR" sz="3000" b="1" i="1">
                              <a:latin typeface="Cambria Math" panose="02040503050406030204" pitchFamily="18" charset="0"/>
                            </a:rPr>
                          </m:ctrlPr>
                        </m:sSubPr>
                        <m:e>
                          <m:r>
                            <a:rPr lang="en-US" sz="3000" b="1" i="1">
                              <a:latin typeface="Cambria Math" panose="02040503050406030204" pitchFamily="18" charset="0"/>
                            </a:rPr>
                            <m:t>𝒘</m:t>
                          </m:r>
                        </m:e>
                        <m:sub>
                          <m:r>
                            <a:rPr lang="en-US" sz="3000" b="1" i="1" smtClean="0">
                              <a:latin typeface="Cambria Math" panose="02040503050406030204" pitchFamily="18" charset="0"/>
                            </a:rPr>
                            <m:t>𝒋</m:t>
                          </m:r>
                        </m:sub>
                      </m:sSub>
                      <m:r>
                        <a:rPr lang="en-US" sz="3000" b="1" i="1" smtClean="0">
                          <a:latin typeface="Cambria Math" panose="02040503050406030204" pitchFamily="18" charset="0"/>
                        </a:rPr>
                        <m:t>)  → </m:t>
                      </m:r>
                      <m:acc>
                        <m:accPr>
                          <m:chr m:val="̂"/>
                          <m:ctrlPr>
                            <a:rPr lang="en-US" sz="3000" b="1" i="1" smtClean="0">
                              <a:latin typeface="Cambria Math" panose="02040503050406030204" pitchFamily="18" charset="0"/>
                            </a:rPr>
                          </m:ctrlPr>
                        </m:accPr>
                        <m:e>
                          <m:r>
                            <a:rPr lang="pt-BR" sz="3000" b="1" i="1">
                              <a:latin typeface="Cambria Math" panose="02040503050406030204" pitchFamily="18" charset="0"/>
                              <a:ea typeface="Cambria Math" panose="02040503050406030204" pitchFamily="18" charset="0"/>
                            </a:rPr>
                            <m:t>𝝉</m:t>
                          </m:r>
                        </m:e>
                      </m:acc>
                    </m:oMath>
                  </m:oMathPara>
                </a14:m>
                <a:endParaRPr lang="en-US" sz="3000" b="1" dirty="0"/>
              </a:p>
            </p:txBody>
          </p:sp>
        </mc:Choice>
        <mc:Fallback xmlns="">
          <p:sp>
            <p:nvSpPr>
              <p:cNvPr id="2" name="Rectangle 1">
                <a:extLst>
                  <a:ext uri="{FF2B5EF4-FFF2-40B4-BE49-F238E27FC236}">
                    <a16:creationId xmlns:a16="http://schemas.microsoft.com/office/drawing/2014/main" id="{9009CA00-8FBE-40B3-A2BB-033427971421}"/>
                  </a:ext>
                </a:extLst>
              </p:cNvPr>
              <p:cNvSpPr>
                <a:spLocks noRot="1" noChangeAspect="1" noMove="1" noResize="1" noEditPoints="1" noAdjustHandles="1" noChangeArrowheads="1" noChangeShapeType="1" noTextEdit="1"/>
              </p:cNvSpPr>
              <p:nvPr/>
            </p:nvSpPr>
            <p:spPr>
              <a:xfrm>
                <a:off x="7478782" y="923330"/>
                <a:ext cx="3509921" cy="597728"/>
              </a:xfrm>
              <a:prstGeom prst="rect">
                <a:avLst/>
              </a:prstGeom>
              <a:blipFill>
                <a:blip r:embed="rId3"/>
                <a:stretch>
                  <a:fillRect/>
                </a:stretch>
              </a:blipFill>
            </p:spPr>
            <p:txBody>
              <a:bodyPr/>
              <a:lstStyle/>
              <a:p>
                <a:r>
                  <a:rPr lang="en-US">
                    <a:noFill/>
                  </a:rPr>
                  <a:t> </a:t>
                </a:r>
              </a:p>
            </p:txBody>
          </p:sp>
        </mc:Fallback>
      </mc:AlternateContent>
      <p:sp>
        <p:nvSpPr>
          <p:cNvPr id="15" name="Slide Number Placeholder 3">
            <a:extLst>
              <a:ext uri="{FF2B5EF4-FFF2-40B4-BE49-F238E27FC236}">
                <a16:creationId xmlns:a16="http://schemas.microsoft.com/office/drawing/2014/main" id="{B2D22FA9-0283-4C44-B363-7FE5B8EB3E8B}"/>
              </a:ext>
            </a:extLst>
          </p:cNvPr>
          <p:cNvSpPr txBox="1">
            <a:spLocks/>
          </p:cNvSpPr>
          <p:nvPr/>
        </p:nvSpPr>
        <p:spPr>
          <a:xfrm>
            <a:off x="9243134" y="63003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B63E124A-EEA2-4BCD-8CE2-47483BCD8724}" type="slidenum">
              <a:rPr lang="en-US" sz="2000" b="1" smtClean="0">
                <a:solidFill>
                  <a:srgbClr val="4472C4"/>
                </a:solidFill>
              </a:rPr>
              <a:pPr algn="r">
                <a:defRPr/>
              </a:pPr>
              <a:t>12</a:t>
            </a:fld>
            <a:r>
              <a:rPr lang="en-US" sz="2000" b="1" dirty="0">
                <a:solidFill>
                  <a:srgbClr val="4472C4"/>
                </a:solidFill>
              </a:rPr>
              <a:t> / 30</a:t>
            </a:r>
          </a:p>
        </p:txBody>
      </p:sp>
      <p:grpSp>
        <p:nvGrpSpPr>
          <p:cNvPr id="18" name="Group 17">
            <a:extLst>
              <a:ext uri="{FF2B5EF4-FFF2-40B4-BE49-F238E27FC236}">
                <a16:creationId xmlns:a16="http://schemas.microsoft.com/office/drawing/2014/main" id="{4B0F454B-D2C6-4AA9-A0F0-FC92A7649FFA}"/>
              </a:ext>
            </a:extLst>
          </p:cNvPr>
          <p:cNvGrpSpPr/>
          <p:nvPr/>
        </p:nvGrpSpPr>
        <p:grpSpPr>
          <a:xfrm>
            <a:off x="8118281" y="3038959"/>
            <a:ext cx="2398818" cy="1309129"/>
            <a:chOff x="5770821" y="5225573"/>
            <a:chExt cx="2054048" cy="1074458"/>
          </a:xfrm>
        </p:grpSpPr>
        <p:pic>
          <p:nvPicPr>
            <p:cNvPr id="19" name="Picture 18">
              <a:extLst>
                <a:ext uri="{FF2B5EF4-FFF2-40B4-BE49-F238E27FC236}">
                  <a16:creationId xmlns:a16="http://schemas.microsoft.com/office/drawing/2014/main" id="{9046660A-BFC5-4C6B-8CD1-ADC8948EF81C}"/>
                </a:ext>
              </a:extLst>
            </p:cNvPr>
            <p:cNvPicPr>
              <a:picLocks noChangeAspect="1"/>
            </p:cNvPicPr>
            <p:nvPr/>
          </p:nvPicPr>
          <p:blipFill>
            <a:blip r:embed="rId4"/>
            <a:stretch>
              <a:fillRect/>
            </a:stretch>
          </p:blipFill>
          <p:spPr>
            <a:xfrm>
              <a:off x="5845690" y="5225573"/>
              <a:ext cx="1394559" cy="1045277"/>
            </a:xfrm>
            <a:prstGeom prst="rect">
              <a:avLst/>
            </a:prstGeom>
          </p:spPr>
        </p:pic>
        <p:pic>
          <p:nvPicPr>
            <p:cNvPr id="20" name="Picture 3" descr="https://lh5.googleusercontent.com/apnAw2hdTCpeY_Lv4xexUxZggvK8Yd9e_jbsP-LmCDxpYZA1Msvk56sJ8mj-1I3y-0rX-XlL-GLgx35wyw4Mi1mlzaBaC6DCxgtL2GC3-eKaD82QtoPdBctPBKn9I6FtqQN5aP20clf87Q">
              <a:extLst>
                <a:ext uri="{FF2B5EF4-FFF2-40B4-BE49-F238E27FC236}">
                  <a16:creationId xmlns:a16="http://schemas.microsoft.com/office/drawing/2014/main" id="{529375EA-A67D-43E2-BE34-C6E88738F0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3454" y="5307836"/>
              <a:ext cx="351415" cy="933611"/>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Rounded Corners 20">
              <a:extLst>
                <a:ext uri="{FF2B5EF4-FFF2-40B4-BE49-F238E27FC236}">
                  <a16:creationId xmlns:a16="http://schemas.microsoft.com/office/drawing/2014/main" id="{5A46BFA6-CC9E-49A1-A87B-D3657530B1EB}"/>
                </a:ext>
              </a:extLst>
            </p:cNvPr>
            <p:cNvSpPr/>
            <p:nvPr/>
          </p:nvSpPr>
          <p:spPr>
            <a:xfrm>
              <a:off x="5770821" y="5233072"/>
              <a:ext cx="1476923" cy="1045277"/>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C94F72A5-C470-4DCF-A900-8616F85AE834}"/>
                </a:ext>
              </a:extLst>
            </p:cNvPr>
            <p:cNvSpPr/>
            <p:nvPr/>
          </p:nvSpPr>
          <p:spPr>
            <a:xfrm>
              <a:off x="7473455" y="5254754"/>
              <a:ext cx="351414" cy="1045277"/>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5101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C855EE-AE57-4353-AF73-69CEB4676453}"/>
              </a:ext>
            </a:extLst>
          </p:cNvPr>
          <p:cNvSpPr>
            <a:spLocks noGrp="1"/>
          </p:cNvSpPr>
          <p:nvPr>
            <p:ph idx="1"/>
          </p:nvPr>
        </p:nvSpPr>
        <p:spPr>
          <a:xfrm>
            <a:off x="506027" y="938258"/>
            <a:ext cx="10847773" cy="4444778"/>
          </a:xfrm>
        </p:spPr>
        <p:txBody>
          <a:bodyPr>
            <a:normAutofit/>
          </a:bodyPr>
          <a:lstStyle/>
          <a:p>
            <a:r>
              <a:rPr lang="en-US" dirty="0"/>
              <a:t>Quasi-experiment with observational data</a:t>
            </a:r>
          </a:p>
          <a:p>
            <a:pPr marL="914400" lvl="1" indent="-457200">
              <a:buFont typeface="+mj-lt"/>
              <a:buAutoNum type="arabicPeriod"/>
            </a:pPr>
            <a:r>
              <a:rPr lang="en-US" dirty="0"/>
              <a:t>KNN      -</a:t>
            </a:r>
            <a:r>
              <a:rPr lang="en-US" i="1" dirty="0">
                <a:sym typeface="Wingdings" panose="05000000000000000000" pitchFamily="2" charset="2"/>
              </a:rPr>
              <a:t>-&gt;</a:t>
            </a:r>
            <a:r>
              <a:rPr lang="en-US" altLang="zh-CN" i="1" dirty="0">
                <a:sym typeface="Wingdings" panose="05000000000000000000" pitchFamily="2" charset="2"/>
              </a:rPr>
              <a:t>    </a:t>
            </a:r>
            <a:r>
              <a:rPr lang="en-US" i="1" dirty="0"/>
              <a:t>K-Nearest Neighbor matching</a:t>
            </a:r>
          </a:p>
          <a:p>
            <a:pPr marL="914400" lvl="1" indent="-457200">
              <a:buFont typeface="+mj-lt"/>
              <a:buAutoNum type="arabicPeriod"/>
            </a:pPr>
            <a:r>
              <a:rPr lang="en-US" u="sng" dirty="0"/>
              <a:t>VT-RF   --&gt;    </a:t>
            </a:r>
            <a:r>
              <a:rPr lang="en-US" i="1" u="sng" dirty="0"/>
              <a:t>Virtual Twins Random Forest</a:t>
            </a:r>
          </a:p>
          <a:p>
            <a:pPr marL="914400" lvl="1" indent="-457200">
              <a:buFont typeface="+mj-lt"/>
              <a:buAutoNum type="arabicPeriod"/>
            </a:pPr>
            <a:r>
              <a:rPr lang="en-US" dirty="0"/>
              <a:t>CF-RF   </a:t>
            </a:r>
            <a:r>
              <a:rPr lang="en-US" i="1" dirty="0">
                <a:sym typeface="Wingdings" panose="05000000000000000000" pitchFamily="2" charset="2"/>
              </a:rPr>
              <a:t>--&gt;    </a:t>
            </a:r>
            <a:r>
              <a:rPr lang="en-US" i="1" dirty="0"/>
              <a:t>Counterfactual Random Forest</a:t>
            </a:r>
          </a:p>
          <a:p>
            <a:pPr marL="914400" lvl="1" indent="-457200">
              <a:buFont typeface="+mj-lt"/>
              <a:buAutoNum type="arabicPeriod"/>
            </a:pPr>
            <a:r>
              <a:rPr lang="en-US" dirty="0"/>
              <a:t>CSF       </a:t>
            </a:r>
            <a:r>
              <a:rPr lang="en-US" i="1" dirty="0">
                <a:sym typeface="Wingdings" panose="05000000000000000000" pitchFamily="2" charset="2"/>
              </a:rPr>
              <a:t>--&gt;    </a:t>
            </a:r>
            <a:r>
              <a:rPr lang="en-US" i="1" dirty="0"/>
              <a:t>Causal forest</a:t>
            </a:r>
          </a:p>
          <a:p>
            <a:pPr lvl="1">
              <a:buFont typeface="Courier New" panose="02070309020205020404" pitchFamily="49" charset="0"/>
              <a:buChar char="o"/>
            </a:pPr>
            <a:endParaRPr lang="en-US" i="1" dirty="0"/>
          </a:p>
          <a:p>
            <a:r>
              <a:rPr lang="en-US" dirty="0"/>
              <a:t>Classification</a:t>
            </a:r>
          </a:p>
          <a:p>
            <a:pPr marL="914400" lvl="1" indent="-457200">
              <a:buFont typeface="+mj-lt"/>
              <a:buAutoNum type="arabicPeriod"/>
            </a:pPr>
            <a:r>
              <a:rPr lang="en-US" dirty="0"/>
              <a:t>Causal perception classifier (RCT)</a:t>
            </a:r>
          </a:p>
          <a:p>
            <a:endParaRPr lang="en-US" dirty="0"/>
          </a:p>
          <a:p>
            <a:pPr marL="457200" indent="-457200">
              <a:buFont typeface="+mj-lt"/>
              <a:buAutoNum type="arabicPeriod"/>
            </a:pPr>
            <a:endParaRPr lang="en-US" dirty="0"/>
          </a:p>
        </p:txBody>
      </p:sp>
      <p:sp>
        <p:nvSpPr>
          <p:cNvPr id="5" name="Rectangle 4">
            <a:extLst>
              <a:ext uri="{FF2B5EF4-FFF2-40B4-BE49-F238E27FC236}">
                <a16:creationId xmlns:a16="http://schemas.microsoft.com/office/drawing/2014/main" id="{0D1EA4FB-0F29-4C4C-8A98-B91835228838}"/>
              </a:ext>
            </a:extLst>
          </p:cNvPr>
          <p:cNvSpPr/>
          <p:nvPr/>
        </p:nvSpPr>
        <p:spPr>
          <a:xfrm>
            <a:off x="4713217" y="0"/>
            <a:ext cx="2765565" cy="923330"/>
          </a:xfrm>
          <a:prstGeom prst="rect">
            <a:avLst/>
          </a:prstGeom>
          <a:noFill/>
        </p:spPr>
        <p:txBody>
          <a:bodyPr wrap="none" lIns="91440" tIns="45720" rIns="91440" bIns="45720">
            <a:spAutoFit/>
          </a:bodyPr>
          <a:lstStyle/>
          <a:p>
            <a:pPr lvl="0" algn="ctr">
              <a:defRPr/>
            </a:pPr>
            <a:r>
              <a:rPr lang="en-US" sz="5400" b="1" dirty="0">
                <a:ln w="12700" cmpd="sng">
                  <a:solidFill>
                    <a:srgbClr val="4472C4">
                      <a:lumMod val="75000"/>
                    </a:srgbClr>
                  </a:solidFill>
                  <a:prstDash val="solid"/>
                </a:ln>
                <a:gradFill>
                  <a:gsLst>
                    <a:gs pos="7000">
                      <a:srgbClr val="5B9BD5"/>
                    </a:gs>
                    <a:gs pos="69000">
                      <a:srgbClr val="4472C4">
                        <a:lumMod val="40000"/>
                        <a:lumOff val="60000"/>
                      </a:srgbClr>
                    </a:gs>
                    <a:gs pos="94000">
                      <a:srgbClr val="4472C4">
                        <a:lumMod val="20000"/>
                        <a:lumOff val="80000"/>
                      </a:srgbClr>
                    </a:gs>
                  </a:gsLst>
                  <a:lin ang="5400000"/>
                </a:gradFill>
              </a:rPr>
              <a:t>M</a:t>
            </a:r>
            <a:r>
              <a:rPr lang="en-US" altLang="zh-CN" sz="5400" b="1" dirty="0">
                <a:ln w="12700" cmpd="sng">
                  <a:solidFill>
                    <a:srgbClr val="4472C4">
                      <a:lumMod val="75000"/>
                    </a:srgbClr>
                  </a:solidFill>
                  <a:prstDash val="solid"/>
                </a:ln>
                <a:gradFill>
                  <a:gsLst>
                    <a:gs pos="7000">
                      <a:srgbClr val="5B9BD5"/>
                    </a:gs>
                    <a:gs pos="69000">
                      <a:srgbClr val="4472C4">
                        <a:lumMod val="40000"/>
                        <a:lumOff val="60000"/>
                      </a:srgbClr>
                    </a:gs>
                    <a:gs pos="94000">
                      <a:srgbClr val="4472C4">
                        <a:lumMod val="20000"/>
                        <a:lumOff val="80000"/>
                      </a:srgbClr>
                    </a:gs>
                  </a:gsLst>
                  <a:lin ang="5400000"/>
                </a:gradFill>
              </a:rPr>
              <a:t>ethods</a:t>
            </a:r>
            <a:endParaRPr lang="en-US" sz="5400" b="1" dirty="0">
              <a:ln w="12700" cmpd="sng">
                <a:solidFill>
                  <a:srgbClr val="4472C4">
                    <a:lumMod val="75000"/>
                  </a:srgbClr>
                </a:solidFill>
                <a:prstDash val="solid"/>
              </a:ln>
              <a:gradFill>
                <a:gsLst>
                  <a:gs pos="7000">
                    <a:srgbClr val="5B9BD5"/>
                  </a:gs>
                  <a:gs pos="69000">
                    <a:srgbClr val="4472C4">
                      <a:lumMod val="40000"/>
                      <a:lumOff val="60000"/>
                    </a:srgbClr>
                  </a:gs>
                  <a:gs pos="94000">
                    <a:srgbClr val="4472C4">
                      <a:lumMod val="20000"/>
                      <a:lumOff val="80000"/>
                    </a:srgbClr>
                  </a:gs>
                </a:gsLst>
                <a:lin ang="5400000"/>
              </a:gradFill>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009CA00-8FBE-40B3-A2BB-033427971421}"/>
                  </a:ext>
                </a:extLst>
              </p:cNvPr>
              <p:cNvSpPr/>
              <p:nvPr/>
            </p:nvSpPr>
            <p:spPr>
              <a:xfrm>
                <a:off x="7478782" y="923330"/>
                <a:ext cx="3509921" cy="59772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3000" b="1" i="1" smtClean="0">
                              <a:latin typeface="Cambria Math" panose="02040503050406030204" pitchFamily="18" charset="0"/>
                            </a:rPr>
                          </m:ctrlPr>
                        </m:sSubPr>
                        <m:e>
                          <m:r>
                            <a:rPr lang="en-US" sz="3000" b="1" i="1" smtClean="0">
                              <a:latin typeface="Cambria Math" panose="02040503050406030204" pitchFamily="18" charset="0"/>
                            </a:rPr>
                            <m:t>(</m:t>
                          </m:r>
                          <m:r>
                            <a:rPr lang="en-US" sz="3000" b="1" i="1">
                              <a:latin typeface="Cambria Math" panose="02040503050406030204" pitchFamily="18" charset="0"/>
                            </a:rPr>
                            <m:t>𝒔</m:t>
                          </m:r>
                          <m:r>
                            <a:rPr lang="en-US" sz="3000" b="1" i="1" smtClean="0">
                              <a:latin typeface="Cambria Math" panose="02040503050406030204" pitchFamily="18" charset="0"/>
                            </a:rPr>
                            <m:t>, </m:t>
                          </m:r>
                          <m:r>
                            <a:rPr lang="en-US" sz="3000" b="1" i="1" smtClean="0">
                              <a:latin typeface="Cambria Math" panose="02040503050406030204" pitchFamily="18" charset="0"/>
                            </a:rPr>
                            <m:t>𝒘</m:t>
                          </m:r>
                        </m:e>
                        <m:sub>
                          <m:r>
                            <a:rPr lang="en-US" sz="3000" b="1" i="1">
                              <a:latin typeface="Cambria Math" panose="02040503050406030204" pitchFamily="18" charset="0"/>
                            </a:rPr>
                            <m:t>𝒊</m:t>
                          </m:r>
                        </m:sub>
                      </m:sSub>
                      <m:r>
                        <a:rPr lang="en-US" sz="3000" b="1" i="1" smtClean="0">
                          <a:latin typeface="Cambria Math" panose="02040503050406030204" pitchFamily="18" charset="0"/>
                        </a:rPr>
                        <m:t> ,</m:t>
                      </m:r>
                      <m:sSub>
                        <m:sSubPr>
                          <m:ctrlPr>
                            <a:rPr lang="pt-BR" sz="3000" b="1" i="1">
                              <a:latin typeface="Cambria Math" panose="02040503050406030204" pitchFamily="18" charset="0"/>
                            </a:rPr>
                          </m:ctrlPr>
                        </m:sSubPr>
                        <m:e>
                          <m:r>
                            <a:rPr lang="en-US" sz="3000" b="1" i="1">
                              <a:latin typeface="Cambria Math" panose="02040503050406030204" pitchFamily="18" charset="0"/>
                            </a:rPr>
                            <m:t>𝒘</m:t>
                          </m:r>
                        </m:e>
                        <m:sub>
                          <m:r>
                            <a:rPr lang="en-US" sz="3000" b="1" i="1" smtClean="0">
                              <a:latin typeface="Cambria Math" panose="02040503050406030204" pitchFamily="18" charset="0"/>
                            </a:rPr>
                            <m:t>𝒋</m:t>
                          </m:r>
                        </m:sub>
                      </m:sSub>
                      <m:r>
                        <a:rPr lang="en-US" sz="3000" b="1" i="1" smtClean="0">
                          <a:latin typeface="Cambria Math" panose="02040503050406030204" pitchFamily="18" charset="0"/>
                        </a:rPr>
                        <m:t>)  → </m:t>
                      </m:r>
                      <m:acc>
                        <m:accPr>
                          <m:chr m:val="̂"/>
                          <m:ctrlPr>
                            <a:rPr lang="en-US" sz="3000" b="1" i="1" smtClean="0">
                              <a:latin typeface="Cambria Math" panose="02040503050406030204" pitchFamily="18" charset="0"/>
                            </a:rPr>
                          </m:ctrlPr>
                        </m:accPr>
                        <m:e>
                          <m:r>
                            <a:rPr lang="pt-BR" sz="3000" b="1" i="1">
                              <a:latin typeface="Cambria Math" panose="02040503050406030204" pitchFamily="18" charset="0"/>
                              <a:ea typeface="Cambria Math" panose="02040503050406030204" pitchFamily="18" charset="0"/>
                            </a:rPr>
                            <m:t>𝝉</m:t>
                          </m:r>
                        </m:e>
                      </m:acc>
                    </m:oMath>
                  </m:oMathPara>
                </a14:m>
                <a:endParaRPr lang="en-US" sz="3000" b="1" dirty="0"/>
              </a:p>
            </p:txBody>
          </p:sp>
        </mc:Choice>
        <mc:Fallback xmlns="">
          <p:sp>
            <p:nvSpPr>
              <p:cNvPr id="2" name="Rectangle 1">
                <a:extLst>
                  <a:ext uri="{FF2B5EF4-FFF2-40B4-BE49-F238E27FC236}">
                    <a16:creationId xmlns:a16="http://schemas.microsoft.com/office/drawing/2014/main" id="{9009CA00-8FBE-40B3-A2BB-033427971421}"/>
                  </a:ext>
                </a:extLst>
              </p:cNvPr>
              <p:cNvSpPr>
                <a:spLocks noRot="1" noChangeAspect="1" noMove="1" noResize="1" noEditPoints="1" noAdjustHandles="1" noChangeArrowheads="1" noChangeShapeType="1" noTextEdit="1"/>
              </p:cNvSpPr>
              <p:nvPr/>
            </p:nvSpPr>
            <p:spPr>
              <a:xfrm>
                <a:off x="7478782" y="923330"/>
                <a:ext cx="3509921" cy="597728"/>
              </a:xfrm>
              <a:prstGeom prst="rect">
                <a:avLst/>
              </a:prstGeom>
              <a:blipFill>
                <a:blip r:embed="rId3"/>
                <a:stretch>
                  <a:fillRect/>
                </a:stretch>
              </a:blipFill>
            </p:spPr>
            <p:txBody>
              <a:bodyPr/>
              <a:lstStyle/>
              <a:p>
                <a:r>
                  <a:rPr lang="en-US">
                    <a:noFill/>
                  </a:rPr>
                  <a:t> </a:t>
                </a:r>
              </a:p>
            </p:txBody>
          </p:sp>
        </mc:Fallback>
      </mc:AlternateContent>
      <p:sp>
        <p:nvSpPr>
          <p:cNvPr id="15" name="Slide Number Placeholder 3">
            <a:extLst>
              <a:ext uri="{FF2B5EF4-FFF2-40B4-BE49-F238E27FC236}">
                <a16:creationId xmlns:a16="http://schemas.microsoft.com/office/drawing/2014/main" id="{B2D22FA9-0283-4C44-B363-7FE5B8EB3E8B}"/>
              </a:ext>
            </a:extLst>
          </p:cNvPr>
          <p:cNvSpPr txBox="1">
            <a:spLocks/>
          </p:cNvSpPr>
          <p:nvPr/>
        </p:nvSpPr>
        <p:spPr>
          <a:xfrm>
            <a:off x="9243134" y="63003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B63E124A-EEA2-4BCD-8CE2-47483BCD8724}" type="slidenum">
              <a:rPr lang="en-US" sz="2000" b="1" smtClean="0">
                <a:solidFill>
                  <a:srgbClr val="4472C4"/>
                </a:solidFill>
              </a:rPr>
              <a:pPr algn="r">
                <a:defRPr/>
              </a:pPr>
              <a:t>13</a:t>
            </a:fld>
            <a:r>
              <a:rPr lang="en-US" sz="2000" b="1" dirty="0">
                <a:solidFill>
                  <a:srgbClr val="4472C4"/>
                </a:solidFill>
              </a:rPr>
              <a:t> / 30</a:t>
            </a:r>
          </a:p>
        </p:txBody>
      </p:sp>
      <p:grpSp>
        <p:nvGrpSpPr>
          <p:cNvPr id="18" name="Group 17">
            <a:extLst>
              <a:ext uri="{FF2B5EF4-FFF2-40B4-BE49-F238E27FC236}">
                <a16:creationId xmlns:a16="http://schemas.microsoft.com/office/drawing/2014/main" id="{4B0F454B-D2C6-4AA9-A0F0-FC92A7649FFA}"/>
              </a:ext>
            </a:extLst>
          </p:cNvPr>
          <p:cNvGrpSpPr/>
          <p:nvPr/>
        </p:nvGrpSpPr>
        <p:grpSpPr>
          <a:xfrm>
            <a:off x="8118281" y="3038959"/>
            <a:ext cx="2398818" cy="1309129"/>
            <a:chOff x="5770821" y="5225573"/>
            <a:chExt cx="2054048" cy="1074458"/>
          </a:xfrm>
        </p:grpSpPr>
        <p:pic>
          <p:nvPicPr>
            <p:cNvPr id="19" name="Picture 18">
              <a:extLst>
                <a:ext uri="{FF2B5EF4-FFF2-40B4-BE49-F238E27FC236}">
                  <a16:creationId xmlns:a16="http://schemas.microsoft.com/office/drawing/2014/main" id="{9046660A-BFC5-4C6B-8CD1-ADC8948EF81C}"/>
                </a:ext>
              </a:extLst>
            </p:cNvPr>
            <p:cNvPicPr>
              <a:picLocks noChangeAspect="1"/>
            </p:cNvPicPr>
            <p:nvPr/>
          </p:nvPicPr>
          <p:blipFill>
            <a:blip r:embed="rId4"/>
            <a:stretch>
              <a:fillRect/>
            </a:stretch>
          </p:blipFill>
          <p:spPr>
            <a:xfrm>
              <a:off x="5845690" y="5225573"/>
              <a:ext cx="1394559" cy="1045277"/>
            </a:xfrm>
            <a:prstGeom prst="rect">
              <a:avLst/>
            </a:prstGeom>
          </p:spPr>
        </p:pic>
        <p:pic>
          <p:nvPicPr>
            <p:cNvPr id="20" name="Picture 3" descr="https://lh5.googleusercontent.com/apnAw2hdTCpeY_Lv4xexUxZggvK8Yd9e_jbsP-LmCDxpYZA1Msvk56sJ8mj-1I3y-0rX-XlL-GLgx35wyw4Mi1mlzaBaC6DCxgtL2GC3-eKaD82QtoPdBctPBKn9I6FtqQN5aP20clf87Q">
              <a:extLst>
                <a:ext uri="{FF2B5EF4-FFF2-40B4-BE49-F238E27FC236}">
                  <a16:creationId xmlns:a16="http://schemas.microsoft.com/office/drawing/2014/main" id="{529375EA-A67D-43E2-BE34-C6E88738F0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3454" y="5307836"/>
              <a:ext cx="351415" cy="933611"/>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Rounded Corners 20">
              <a:extLst>
                <a:ext uri="{FF2B5EF4-FFF2-40B4-BE49-F238E27FC236}">
                  <a16:creationId xmlns:a16="http://schemas.microsoft.com/office/drawing/2014/main" id="{5A46BFA6-CC9E-49A1-A87B-D3657530B1EB}"/>
                </a:ext>
              </a:extLst>
            </p:cNvPr>
            <p:cNvSpPr/>
            <p:nvPr/>
          </p:nvSpPr>
          <p:spPr>
            <a:xfrm>
              <a:off x="5770821" y="5233072"/>
              <a:ext cx="1476923" cy="1045277"/>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C94F72A5-C470-4DCF-A900-8616F85AE834}"/>
                </a:ext>
              </a:extLst>
            </p:cNvPr>
            <p:cNvSpPr/>
            <p:nvPr/>
          </p:nvSpPr>
          <p:spPr>
            <a:xfrm>
              <a:off x="7473455" y="5254754"/>
              <a:ext cx="351414" cy="1045277"/>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14635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C855EE-AE57-4353-AF73-69CEB4676453}"/>
              </a:ext>
            </a:extLst>
          </p:cNvPr>
          <p:cNvSpPr>
            <a:spLocks noGrp="1"/>
          </p:cNvSpPr>
          <p:nvPr>
            <p:ph idx="1"/>
          </p:nvPr>
        </p:nvSpPr>
        <p:spPr>
          <a:xfrm>
            <a:off x="506027" y="938258"/>
            <a:ext cx="10847773" cy="4444778"/>
          </a:xfrm>
        </p:spPr>
        <p:txBody>
          <a:bodyPr>
            <a:normAutofit/>
          </a:bodyPr>
          <a:lstStyle/>
          <a:p>
            <a:r>
              <a:rPr lang="en-US" dirty="0"/>
              <a:t>Quasi-experiment with observational data</a:t>
            </a:r>
          </a:p>
          <a:p>
            <a:pPr marL="914400" lvl="1" indent="-457200">
              <a:buFont typeface="+mj-lt"/>
              <a:buAutoNum type="arabicPeriod"/>
            </a:pPr>
            <a:r>
              <a:rPr lang="en-US" dirty="0"/>
              <a:t>KNN      -</a:t>
            </a:r>
            <a:r>
              <a:rPr lang="en-US" i="1" dirty="0">
                <a:sym typeface="Wingdings" panose="05000000000000000000" pitchFamily="2" charset="2"/>
              </a:rPr>
              <a:t>-&gt;</a:t>
            </a:r>
            <a:r>
              <a:rPr lang="en-US" altLang="zh-CN" i="1" dirty="0">
                <a:sym typeface="Wingdings" panose="05000000000000000000" pitchFamily="2" charset="2"/>
              </a:rPr>
              <a:t>    </a:t>
            </a:r>
            <a:r>
              <a:rPr lang="en-US" i="1" dirty="0"/>
              <a:t>K-Nearest Neighbor matching</a:t>
            </a:r>
          </a:p>
          <a:p>
            <a:pPr marL="914400" lvl="1" indent="-457200">
              <a:buFont typeface="+mj-lt"/>
              <a:buAutoNum type="arabicPeriod"/>
            </a:pPr>
            <a:r>
              <a:rPr lang="en-US" u="sng" dirty="0"/>
              <a:t>VT-RF   --&gt;    </a:t>
            </a:r>
            <a:r>
              <a:rPr lang="en-US" i="1" u="sng" dirty="0"/>
              <a:t>Virtual Twins Random Forest</a:t>
            </a:r>
          </a:p>
          <a:p>
            <a:pPr marL="914400" lvl="1" indent="-457200">
              <a:buFont typeface="+mj-lt"/>
              <a:buAutoNum type="arabicPeriod"/>
            </a:pPr>
            <a:r>
              <a:rPr lang="en-US" dirty="0"/>
              <a:t>CF-RF   </a:t>
            </a:r>
            <a:r>
              <a:rPr lang="en-US" i="1" dirty="0">
                <a:sym typeface="Wingdings" panose="05000000000000000000" pitchFamily="2" charset="2"/>
              </a:rPr>
              <a:t>--&gt;    </a:t>
            </a:r>
            <a:r>
              <a:rPr lang="en-US" i="1" dirty="0"/>
              <a:t>Counterfactual Random Forest</a:t>
            </a:r>
          </a:p>
          <a:p>
            <a:pPr marL="914400" lvl="1" indent="-457200">
              <a:buFont typeface="+mj-lt"/>
              <a:buAutoNum type="arabicPeriod"/>
            </a:pPr>
            <a:r>
              <a:rPr lang="en-US" dirty="0"/>
              <a:t>CSF       </a:t>
            </a:r>
            <a:r>
              <a:rPr lang="en-US" i="1" dirty="0">
                <a:sym typeface="Wingdings" panose="05000000000000000000" pitchFamily="2" charset="2"/>
              </a:rPr>
              <a:t>--&gt;    </a:t>
            </a:r>
            <a:r>
              <a:rPr lang="en-US" i="1" dirty="0"/>
              <a:t>Causal forest</a:t>
            </a:r>
          </a:p>
          <a:p>
            <a:pPr lvl="1">
              <a:buFont typeface="Courier New" panose="02070309020205020404" pitchFamily="49" charset="0"/>
              <a:buChar char="o"/>
            </a:pPr>
            <a:endParaRPr lang="en-US" i="1" dirty="0"/>
          </a:p>
          <a:p>
            <a:r>
              <a:rPr lang="en-US" dirty="0"/>
              <a:t>Classification</a:t>
            </a:r>
          </a:p>
          <a:p>
            <a:pPr marL="914400" lvl="1" indent="-457200">
              <a:buFont typeface="+mj-lt"/>
              <a:buAutoNum type="arabicPeriod"/>
            </a:pPr>
            <a:r>
              <a:rPr lang="en-US" dirty="0"/>
              <a:t>Causal perception classifier (RCT)</a:t>
            </a:r>
          </a:p>
          <a:p>
            <a:endParaRPr lang="en-US" dirty="0"/>
          </a:p>
          <a:p>
            <a:r>
              <a:rPr lang="en-US" dirty="0"/>
              <a:t>R</a:t>
            </a:r>
            <a:r>
              <a:rPr lang="en-US" altLang="zh-CN" dirty="0"/>
              <a:t>unning example:</a:t>
            </a:r>
            <a:endParaRPr lang="en-US" dirty="0"/>
          </a:p>
          <a:p>
            <a:pPr marL="457200" indent="-457200">
              <a:buFont typeface="+mj-lt"/>
              <a:buAutoNum type="arabicPeriod"/>
            </a:pPr>
            <a:endParaRPr lang="en-US" dirty="0"/>
          </a:p>
        </p:txBody>
      </p:sp>
      <p:sp>
        <p:nvSpPr>
          <p:cNvPr id="5" name="Rectangle 4">
            <a:extLst>
              <a:ext uri="{FF2B5EF4-FFF2-40B4-BE49-F238E27FC236}">
                <a16:creationId xmlns:a16="http://schemas.microsoft.com/office/drawing/2014/main" id="{0D1EA4FB-0F29-4C4C-8A98-B91835228838}"/>
              </a:ext>
            </a:extLst>
          </p:cNvPr>
          <p:cNvSpPr/>
          <p:nvPr/>
        </p:nvSpPr>
        <p:spPr>
          <a:xfrm>
            <a:off x="4713217" y="0"/>
            <a:ext cx="2765565" cy="923330"/>
          </a:xfrm>
          <a:prstGeom prst="rect">
            <a:avLst/>
          </a:prstGeom>
          <a:noFill/>
        </p:spPr>
        <p:txBody>
          <a:bodyPr wrap="none" lIns="91440" tIns="45720" rIns="91440" bIns="45720">
            <a:spAutoFit/>
          </a:bodyPr>
          <a:lstStyle/>
          <a:p>
            <a:pPr lvl="0" algn="ctr">
              <a:defRPr/>
            </a:pPr>
            <a:r>
              <a:rPr lang="en-US" sz="5400" b="1" dirty="0">
                <a:ln w="12700" cmpd="sng">
                  <a:solidFill>
                    <a:srgbClr val="4472C4">
                      <a:lumMod val="75000"/>
                    </a:srgbClr>
                  </a:solidFill>
                  <a:prstDash val="solid"/>
                </a:ln>
                <a:gradFill>
                  <a:gsLst>
                    <a:gs pos="7000">
                      <a:srgbClr val="5B9BD5"/>
                    </a:gs>
                    <a:gs pos="69000">
                      <a:srgbClr val="4472C4">
                        <a:lumMod val="40000"/>
                        <a:lumOff val="60000"/>
                      </a:srgbClr>
                    </a:gs>
                    <a:gs pos="94000">
                      <a:srgbClr val="4472C4">
                        <a:lumMod val="20000"/>
                        <a:lumOff val="80000"/>
                      </a:srgbClr>
                    </a:gs>
                  </a:gsLst>
                  <a:lin ang="5400000"/>
                </a:gradFill>
              </a:rPr>
              <a:t>M</a:t>
            </a:r>
            <a:r>
              <a:rPr lang="en-US" altLang="zh-CN" sz="5400" b="1" dirty="0">
                <a:ln w="12700" cmpd="sng">
                  <a:solidFill>
                    <a:srgbClr val="4472C4">
                      <a:lumMod val="75000"/>
                    </a:srgbClr>
                  </a:solidFill>
                  <a:prstDash val="solid"/>
                </a:ln>
                <a:gradFill>
                  <a:gsLst>
                    <a:gs pos="7000">
                      <a:srgbClr val="5B9BD5"/>
                    </a:gs>
                    <a:gs pos="69000">
                      <a:srgbClr val="4472C4">
                        <a:lumMod val="40000"/>
                        <a:lumOff val="60000"/>
                      </a:srgbClr>
                    </a:gs>
                    <a:gs pos="94000">
                      <a:srgbClr val="4472C4">
                        <a:lumMod val="20000"/>
                        <a:lumOff val="80000"/>
                      </a:srgbClr>
                    </a:gs>
                  </a:gsLst>
                  <a:lin ang="5400000"/>
                </a:gradFill>
              </a:rPr>
              <a:t>ethods</a:t>
            </a:r>
            <a:endParaRPr lang="en-US" sz="5400" b="1" dirty="0">
              <a:ln w="12700" cmpd="sng">
                <a:solidFill>
                  <a:srgbClr val="4472C4">
                    <a:lumMod val="75000"/>
                  </a:srgbClr>
                </a:solidFill>
                <a:prstDash val="solid"/>
              </a:ln>
              <a:gradFill>
                <a:gsLst>
                  <a:gs pos="7000">
                    <a:srgbClr val="5B9BD5"/>
                  </a:gs>
                  <a:gs pos="69000">
                    <a:srgbClr val="4472C4">
                      <a:lumMod val="40000"/>
                      <a:lumOff val="60000"/>
                    </a:srgbClr>
                  </a:gs>
                  <a:gs pos="94000">
                    <a:srgbClr val="4472C4">
                      <a:lumMod val="20000"/>
                      <a:lumOff val="80000"/>
                    </a:srgbClr>
                  </a:gs>
                </a:gsLst>
                <a:lin ang="5400000"/>
              </a:gradFill>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009CA00-8FBE-40B3-A2BB-033427971421}"/>
                  </a:ext>
                </a:extLst>
              </p:cNvPr>
              <p:cNvSpPr/>
              <p:nvPr/>
            </p:nvSpPr>
            <p:spPr>
              <a:xfrm>
                <a:off x="7478782" y="923330"/>
                <a:ext cx="3509921" cy="59772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3000" b="1" i="1" smtClean="0">
                              <a:latin typeface="Cambria Math" panose="02040503050406030204" pitchFamily="18" charset="0"/>
                            </a:rPr>
                          </m:ctrlPr>
                        </m:sSubPr>
                        <m:e>
                          <m:r>
                            <a:rPr lang="en-US" sz="3000" b="1" i="1" smtClean="0">
                              <a:latin typeface="Cambria Math" panose="02040503050406030204" pitchFamily="18" charset="0"/>
                            </a:rPr>
                            <m:t>(</m:t>
                          </m:r>
                          <m:r>
                            <a:rPr lang="en-US" sz="3000" b="1" i="1">
                              <a:latin typeface="Cambria Math" panose="02040503050406030204" pitchFamily="18" charset="0"/>
                            </a:rPr>
                            <m:t>𝒔</m:t>
                          </m:r>
                          <m:r>
                            <a:rPr lang="en-US" sz="3000" b="1" i="1" smtClean="0">
                              <a:latin typeface="Cambria Math" panose="02040503050406030204" pitchFamily="18" charset="0"/>
                            </a:rPr>
                            <m:t>, </m:t>
                          </m:r>
                          <m:r>
                            <a:rPr lang="en-US" sz="3000" b="1" i="1" smtClean="0">
                              <a:latin typeface="Cambria Math" panose="02040503050406030204" pitchFamily="18" charset="0"/>
                            </a:rPr>
                            <m:t>𝒘</m:t>
                          </m:r>
                        </m:e>
                        <m:sub>
                          <m:r>
                            <a:rPr lang="en-US" sz="3000" b="1" i="1">
                              <a:latin typeface="Cambria Math" panose="02040503050406030204" pitchFamily="18" charset="0"/>
                            </a:rPr>
                            <m:t>𝒊</m:t>
                          </m:r>
                        </m:sub>
                      </m:sSub>
                      <m:r>
                        <a:rPr lang="en-US" sz="3000" b="1" i="1" smtClean="0">
                          <a:latin typeface="Cambria Math" panose="02040503050406030204" pitchFamily="18" charset="0"/>
                        </a:rPr>
                        <m:t> ,</m:t>
                      </m:r>
                      <m:sSub>
                        <m:sSubPr>
                          <m:ctrlPr>
                            <a:rPr lang="pt-BR" sz="3000" b="1" i="1">
                              <a:latin typeface="Cambria Math" panose="02040503050406030204" pitchFamily="18" charset="0"/>
                            </a:rPr>
                          </m:ctrlPr>
                        </m:sSubPr>
                        <m:e>
                          <m:r>
                            <a:rPr lang="en-US" sz="3000" b="1" i="1">
                              <a:latin typeface="Cambria Math" panose="02040503050406030204" pitchFamily="18" charset="0"/>
                            </a:rPr>
                            <m:t>𝒘</m:t>
                          </m:r>
                        </m:e>
                        <m:sub>
                          <m:r>
                            <a:rPr lang="en-US" sz="3000" b="1" i="1" smtClean="0">
                              <a:latin typeface="Cambria Math" panose="02040503050406030204" pitchFamily="18" charset="0"/>
                            </a:rPr>
                            <m:t>𝒋</m:t>
                          </m:r>
                        </m:sub>
                      </m:sSub>
                      <m:r>
                        <a:rPr lang="en-US" sz="3000" b="1" i="1" smtClean="0">
                          <a:latin typeface="Cambria Math" panose="02040503050406030204" pitchFamily="18" charset="0"/>
                        </a:rPr>
                        <m:t>)  → </m:t>
                      </m:r>
                      <m:acc>
                        <m:accPr>
                          <m:chr m:val="̂"/>
                          <m:ctrlPr>
                            <a:rPr lang="en-US" sz="3000" b="1" i="1" smtClean="0">
                              <a:latin typeface="Cambria Math" panose="02040503050406030204" pitchFamily="18" charset="0"/>
                            </a:rPr>
                          </m:ctrlPr>
                        </m:accPr>
                        <m:e>
                          <m:r>
                            <a:rPr lang="pt-BR" sz="3000" b="1" i="1">
                              <a:latin typeface="Cambria Math" panose="02040503050406030204" pitchFamily="18" charset="0"/>
                              <a:ea typeface="Cambria Math" panose="02040503050406030204" pitchFamily="18" charset="0"/>
                            </a:rPr>
                            <m:t>𝝉</m:t>
                          </m:r>
                        </m:e>
                      </m:acc>
                    </m:oMath>
                  </m:oMathPara>
                </a14:m>
                <a:endParaRPr lang="en-US" sz="3000" b="1" dirty="0"/>
              </a:p>
            </p:txBody>
          </p:sp>
        </mc:Choice>
        <mc:Fallback xmlns="">
          <p:sp>
            <p:nvSpPr>
              <p:cNvPr id="2" name="Rectangle 1">
                <a:extLst>
                  <a:ext uri="{FF2B5EF4-FFF2-40B4-BE49-F238E27FC236}">
                    <a16:creationId xmlns:a16="http://schemas.microsoft.com/office/drawing/2014/main" id="{9009CA00-8FBE-40B3-A2BB-033427971421}"/>
                  </a:ext>
                </a:extLst>
              </p:cNvPr>
              <p:cNvSpPr>
                <a:spLocks noRot="1" noChangeAspect="1" noMove="1" noResize="1" noEditPoints="1" noAdjustHandles="1" noChangeArrowheads="1" noChangeShapeType="1" noTextEdit="1"/>
              </p:cNvSpPr>
              <p:nvPr/>
            </p:nvSpPr>
            <p:spPr>
              <a:xfrm>
                <a:off x="7478782" y="923330"/>
                <a:ext cx="3509921" cy="597728"/>
              </a:xfrm>
              <a:prstGeom prst="rect">
                <a:avLst/>
              </a:prstGeom>
              <a:blipFill>
                <a:blip r:embed="rId3"/>
                <a:stretch>
                  <a:fillRect/>
                </a:stretch>
              </a:blipFill>
            </p:spPr>
            <p:txBody>
              <a:bodyPr/>
              <a:lstStyle/>
              <a:p>
                <a:r>
                  <a:rPr lang="en-US">
                    <a:noFill/>
                  </a:rPr>
                  <a:t> </a:t>
                </a:r>
              </a:p>
            </p:txBody>
          </p:sp>
        </mc:Fallback>
      </mc:AlternateContent>
      <p:graphicFrame>
        <p:nvGraphicFramePr>
          <p:cNvPr id="8" name="Table 7">
            <a:extLst>
              <a:ext uri="{FF2B5EF4-FFF2-40B4-BE49-F238E27FC236}">
                <a16:creationId xmlns:a16="http://schemas.microsoft.com/office/drawing/2014/main" id="{F2C6BF29-58F5-4912-8172-B583F42A8ABA}"/>
              </a:ext>
            </a:extLst>
          </p:cNvPr>
          <p:cNvGraphicFramePr>
            <a:graphicFrameLocks noGrp="1"/>
          </p:cNvGraphicFramePr>
          <p:nvPr>
            <p:extLst>
              <p:ext uri="{D42A27DB-BD31-4B8C-83A1-F6EECF244321}">
                <p14:modId xmlns:p14="http://schemas.microsoft.com/office/powerpoint/2010/main" val="2759881100"/>
              </p:ext>
            </p:extLst>
          </p:nvPr>
        </p:nvGraphicFramePr>
        <p:xfrm>
          <a:off x="4283483" y="4692766"/>
          <a:ext cx="4500839" cy="1268314"/>
        </p:xfrm>
        <a:graphic>
          <a:graphicData uri="http://schemas.openxmlformats.org/drawingml/2006/table">
            <a:tbl>
              <a:tblPr firstRow="1" bandRow="1">
                <a:tableStyleId>{5C22544A-7EE6-4342-B048-85BDC9FD1C3A}</a:tableStyleId>
              </a:tblPr>
              <a:tblGrid>
                <a:gridCol w="4500839">
                  <a:extLst>
                    <a:ext uri="{9D8B030D-6E8A-4147-A177-3AD203B41FA5}">
                      <a16:colId xmlns:a16="http://schemas.microsoft.com/office/drawing/2014/main" val="2549919585"/>
                    </a:ext>
                  </a:extLst>
                </a:gridCol>
              </a:tblGrid>
              <a:tr h="6341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000" b="0" dirty="0">
                          <a:solidFill>
                            <a:schemeClr val="tx1"/>
                          </a:solidFill>
                        </a:rPr>
                        <a:t>Plenty of </a:t>
                      </a:r>
                      <a:r>
                        <a:rPr lang="en-US" sz="3000" b="1" i="1" u="sng" dirty="0">
                          <a:solidFill>
                            <a:schemeClr val="tx1"/>
                          </a:solidFill>
                        </a:rPr>
                        <a:t>shops</a:t>
                      </a:r>
                      <a:r>
                        <a:rPr lang="en-US" sz="3000" b="0" dirty="0">
                          <a:solidFill>
                            <a:schemeClr val="tx1"/>
                          </a:solidFill>
                        </a:rPr>
                        <a:t> nearby.</a:t>
                      </a:r>
                    </a:p>
                  </a:txBody>
                  <a:tcPr>
                    <a:solidFill>
                      <a:schemeClr val="bg1"/>
                    </a:solidFill>
                  </a:tcPr>
                </a:tc>
                <a:extLst>
                  <a:ext uri="{0D108BD9-81ED-4DB2-BD59-A6C34878D82A}">
                    <a16:rowId xmlns:a16="http://schemas.microsoft.com/office/drawing/2014/main" val="2429210698"/>
                  </a:ext>
                </a:extLst>
              </a:tr>
              <a:tr h="634157">
                <a:tc>
                  <a:txBody>
                    <a:bodyPr/>
                    <a:lstStyle/>
                    <a:p>
                      <a:r>
                        <a:rPr lang="en-US" sz="3000" dirty="0">
                          <a:solidFill>
                            <a:schemeClr val="tx1"/>
                          </a:solidFill>
                        </a:rPr>
                        <a:t>                 </a:t>
                      </a:r>
                      <a:r>
                        <a:rPr lang="en-US" sz="3000" b="1" dirty="0">
                          <a:solidFill>
                            <a:schemeClr val="tx1"/>
                          </a:solidFill>
                        </a:rPr>
                        <a:t>boutiques</a:t>
                      </a:r>
                    </a:p>
                  </a:txBody>
                  <a:tcPr>
                    <a:solidFill>
                      <a:schemeClr val="bg1"/>
                    </a:solidFill>
                  </a:tcPr>
                </a:tc>
                <a:extLst>
                  <a:ext uri="{0D108BD9-81ED-4DB2-BD59-A6C34878D82A}">
                    <a16:rowId xmlns:a16="http://schemas.microsoft.com/office/drawing/2014/main" val="1672715917"/>
                  </a:ext>
                </a:extLst>
              </a:tr>
            </a:tbl>
          </a:graphicData>
        </a:graphic>
      </p:graphicFrame>
      <p:sp>
        <p:nvSpPr>
          <p:cNvPr id="4" name="TextBox 3">
            <a:extLst>
              <a:ext uri="{FF2B5EF4-FFF2-40B4-BE49-F238E27FC236}">
                <a16:creationId xmlns:a16="http://schemas.microsoft.com/office/drawing/2014/main" id="{7E0988DD-4077-4CC9-BD33-2121B165C743}"/>
              </a:ext>
            </a:extLst>
          </p:cNvPr>
          <p:cNvSpPr txBox="1"/>
          <p:nvPr/>
        </p:nvSpPr>
        <p:spPr>
          <a:xfrm>
            <a:off x="9660835" y="5173716"/>
            <a:ext cx="1932067" cy="553998"/>
          </a:xfrm>
          <a:prstGeom prst="rect">
            <a:avLst/>
          </a:prstGeom>
          <a:noFill/>
        </p:spPr>
        <p:txBody>
          <a:bodyPr wrap="none" rtlCol="0">
            <a:spAutoFit/>
          </a:bodyPr>
          <a:lstStyle/>
          <a:p>
            <a:r>
              <a:rPr lang="en-US" sz="3000" dirty="0"/>
              <a:t>Desirability</a:t>
            </a:r>
          </a:p>
        </p:txBody>
      </p:sp>
      <p:sp>
        <p:nvSpPr>
          <p:cNvPr id="9" name="Arrow: Right 8">
            <a:extLst>
              <a:ext uri="{FF2B5EF4-FFF2-40B4-BE49-F238E27FC236}">
                <a16:creationId xmlns:a16="http://schemas.microsoft.com/office/drawing/2014/main" id="{FAED1A80-2CF9-40D2-84BC-A6CF299815B5}"/>
              </a:ext>
            </a:extLst>
          </p:cNvPr>
          <p:cNvSpPr/>
          <p:nvPr/>
        </p:nvSpPr>
        <p:spPr>
          <a:xfrm>
            <a:off x="8698727" y="5366154"/>
            <a:ext cx="962108" cy="175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Slide Number Placeholder 3">
            <a:extLst>
              <a:ext uri="{FF2B5EF4-FFF2-40B4-BE49-F238E27FC236}">
                <a16:creationId xmlns:a16="http://schemas.microsoft.com/office/drawing/2014/main" id="{B2D22FA9-0283-4C44-B363-7FE5B8EB3E8B}"/>
              </a:ext>
            </a:extLst>
          </p:cNvPr>
          <p:cNvSpPr txBox="1">
            <a:spLocks/>
          </p:cNvSpPr>
          <p:nvPr/>
        </p:nvSpPr>
        <p:spPr>
          <a:xfrm>
            <a:off x="9243134" y="63003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B63E124A-EEA2-4BCD-8CE2-47483BCD8724}" type="slidenum">
              <a:rPr lang="en-US" sz="2000" b="1" smtClean="0">
                <a:solidFill>
                  <a:srgbClr val="4472C4"/>
                </a:solidFill>
              </a:rPr>
              <a:pPr algn="r">
                <a:defRPr/>
              </a:pPr>
              <a:t>14</a:t>
            </a:fld>
            <a:r>
              <a:rPr lang="en-US" sz="2000" b="1" dirty="0">
                <a:solidFill>
                  <a:srgbClr val="4472C4"/>
                </a:solidFill>
              </a:rPr>
              <a:t> / 30</a:t>
            </a:r>
          </a:p>
        </p:txBody>
      </p:sp>
      <p:grpSp>
        <p:nvGrpSpPr>
          <p:cNvPr id="18" name="Group 17">
            <a:extLst>
              <a:ext uri="{FF2B5EF4-FFF2-40B4-BE49-F238E27FC236}">
                <a16:creationId xmlns:a16="http://schemas.microsoft.com/office/drawing/2014/main" id="{4B0F454B-D2C6-4AA9-A0F0-FC92A7649FFA}"/>
              </a:ext>
            </a:extLst>
          </p:cNvPr>
          <p:cNvGrpSpPr/>
          <p:nvPr/>
        </p:nvGrpSpPr>
        <p:grpSpPr>
          <a:xfrm>
            <a:off x="8118281" y="3038959"/>
            <a:ext cx="2398818" cy="1309129"/>
            <a:chOff x="5770821" y="5225573"/>
            <a:chExt cx="2054048" cy="1074458"/>
          </a:xfrm>
        </p:grpSpPr>
        <p:pic>
          <p:nvPicPr>
            <p:cNvPr id="19" name="Picture 18">
              <a:extLst>
                <a:ext uri="{FF2B5EF4-FFF2-40B4-BE49-F238E27FC236}">
                  <a16:creationId xmlns:a16="http://schemas.microsoft.com/office/drawing/2014/main" id="{9046660A-BFC5-4C6B-8CD1-ADC8948EF81C}"/>
                </a:ext>
              </a:extLst>
            </p:cNvPr>
            <p:cNvPicPr>
              <a:picLocks noChangeAspect="1"/>
            </p:cNvPicPr>
            <p:nvPr/>
          </p:nvPicPr>
          <p:blipFill>
            <a:blip r:embed="rId4"/>
            <a:stretch>
              <a:fillRect/>
            </a:stretch>
          </p:blipFill>
          <p:spPr>
            <a:xfrm>
              <a:off x="5845690" y="5225573"/>
              <a:ext cx="1394559" cy="1045277"/>
            </a:xfrm>
            <a:prstGeom prst="rect">
              <a:avLst/>
            </a:prstGeom>
          </p:spPr>
        </p:pic>
        <p:pic>
          <p:nvPicPr>
            <p:cNvPr id="20" name="Picture 3" descr="https://lh5.googleusercontent.com/apnAw2hdTCpeY_Lv4xexUxZggvK8Yd9e_jbsP-LmCDxpYZA1Msvk56sJ8mj-1I3y-0rX-XlL-GLgx35wyw4Mi1mlzaBaC6DCxgtL2GC3-eKaD82QtoPdBctPBKn9I6FtqQN5aP20clf87Q">
              <a:extLst>
                <a:ext uri="{FF2B5EF4-FFF2-40B4-BE49-F238E27FC236}">
                  <a16:creationId xmlns:a16="http://schemas.microsoft.com/office/drawing/2014/main" id="{529375EA-A67D-43E2-BE34-C6E88738F0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3454" y="5307836"/>
              <a:ext cx="351415" cy="933611"/>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Rounded Corners 20">
              <a:extLst>
                <a:ext uri="{FF2B5EF4-FFF2-40B4-BE49-F238E27FC236}">
                  <a16:creationId xmlns:a16="http://schemas.microsoft.com/office/drawing/2014/main" id="{5A46BFA6-CC9E-49A1-A87B-D3657530B1EB}"/>
                </a:ext>
              </a:extLst>
            </p:cNvPr>
            <p:cNvSpPr/>
            <p:nvPr/>
          </p:nvSpPr>
          <p:spPr>
            <a:xfrm>
              <a:off x="5770821" y="5233072"/>
              <a:ext cx="1476923" cy="1045277"/>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C94F72A5-C470-4DCF-A900-8616F85AE834}"/>
                </a:ext>
              </a:extLst>
            </p:cNvPr>
            <p:cNvSpPr/>
            <p:nvPr/>
          </p:nvSpPr>
          <p:spPr>
            <a:xfrm>
              <a:off x="7473455" y="5254754"/>
              <a:ext cx="351414" cy="1045277"/>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16254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4A5F7-E8E5-4FDF-84E6-33ACA6B4F1A0}"/>
              </a:ext>
            </a:extLst>
          </p:cNvPr>
          <p:cNvSpPr>
            <a:spLocks noGrp="1"/>
          </p:cNvSpPr>
          <p:nvPr>
            <p:ph type="title"/>
          </p:nvPr>
        </p:nvSpPr>
        <p:spPr>
          <a:xfrm>
            <a:off x="0" y="0"/>
            <a:ext cx="12192000" cy="71625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r>
              <a:rPr lang="en-US" b="1" dirty="0">
                <a:solidFill>
                  <a:schemeClr val="accent1"/>
                </a:solidFill>
              </a:rPr>
              <a:t>VT-RF: </a:t>
            </a:r>
            <a:r>
              <a:rPr lang="en-US" b="1" i="1" dirty="0">
                <a:solidFill>
                  <a:schemeClr val="accent1"/>
                </a:solidFill>
              </a:rPr>
              <a:t>V</a:t>
            </a:r>
            <a:r>
              <a:rPr lang="en-US" altLang="zh-CN" b="1" i="1" dirty="0">
                <a:solidFill>
                  <a:schemeClr val="accent1"/>
                </a:solidFill>
              </a:rPr>
              <a:t>irtual Twins Random Forest</a:t>
            </a:r>
            <a:endParaRPr lang="en-US" b="1" i="1" dirty="0">
              <a:solidFill>
                <a:schemeClr val="accent1"/>
              </a:solidFill>
            </a:endParaRPr>
          </a:p>
        </p:txBody>
      </p:sp>
      <p:grpSp>
        <p:nvGrpSpPr>
          <p:cNvPr id="7" name="Group 6">
            <a:extLst>
              <a:ext uri="{FF2B5EF4-FFF2-40B4-BE49-F238E27FC236}">
                <a16:creationId xmlns:a16="http://schemas.microsoft.com/office/drawing/2014/main" id="{6243CA8A-1B4C-4884-9694-A26DF7C8B8BE}"/>
              </a:ext>
            </a:extLst>
          </p:cNvPr>
          <p:cNvGrpSpPr/>
          <p:nvPr/>
        </p:nvGrpSpPr>
        <p:grpSpPr>
          <a:xfrm>
            <a:off x="1433512" y="915738"/>
            <a:ext cx="9324975" cy="5485062"/>
            <a:chOff x="1433512" y="915738"/>
            <a:chExt cx="9324975" cy="5485062"/>
          </a:xfrm>
        </p:grpSpPr>
        <p:pic>
          <p:nvPicPr>
            <p:cNvPr id="4" name="Picture 3">
              <a:extLst>
                <a:ext uri="{FF2B5EF4-FFF2-40B4-BE49-F238E27FC236}">
                  <a16:creationId xmlns:a16="http://schemas.microsoft.com/office/drawing/2014/main" id="{4D9D79E8-11FB-4E86-8EA9-F2C68F0A47B8}"/>
                </a:ext>
              </a:extLst>
            </p:cNvPr>
            <p:cNvPicPr>
              <a:picLocks noChangeAspect="1"/>
            </p:cNvPicPr>
            <p:nvPr/>
          </p:nvPicPr>
          <p:blipFill>
            <a:blip r:embed="rId3"/>
            <a:stretch>
              <a:fillRect/>
            </a:stretch>
          </p:blipFill>
          <p:spPr>
            <a:xfrm>
              <a:off x="1433512" y="2209800"/>
              <a:ext cx="9324975" cy="4191000"/>
            </a:xfrm>
            <a:prstGeom prst="rect">
              <a:avLst/>
            </a:prstGeom>
          </p:spPr>
        </p:pic>
        <p:sp>
          <p:nvSpPr>
            <p:cNvPr id="6" name="Flowchart: Multidocument 5">
              <a:extLst>
                <a:ext uri="{FF2B5EF4-FFF2-40B4-BE49-F238E27FC236}">
                  <a16:creationId xmlns:a16="http://schemas.microsoft.com/office/drawing/2014/main" id="{DCE6C9C8-A674-4053-93C2-E98B756ABD8C}"/>
                </a:ext>
              </a:extLst>
            </p:cNvPr>
            <p:cNvSpPr/>
            <p:nvPr/>
          </p:nvSpPr>
          <p:spPr>
            <a:xfrm>
              <a:off x="4776869" y="915738"/>
              <a:ext cx="2500860" cy="1542647"/>
            </a:xfrm>
            <a:prstGeom prst="flowChartMultidocumen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500" dirty="0">
                  <a:solidFill>
                    <a:schemeClr val="tx1"/>
                  </a:solidFill>
                </a:rPr>
                <a:t>shops</a:t>
              </a:r>
            </a:p>
            <a:p>
              <a:pPr algn="ctr"/>
              <a:r>
                <a:rPr lang="en-US" sz="3500" dirty="0">
                  <a:solidFill>
                    <a:schemeClr val="tx1"/>
                  </a:solidFill>
                </a:rPr>
                <a:t>boutiques</a:t>
              </a:r>
            </a:p>
          </p:txBody>
        </p:sp>
      </p:grpSp>
      <p:sp>
        <p:nvSpPr>
          <p:cNvPr id="8" name="Slide Number Placeholder 3">
            <a:extLst>
              <a:ext uri="{FF2B5EF4-FFF2-40B4-BE49-F238E27FC236}">
                <a16:creationId xmlns:a16="http://schemas.microsoft.com/office/drawing/2014/main" id="{58134563-A09B-4C33-BD0A-4FDE458A5451}"/>
              </a:ext>
            </a:extLst>
          </p:cNvPr>
          <p:cNvSpPr txBox="1">
            <a:spLocks/>
          </p:cNvSpPr>
          <p:nvPr/>
        </p:nvSpPr>
        <p:spPr>
          <a:xfrm>
            <a:off x="9243134" y="63003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B63E124A-EEA2-4BCD-8CE2-47483BCD8724}" type="slidenum">
              <a:rPr lang="en-US" sz="2000" b="1" smtClean="0">
                <a:solidFill>
                  <a:srgbClr val="4472C4"/>
                </a:solidFill>
              </a:rPr>
              <a:pPr algn="r">
                <a:defRPr/>
              </a:pPr>
              <a:t>15</a:t>
            </a:fld>
            <a:r>
              <a:rPr lang="en-US" sz="2000" b="1" dirty="0">
                <a:solidFill>
                  <a:srgbClr val="4472C4"/>
                </a:solidFill>
              </a:rPr>
              <a:t> / 30</a:t>
            </a:r>
          </a:p>
        </p:txBody>
      </p:sp>
    </p:spTree>
    <p:extLst>
      <p:ext uri="{BB962C8B-B14F-4D97-AF65-F5344CB8AC3E}">
        <p14:creationId xmlns:p14="http://schemas.microsoft.com/office/powerpoint/2010/main" val="3809135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4A5F7-E8E5-4FDF-84E6-33ACA6B4F1A0}"/>
              </a:ext>
            </a:extLst>
          </p:cNvPr>
          <p:cNvSpPr>
            <a:spLocks noGrp="1"/>
          </p:cNvSpPr>
          <p:nvPr>
            <p:ph type="title"/>
          </p:nvPr>
        </p:nvSpPr>
        <p:spPr>
          <a:xfrm>
            <a:off x="0" y="0"/>
            <a:ext cx="12192000" cy="71625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r>
              <a:rPr lang="en-US" b="1" dirty="0">
                <a:solidFill>
                  <a:schemeClr val="accent1"/>
                </a:solidFill>
              </a:rPr>
              <a:t>VT-RF</a:t>
            </a:r>
            <a:r>
              <a:rPr lang="en-US" dirty="0">
                <a:solidFill>
                  <a:schemeClr val="accent1"/>
                </a:solidFill>
              </a:rPr>
              <a:t>: </a:t>
            </a:r>
            <a:r>
              <a:rPr lang="en-US" i="1" dirty="0">
                <a:solidFill>
                  <a:schemeClr val="accent1"/>
                </a:solidFill>
              </a:rPr>
              <a:t>V</a:t>
            </a:r>
            <a:r>
              <a:rPr lang="en-US" altLang="zh-CN" i="1" dirty="0">
                <a:solidFill>
                  <a:schemeClr val="accent1"/>
                </a:solidFill>
              </a:rPr>
              <a:t>irtual Twins Random Forest</a:t>
            </a:r>
            <a:endParaRPr lang="en-US" i="1" dirty="0">
              <a:solidFill>
                <a:schemeClr val="accent1"/>
              </a:solidFill>
            </a:endParaRPr>
          </a:p>
        </p:txBody>
      </p:sp>
      <p:sp>
        <p:nvSpPr>
          <p:cNvPr id="7" name="TextBox 6">
            <a:extLst>
              <a:ext uri="{FF2B5EF4-FFF2-40B4-BE49-F238E27FC236}">
                <a16:creationId xmlns:a16="http://schemas.microsoft.com/office/drawing/2014/main" id="{076BDE92-BAE0-45E1-B335-498A75798620}"/>
              </a:ext>
            </a:extLst>
          </p:cNvPr>
          <p:cNvSpPr txBox="1"/>
          <p:nvPr/>
        </p:nvSpPr>
        <p:spPr>
          <a:xfrm>
            <a:off x="3381630" y="799622"/>
            <a:ext cx="4315233" cy="1246495"/>
          </a:xfrm>
          <a:prstGeom prst="rect">
            <a:avLst/>
          </a:prstGeom>
          <a:noFill/>
          <a:ln w="19050">
            <a:solidFill>
              <a:schemeClr val="accent1">
                <a:lumMod val="75000"/>
              </a:schemeClr>
            </a:solidFill>
            <a:prstDash val="dash"/>
          </a:ln>
        </p:spPr>
        <p:txBody>
          <a:bodyPr wrap="square" rtlCol="0">
            <a:spAutoFit/>
          </a:bodyPr>
          <a:lstStyle/>
          <a:p>
            <a:r>
              <a:rPr lang="en-US" sz="2500" b="1" dirty="0">
                <a:solidFill>
                  <a:schemeClr val="accent1"/>
                </a:solidFill>
              </a:rPr>
              <a:t>Virtual Twin:</a:t>
            </a:r>
          </a:p>
          <a:p>
            <a:pPr marL="285750" indent="-285750">
              <a:buFont typeface="Arial" panose="020B0604020202020204" pitchFamily="34" charset="0"/>
              <a:buChar char="•"/>
            </a:pPr>
            <a:r>
              <a:rPr lang="en-US" sz="2500" dirty="0"/>
              <a:t>“Plenty of </a:t>
            </a:r>
            <a:r>
              <a:rPr lang="en-US" sz="2500" i="1" u="sng" dirty="0">
                <a:solidFill>
                  <a:schemeClr val="accent1"/>
                </a:solidFill>
              </a:rPr>
              <a:t>shops</a:t>
            </a:r>
            <a:r>
              <a:rPr lang="en-US" sz="2500" dirty="0"/>
              <a:t> nearby”</a:t>
            </a:r>
          </a:p>
          <a:p>
            <a:pPr marL="285750" indent="-285750">
              <a:buFont typeface="Arial" panose="020B0604020202020204" pitchFamily="34" charset="0"/>
              <a:buChar char="•"/>
            </a:pPr>
            <a:r>
              <a:rPr lang="en-US" sz="2500" dirty="0"/>
              <a:t>“Plenty of </a:t>
            </a:r>
            <a:r>
              <a:rPr lang="en-US" sz="2500" i="1" u="sng" dirty="0">
                <a:solidFill>
                  <a:schemeClr val="accent1"/>
                </a:solidFill>
              </a:rPr>
              <a:t>boutiques</a:t>
            </a:r>
            <a:r>
              <a:rPr lang="en-US" sz="2500" dirty="0"/>
              <a:t> nearby”</a:t>
            </a:r>
          </a:p>
        </p:txBody>
      </p:sp>
      <p:sp>
        <p:nvSpPr>
          <p:cNvPr id="4" name="Slide Number Placeholder 3">
            <a:extLst>
              <a:ext uri="{FF2B5EF4-FFF2-40B4-BE49-F238E27FC236}">
                <a16:creationId xmlns:a16="http://schemas.microsoft.com/office/drawing/2014/main" id="{005C742A-3340-41A9-A91C-5FD5915D23DE}"/>
              </a:ext>
            </a:extLst>
          </p:cNvPr>
          <p:cNvSpPr txBox="1">
            <a:spLocks/>
          </p:cNvSpPr>
          <p:nvPr/>
        </p:nvSpPr>
        <p:spPr>
          <a:xfrm>
            <a:off x="9243134" y="63003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B63E124A-EEA2-4BCD-8CE2-47483BCD8724}" type="slidenum">
              <a:rPr lang="en-US" sz="2000" b="1" smtClean="0">
                <a:solidFill>
                  <a:srgbClr val="4472C4"/>
                </a:solidFill>
              </a:rPr>
              <a:pPr algn="r">
                <a:defRPr/>
              </a:pPr>
              <a:t>16</a:t>
            </a:fld>
            <a:r>
              <a:rPr lang="en-US" sz="2000" b="1" dirty="0">
                <a:solidFill>
                  <a:srgbClr val="4472C4"/>
                </a:solidFill>
              </a:rPr>
              <a:t> / 30</a:t>
            </a:r>
          </a:p>
        </p:txBody>
      </p:sp>
    </p:spTree>
    <p:extLst>
      <p:ext uri="{BB962C8B-B14F-4D97-AF65-F5344CB8AC3E}">
        <p14:creationId xmlns:p14="http://schemas.microsoft.com/office/powerpoint/2010/main" val="4276729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F838C7-0E62-4992-B00D-237386230686}"/>
              </a:ext>
            </a:extLst>
          </p:cNvPr>
          <p:cNvPicPr>
            <a:picLocks noChangeAspect="1"/>
          </p:cNvPicPr>
          <p:nvPr/>
        </p:nvPicPr>
        <p:blipFill>
          <a:blip r:embed="rId3"/>
          <a:stretch>
            <a:fillRect/>
          </a:stretch>
        </p:blipFill>
        <p:spPr>
          <a:xfrm>
            <a:off x="1049310" y="2005913"/>
            <a:ext cx="9972595" cy="4020133"/>
          </a:xfrm>
          <a:prstGeom prst="rect">
            <a:avLst/>
          </a:prstGeom>
        </p:spPr>
      </p:pic>
      <p:sp>
        <p:nvSpPr>
          <p:cNvPr id="2" name="Title 1">
            <a:extLst>
              <a:ext uri="{FF2B5EF4-FFF2-40B4-BE49-F238E27FC236}">
                <a16:creationId xmlns:a16="http://schemas.microsoft.com/office/drawing/2014/main" id="{D8D4A5F7-E8E5-4FDF-84E6-33ACA6B4F1A0}"/>
              </a:ext>
            </a:extLst>
          </p:cNvPr>
          <p:cNvSpPr>
            <a:spLocks noGrp="1"/>
          </p:cNvSpPr>
          <p:nvPr>
            <p:ph type="title"/>
          </p:nvPr>
        </p:nvSpPr>
        <p:spPr>
          <a:xfrm>
            <a:off x="0" y="0"/>
            <a:ext cx="12192000" cy="71625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r>
              <a:rPr lang="en-US" b="1" dirty="0">
                <a:solidFill>
                  <a:schemeClr val="accent1"/>
                </a:solidFill>
              </a:rPr>
              <a:t>VT-RF</a:t>
            </a:r>
            <a:r>
              <a:rPr lang="en-US" dirty="0">
                <a:solidFill>
                  <a:schemeClr val="accent1"/>
                </a:solidFill>
              </a:rPr>
              <a:t>: </a:t>
            </a:r>
            <a:r>
              <a:rPr lang="en-US" i="1" dirty="0">
                <a:solidFill>
                  <a:schemeClr val="accent1"/>
                </a:solidFill>
              </a:rPr>
              <a:t>V</a:t>
            </a:r>
            <a:r>
              <a:rPr lang="en-US" altLang="zh-CN" i="1" dirty="0">
                <a:solidFill>
                  <a:schemeClr val="accent1"/>
                </a:solidFill>
              </a:rPr>
              <a:t>irtual Twins Random Forest</a:t>
            </a:r>
            <a:endParaRPr lang="en-US" i="1" dirty="0">
              <a:solidFill>
                <a:schemeClr val="accent1"/>
              </a:solidFill>
            </a:endParaRPr>
          </a:p>
        </p:txBody>
      </p:sp>
      <p:sp>
        <p:nvSpPr>
          <p:cNvPr id="7" name="TextBox 6">
            <a:extLst>
              <a:ext uri="{FF2B5EF4-FFF2-40B4-BE49-F238E27FC236}">
                <a16:creationId xmlns:a16="http://schemas.microsoft.com/office/drawing/2014/main" id="{076BDE92-BAE0-45E1-B335-498A75798620}"/>
              </a:ext>
            </a:extLst>
          </p:cNvPr>
          <p:cNvSpPr txBox="1"/>
          <p:nvPr/>
        </p:nvSpPr>
        <p:spPr>
          <a:xfrm>
            <a:off x="3381630" y="761916"/>
            <a:ext cx="4423764" cy="1246495"/>
          </a:xfrm>
          <a:prstGeom prst="rect">
            <a:avLst/>
          </a:prstGeom>
          <a:noFill/>
          <a:ln w="19050">
            <a:solidFill>
              <a:schemeClr val="accent1">
                <a:lumMod val="75000"/>
              </a:schemeClr>
            </a:solidFill>
            <a:prstDash val="dash"/>
          </a:ln>
        </p:spPr>
        <p:txBody>
          <a:bodyPr wrap="square" rtlCol="0">
            <a:spAutoFit/>
          </a:bodyPr>
          <a:lstStyle/>
          <a:p>
            <a:r>
              <a:rPr lang="en-US" sz="2500" b="1" dirty="0">
                <a:solidFill>
                  <a:schemeClr val="accent1"/>
                </a:solidFill>
              </a:rPr>
              <a:t>Virtual Twin:</a:t>
            </a:r>
          </a:p>
          <a:p>
            <a:pPr marL="285750" indent="-285750">
              <a:buFont typeface="Arial" panose="020B0604020202020204" pitchFamily="34" charset="0"/>
              <a:buChar char="•"/>
            </a:pPr>
            <a:r>
              <a:rPr lang="en-US" sz="2500" dirty="0"/>
              <a:t>“Plenty of </a:t>
            </a:r>
            <a:r>
              <a:rPr lang="en-US" sz="2500" i="1" u="sng" dirty="0">
                <a:solidFill>
                  <a:schemeClr val="accent1"/>
                </a:solidFill>
              </a:rPr>
              <a:t>shops</a:t>
            </a:r>
            <a:r>
              <a:rPr lang="en-US" sz="2500" dirty="0"/>
              <a:t> nearby”</a:t>
            </a:r>
          </a:p>
          <a:p>
            <a:pPr marL="285750" indent="-285750">
              <a:buFont typeface="Arial" panose="020B0604020202020204" pitchFamily="34" charset="0"/>
              <a:buChar char="•"/>
            </a:pPr>
            <a:r>
              <a:rPr lang="en-US" sz="2500" dirty="0"/>
              <a:t>“Plenty of </a:t>
            </a:r>
            <a:r>
              <a:rPr lang="en-US" sz="2500" i="1" u="sng" dirty="0">
                <a:solidFill>
                  <a:schemeClr val="accent1"/>
                </a:solidFill>
              </a:rPr>
              <a:t>boutiques</a:t>
            </a:r>
            <a:r>
              <a:rPr lang="en-US" sz="2500" dirty="0"/>
              <a:t> nearby”</a:t>
            </a:r>
          </a:p>
        </p:txBody>
      </p:sp>
      <p:pic>
        <p:nvPicPr>
          <p:cNvPr id="3" name="Picture 2">
            <a:extLst>
              <a:ext uri="{FF2B5EF4-FFF2-40B4-BE49-F238E27FC236}">
                <a16:creationId xmlns:a16="http://schemas.microsoft.com/office/drawing/2014/main" id="{7F7BD9CA-11CE-42E3-8CCE-234B6F4DFA07}"/>
              </a:ext>
            </a:extLst>
          </p:cNvPr>
          <p:cNvPicPr>
            <a:picLocks noChangeAspect="1"/>
          </p:cNvPicPr>
          <p:nvPr/>
        </p:nvPicPr>
        <p:blipFill>
          <a:blip r:embed="rId4"/>
          <a:stretch>
            <a:fillRect/>
          </a:stretch>
        </p:blipFill>
        <p:spPr>
          <a:xfrm>
            <a:off x="2825956" y="6069995"/>
            <a:ext cx="5219700" cy="552450"/>
          </a:xfrm>
          <a:prstGeom prst="rect">
            <a:avLst/>
          </a:prstGeom>
        </p:spPr>
      </p:pic>
      <p:sp>
        <p:nvSpPr>
          <p:cNvPr id="8" name="Slide Number Placeholder 3">
            <a:extLst>
              <a:ext uri="{FF2B5EF4-FFF2-40B4-BE49-F238E27FC236}">
                <a16:creationId xmlns:a16="http://schemas.microsoft.com/office/drawing/2014/main" id="{D07266F7-35FA-4206-8462-6785B358AA8E}"/>
              </a:ext>
            </a:extLst>
          </p:cNvPr>
          <p:cNvSpPr txBox="1">
            <a:spLocks/>
          </p:cNvSpPr>
          <p:nvPr/>
        </p:nvSpPr>
        <p:spPr>
          <a:xfrm>
            <a:off x="9243134" y="63003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B63E124A-EEA2-4BCD-8CE2-47483BCD8724}" type="slidenum">
              <a:rPr lang="en-US" sz="2000" b="1" smtClean="0">
                <a:solidFill>
                  <a:srgbClr val="4472C4"/>
                </a:solidFill>
              </a:rPr>
              <a:pPr algn="r">
                <a:defRPr/>
              </a:pPr>
              <a:t>17</a:t>
            </a:fld>
            <a:r>
              <a:rPr lang="en-US" sz="2000" b="1" dirty="0">
                <a:solidFill>
                  <a:srgbClr val="4472C4"/>
                </a:solidFill>
              </a:rPr>
              <a:t> / 30</a:t>
            </a:r>
          </a:p>
        </p:txBody>
      </p:sp>
    </p:spTree>
    <p:extLst>
      <p:ext uri="{BB962C8B-B14F-4D97-AF65-F5344CB8AC3E}">
        <p14:creationId xmlns:p14="http://schemas.microsoft.com/office/powerpoint/2010/main" val="3790417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4A5F7-E8E5-4FDF-84E6-33ACA6B4F1A0}"/>
              </a:ext>
            </a:extLst>
          </p:cNvPr>
          <p:cNvSpPr>
            <a:spLocks noGrp="1"/>
          </p:cNvSpPr>
          <p:nvPr>
            <p:ph type="title"/>
          </p:nvPr>
        </p:nvSpPr>
        <p:spPr>
          <a:xfrm>
            <a:off x="838200" y="142490"/>
            <a:ext cx="10515600" cy="71625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r>
              <a:rPr lang="en-US" dirty="0">
                <a:solidFill>
                  <a:schemeClr val="accent1"/>
                </a:solidFill>
              </a:rPr>
              <a:t>Causal Perception Classifier</a:t>
            </a:r>
          </a:p>
        </p:txBody>
      </p:sp>
      <p:pic>
        <p:nvPicPr>
          <p:cNvPr id="4" name="Picture 3">
            <a:extLst>
              <a:ext uri="{FF2B5EF4-FFF2-40B4-BE49-F238E27FC236}">
                <a16:creationId xmlns:a16="http://schemas.microsoft.com/office/drawing/2014/main" id="{50B4FBAD-AC7E-4FE6-9C57-C0242650A820}"/>
              </a:ext>
            </a:extLst>
          </p:cNvPr>
          <p:cNvPicPr>
            <a:picLocks noChangeAspect="1"/>
          </p:cNvPicPr>
          <p:nvPr/>
        </p:nvPicPr>
        <p:blipFill>
          <a:blip r:embed="rId3"/>
          <a:stretch>
            <a:fillRect/>
          </a:stretch>
        </p:blipFill>
        <p:spPr>
          <a:xfrm>
            <a:off x="336805" y="1651893"/>
            <a:ext cx="2366775" cy="1773992"/>
          </a:xfrm>
          <a:prstGeom prst="rect">
            <a:avLst/>
          </a:prstGeom>
        </p:spPr>
      </p:pic>
      <p:pic>
        <p:nvPicPr>
          <p:cNvPr id="1027" name="Picture 3" descr="https://lh5.googleusercontent.com/apnAw2hdTCpeY_Lv4xexUxZggvK8Yd9e_jbsP-LmCDxpYZA1Msvk56sJ8mj-1I3y-0rX-XlL-GLgx35wyw4Mi1mlzaBaC6DCxgtL2GC3-eKaD82QtoPdBctPBKn9I6FtqQN5aP20clf87Q">
            <a:extLst>
              <a:ext uri="{FF2B5EF4-FFF2-40B4-BE49-F238E27FC236}">
                <a16:creationId xmlns:a16="http://schemas.microsoft.com/office/drawing/2014/main" id="{2B066C8F-1288-43D6-A525-6FE8140858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6461" y="1741651"/>
            <a:ext cx="638175" cy="169545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29E15813-BF4F-4AF5-8AB9-530C48B8244B}"/>
              </a:ext>
            </a:extLst>
          </p:cNvPr>
          <p:cNvSpPr/>
          <p:nvPr/>
        </p:nvSpPr>
        <p:spPr>
          <a:xfrm>
            <a:off x="254440" y="1641953"/>
            <a:ext cx="2474871" cy="1819276"/>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0F117AAA-5212-4F26-98DF-C2ADDA0469E6}"/>
              </a:ext>
            </a:extLst>
          </p:cNvPr>
          <p:cNvSpPr/>
          <p:nvPr/>
        </p:nvSpPr>
        <p:spPr>
          <a:xfrm>
            <a:off x="2886461" y="1661191"/>
            <a:ext cx="556453" cy="1819276"/>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0DCF3B48-9B9D-4BDB-93E9-708341DCFB4C}"/>
              </a:ext>
            </a:extLst>
          </p:cNvPr>
          <p:cNvSpPr txBox="1"/>
          <p:nvPr/>
        </p:nvSpPr>
        <p:spPr>
          <a:xfrm>
            <a:off x="2398430" y="981990"/>
            <a:ext cx="2252411" cy="553998"/>
          </a:xfrm>
          <a:prstGeom prst="rect">
            <a:avLst/>
          </a:prstGeom>
          <a:noFill/>
        </p:spPr>
        <p:txBody>
          <a:bodyPr wrap="none" rtlCol="0">
            <a:spAutoFit/>
          </a:bodyPr>
          <a:lstStyle/>
          <a:p>
            <a:r>
              <a:rPr lang="en-US" sz="3000" dirty="0"/>
              <a:t>AMT </a:t>
            </a:r>
            <a:r>
              <a:rPr lang="en-US" altLang="zh-CN" sz="3000" dirty="0"/>
              <a:t>workers</a:t>
            </a:r>
            <a:endParaRPr lang="en-US" sz="3000" dirty="0"/>
          </a:p>
        </p:txBody>
      </p:sp>
      <p:sp>
        <p:nvSpPr>
          <p:cNvPr id="8" name="Slide Number Placeholder 3">
            <a:extLst>
              <a:ext uri="{FF2B5EF4-FFF2-40B4-BE49-F238E27FC236}">
                <a16:creationId xmlns:a16="http://schemas.microsoft.com/office/drawing/2014/main" id="{ACC72933-34E7-45D2-9583-91A5DD2EB4D3}"/>
              </a:ext>
            </a:extLst>
          </p:cNvPr>
          <p:cNvSpPr txBox="1">
            <a:spLocks/>
          </p:cNvSpPr>
          <p:nvPr/>
        </p:nvSpPr>
        <p:spPr>
          <a:xfrm>
            <a:off x="9243134" y="63003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B63E124A-EEA2-4BCD-8CE2-47483BCD8724}" type="slidenum">
              <a:rPr lang="en-US" sz="2000" b="1" smtClean="0">
                <a:solidFill>
                  <a:srgbClr val="4472C4"/>
                </a:solidFill>
              </a:rPr>
              <a:pPr algn="r">
                <a:defRPr/>
              </a:pPr>
              <a:t>18</a:t>
            </a:fld>
            <a:r>
              <a:rPr lang="en-US" sz="2000" b="1" dirty="0">
                <a:solidFill>
                  <a:srgbClr val="4472C4"/>
                </a:solidFill>
              </a:rPr>
              <a:t> / 30</a:t>
            </a:r>
          </a:p>
        </p:txBody>
      </p:sp>
    </p:spTree>
    <p:extLst>
      <p:ext uri="{BB962C8B-B14F-4D97-AF65-F5344CB8AC3E}">
        <p14:creationId xmlns:p14="http://schemas.microsoft.com/office/powerpoint/2010/main" val="415955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4A5F7-E8E5-4FDF-84E6-33ACA6B4F1A0}"/>
              </a:ext>
            </a:extLst>
          </p:cNvPr>
          <p:cNvSpPr>
            <a:spLocks noGrp="1"/>
          </p:cNvSpPr>
          <p:nvPr>
            <p:ph type="title"/>
          </p:nvPr>
        </p:nvSpPr>
        <p:spPr>
          <a:xfrm>
            <a:off x="502171" y="142490"/>
            <a:ext cx="11382114" cy="65198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90000"/>
          </a:bodyPr>
          <a:lstStyle/>
          <a:p>
            <a:pPr algn="ctr"/>
            <a:r>
              <a:rPr lang="en-US" dirty="0">
                <a:solidFill>
                  <a:schemeClr val="accent1"/>
                </a:solidFill>
              </a:rPr>
              <a:t>Causal Perception Classifier: Feature representation</a:t>
            </a:r>
          </a:p>
        </p:txBody>
      </p:sp>
      <p:pic>
        <p:nvPicPr>
          <p:cNvPr id="4" name="Picture 3">
            <a:extLst>
              <a:ext uri="{FF2B5EF4-FFF2-40B4-BE49-F238E27FC236}">
                <a16:creationId xmlns:a16="http://schemas.microsoft.com/office/drawing/2014/main" id="{50B4FBAD-AC7E-4FE6-9C57-C0242650A820}"/>
              </a:ext>
            </a:extLst>
          </p:cNvPr>
          <p:cNvPicPr>
            <a:picLocks noChangeAspect="1"/>
          </p:cNvPicPr>
          <p:nvPr/>
        </p:nvPicPr>
        <p:blipFill>
          <a:blip r:embed="rId3"/>
          <a:stretch>
            <a:fillRect/>
          </a:stretch>
        </p:blipFill>
        <p:spPr>
          <a:xfrm>
            <a:off x="336805" y="1373597"/>
            <a:ext cx="2366775" cy="1773992"/>
          </a:xfrm>
          <a:prstGeom prst="rect">
            <a:avLst/>
          </a:prstGeom>
        </p:spPr>
      </p:pic>
      <p:pic>
        <p:nvPicPr>
          <p:cNvPr id="1027" name="Picture 3" descr="https://lh5.googleusercontent.com/apnAw2hdTCpeY_Lv4xexUxZggvK8Yd9e_jbsP-LmCDxpYZA1Msvk56sJ8mj-1I3y-0rX-XlL-GLgx35wyw4Mi1mlzaBaC6DCxgtL2GC3-eKaD82QtoPdBctPBKn9I6FtqQN5aP20clf87Q">
            <a:extLst>
              <a:ext uri="{FF2B5EF4-FFF2-40B4-BE49-F238E27FC236}">
                <a16:creationId xmlns:a16="http://schemas.microsoft.com/office/drawing/2014/main" id="{2B066C8F-1288-43D6-A525-6FE8140858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6461" y="1463355"/>
            <a:ext cx="638175" cy="169545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29E15813-BF4F-4AF5-8AB9-530C48B8244B}"/>
              </a:ext>
            </a:extLst>
          </p:cNvPr>
          <p:cNvSpPr/>
          <p:nvPr/>
        </p:nvSpPr>
        <p:spPr>
          <a:xfrm>
            <a:off x="254440" y="1373596"/>
            <a:ext cx="2474871" cy="1819276"/>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0F117AAA-5212-4F26-98DF-C2ADDA0469E6}"/>
              </a:ext>
            </a:extLst>
          </p:cNvPr>
          <p:cNvSpPr/>
          <p:nvPr/>
        </p:nvSpPr>
        <p:spPr>
          <a:xfrm>
            <a:off x="2886461" y="1402773"/>
            <a:ext cx="556453" cy="1819276"/>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Table 4">
            <a:extLst>
              <a:ext uri="{FF2B5EF4-FFF2-40B4-BE49-F238E27FC236}">
                <a16:creationId xmlns:a16="http://schemas.microsoft.com/office/drawing/2014/main" id="{C017F718-246A-4E11-96C9-474416ADE974}"/>
              </a:ext>
            </a:extLst>
          </p:cNvPr>
          <p:cNvGraphicFramePr>
            <a:graphicFrameLocks noGrp="1"/>
          </p:cNvGraphicFramePr>
          <p:nvPr>
            <p:extLst>
              <p:ext uri="{D42A27DB-BD31-4B8C-83A1-F6EECF244321}">
                <p14:modId xmlns:p14="http://schemas.microsoft.com/office/powerpoint/2010/main" val="1173218022"/>
              </p:ext>
            </p:extLst>
          </p:nvPr>
        </p:nvGraphicFramePr>
        <p:xfrm>
          <a:off x="428884" y="3657322"/>
          <a:ext cx="11046086" cy="2072640"/>
        </p:xfrm>
        <a:graphic>
          <a:graphicData uri="http://schemas.openxmlformats.org/drawingml/2006/table">
            <a:tbl>
              <a:tblPr firstRow="1" bandRow="1">
                <a:tableStyleId>{5C22544A-7EE6-4342-B048-85BDC9FD1C3A}</a:tableStyleId>
              </a:tblPr>
              <a:tblGrid>
                <a:gridCol w="4660277">
                  <a:extLst>
                    <a:ext uri="{9D8B030D-6E8A-4147-A177-3AD203B41FA5}">
                      <a16:colId xmlns:a16="http://schemas.microsoft.com/office/drawing/2014/main" val="99298891"/>
                    </a:ext>
                  </a:extLst>
                </a:gridCol>
                <a:gridCol w="6385809">
                  <a:extLst>
                    <a:ext uri="{9D8B030D-6E8A-4147-A177-3AD203B41FA5}">
                      <a16:colId xmlns:a16="http://schemas.microsoft.com/office/drawing/2014/main" val="25007068"/>
                    </a:ext>
                  </a:extLst>
                </a:gridCol>
              </a:tblGrid>
              <a:tr h="370840">
                <a:tc>
                  <a:txBody>
                    <a:bodyPr/>
                    <a:lstStyle/>
                    <a:p>
                      <a:r>
                        <a:rPr lang="en-US" sz="2800" dirty="0">
                          <a:solidFill>
                            <a:schemeClr val="tx1"/>
                          </a:solidFill>
                        </a:rPr>
                        <a:t>Generalizable features</a:t>
                      </a:r>
                    </a:p>
                  </a:txBody>
                  <a:tcPr>
                    <a:noFill/>
                  </a:tcPr>
                </a:tc>
                <a:tc>
                  <a:txBody>
                    <a:bodyPr/>
                    <a:lstStyle/>
                    <a:p>
                      <a:r>
                        <a:rPr lang="en-US" sz="2800" dirty="0">
                          <a:solidFill>
                            <a:schemeClr val="tx1"/>
                          </a:solidFill>
                        </a:rPr>
                        <a:t>Example</a:t>
                      </a:r>
                    </a:p>
                  </a:txBody>
                  <a:tcPr>
                    <a:noFill/>
                  </a:tcPr>
                </a:tc>
                <a:extLst>
                  <a:ext uri="{0D108BD9-81ED-4DB2-BD59-A6C34878D82A}">
                    <a16:rowId xmlns:a16="http://schemas.microsoft.com/office/drawing/2014/main" val="1008716057"/>
                  </a:ext>
                </a:extLst>
              </a:tr>
              <a:tr h="370840">
                <a:tc>
                  <a:txBody>
                    <a:bodyPr/>
                    <a:lstStyle/>
                    <a:p>
                      <a:r>
                        <a:rPr lang="en-US" sz="2800" dirty="0"/>
                        <a:t>Context probability:</a:t>
                      </a:r>
                    </a:p>
                  </a:txBody>
                  <a:tcPr>
                    <a:noFill/>
                  </a:tcPr>
                </a:tc>
                <a:tc>
                  <a:txBody>
                    <a:bodyPr/>
                    <a:lstStyle/>
                    <a:p>
                      <a:r>
                        <a:rPr lang="en-US" sz="2800" dirty="0">
                          <a:solidFill>
                            <a:schemeClr val="dk1"/>
                          </a:solidFill>
                          <a:latin typeface="Times New Roman" panose="02020603050405020304" pitchFamily="18" charset="0"/>
                          <a:cs typeface="Times New Roman" panose="02020603050405020304" pitchFamily="18" charset="0"/>
                        </a:rPr>
                        <a:t>P(y=desirable | </a:t>
                      </a:r>
                      <a:r>
                        <a:rPr lang="en-US" sz="2800" i="1" dirty="0">
                          <a:solidFill>
                            <a:schemeClr val="dk1"/>
                          </a:solidFill>
                          <a:latin typeface="Times New Roman" panose="02020603050405020304" pitchFamily="18" charset="0"/>
                          <a:cs typeface="Times New Roman" panose="02020603050405020304" pitchFamily="18" charset="0"/>
                        </a:rPr>
                        <a:t>Plenty of … nearby</a:t>
                      </a:r>
                      <a:r>
                        <a:rPr lang="en-US" sz="2800" dirty="0">
                          <a:solidFill>
                            <a:schemeClr val="dk1"/>
                          </a:solidFill>
                          <a:latin typeface="Times New Roman" panose="02020603050405020304" pitchFamily="18" charset="0"/>
                          <a:cs typeface="Times New Roman" panose="02020603050405020304" pitchFamily="18" charset="0"/>
                        </a:rPr>
                        <a:t>)</a:t>
                      </a:r>
                      <a:endParaRPr lang="en-US" sz="2800" dirty="0"/>
                    </a:p>
                  </a:txBody>
                  <a:tcPr>
                    <a:noFill/>
                  </a:tcPr>
                </a:tc>
                <a:extLst>
                  <a:ext uri="{0D108BD9-81ED-4DB2-BD59-A6C34878D82A}">
                    <a16:rowId xmlns:a16="http://schemas.microsoft.com/office/drawing/2014/main" val="2557001622"/>
                  </a:ext>
                </a:extLst>
              </a:tr>
              <a:tr h="370840">
                <a:tc>
                  <a:txBody>
                    <a:bodyPr/>
                    <a:lstStyle/>
                    <a:p>
                      <a:r>
                        <a:rPr lang="en-US" sz="2800" dirty="0"/>
                        <a:t>Control word probability:</a:t>
                      </a:r>
                    </a:p>
                  </a:txBody>
                  <a:tcPr>
                    <a:noFill/>
                  </a:tcPr>
                </a:tc>
                <a:tc>
                  <a:txBody>
                    <a:bodyPr/>
                    <a:lstStyle/>
                    <a:p>
                      <a:r>
                        <a:rPr lang="en-US" sz="2800" dirty="0">
                          <a:solidFill>
                            <a:schemeClr val="dk1"/>
                          </a:solidFill>
                          <a:latin typeface="Times New Roman" panose="02020603050405020304" pitchFamily="18" charset="0"/>
                          <a:cs typeface="Times New Roman" panose="02020603050405020304" pitchFamily="18" charset="0"/>
                        </a:rPr>
                        <a:t>P(y=desirable | </a:t>
                      </a:r>
                      <a:r>
                        <a:rPr lang="en-US" sz="2800" i="1" dirty="0">
                          <a:solidFill>
                            <a:schemeClr val="dk1"/>
                          </a:solidFill>
                          <a:latin typeface="Times New Roman" panose="02020603050405020304" pitchFamily="18" charset="0"/>
                          <a:cs typeface="Times New Roman" panose="02020603050405020304" pitchFamily="18" charset="0"/>
                        </a:rPr>
                        <a:t>shops</a:t>
                      </a:r>
                      <a:r>
                        <a:rPr lang="en-US" sz="2800" dirty="0">
                          <a:solidFill>
                            <a:schemeClr val="dk1"/>
                          </a:solidFill>
                          <a:latin typeface="Times New Roman" panose="02020603050405020304" pitchFamily="18" charset="0"/>
                          <a:cs typeface="Times New Roman" panose="02020603050405020304" pitchFamily="18" charset="0"/>
                        </a:rPr>
                        <a:t>)</a:t>
                      </a:r>
                      <a:endParaRPr lang="en-US" sz="2800" dirty="0"/>
                    </a:p>
                  </a:txBody>
                  <a:tcPr>
                    <a:noFill/>
                  </a:tcPr>
                </a:tc>
                <a:extLst>
                  <a:ext uri="{0D108BD9-81ED-4DB2-BD59-A6C34878D82A}">
                    <a16:rowId xmlns:a16="http://schemas.microsoft.com/office/drawing/2014/main" val="2811449688"/>
                  </a:ext>
                </a:extLst>
              </a:tr>
              <a:tr h="370840">
                <a:tc>
                  <a:txBody>
                    <a:bodyPr/>
                    <a:lstStyle/>
                    <a:p>
                      <a:r>
                        <a:rPr lang="en-US" sz="2800" dirty="0"/>
                        <a:t>Treatment word probability:</a:t>
                      </a:r>
                    </a:p>
                  </a:txBody>
                  <a:tcPr>
                    <a:noFill/>
                  </a:tcPr>
                </a:tc>
                <a:tc>
                  <a:txBody>
                    <a:bodyPr/>
                    <a:lstStyle/>
                    <a:p>
                      <a:r>
                        <a:rPr lang="en-US" sz="2800" dirty="0">
                          <a:solidFill>
                            <a:schemeClr val="dk1"/>
                          </a:solidFill>
                          <a:latin typeface="Times New Roman" panose="02020603050405020304" pitchFamily="18" charset="0"/>
                          <a:cs typeface="Times New Roman" panose="02020603050405020304" pitchFamily="18" charset="0"/>
                        </a:rPr>
                        <a:t>P(y=desirable | </a:t>
                      </a:r>
                      <a:r>
                        <a:rPr lang="en-US" sz="2800" i="1" dirty="0">
                          <a:solidFill>
                            <a:schemeClr val="dk1"/>
                          </a:solidFill>
                          <a:latin typeface="Times New Roman" panose="02020603050405020304" pitchFamily="18" charset="0"/>
                          <a:cs typeface="Times New Roman" panose="02020603050405020304" pitchFamily="18" charset="0"/>
                        </a:rPr>
                        <a:t>boutiques</a:t>
                      </a:r>
                      <a:r>
                        <a:rPr lang="en-US" sz="2800" dirty="0">
                          <a:solidFill>
                            <a:schemeClr val="dk1"/>
                          </a:solidFill>
                          <a:latin typeface="Times New Roman" panose="02020603050405020304" pitchFamily="18" charset="0"/>
                          <a:cs typeface="Times New Roman" panose="02020603050405020304" pitchFamily="18" charset="0"/>
                        </a:rPr>
                        <a:t>)</a:t>
                      </a:r>
                      <a:endParaRPr lang="en-US" sz="2800" dirty="0"/>
                    </a:p>
                  </a:txBody>
                  <a:tcPr>
                    <a:noFill/>
                  </a:tcPr>
                </a:tc>
                <a:extLst>
                  <a:ext uri="{0D108BD9-81ED-4DB2-BD59-A6C34878D82A}">
                    <a16:rowId xmlns:a16="http://schemas.microsoft.com/office/drawing/2014/main" val="3998579857"/>
                  </a:ext>
                </a:extLst>
              </a:tr>
            </a:tbl>
          </a:graphicData>
        </a:graphic>
      </p:graphicFrame>
      <p:sp>
        <p:nvSpPr>
          <p:cNvPr id="8" name="Slide Number Placeholder 3">
            <a:extLst>
              <a:ext uri="{FF2B5EF4-FFF2-40B4-BE49-F238E27FC236}">
                <a16:creationId xmlns:a16="http://schemas.microsoft.com/office/drawing/2014/main" id="{D219B162-FBB7-4E23-9F79-728DE560F5B4}"/>
              </a:ext>
            </a:extLst>
          </p:cNvPr>
          <p:cNvSpPr txBox="1">
            <a:spLocks/>
          </p:cNvSpPr>
          <p:nvPr/>
        </p:nvSpPr>
        <p:spPr>
          <a:xfrm>
            <a:off x="9243134" y="63003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B63E124A-EEA2-4BCD-8CE2-47483BCD8724}" type="slidenum">
              <a:rPr lang="en-US" sz="2000" b="1" smtClean="0">
                <a:solidFill>
                  <a:srgbClr val="4472C4"/>
                </a:solidFill>
              </a:rPr>
              <a:pPr algn="r">
                <a:defRPr/>
              </a:pPr>
              <a:t>19</a:t>
            </a:fld>
            <a:r>
              <a:rPr lang="en-US" sz="2000" b="1" dirty="0">
                <a:solidFill>
                  <a:srgbClr val="4472C4"/>
                </a:solidFill>
              </a:rPr>
              <a:t> / 30</a:t>
            </a:r>
          </a:p>
        </p:txBody>
      </p:sp>
    </p:spTree>
    <p:extLst>
      <p:ext uri="{BB962C8B-B14F-4D97-AF65-F5344CB8AC3E}">
        <p14:creationId xmlns:p14="http://schemas.microsoft.com/office/powerpoint/2010/main" val="1395720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6F61414-FEFD-42E4-8374-4BAEE36B6D27}"/>
              </a:ext>
            </a:extLst>
          </p:cNvPr>
          <p:cNvSpPr>
            <a:spLocks noGrp="1"/>
          </p:cNvSpPr>
          <p:nvPr>
            <p:ph sz="half" idx="2"/>
          </p:nvPr>
        </p:nvSpPr>
        <p:spPr>
          <a:xfrm>
            <a:off x="2488758" y="1168843"/>
            <a:ext cx="8317065" cy="1288110"/>
          </a:xfrm>
        </p:spPr>
        <p:txBody>
          <a:bodyPr>
            <a:normAutofit/>
          </a:bodyPr>
          <a:lstStyle/>
          <a:p>
            <a:r>
              <a:rPr lang="en-US" sz="3000" dirty="0"/>
              <a:t>There are plenty of </a:t>
            </a:r>
            <a:r>
              <a:rPr lang="en-US" sz="3000" b="1" i="1" u="sng" dirty="0">
                <a:solidFill>
                  <a:schemeClr val="accent2">
                    <a:lumMod val="75000"/>
                  </a:schemeClr>
                </a:solidFill>
              </a:rPr>
              <a:t>boutiques</a:t>
            </a:r>
            <a:r>
              <a:rPr lang="en-US" sz="3000" dirty="0"/>
              <a:t> near my house.</a:t>
            </a:r>
          </a:p>
          <a:p>
            <a:endParaRPr lang="en-US" dirty="0"/>
          </a:p>
          <a:p>
            <a:endParaRPr lang="en-US" dirty="0"/>
          </a:p>
          <a:p>
            <a:endParaRPr lang="en-US" dirty="0"/>
          </a:p>
          <a:p>
            <a:pPr marL="0" indent="0">
              <a:buNone/>
            </a:pPr>
            <a:endParaRPr lang="en-US" dirty="0"/>
          </a:p>
        </p:txBody>
      </p:sp>
      <p:sp>
        <p:nvSpPr>
          <p:cNvPr id="13" name="Title 12">
            <a:extLst>
              <a:ext uri="{FF2B5EF4-FFF2-40B4-BE49-F238E27FC236}">
                <a16:creationId xmlns:a16="http://schemas.microsoft.com/office/drawing/2014/main" id="{08EEE538-AB95-4F07-8CD6-A30D83AC0DAB}"/>
              </a:ext>
            </a:extLst>
          </p:cNvPr>
          <p:cNvSpPr>
            <a:spLocks noGrp="1"/>
          </p:cNvSpPr>
          <p:nvPr>
            <p:ph type="title"/>
          </p:nvPr>
        </p:nvSpPr>
        <p:spPr>
          <a:xfrm>
            <a:off x="3002042" y="126334"/>
            <a:ext cx="6655763" cy="840230"/>
          </a:xfrm>
          <a:prstGeom prst="rect">
            <a:avLst/>
          </a:prstGeom>
          <a:noFill/>
        </p:spPr>
        <p:txBody>
          <a:bodyPr wrap="square" lIns="91440" tIns="45720" rIns="91440" bIns="45720">
            <a:spAutoFit/>
          </a:bodyPr>
          <a:lstStyle/>
          <a:p>
            <a:pPr algn="ctr"/>
            <a:r>
              <a:rPr lang="en-US" sz="5400" b="1" dirty="0">
                <a:ln w="12700" cmpd="sng">
                  <a:solidFill>
                    <a:srgbClr val="4472C4">
                      <a:lumMod val="75000"/>
                    </a:srgbClr>
                  </a:solidFill>
                  <a:prstDash val="solid"/>
                </a:ln>
                <a:gradFill>
                  <a:gsLst>
                    <a:gs pos="7000">
                      <a:srgbClr val="5B9BD5"/>
                    </a:gs>
                    <a:gs pos="69000">
                      <a:srgbClr val="4472C4">
                        <a:lumMod val="40000"/>
                        <a:lumOff val="60000"/>
                      </a:srgbClr>
                    </a:gs>
                    <a:gs pos="94000">
                      <a:srgbClr val="4472C4">
                        <a:lumMod val="20000"/>
                        <a:lumOff val="80000"/>
                      </a:srgbClr>
                    </a:gs>
                  </a:gsLst>
                  <a:lin ang="5400000"/>
                </a:gradFill>
              </a:rPr>
              <a:t>Motivating example</a:t>
            </a:r>
          </a:p>
        </p:txBody>
      </p:sp>
      <p:pic>
        <p:nvPicPr>
          <p:cNvPr id="5" name="Picture 4" descr="A picture containing indoor, table, floor, building&#10;&#10;Description automatically generated">
            <a:extLst>
              <a:ext uri="{FF2B5EF4-FFF2-40B4-BE49-F238E27FC236}">
                <a16:creationId xmlns:a16="http://schemas.microsoft.com/office/drawing/2014/main" id="{182D4E49-23FB-43ED-8BC6-630F709C3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295" y="2902865"/>
            <a:ext cx="5140349" cy="3903452"/>
          </a:xfrm>
          <a:prstGeom prst="rect">
            <a:avLst/>
          </a:prstGeom>
        </p:spPr>
      </p:pic>
      <p:sp>
        <p:nvSpPr>
          <p:cNvPr id="7" name="Arrow: Bent-Up 6">
            <a:extLst>
              <a:ext uri="{FF2B5EF4-FFF2-40B4-BE49-F238E27FC236}">
                <a16:creationId xmlns:a16="http://schemas.microsoft.com/office/drawing/2014/main" id="{A722E8F2-462F-4B63-8048-66BECC9DC9BA}"/>
              </a:ext>
            </a:extLst>
          </p:cNvPr>
          <p:cNvSpPr/>
          <p:nvPr/>
        </p:nvSpPr>
        <p:spPr>
          <a:xfrm rot="10800000">
            <a:off x="1796994" y="1399429"/>
            <a:ext cx="691763" cy="1375575"/>
          </a:xfrm>
          <a:prstGeom prst="bentUpArrow">
            <a:avLst>
              <a:gd name="adj1" fmla="val 18103"/>
              <a:gd name="adj2" fmla="val 18678"/>
              <a:gd name="adj3" fmla="val 50000"/>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22AA3EF0-F528-403A-B581-8B4F18293925}"/>
              </a:ext>
            </a:extLst>
          </p:cNvPr>
          <p:cNvSpPr txBox="1"/>
          <p:nvPr/>
        </p:nvSpPr>
        <p:spPr>
          <a:xfrm>
            <a:off x="5854148" y="1669774"/>
            <a:ext cx="1338828" cy="553998"/>
          </a:xfrm>
          <a:prstGeom prst="rect">
            <a:avLst/>
          </a:prstGeom>
          <a:noFill/>
        </p:spPr>
        <p:txBody>
          <a:bodyPr wrap="none" rtlCol="0">
            <a:spAutoFit/>
          </a:bodyPr>
          <a:lstStyle/>
          <a:p>
            <a:r>
              <a:rPr lang="zh-CN" altLang="en-US" sz="3000" b="1" dirty="0">
                <a:solidFill>
                  <a:schemeClr val="accent2">
                    <a:lumMod val="75000"/>
                  </a:schemeClr>
                </a:solidFill>
              </a:rPr>
              <a:t>精品店</a:t>
            </a:r>
            <a:endParaRPr lang="en-US" sz="3000" b="1" dirty="0">
              <a:solidFill>
                <a:schemeClr val="accent2">
                  <a:lumMod val="75000"/>
                </a:schemeClr>
              </a:solidFill>
            </a:endParaRPr>
          </a:p>
        </p:txBody>
      </p:sp>
      <p:sp>
        <p:nvSpPr>
          <p:cNvPr id="8" name="Slide Number Placeholder 3">
            <a:extLst>
              <a:ext uri="{FF2B5EF4-FFF2-40B4-BE49-F238E27FC236}">
                <a16:creationId xmlns:a16="http://schemas.microsoft.com/office/drawing/2014/main" id="{1453C264-1A44-4247-AAD5-6BB17725C86A}"/>
              </a:ext>
            </a:extLst>
          </p:cNvPr>
          <p:cNvSpPr txBox="1">
            <a:spLocks/>
          </p:cNvSpPr>
          <p:nvPr/>
        </p:nvSpPr>
        <p:spPr>
          <a:xfrm>
            <a:off x="9243134" y="6329555"/>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B63E124A-EEA2-4BCD-8CE2-47483BCD8724}" type="slidenum">
              <a:rPr lang="en-US" sz="2000" b="1" smtClean="0">
                <a:solidFill>
                  <a:srgbClr val="4472C4"/>
                </a:solidFill>
              </a:rPr>
              <a:pPr algn="r">
                <a:defRPr/>
              </a:pPr>
              <a:t>2</a:t>
            </a:fld>
            <a:r>
              <a:rPr lang="en-US" sz="2000" b="1" dirty="0">
                <a:solidFill>
                  <a:srgbClr val="4472C4"/>
                </a:solidFill>
              </a:rPr>
              <a:t> / 30</a:t>
            </a:r>
          </a:p>
        </p:txBody>
      </p:sp>
    </p:spTree>
    <p:extLst>
      <p:ext uri="{BB962C8B-B14F-4D97-AF65-F5344CB8AC3E}">
        <p14:creationId xmlns:p14="http://schemas.microsoft.com/office/powerpoint/2010/main" val="2021896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4A5F7-E8E5-4FDF-84E6-33ACA6B4F1A0}"/>
              </a:ext>
            </a:extLst>
          </p:cNvPr>
          <p:cNvSpPr>
            <a:spLocks noGrp="1"/>
          </p:cNvSpPr>
          <p:nvPr>
            <p:ph type="title"/>
          </p:nvPr>
        </p:nvSpPr>
        <p:spPr>
          <a:xfrm>
            <a:off x="838200" y="142490"/>
            <a:ext cx="10515600" cy="71625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r>
              <a:rPr lang="en-US" dirty="0">
                <a:solidFill>
                  <a:schemeClr val="accent1"/>
                </a:solidFill>
              </a:rPr>
              <a:t>Causal Perception Classifier</a:t>
            </a:r>
          </a:p>
        </p:txBody>
      </p:sp>
      <p:grpSp>
        <p:nvGrpSpPr>
          <p:cNvPr id="6" name="Group 5">
            <a:extLst>
              <a:ext uri="{FF2B5EF4-FFF2-40B4-BE49-F238E27FC236}">
                <a16:creationId xmlns:a16="http://schemas.microsoft.com/office/drawing/2014/main" id="{C764CFD6-43D0-42F1-BD57-93BB73A9006A}"/>
              </a:ext>
            </a:extLst>
          </p:cNvPr>
          <p:cNvGrpSpPr/>
          <p:nvPr/>
        </p:nvGrpSpPr>
        <p:grpSpPr>
          <a:xfrm>
            <a:off x="254440" y="1920245"/>
            <a:ext cx="11600755" cy="1967405"/>
            <a:chOff x="254440" y="1920245"/>
            <a:chExt cx="11600755" cy="1967405"/>
          </a:xfrm>
        </p:grpSpPr>
        <p:pic>
          <p:nvPicPr>
            <p:cNvPr id="5" name="Picture 4">
              <a:extLst>
                <a:ext uri="{FF2B5EF4-FFF2-40B4-BE49-F238E27FC236}">
                  <a16:creationId xmlns:a16="http://schemas.microsoft.com/office/drawing/2014/main" id="{6755C84C-E023-4A00-9B76-FB7742DB967F}"/>
                </a:ext>
              </a:extLst>
            </p:cNvPr>
            <p:cNvPicPr>
              <a:picLocks noChangeAspect="1"/>
            </p:cNvPicPr>
            <p:nvPr/>
          </p:nvPicPr>
          <p:blipFill>
            <a:blip r:embed="rId3"/>
            <a:stretch>
              <a:fillRect/>
            </a:stretch>
          </p:blipFill>
          <p:spPr>
            <a:xfrm>
              <a:off x="9745933" y="2159562"/>
              <a:ext cx="2089478" cy="1601550"/>
            </a:xfrm>
            <a:prstGeom prst="rect">
              <a:avLst/>
            </a:prstGeom>
          </p:spPr>
        </p:pic>
        <p:pic>
          <p:nvPicPr>
            <p:cNvPr id="4" name="Picture 3">
              <a:extLst>
                <a:ext uri="{FF2B5EF4-FFF2-40B4-BE49-F238E27FC236}">
                  <a16:creationId xmlns:a16="http://schemas.microsoft.com/office/drawing/2014/main" id="{50B4FBAD-AC7E-4FE6-9C57-C0242650A820}"/>
                </a:ext>
              </a:extLst>
            </p:cNvPr>
            <p:cNvPicPr>
              <a:picLocks noChangeAspect="1"/>
            </p:cNvPicPr>
            <p:nvPr/>
          </p:nvPicPr>
          <p:blipFill>
            <a:blip r:embed="rId4"/>
            <a:stretch>
              <a:fillRect/>
            </a:stretch>
          </p:blipFill>
          <p:spPr>
            <a:xfrm>
              <a:off x="336805" y="1920246"/>
              <a:ext cx="2366775" cy="1773992"/>
            </a:xfrm>
            <a:prstGeom prst="rect">
              <a:avLst/>
            </a:prstGeom>
          </p:spPr>
        </p:pic>
        <p:pic>
          <p:nvPicPr>
            <p:cNvPr id="1027" name="Picture 3" descr="https://lh5.googleusercontent.com/apnAw2hdTCpeY_Lv4xexUxZggvK8Yd9e_jbsP-LmCDxpYZA1Msvk56sJ8mj-1I3y-0rX-XlL-GLgx35wyw4Mi1mlzaBaC6DCxgtL2GC3-eKaD82QtoPdBctPBKn9I6FtqQN5aP20clf87Q">
              <a:extLst>
                <a:ext uri="{FF2B5EF4-FFF2-40B4-BE49-F238E27FC236}">
                  <a16:creationId xmlns:a16="http://schemas.microsoft.com/office/drawing/2014/main" id="{2B066C8F-1288-43D6-A525-6FE8140858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6461" y="2010004"/>
              <a:ext cx="638175" cy="169545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29E15813-BF4F-4AF5-8AB9-530C48B8244B}"/>
                </a:ext>
              </a:extLst>
            </p:cNvPr>
            <p:cNvSpPr/>
            <p:nvPr/>
          </p:nvSpPr>
          <p:spPr>
            <a:xfrm>
              <a:off x="254440" y="1920245"/>
              <a:ext cx="2474871" cy="1819276"/>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0F117AAA-5212-4F26-98DF-C2ADDA0469E6}"/>
                </a:ext>
              </a:extLst>
            </p:cNvPr>
            <p:cNvSpPr/>
            <p:nvPr/>
          </p:nvSpPr>
          <p:spPr>
            <a:xfrm>
              <a:off x="2886461" y="1949422"/>
              <a:ext cx="556453" cy="1819276"/>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08FC57B-D199-45DF-B768-B7D0E3481F95}"/>
                </a:ext>
              </a:extLst>
            </p:cNvPr>
            <p:cNvSpPr/>
            <p:nvPr/>
          </p:nvSpPr>
          <p:spPr>
            <a:xfrm>
              <a:off x="5158785" y="2420683"/>
              <a:ext cx="270138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Classifier</a:t>
              </a:r>
            </a:p>
          </p:txBody>
        </p:sp>
        <p:sp>
          <p:nvSpPr>
            <p:cNvPr id="15" name="Rectangle: Rounded Corners 14">
              <a:extLst>
                <a:ext uri="{FF2B5EF4-FFF2-40B4-BE49-F238E27FC236}">
                  <a16:creationId xmlns:a16="http://schemas.microsoft.com/office/drawing/2014/main" id="{BB8B3F4B-9741-4A66-A066-6D4AA5F4F70F}"/>
                </a:ext>
              </a:extLst>
            </p:cNvPr>
            <p:cNvSpPr/>
            <p:nvPr/>
          </p:nvSpPr>
          <p:spPr>
            <a:xfrm>
              <a:off x="9741443" y="2068374"/>
              <a:ext cx="2113752" cy="1819276"/>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Right 11">
              <a:extLst>
                <a:ext uri="{FF2B5EF4-FFF2-40B4-BE49-F238E27FC236}">
                  <a16:creationId xmlns:a16="http://schemas.microsoft.com/office/drawing/2014/main" id="{93098747-FE61-48C5-8595-A41EFA284354}"/>
                </a:ext>
              </a:extLst>
            </p:cNvPr>
            <p:cNvSpPr/>
            <p:nvPr/>
          </p:nvSpPr>
          <p:spPr>
            <a:xfrm>
              <a:off x="3707516" y="2782955"/>
              <a:ext cx="1331998" cy="230588"/>
            </a:xfrm>
            <a:prstGeom prst="rightArrow">
              <a:avLst/>
            </a:prstGeom>
            <a:solidFill>
              <a:schemeClr val="accent1">
                <a:alpha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7" name="Arrow: Right 16">
              <a:extLst>
                <a:ext uri="{FF2B5EF4-FFF2-40B4-BE49-F238E27FC236}">
                  <a16:creationId xmlns:a16="http://schemas.microsoft.com/office/drawing/2014/main" id="{0E29094A-405A-4C4F-B038-D7F50E1A531E}"/>
                </a:ext>
              </a:extLst>
            </p:cNvPr>
            <p:cNvSpPr/>
            <p:nvPr/>
          </p:nvSpPr>
          <p:spPr>
            <a:xfrm>
              <a:off x="7994595" y="2800184"/>
              <a:ext cx="1569248" cy="213359"/>
            </a:xfrm>
            <a:prstGeom prst="rightArrow">
              <a:avLst/>
            </a:prstGeom>
            <a:solidFill>
              <a:schemeClr val="accent1">
                <a:alpha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4" name="TextBox 13">
              <a:extLst>
                <a:ext uri="{FF2B5EF4-FFF2-40B4-BE49-F238E27FC236}">
                  <a16:creationId xmlns:a16="http://schemas.microsoft.com/office/drawing/2014/main" id="{5C7FDAEC-57E6-48F6-906A-3842E3D6F3EB}"/>
                </a:ext>
              </a:extLst>
            </p:cNvPr>
            <p:cNvSpPr txBox="1"/>
            <p:nvPr/>
          </p:nvSpPr>
          <p:spPr>
            <a:xfrm>
              <a:off x="3702236" y="2228957"/>
              <a:ext cx="1209398" cy="553998"/>
            </a:xfrm>
            <a:prstGeom prst="rect">
              <a:avLst/>
            </a:prstGeom>
            <a:noFill/>
          </p:spPr>
          <p:txBody>
            <a:bodyPr wrap="square" rtlCol="0">
              <a:spAutoFit/>
            </a:bodyPr>
            <a:lstStyle/>
            <a:p>
              <a:r>
                <a:rPr lang="en-US" sz="3000" dirty="0"/>
                <a:t>Train</a:t>
              </a:r>
            </a:p>
          </p:txBody>
        </p:sp>
        <p:sp>
          <p:nvSpPr>
            <p:cNvPr id="20" name="TextBox 19">
              <a:extLst>
                <a:ext uri="{FF2B5EF4-FFF2-40B4-BE49-F238E27FC236}">
                  <a16:creationId xmlns:a16="http://schemas.microsoft.com/office/drawing/2014/main" id="{45A63091-B85B-4A35-8B7D-8E7795FD50A5}"/>
                </a:ext>
              </a:extLst>
            </p:cNvPr>
            <p:cNvSpPr txBox="1"/>
            <p:nvPr/>
          </p:nvSpPr>
          <p:spPr>
            <a:xfrm>
              <a:off x="7925067" y="2228957"/>
              <a:ext cx="1569248" cy="553998"/>
            </a:xfrm>
            <a:prstGeom prst="rect">
              <a:avLst/>
            </a:prstGeom>
            <a:noFill/>
          </p:spPr>
          <p:txBody>
            <a:bodyPr wrap="square" rtlCol="0">
              <a:spAutoFit/>
            </a:bodyPr>
            <a:lstStyle/>
            <a:p>
              <a:r>
                <a:rPr lang="en-US" sz="3000" dirty="0"/>
                <a:t>Predict</a:t>
              </a:r>
            </a:p>
          </p:txBody>
        </p:sp>
      </p:grpSp>
      <p:sp>
        <p:nvSpPr>
          <p:cNvPr id="16" name="Slide Number Placeholder 3">
            <a:extLst>
              <a:ext uri="{FF2B5EF4-FFF2-40B4-BE49-F238E27FC236}">
                <a16:creationId xmlns:a16="http://schemas.microsoft.com/office/drawing/2014/main" id="{8D2A3A5F-C4EA-4FC0-BA82-7324EA4CA487}"/>
              </a:ext>
            </a:extLst>
          </p:cNvPr>
          <p:cNvSpPr txBox="1">
            <a:spLocks/>
          </p:cNvSpPr>
          <p:nvPr/>
        </p:nvSpPr>
        <p:spPr>
          <a:xfrm>
            <a:off x="9243134" y="63003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B63E124A-EEA2-4BCD-8CE2-47483BCD8724}" type="slidenum">
              <a:rPr lang="en-US" sz="2000" b="1" smtClean="0">
                <a:solidFill>
                  <a:srgbClr val="4472C4"/>
                </a:solidFill>
              </a:rPr>
              <a:pPr algn="r">
                <a:defRPr/>
              </a:pPr>
              <a:t>20</a:t>
            </a:fld>
            <a:r>
              <a:rPr lang="en-US" sz="2000" b="1" dirty="0">
                <a:solidFill>
                  <a:srgbClr val="4472C4"/>
                </a:solidFill>
              </a:rPr>
              <a:t> / 30</a:t>
            </a:r>
          </a:p>
        </p:txBody>
      </p:sp>
    </p:spTree>
    <p:extLst>
      <p:ext uri="{BB962C8B-B14F-4D97-AF65-F5344CB8AC3E}">
        <p14:creationId xmlns:p14="http://schemas.microsoft.com/office/powerpoint/2010/main" val="3159485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DD97DC8-EB5E-406D-8944-47BE1489B45E}"/>
              </a:ext>
            </a:extLst>
          </p:cNvPr>
          <p:cNvSpPr>
            <a:spLocks noGrp="1"/>
          </p:cNvSpPr>
          <p:nvPr>
            <p:ph type="title"/>
          </p:nvPr>
        </p:nvSpPr>
        <p:spPr>
          <a:xfrm>
            <a:off x="838200" y="142490"/>
            <a:ext cx="10515600" cy="716252"/>
          </a:xfrm>
        </p:spPr>
        <p:txBody>
          <a:bodyPr>
            <a:normAutofit/>
          </a:bodyPr>
          <a:lstStyle/>
          <a:p>
            <a:pPr algn="ctr"/>
            <a:r>
              <a:rPr lang="en-US" b="1" dirty="0">
                <a:ln w="12700" cmpd="sng">
                  <a:solidFill>
                    <a:schemeClr val="accent5">
                      <a:lumMod val="75000"/>
                    </a:schemeClr>
                  </a:solidFill>
                  <a:prstDash val="solid"/>
                </a:ln>
                <a:gradFill>
                  <a:gsLst>
                    <a:gs pos="7000">
                      <a:schemeClr val="accent1"/>
                    </a:gs>
                    <a:gs pos="69000">
                      <a:schemeClr val="accent5">
                        <a:lumMod val="40000"/>
                        <a:lumOff val="60000"/>
                      </a:schemeClr>
                    </a:gs>
                    <a:gs pos="94000">
                      <a:schemeClr val="accent5">
                        <a:lumMod val="20000"/>
                        <a:lumOff val="80000"/>
                      </a:schemeClr>
                    </a:gs>
                  </a:gsLst>
                  <a:lin ang="5400000"/>
                </a:gradFill>
              </a:rPr>
              <a:t>Experimental dataset</a:t>
            </a:r>
            <a:endParaRPr lang="en-US" dirty="0"/>
          </a:p>
        </p:txBody>
      </p:sp>
      <p:sp>
        <p:nvSpPr>
          <p:cNvPr id="9" name="Content Placeholder 2">
            <a:extLst>
              <a:ext uri="{FF2B5EF4-FFF2-40B4-BE49-F238E27FC236}">
                <a16:creationId xmlns:a16="http://schemas.microsoft.com/office/drawing/2014/main" id="{E6D52D37-E72F-4281-A27C-C18F24FD44E8}"/>
              </a:ext>
            </a:extLst>
          </p:cNvPr>
          <p:cNvSpPr>
            <a:spLocks noGrp="1"/>
          </p:cNvSpPr>
          <p:nvPr>
            <p:ph idx="1"/>
          </p:nvPr>
        </p:nvSpPr>
        <p:spPr>
          <a:xfrm>
            <a:off x="1044932" y="1451117"/>
            <a:ext cx="8758944" cy="2715366"/>
          </a:xfrm>
        </p:spPr>
        <p:txBody>
          <a:bodyPr>
            <a:noAutofit/>
          </a:bodyPr>
          <a:lstStyle/>
          <a:p>
            <a:r>
              <a:rPr lang="en-US" sz="3000" b="1" dirty="0"/>
              <a:t>Twitter and Yelp              </a:t>
            </a:r>
            <a:r>
              <a:rPr lang="en-US" altLang="zh-CN" sz="2500" i="1" dirty="0"/>
              <a:t>[Reddy and Knight, 2016]</a:t>
            </a:r>
            <a:endParaRPr lang="en-US" sz="2500" b="1" dirty="0">
              <a:solidFill>
                <a:srgbClr val="FF0000"/>
              </a:solidFill>
            </a:endParaRPr>
          </a:p>
          <a:p>
            <a:pPr lvl="1">
              <a:buFont typeface="Wingdings" panose="05000000000000000000" pitchFamily="2" charset="2"/>
              <a:buChar char="Ø"/>
            </a:pPr>
            <a:r>
              <a:rPr lang="en-US" altLang="zh-CN" sz="3000" dirty="0"/>
              <a:t>Perception of gender</a:t>
            </a:r>
          </a:p>
          <a:p>
            <a:pPr lvl="1">
              <a:buFont typeface="Courier New" panose="02070309020205020404" pitchFamily="49" charset="0"/>
              <a:buChar char="o"/>
            </a:pPr>
            <a:endParaRPr lang="en-US" sz="3000" dirty="0"/>
          </a:p>
          <a:p>
            <a:r>
              <a:rPr lang="en-US" sz="3000" b="1" dirty="0"/>
              <a:t>Airbnb                              </a:t>
            </a:r>
            <a:r>
              <a:rPr lang="en-US" sz="2500" i="1" dirty="0">
                <a:hlinkClick r:id="rId3"/>
              </a:rPr>
              <a:t>[http://insideairbnb.com/]</a:t>
            </a:r>
            <a:endParaRPr lang="en-US" sz="2500" i="1" dirty="0">
              <a:solidFill>
                <a:srgbClr val="FF0000"/>
              </a:solidFill>
            </a:endParaRPr>
          </a:p>
          <a:p>
            <a:pPr lvl="1">
              <a:buFont typeface="Wingdings" panose="05000000000000000000" pitchFamily="2" charset="2"/>
              <a:buChar char="Ø"/>
            </a:pPr>
            <a:r>
              <a:rPr lang="en-US" sz="3000" dirty="0"/>
              <a:t>Perception of neighborhood desirability</a:t>
            </a:r>
          </a:p>
        </p:txBody>
      </p:sp>
      <p:sp>
        <p:nvSpPr>
          <p:cNvPr id="4" name="Slide Number Placeholder 3">
            <a:extLst>
              <a:ext uri="{FF2B5EF4-FFF2-40B4-BE49-F238E27FC236}">
                <a16:creationId xmlns:a16="http://schemas.microsoft.com/office/drawing/2014/main" id="{32ADD6F8-7995-43C4-9008-11BD94B43173}"/>
              </a:ext>
            </a:extLst>
          </p:cNvPr>
          <p:cNvSpPr txBox="1">
            <a:spLocks/>
          </p:cNvSpPr>
          <p:nvPr/>
        </p:nvSpPr>
        <p:spPr>
          <a:xfrm>
            <a:off x="9243134" y="63003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B63E124A-EEA2-4BCD-8CE2-47483BCD8724}" type="slidenum">
              <a:rPr lang="en-US" sz="2000" b="1" smtClean="0">
                <a:solidFill>
                  <a:srgbClr val="4472C4"/>
                </a:solidFill>
              </a:rPr>
              <a:pPr algn="r">
                <a:defRPr/>
              </a:pPr>
              <a:t>21</a:t>
            </a:fld>
            <a:r>
              <a:rPr lang="en-US" sz="2000" b="1" dirty="0">
                <a:solidFill>
                  <a:srgbClr val="4472C4"/>
                </a:solidFill>
              </a:rPr>
              <a:t> / 30</a:t>
            </a:r>
          </a:p>
        </p:txBody>
      </p:sp>
    </p:spTree>
    <p:extLst>
      <p:ext uri="{BB962C8B-B14F-4D97-AF65-F5344CB8AC3E}">
        <p14:creationId xmlns:p14="http://schemas.microsoft.com/office/powerpoint/2010/main" val="1258519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DD97DC8-EB5E-406D-8944-47BE1489B45E}"/>
              </a:ext>
            </a:extLst>
          </p:cNvPr>
          <p:cNvSpPr>
            <a:spLocks noGrp="1"/>
          </p:cNvSpPr>
          <p:nvPr>
            <p:ph type="title"/>
          </p:nvPr>
        </p:nvSpPr>
        <p:spPr>
          <a:xfrm>
            <a:off x="838200" y="142490"/>
            <a:ext cx="10515600" cy="716252"/>
          </a:xfrm>
        </p:spPr>
        <p:txBody>
          <a:bodyPr>
            <a:normAutofit/>
          </a:bodyPr>
          <a:lstStyle/>
          <a:p>
            <a:pPr algn="ctr"/>
            <a:r>
              <a:rPr lang="en-US" b="1" dirty="0">
                <a:ln w="12700" cmpd="sng">
                  <a:solidFill>
                    <a:schemeClr val="accent5">
                      <a:lumMod val="75000"/>
                    </a:schemeClr>
                  </a:solidFill>
                  <a:prstDash val="solid"/>
                </a:ln>
                <a:gradFill>
                  <a:gsLst>
                    <a:gs pos="7000">
                      <a:schemeClr val="accent1"/>
                    </a:gs>
                    <a:gs pos="69000">
                      <a:schemeClr val="accent5">
                        <a:lumMod val="40000"/>
                        <a:lumOff val="60000"/>
                      </a:schemeClr>
                    </a:gs>
                    <a:gs pos="94000">
                      <a:schemeClr val="accent5">
                        <a:lumMod val="20000"/>
                        <a:lumOff val="80000"/>
                      </a:schemeClr>
                    </a:gs>
                  </a:gsLst>
                  <a:lin ang="5400000"/>
                </a:gradFill>
              </a:rPr>
              <a:t>Substitut</a:t>
            </a:r>
            <a:r>
              <a:rPr lang="en-US" altLang="zh-CN" b="1" dirty="0">
                <a:ln w="12700" cmpd="sng">
                  <a:solidFill>
                    <a:schemeClr val="accent5">
                      <a:lumMod val="75000"/>
                    </a:schemeClr>
                  </a:solidFill>
                  <a:prstDash val="solid"/>
                </a:ln>
                <a:gradFill>
                  <a:gsLst>
                    <a:gs pos="7000">
                      <a:schemeClr val="accent1"/>
                    </a:gs>
                    <a:gs pos="69000">
                      <a:schemeClr val="accent5">
                        <a:lumMod val="40000"/>
                        <a:lumOff val="60000"/>
                      </a:schemeClr>
                    </a:gs>
                    <a:gs pos="94000">
                      <a:schemeClr val="accent5">
                        <a:lumMod val="20000"/>
                        <a:lumOff val="80000"/>
                      </a:schemeClr>
                    </a:gs>
                  </a:gsLst>
                  <a:lin ang="5400000"/>
                </a:gradFill>
              </a:rPr>
              <a:t>able Word Pairs</a:t>
            </a:r>
            <a:endParaRPr lang="en-US" dirty="0"/>
          </a:p>
        </p:txBody>
      </p:sp>
      <p:pic>
        <p:nvPicPr>
          <p:cNvPr id="2" name="Picture 1">
            <a:extLst>
              <a:ext uri="{FF2B5EF4-FFF2-40B4-BE49-F238E27FC236}">
                <a16:creationId xmlns:a16="http://schemas.microsoft.com/office/drawing/2014/main" id="{8E06D7F6-5036-40A8-A6C6-94815C38762C}"/>
              </a:ext>
            </a:extLst>
          </p:cNvPr>
          <p:cNvPicPr>
            <a:picLocks noChangeAspect="1"/>
          </p:cNvPicPr>
          <p:nvPr/>
        </p:nvPicPr>
        <p:blipFill>
          <a:blip r:embed="rId3"/>
          <a:stretch>
            <a:fillRect/>
          </a:stretch>
        </p:blipFill>
        <p:spPr>
          <a:xfrm>
            <a:off x="2158739" y="1072978"/>
            <a:ext cx="7748833" cy="4594975"/>
          </a:xfrm>
          <a:prstGeom prst="rect">
            <a:avLst/>
          </a:prstGeom>
        </p:spPr>
      </p:pic>
      <p:sp>
        <p:nvSpPr>
          <p:cNvPr id="4" name="Slide Number Placeholder 3">
            <a:extLst>
              <a:ext uri="{FF2B5EF4-FFF2-40B4-BE49-F238E27FC236}">
                <a16:creationId xmlns:a16="http://schemas.microsoft.com/office/drawing/2014/main" id="{FC450606-0949-4353-9CE7-764B1B2080B6}"/>
              </a:ext>
            </a:extLst>
          </p:cNvPr>
          <p:cNvSpPr txBox="1">
            <a:spLocks/>
          </p:cNvSpPr>
          <p:nvPr/>
        </p:nvSpPr>
        <p:spPr>
          <a:xfrm>
            <a:off x="9243134" y="63003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B63E124A-EEA2-4BCD-8CE2-47483BCD8724}" type="slidenum">
              <a:rPr lang="en-US" sz="2000" b="1" smtClean="0">
                <a:solidFill>
                  <a:srgbClr val="4472C4"/>
                </a:solidFill>
              </a:rPr>
              <a:pPr algn="r">
                <a:defRPr/>
              </a:pPr>
              <a:t>22</a:t>
            </a:fld>
            <a:r>
              <a:rPr lang="en-US" sz="2000" b="1" dirty="0">
                <a:solidFill>
                  <a:srgbClr val="4472C4"/>
                </a:solidFill>
              </a:rPr>
              <a:t> / 30</a:t>
            </a:r>
          </a:p>
        </p:txBody>
      </p:sp>
    </p:spTree>
    <p:extLst>
      <p:ext uri="{BB962C8B-B14F-4D97-AF65-F5344CB8AC3E}">
        <p14:creationId xmlns:p14="http://schemas.microsoft.com/office/powerpoint/2010/main" val="2197484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CA7288F-6DE0-4248-AF29-931E1A9A4539}"/>
              </a:ext>
            </a:extLst>
          </p:cNvPr>
          <p:cNvPicPr>
            <a:picLocks noChangeAspect="1"/>
          </p:cNvPicPr>
          <p:nvPr/>
        </p:nvPicPr>
        <p:blipFill>
          <a:blip r:embed="rId3"/>
          <a:stretch>
            <a:fillRect/>
          </a:stretch>
        </p:blipFill>
        <p:spPr>
          <a:xfrm>
            <a:off x="2158739" y="1072978"/>
            <a:ext cx="7748833" cy="4594975"/>
          </a:xfrm>
          <a:prstGeom prst="rect">
            <a:avLst/>
          </a:prstGeom>
        </p:spPr>
      </p:pic>
      <p:sp>
        <p:nvSpPr>
          <p:cNvPr id="6" name="Title 1">
            <a:extLst>
              <a:ext uri="{FF2B5EF4-FFF2-40B4-BE49-F238E27FC236}">
                <a16:creationId xmlns:a16="http://schemas.microsoft.com/office/drawing/2014/main" id="{7DD97DC8-EB5E-406D-8944-47BE1489B45E}"/>
              </a:ext>
            </a:extLst>
          </p:cNvPr>
          <p:cNvSpPr>
            <a:spLocks noGrp="1"/>
          </p:cNvSpPr>
          <p:nvPr>
            <p:ph type="title"/>
          </p:nvPr>
        </p:nvSpPr>
        <p:spPr>
          <a:xfrm>
            <a:off x="838200" y="142490"/>
            <a:ext cx="10515600" cy="716252"/>
          </a:xfrm>
        </p:spPr>
        <p:txBody>
          <a:bodyPr>
            <a:normAutofit/>
          </a:bodyPr>
          <a:lstStyle/>
          <a:p>
            <a:pPr algn="ctr"/>
            <a:r>
              <a:rPr lang="en-US" b="1" dirty="0">
                <a:ln w="12700" cmpd="sng">
                  <a:solidFill>
                    <a:schemeClr val="accent5">
                      <a:lumMod val="75000"/>
                    </a:schemeClr>
                  </a:solidFill>
                  <a:prstDash val="solid"/>
                </a:ln>
                <a:gradFill>
                  <a:gsLst>
                    <a:gs pos="7000">
                      <a:schemeClr val="accent1"/>
                    </a:gs>
                    <a:gs pos="69000">
                      <a:schemeClr val="accent5">
                        <a:lumMod val="40000"/>
                        <a:lumOff val="60000"/>
                      </a:schemeClr>
                    </a:gs>
                    <a:gs pos="94000">
                      <a:schemeClr val="accent5">
                        <a:lumMod val="20000"/>
                        <a:lumOff val="80000"/>
                      </a:schemeClr>
                    </a:gs>
                  </a:gsLst>
                  <a:lin ang="5400000"/>
                </a:gradFill>
              </a:rPr>
              <a:t>Substitut</a:t>
            </a:r>
            <a:r>
              <a:rPr lang="en-US" altLang="zh-CN" b="1" dirty="0">
                <a:ln w="12700" cmpd="sng">
                  <a:solidFill>
                    <a:schemeClr val="accent5">
                      <a:lumMod val="75000"/>
                    </a:schemeClr>
                  </a:solidFill>
                  <a:prstDash val="solid"/>
                </a:ln>
                <a:gradFill>
                  <a:gsLst>
                    <a:gs pos="7000">
                      <a:schemeClr val="accent1"/>
                    </a:gs>
                    <a:gs pos="69000">
                      <a:schemeClr val="accent5">
                        <a:lumMod val="40000"/>
                        <a:lumOff val="60000"/>
                      </a:schemeClr>
                    </a:gs>
                    <a:gs pos="94000">
                      <a:schemeClr val="accent5">
                        <a:lumMod val="20000"/>
                        <a:lumOff val="80000"/>
                      </a:schemeClr>
                    </a:gs>
                  </a:gsLst>
                  <a:lin ang="5400000"/>
                </a:gradFill>
              </a:rPr>
              <a:t>able Word Pairs</a:t>
            </a:r>
            <a:endParaRPr lang="en-US" dirty="0"/>
          </a:p>
        </p:txBody>
      </p:sp>
      <p:sp>
        <p:nvSpPr>
          <p:cNvPr id="2" name="Rectangle: Rounded Corners 1">
            <a:extLst>
              <a:ext uri="{FF2B5EF4-FFF2-40B4-BE49-F238E27FC236}">
                <a16:creationId xmlns:a16="http://schemas.microsoft.com/office/drawing/2014/main" id="{A79209A9-A2CC-44F2-80E6-864FFB47A380}"/>
              </a:ext>
            </a:extLst>
          </p:cNvPr>
          <p:cNvSpPr/>
          <p:nvPr/>
        </p:nvSpPr>
        <p:spPr>
          <a:xfrm>
            <a:off x="2284428" y="1555424"/>
            <a:ext cx="3154838" cy="688156"/>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39448DEC-9AD1-4AC6-8B6F-633344B09262}"/>
              </a:ext>
            </a:extLst>
          </p:cNvPr>
          <p:cNvSpPr/>
          <p:nvPr/>
        </p:nvSpPr>
        <p:spPr>
          <a:xfrm>
            <a:off x="5862585" y="1555423"/>
            <a:ext cx="3154838" cy="329937"/>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3">
            <a:extLst>
              <a:ext uri="{FF2B5EF4-FFF2-40B4-BE49-F238E27FC236}">
                <a16:creationId xmlns:a16="http://schemas.microsoft.com/office/drawing/2014/main" id="{C750A51F-E9BC-4C95-A2EF-AB0428A7B400}"/>
              </a:ext>
            </a:extLst>
          </p:cNvPr>
          <p:cNvSpPr txBox="1">
            <a:spLocks/>
          </p:cNvSpPr>
          <p:nvPr/>
        </p:nvSpPr>
        <p:spPr>
          <a:xfrm>
            <a:off x="9243134" y="63003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B63E124A-EEA2-4BCD-8CE2-47483BCD8724}" type="slidenum">
              <a:rPr lang="en-US" sz="2000" b="1" smtClean="0">
                <a:solidFill>
                  <a:srgbClr val="4472C4"/>
                </a:solidFill>
              </a:rPr>
              <a:pPr algn="r">
                <a:defRPr/>
              </a:pPr>
              <a:t>23</a:t>
            </a:fld>
            <a:r>
              <a:rPr lang="en-US" sz="2000" b="1" dirty="0">
                <a:solidFill>
                  <a:srgbClr val="4472C4"/>
                </a:solidFill>
              </a:rPr>
              <a:t> / 30</a:t>
            </a:r>
          </a:p>
        </p:txBody>
      </p:sp>
    </p:spTree>
    <p:extLst>
      <p:ext uri="{BB962C8B-B14F-4D97-AF65-F5344CB8AC3E}">
        <p14:creationId xmlns:p14="http://schemas.microsoft.com/office/powerpoint/2010/main" val="1556336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4A5F7-E8E5-4FDF-84E6-33ACA6B4F1A0}"/>
              </a:ext>
            </a:extLst>
          </p:cNvPr>
          <p:cNvSpPr>
            <a:spLocks noGrp="1"/>
          </p:cNvSpPr>
          <p:nvPr>
            <p:ph type="title"/>
          </p:nvPr>
        </p:nvSpPr>
        <p:spPr>
          <a:xfrm>
            <a:off x="838200" y="150441"/>
            <a:ext cx="10515600" cy="716252"/>
          </a:xfrm>
        </p:spPr>
        <p:txBody>
          <a:bodyPr/>
          <a:lstStyle/>
          <a:p>
            <a:pPr algn="ctr"/>
            <a:r>
              <a:rPr lang="en-US" b="1" dirty="0">
                <a:ln w="12700" cmpd="sng">
                  <a:solidFill>
                    <a:schemeClr val="accent5">
                      <a:lumMod val="75000"/>
                    </a:schemeClr>
                  </a:solidFill>
                  <a:prstDash val="solid"/>
                </a:ln>
                <a:gradFill>
                  <a:gsLst>
                    <a:gs pos="7000">
                      <a:schemeClr val="accent1"/>
                    </a:gs>
                    <a:gs pos="69000">
                      <a:schemeClr val="accent5">
                        <a:lumMod val="40000"/>
                        <a:lumOff val="60000"/>
                      </a:schemeClr>
                    </a:gs>
                    <a:gs pos="94000">
                      <a:schemeClr val="accent5">
                        <a:lumMod val="20000"/>
                        <a:lumOff val="80000"/>
                      </a:schemeClr>
                    </a:gs>
                  </a:gsLst>
                  <a:lin ang="5400000"/>
                </a:gradFill>
              </a:rPr>
              <a:t>Evaluations</a:t>
            </a:r>
            <a:endParaRPr lang="en-US" dirty="0"/>
          </a:p>
        </p:txBody>
      </p:sp>
      <p:pic>
        <p:nvPicPr>
          <p:cNvPr id="4" name="Picture 3">
            <a:extLst>
              <a:ext uri="{FF2B5EF4-FFF2-40B4-BE49-F238E27FC236}">
                <a16:creationId xmlns:a16="http://schemas.microsoft.com/office/drawing/2014/main" id="{8B0889B1-6B98-4FCA-BF4F-3605453807F7}"/>
              </a:ext>
            </a:extLst>
          </p:cNvPr>
          <p:cNvPicPr>
            <a:picLocks noChangeAspect="1"/>
          </p:cNvPicPr>
          <p:nvPr/>
        </p:nvPicPr>
        <p:blipFill>
          <a:blip r:embed="rId3"/>
          <a:stretch>
            <a:fillRect/>
          </a:stretch>
        </p:blipFill>
        <p:spPr>
          <a:xfrm>
            <a:off x="1585912" y="1219200"/>
            <a:ext cx="9020175" cy="4419600"/>
          </a:xfrm>
          <a:prstGeom prst="rect">
            <a:avLst/>
          </a:prstGeom>
        </p:spPr>
      </p:pic>
      <p:sp>
        <p:nvSpPr>
          <p:cNvPr id="5" name="Slide Number Placeholder 3">
            <a:extLst>
              <a:ext uri="{FF2B5EF4-FFF2-40B4-BE49-F238E27FC236}">
                <a16:creationId xmlns:a16="http://schemas.microsoft.com/office/drawing/2014/main" id="{AECBD86D-CA31-4E66-970F-E698E51400C4}"/>
              </a:ext>
            </a:extLst>
          </p:cNvPr>
          <p:cNvSpPr txBox="1">
            <a:spLocks/>
          </p:cNvSpPr>
          <p:nvPr/>
        </p:nvSpPr>
        <p:spPr>
          <a:xfrm>
            <a:off x="9243134" y="63003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B63E124A-EEA2-4BCD-8CE2-47483BCD8724}" type="slidenum">
              <a:rPr lang="en-US" sz="2000" b="1" smtClean="0">
                <a:solidFill>
                  <a:srgbClr val="4472C4"/>
                </a:solidFill>
              </a:rPr>
              <a:pPr algn="r">
                <a:defRPr/>
              </a:pPr>
              <a:t>24</a:t>
            </a:fld>
            <a:r>
              <a:rPr lang="en-US" sz="2000" b="1" dirty="0">
                <a:solidFill>
                  <a:srgbClr val="4472C4"/>
                </a:solidFill>
              </a:rPr>
              <a:t> / 30</a:t>
            </a:r>
          </a:p>
        </p:txBody>
      </p:sp>
    </p:spTree>
    <p:extLst>
      <p:ext uri="{BB962C8B-B14F-4D97-AF65-F5344CB8AC3E}">
        <p14:creationId xmlns:p14="http://schemas.microsoft.com/office/powerpoint/2010/main" val="1873221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4A5F7-E8E5-4FDF-84E6-33ACA6B4F1A0}"/>
              </a:ext>
            </a:extLst>
          </p:cNvPr>
          <p:cNvSpPr>
            <a:spLocks noGrp="1"/>
          </p:cNvSpPr>
          <p:nvPr>
            <p:ph type="title"/>
          </p:nvPr>
        </p:nvSpPr>
        <p:spPr>
          <a:xfrm>
            <a:off x="838200" y="150441"/>
            <a:ext cx="10515600" cy="716252"/>
          </a:xfrm>
        </p:spPr>
        <p:txBody>
          <a:bodyPr/>
          <a:lstStyle/>
          <a:p>
            <a:pPr algn="ctr"/>
            <a:r>
              <a:rPr lang="en-US" b="1" dirty="0">
                <a:ln w="12700" cmpd="sng">
                  <a:solidFill>
                    <a:schemeClr val="accent5">
                      <a:lumMod val="75000"/>
                    </a:schemeClr>
                  </a:solidFill>
                  <a:prstDash val="solid"/>
                </a:ln>
                <a:gradFill>
                  <a:gsLst>
                    <a:gs pos="7000">
                      <a:schemeClr val="accent1"/>
                    </a:gs>
                    <a:gs pos="69000">
                      <a:schemeClr val="accent5">
                        <a:lumMod val="40000"/>
                        <a:lumOff val="60000"/>
                      </a:schemeClr>
                    </a:gs>
                    <a:gs pos="94000">
                      <a:schemeClr val="accent5">
                        <a:lumMod val="20000"/>
                        <a:lumOff val="80000"/>
                      </a:schemeClr>
                    </a:gs>
                  </a:gsLst>
                  <a:lin ang="5400000"/>
                </a:gradFill>
              </a:rPr>
              <a:t>Evaluations</a:t>
            </a:r>
            <a:endParaRPr lang="en-US" dirty="0"/>
          </a:p>
        </p:txBody>
      </p:sp>
      <p:pic>
        <p:nvPicPr>
          <p:cNvPr id="4" name="Picture 3">
            <a:extLst>
              <a:ext uri="{FF2B5EF4-FFF2-40B4-BE49-F238E27FC236}">
                <a16:creationId xmlns:a16="http://schemas.microsoft.com/office/drawing/2014/main" id="{8B0889B1-6B98-4FCA-BF4F-3605453807F7}"/>
              </a:ext>
            </a:extLst>
          </p:cNvPr>
          <p:cNvPicPr>
            <a:picLocks noChangeAspect="1"/>
          </p:cNvPicPr>
          <p:nvPr/>
        </p:nvPicPr>
        <p:blipFill>
          <a:blip r:embed="rId3"/>
          <a:stretch>
            <a:fillRect/>
          </a:stretch>
        </p:blipFill>
        <p:spPr>
          <a:xfrm>
            <a:off x="1585912" y="1219200"/>
            <a:ext cx="9020175" cy="4419600"/>
          </a:xfrm>
          <a:prstGeom prst="rect">
            <a:avLst/>
          </a:prstGeom>
        </p:spPr>
      </p:pic>
      <p:sp>
        <p:nvSpPr>
          <p:cNvPr id="3" name="Rectangle: Rounded Corners 2">
            <a:extLst>
              <a:ext uri="{FF2B5EF4-FFF2-40B4-BE49-F238E27FC236}">
                <a16:creationId xmlns:a16="http://schemas.microsoft.com/office/drawing/2014/main" id="{96AF3CA1-D0B9-491F-8F3F-CB151EB678C2}"/>
              </a:ext>
            </a:extLst>
          </p:cNvPr>
          <p:cNvSpPr/>
          <p:nvPr/>
        </p:nvSpPr>
        <p:spPr>
          <a:xfrm>
            <a:off x="6233823" y="4047215"/>
            <a:ext cx="1097280" cy="341906"/>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72307E51-9F6A-4A8E-AE00-337E169081E7}"/>
              </a:ext>
            </a:extLst>
          </p:cNvPr>
          <p:cNvSpPr/>
          <p:nvPr/>
        </p:nvSpPr>
        <p:spPr>
          <a:xfrm>
            <a:off x="9137373" y="4056497"/>
            <a:ext cx="1097280" cy="341906"/>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3">
            <a:extLst>
              <a:ext uri="{FF2B5EF4-FFF2-40B4-BE49-F238E27FC236}">
                <a16:creationId xmlns:a16="http://schemas.microsoft.com/office/drawing/2014/main" id="{9B70BAE3-7151-4989-8622-5365FBF2F558}"/>
              </a:ext>
            </a:extLst>
          </p:cNvPr>
          <p:cNvSpPr txBox="1">
            <a:spLocks/>
          </p:cNvSpPr>
          <p:nvPr/>
        </p:nvSpPr>
        <p:spPr>
          <a:xfrm>
            <a:off x="9243134" y="63003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B63E124A-EEA2-4BCD-8CE2-47483BCD8724}" type="slidenum">
              <a:rPr lang="en-US" sz="2000" b="1" smtClean="0">
                <a:solidFill>
                  <a:srgbClr val="4472C4"/>
                </a:solidFill>
              </a:rPr>
              <a:pPr algn="r">
                <a:defRPr/>
              </a:pPr>
              <a:t>25</a:t>
            </a:fld>
            <a:r>
              <a:rPr lang="en-US" sz="2000" b="1" dirty="0">
                <a:solidFill>
                  <a:srgbClr val="4472C4"/>
                </a:solidFill>
              </a:rPr>
              <a:t> / 30</a:t>
            </a:r>
          </a:p>
        </p:txBody>
      </p:sp>
    </p:spTree>
    <p:extLst>
      <p:ext uri="{BB962C8B-B14F-4D97-AF65-F5344CB8AC3E}">
        <p14:creationId xmlns:p14="http://schemas.microsoft.com/office/powerpoint/2010/main" val="941155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4A5F7-E8E5-4FDF-84E6-33ACA6B4F1A0}"/>
              </a:ext>
            </a:extLst>
          </p:cNvPr>
          <p:cNvSpPr>
            <a:spLocks noGrp="1"/>
          </p:cNvSpPr>
          <p:nvPr>
            <p:ph type="title"/>
          </p:nvPr>
        </p:nvSpPr>
        <p:spPr>
          <a:xfrm>
            <a:off x="838200" y="150441"/>
            <a:ext cx="10515600" cy="716252"/>
          </a:xfrm>
        </p:spPr>
        <p:txBody>
          <a:bodyPr/>
          <a:lstStyle/>
          <a:p>
            <a:pPr algn="ctr"/>
            <a:r>
              <a:rPr lang="en-US" b="1" dirty="0">
                <a:ln w="12700" cmpd="sng">
                  <a:solidFill>
                    <a:schemeClr val="accent5">
                      <a:lumMod val="75000"/>
                    </a:schemeClr>
                  </a:solidFill>
                  <a:prstDash val="solid"/>
                </a:ln>
                <a:gradFill>
                  <a:gsLst>
                    <a:gs pos="7000">
                      <a:schemeClr val="accent1"/>
                    </a:gs>
                    <a:gs pos="69000">
                      <a:schemeClr val="accent5">
                        <a:lumMod val="40000"/>
                        <a:lumOff val="60000"/>
                      </a:schemeClr>
                    </a:gs>
                    <a:gs pos="94000">
                      <a:schemeClr val="accent5">
                        <a:lumMod val="20000"/>
                        <a:lumOff val="80000"/>
                      </a:schemeClr>
                    </a:gs>
                  </a:gsLst>
                  <a:lin ang="5400000"/>
                </a:gradFill>
              </a:rPr>
              <a:t>Evaluations</a:t>
            </a:r>
            <a:endParaRPr lang="en-US" dirty="0"/>
          </a:p>
        </p:txBody>
      </p:sp>
      <p:pic>
        <p:nvPicPr>
          <p:cNvPr id="4" name="Picture 3">
            <a:extLst>
              <a:ext uri="{FF2B5EF4-FFF2-40B4-BE49-F238E27FC236}">
                <a16:creationId xmlns:a16="http://schemas.microsoft.com/office/drawing/2014/main" id="{8B0889B1-6B98-4FCA-BF4F-3605453807F7}"/>
              </a:ext>
            </a:extLst>
          </p:cNvPr>
          <p:cNvPicPr>
            <a:picLocks noChangeAspect="1"/>
          </p:cNvPicPr>
          <p:nvPr/>
        </p:nvPicPr>
        <p:blipFill>
          <a:blip r:embed="rId3"/>
          <a:stretch>
            <a:fillRect/>
          </a:stretch>
        </p:blipFill>
        <p:spPr>
          <a:xfrm>
            <a:off x="1585912" y="1219200"/>
            <a:ext cx="9020175" cy="4419600"/>
          </a:xfrm>
          <a:prstGeom prst="rect">
            <a:avLst/>
          </a:prstGeom>
        </p:spPr>
      </p:pic>
      <p:sp>
        <p:nvSpPr>
          <p:cNvPr id="5" name="Rectangle: Rounded Corners 4">
            <a:extLst>
              <a:ext uri="{FF2B5EF4-FFF2-40B4-BE49-F238E27FC236}">
                <a16:creationId xmlns:a16="http://schemas.microsoft.com/office/drawing/2014/main" id="{42839302-1F8D-4C46-8E49-FEB25874B42C}"/>
              </a:ext>
            </a:extLst>
          </p:cNvPr>
          <p:cNvSpPr/>
          <p:nvPr/>
        </p:nvSpPr>
        <p:spPr>
          <a:xfrm>
            <a:off x="6233823" y="2361537"/>
            <a:ext cx="1097280" cy="1531733"/>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548A937A-53CF-40D3-82E4-F66C3A519E04}"/>
              </a:ext>
            </a:extLst>
          </p:cNvPr>
          <p:cNvSpPr/>
          <p:nvPr/>
        </p:nvSpPr>
        <p:spPr>
          <a:xfrm>
            <a:off x="7583427" y="2344255"/>
            <a:ext cx="1097280" cy="1531733"/>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3">
            <a:extLst>
              <a:ext uri="{FF2B5EF4-FFF2-40B4-BE49-F238E27FC236}">
                <a16:creationId xmlns:a16="http://schemas.microsoft.com/office/drawing/2014/main" id="{C30F7C17-AC2C-43BC-BBA6-FB786EFF3789}"/>
              </a:ext>
            </a:extLst>
          </p:cNvPr>
          <p:cNvSpPr txBox="1">
            <a:spLocks/>
          </p:cNvSpPr>
          <p:nvPr/>
        </p:nvSpPr>
        <p:spPr>
          <a:xfrm>
            <a:off x="9243134" y="63003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B63E124A-EEA2-4BCD-8CE2-47483BCD8724}" type="slidenum">
              <a:rPr lang="en-US" sz="2000" b="1" smtClean="0">
                <a:solidFill>
                  <a:srgbClr val="4472C4"/>
                </a:solidFill>
              </a:rPr>
              <a:pPr algn="r">
                <a:defRPr/>
              </a:pPr>
              <a:t>26</a:t>
            </a:fld>
            <a:r>
              <a:rPr lang="en-US" sz="2000" b="1" dirty="0">
                <a:solidFill>
                  <a:srgbClr val="4472C4"/>
                </a:solidFill>
              </a:rPr>
              <a:t> / 30</a:t>
            </a:r>
          </a:p>
        </p:txBody>
      </p:sp>
    </p:spTree>
    <p:extLst>
      <p:ext uri="{BB962C8B-B14F-4D97-AF65-F5344CB8AC3E}">
        <p14:creationId xmlns:p14="http://schemas.microsoft.com/office/powerpoint/2010/main" val="2609200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4A5F7-E8E5-4FDF-84E6-33ACA6B4F1A0}"/>
              </a:ext>
            </a:extLst>
          </p:cNvPr>
          <p:cNvSpPr>
            <a:spLocks noGrp="1"/>
          </p:cNvSpPr>
          <p:nvPr>
            <p:ph type="title"/>
          </p:nvPr>
        </p:nvSpPr>
        <p:spPr>
          <a:xfrm>
            <a:off x="838200" y="150441"/>
            <a:ext cx="10515600" cy="716252"/>
          </a:xfrm>
        </p:spPr>
        <p:txBody>
          <a:bodyPr/>
          <a:lstStyle/>
          <a:p>
            <a:pPr algn="ctr"/>
            <a:r>
              <a:rPr lang="en-US" b="1" dirty="0">
                <a:ln w="12700" cmpd="sng">
                  <a:solidFill>
                    <a:schemeClr val="accent5">
                      <a:lumMod val="75000"/>
                    </a:schemeClr>
                  </a:solidFill>
                  <a:prstDash val="solid"/>
                </a:ln>
                <a:gradFill>
                  <a:gsLst>
                    <a:gs pos="7000">
                      <a:schemeClr val="accent1"/>
                    </a:gs>
                    <a:gs pos="69000">
                      <a:schemeClr val="accent5">
                        <a:lumMod val="40000"/>
                        <a:lumOff val="60000"/>
                      </a:schemeClr>
                    </a:gs>
                    <a:gs pos="94000">
                      <a:schemeClr val="accent5">
                        <a:lumMod val="20000"/>
                        <a:lumOff val="80000"/>
                      </a:schemeClr>
                    </a:gs>
                  </a:gsLst>
                  <a:lin ang="5400000"/>
                </a:gradFill>
              </a:rPr>
              <a:t>Evaluations</a:t>
            </a:r>
            <a:endParaRPr lang="en-US" dirty="0"/>
          </a:p>
        </p:txBody>
      </p:sp>
      <p:pic>
        <p:nvPicPr>
          <p:cNvPr id="4" name="Picture 3">
            <a:extLst>
              <a:ext uri="{FF2B5EF4-FFF2-40B4-BE49-F238E27FC236}">
                <a16:creationId xmlns:a16="http://schemas.microsoft.com/office/drawing/2014/main" id="{8B0889B1-6B98-4FCA-BF4F-3605453807F7}"/>
              </a:ext>
            </a:extLst>
          </p:cNvPr>
          <p:cNvPicPr>
            <a:picLocks noChangeAspect="1"/>
          </p:cNvPicPr>
          <p:nvPr/>
        </p:nvPicPr>
        <p:blipFill>
          <a:blip r:embed="rId3"/>
          <a:stretch>
            <a:fillRect/>
          </a:stretch>
        </p:blipFill>
        <p:spPr>
          <a:xfrm>
            <a:off x="1585912" y="1219200"/>
            <a:ext cx="9020175" cy="4419600"/>
          </a:xfrm>
          <a:prstGeom prst="rect">
            <a:avLst/>
          </a:prstGeom>
        </p:spPr>
      </p:pic>
      <p:sp>
        <p:nvSpPr>
          <p:cNvPr id="3" name="TextBox 2">
            <a:extLst>
              <a:ext uri="{FF2B5EF4-FFF2-40B4-BE49-F238E27FC236}">
                <a16:creationId xmlns:a16="http://schemas.microsoft.com/office/drawing/2014/main" id="{E4487F84-864C-4FEA-AF53-DA5B296FEEC9}"/>
              </a:ext>
            </a:extLst>
          </p:cNvPr>
          <p:cNvSpPr txBox="1"/>
          <p:nvPr/>
        </p:nvSpPr>
        <p:spPr>
          <a:xfrm>
            <a:off x="6803010" y="750559"/>
            <a:ext cx="1539711" cy="584775"/>
          </a:xfrm>
          <a:prstGeom prst="rect">
            <a:avLst/>
          </a:prstGeom>
          <a:noFill/>
        </p:spPr>
        <p:txBody>
          <a:bodyPr wrap="square" rtlCol="0">
            <a:spAutoFit/>
          </a:bodyPr>
          <a:lstStyle/>
          <a:p>
            <a:r>
              <a:rPr lang="en-US" sz="3200" b="1" dirty="0">
                <a:solidFill>
                  <a:schemeClr val="accent2">
                    <a:lumMod val="75000"/>
                  </a:schemeClr>
                </a:solidFill>
              </a:rPr>
              <a:t>Gender</a:t>
            </a:r>
          </a:p>
        </p:txBody>
      </p:sp>
      <p:sp>
        <p:nvSpPr>
          <p:cNvPr id="6" name="TextBox 5">
            <a:extLst>
              <a:ext uri="{FF2B5EF4-FFF2-40B4-BE49-F238E27FC236}">
                <a16:creationId xmlns:a16="http://schemas.microsoft.com/office/drawing/2014/main" id="{386A52FC-3265-4C50-8AF3-12756C740311}"/>
              </a:ext>
            </a:extLst>
          </p:cNvPr>
          <p:cNvSpPr txBox="1"/>
          <p:nvPr/>
        </p:nvSpPr>
        <p:spPr>
          <a:xfrm>
            <a:off x="8869982" y="750559"/>
            <a:ext cx="2112245" cy="584775"/>
          </a:xfrm>
          <a:prstGeom prst="rect">
            <a:avLst/>
          </a:prstGeom>
          <a:noFill/>
        </p:spPr>
        <p:txBody>
          <a:bodyPr wrap="square" rtlCol="0">
            <a:spAutoFit/>
          </a:bodyPr>
          <a:lstStyle/>
          <a:p>
            <a:r>
              <a:rPr lang="en-US" sz="3200" b="1" dirty="0">
                <a:solidFill>
                  <a:srgbClr val="FF0000"/>
                </a:solidFill>
              </a:rPr>
              <a:t>Desirability</a:t>
            </a:r>
          </a:p>
        </p:txBody>
      </p:sp>
      <p:sp>
        <p:nvSpPr>
          <p:cNvPr id="7" name="Slide Number Placeholder 3">
            <a:extLst>
              <a:ext uri="{FF2B5EF4-FFF2-40B4-BE49-F238E27FC236}">
                <a16:creationId xmlns:a16="http://schemas.microsoft.com/office/drawing/2014/main" id="{B8169304-35C7-4579-91C7-211B20FADB8B}"/>
              </a:ext>
            </a:extLst>
          </p:cNvPr>
          <p:cNvSpPr txBox="1">
            <a:spLocks/>
          </p:cNvSpPr>
          <p:nvPr/>
        </p:nvSpPr>
        <p:spPr>
          <a:xfrm>
            <a:off x="9243134" y="63003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B63E124A-EEA2-4BCD-8CE2-47483BCD8724}" type="slidenum">
              <a:rPr lang="en-US" sz="2000" b="1" smtClean="0">
                <a:solidFill>
                  <a:srgbClr val="4472C4"/>
                </a:solidFill>
              </a:rPr>
              <a:pPr algn="r">
                <a:defRPr/>
              </a:pPr>
              <a:t>27</a:t>
            </a:fld>
            <a:r>
              <a:rPr lang="en-US" sz="2000" b="1" dirty="0">
                <a:solidFill>
                  <a:srgbClr val="4472C4"/>
                </a:solidFill>
              </a:rPr>
              <a:t> / 30</a:t>
            </a:r>
          </a:p>
        </p:txBody>
      </p:sp>
    </p:spTree>
    <p:extLst>
      <p:ext uri="{BB962C8B-B14F-4D97-AF65-F5344CB8AC3E}">
        <p14:creationId xmlns:p14="http://schemas.microsoft.com/office/powerpoint/2010/main" val="3170966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4A5F7-E8E5-4FDF-84E6-33ACA6B4F1A0}"/>
              </a:ext>
            </a:extLst>
          </p:cNvPr>
          <p:cNvSpPr>
            <a:spLocks noGrp="1"/>
          </p:cNvSpPr>
          <p:nvPr>
            <p:ph type="title"/>
          </p:nvPr>
        </p:nvSpPr>
        <p:spPr>
          <a:xfrm>
            <a:off x="838200" y="150441"/>
            <a:ext cx="10515600" cy="716252"/>
          </a:xfrm>
        </p:spPr>
        <p:txBody>
          <a:bodyPr>
            <a:normAutofit fontScale="90000"/>
          </a:bodyPr>
          <a:lstStyle/>
          <a:p>
            <a:pPr algn="ctr"/>
            <a:r>
              <a:rPr lang="en-US" b="1" dirty="0">
                <a:ln w="12700" cmpd="sng">
                  <a:solidFill>
                    <a:schemeClr val="accent5">
                      <a:lumMod val="75000"/>
                    </a:schemeClr>
                  </a:solidFill>
                  <a:prstDash val="solid"/>
                </a:ln>
                <a:gradFill>
                  <a:gsLst>
                    <a:gs pos="7000">
                      <a:schemeClr val="accent1"/>
                    </a:gs>
                    <a:gs pos="69000">
                      <a:schemeClr val="accent5">
                        <a:lumMod val="40000"/>
                        <a:lumOff val="60000"/>
                      </a:schemeClr>
                    </a:gs>
                    <a:gs pos="94000">
                      <a:schemeClr val="accent5">
                        <a:lumMod val="20000"/>
                        <a:lumOff val="80000"/>
                      </a:schemeClr>
                    </a:gs>
                  </a:gsLst>
                  <a:lin ang="5400000"/>
                </a:gradFill>
              </a:rPr>
              <a:t>S</a:t>
            </a:r>
            <a:r>
              <a:rPr lang="en-US" altLang="zh-CN" b="1" dirty="0">
                <a:ln w="12700" cmpd="sng">
                  <a:solidFill>
                    <a:schemeClr val="accent5">
                      <a:lumMod val="75000"/>
                    </a:schemeClr>
                  </a:solidFill>
                  <a:prstDash val="solid"/>
                </a:ln>
                <a:gradFill>
                  <a:gsLst>
                    <a:gs pos="7000">
                      <a:schemeClr val="accent1"/>
                    </a:gs>
                    <a:gs pos="69000">
                      <a:schemeClr val="accent5">
                        <a:lumMod val="40000"/>
                        <a:lumOff val="60000"/>
                      </a:schemeClr>
                    </a:gs>
                    <a:gs pos="94000">
                      <a:schemeClr val="accent5">
                        <a:lumMod val="20000"/>
                        <a:lumOff val="80000"/>
                      </a:schemeClr>
                    </a:gs>
                  </a:gsLst>
                  <a:lin ang="5400000"/>
                </a:gradFill>
              </a:rPr>
              <a:t>ame substitution but different treatment effect</a:t>
            </a:r>
            <a:endParaRPr lang="en-US" dirty="0"/>
          </a:p>
        </p:txBody>
      </p:sp>
      <p:pic>
        <p:nvPicPr>
          <p:cNvPr id="5" name="Picture 4">
            <a:extLst>
              <a:ext uri="{FF2B5EF4-FFF2-40B4-BE49-F238E27FC236}">
                <a16:creationId xmlns:a16="http://schemas.microsoft.com/office/drawing/2014/main" id="{5CD2522D-DF83-4D79-9FA7-564159476980}"/>
              </a:ext>
            </a:extLst>
          </p:cNvPr>
          <p:cNvPicPr>
            <a:picLocks noChangeAspect="1"/>
          </p:cNvPicPr>
          <p:nvPr/>
        </p:nvPicPr>
        <p:blipFill>
          <a:blip r:embed="rId3"/>
          <a:stretch>
            <a:fillRect/>
          </a:stretch>
        </p:blipFill>
        <p:spPr>
          <a:xfrm>
            <a:off x="182454" y="1737863"/>
            <a:ext cx="11827091" cy="2533862"/>
          </a:xfrm>
          <a:prstGeom prst="rect">
            <a:avLst/>
          </a:prstGeom>
        </p:spPr>
      </p:pic>
      <p:sp>
        <p:nvSpPr>
          <p:cNvPr id="4" name="Slide Number Placeholder 3">
            <a:extLst>
              <a:ext uri="{FF2B5EF4-FFF2-40B4-BE49-F238E27FC236}">
                <a16:creationId xmlns:a16="http://schemas.microsoft.com/office/drawing/2014/main" id="{E6C0905A-F999-4D45-9DC7-0219E01177E9}"/>
              </a:ext>
            </a:extLst>
          </p:cNvPr>
          <p:cNvSpPr txBox="1">
            <a:spLocks/>
          </p:cNvSpPr>
          <p:nvPr/>
        </p:nvSpPr>
        <p:spPr>
          <a:xfrm>
            <a:off x="9243134" y="63003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B63E124A-EEA2-4BCD-8CE2-47483BCD8724}" type="slidenum">
              <a:rPr lang="en-US" sz="2000" b="1" smtClean="0">
                <a:solidFill>
                  <a:srgbClr val="4472C4"/>
                </a:solidFill>
              </a:rPr>
              <a:pPr algn="r">
                <a:defRPr/>
              </a:pPr>
              <a:t>28</a:t>
            </a:fld>
            <a:r>
              <a:rPr lang="en-US" sz="2000" b="1" dirty="0">
                <a:solidFill>
                  <a:srgbClr val="4472C4"/>
                </a:solidFill>
              </a:rPr>
              <a:t> / 30</a:t>
            </a:r>
          </a:p>
        </p:txBody>
      </p:sp>
    </p:spTree>
    <p:extLst>
      <p:ext uri="{BB962C8B-B14F-4D97-AF65-F5344CB8AC3E}">
        <p14:creationId xmlns:p14="http://schemas.microsoft.com/office/powerpoint/2010/main" val="4008310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4A5F7-E8E5-4FDF-84E6-33ACA6B4F1A0}"/>
              </a:ext>
            </a:extLst>
          </p:cNvPr>
          <p:cNvSpPr>
            <a:spLocks noGrp="1"/>
          </p:cNvSpPr>
          <p:nvPr>
            <p:ph type="title"/>
          </p:nvPr>
        </p:nvSpPr>
        <p:spPr>
          <a:xfrm>
            <a:off x="838200" y="150441"/>
            <a:ext cx="10515600" cy="716252"/>
          </a:xfrm>
        </p:spPr>
        <p:txBody>
          <a:bodyPr>
            <a:normAutofit fontScale="90000"/>
          </a:bodyPr>
          <a:lstStyle/>
          <a:p>
            <a:pPr algn="ctr"/>
            <a:r>
              <a:rPr lang="en-US" b="1" dirty="0">
                <a:ln w="12700" cmpd="sng">
                  <a:solidFill>
                    <a:schemeClr val="accent5">
                      <a:lumMod val="75000"/>
                    </a:schemeClr>
                  </a:solidFill>
                  <a:prstDash val="solid"/>
                </a:ln>
                <a:gradFill>
                  <a:gsLst>
                    <a:gs pos="7000">
                      <a:schemeClr val="accent1"/>
                    </a:gs>
                    <a:gs pos="69000">
                      <a:schemeClr val="accent5">
                        <a:lumMod val="40000"/>
                        <a:lumOff val="60000"/>
                      </a:schemeClr>
                    </a:gs>
                    <a:gs pos="94000">
                      <a:schemeClr val="accent5">
                        <a:lumMod val="20000"/>
                        <a:lumOff val="80000"/>
                      </a:schemeClr>
                    </a:gs>
                  </a:gsLst>
                  <a:lin ang="5400000"/>
                </a:gradFill>
              </a:rPr>
              <a:t>S</a:t>
            </a:r>
            <a:r>
              <a:rPr lang="en-US" altLang="zh-CN" b="1" dirty="0">
                <a:ln w="12700" cmpd="sng">
                  <a:solidFill>
                    <a:schemeClr val="accent5">
                      <a:lumMod val="75000"/>
                    </a:schemeClr>
                  </a:solidFill>
                  <a:prstDash val="solid"/>
                </a:ln>
                <a:gradFill>
                  <a:gsLst>
                    <a:gs pos="7000">
                      <a:schemeClr val="accent1"/>
                    </a:gs>
                    <a:gs pos="69000">
                      <a:schemeClr val="accent5">
                        <a:lumMod val="40000"/>
                        <a:lumOff val="60000"/>
                      </a:schemeClr>
                    </a:gs>
                    <a:gs pos="94000">
                      <a:schemeClr val="accent5">
                        <a:lumMod val="20000"/>
                        <a:lumOff val="80000"/>
                      </a:schemeClr>
                    </a:gs>
                  </a:gsLst>
                  <a:lin ang="5400000"/>
                </a:gradFill>
              </a:rPr>
              <a:t>ame substitution but different treatment effect</a:t>
            </a:r>
            <a:endParaRPr lang="en-US" dirty="0"/>
          </a:p>
        </p:txBody>
      </p:sp>
      <p:pic>
        <p:nvPicPr>
          <p:cNvPr id="5" name="Picture 4">
            <a:extLst>
              <a:ext uri="{FF2B5EF4-FFF2-40B4-BE49-F238E27FC236}">
                <a16:creationId xmlns:a16="http://schemas.microsoft.com/office/drawing/2014/main" id="{5CD2522D-DF83-4D79-9FA7-564159476980}"/>
              </a:ext>
            </a:extLst>
          </p:cNvPr>
          <p:cNvPicPr>
            <a:picLocks noChangeAspect="1"/>
          </p:cNvPicPr>
          <p:nvPr/>
        </p:nvPicPr>
        <p:blipFill>
          <a:blip r:embed="rId3"/>
          <a:stretch>
            <a:fillRect/>
          </a:stretch>
        </p:blipFill>
        <p:spPr>
          <a:xfrm>
            <a:off x="182454" y="1737863"/>
            <a:ext cx="11827091" cy="2533862"/>
          </a:xfrm>
          <a:prstGeom prst="rect">
            <a:avLst/>
          </a:prstGeom>
        </p:spPr>
      </p:pic>
      <p:sp>
        <p:nvSpPr>
          <p:cNvPr id="4" name="Slide Number Placeholder 3">
            <a:extLst>
              <a:ext uri="{FF2B5EF4-FFF2-40B4-BE49-F238E27FC236}">
                <a16:creationId xmlns:a16="http://schemas.microsoft.com/office/drawing/2014/main" id="{E6C0905A-F999-4D45-9DC7-0219E01177E9}"/>
              </a:ext>
            </a:extLst>
          </p:cNvPr>
          <p:cNvSpPr txBox="1">
            <a:spLocks/>
          </p:cNvSpPr>
          <p:nvPr/>
        </p:nvSpPr>
        <p:spPr>
          <a:xfrm>
            <a:off x="9243134" y="63003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B63E124A-EEA2-4BCD-8CE2-47483BCD8724}" type="slidenum">
              <a:rPr lang="en-US" sz="2000" b="1" smtClean="0">
                <a:solidFill>
                  <a:srgbClr val="4472C4"/>
                </a:solidFill>
              </a:rPr>
              <a:pPr algn="r">
                <a:defRPr/>
              </a:pPr>
              <a:t>29</a:t>
            </a:fld>
            <a:r>
              <a:rPr lang="en-US" sz="2000" b="1" dirty="0">
                <a:solidFill>
                  <a:srgbClr val="4472C4"/>
                </a:solidFill>
              </a:rPr>
              <a:t> / 30</a:t>
            </a:r>
          </a:p>
        </p:txBody>
      </p:sp>
      <p:sp>
        <p:nvSpPr>
          <p:cNvPr id="6" name="Rectangle: Rounded Corners 5">
            <a:extLst>
              <a:ext uri="{FF2B5EF4-FFF2-40B4-BE49-F238E27FC236}">
                <a16:creationId xmlns:a16="http://schemas.microsoft.com/office/drawing/2014/main" id="{B12FE9E3-CCE7-4026-9903-84C90DC7FCBF}"/>
              </a:ext>
            </a:extLst>
          </p:cNvPr>
          <p:cNvSpPr/>
          <p:nvPr/>
        </p:nvSpPr>
        <p:spPr>
          <a:xfrm>
            <a:off x="8211126" y="2296883"/>
            <a:ext cx="415637" cy="510972"/>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0BE172BB-ADB1-403C-863F-7F240E9F887A}"/>
              </a:ext>
            </a:extLst>
          </p:cNvPr>
          <p:cNvSpPr/>
          <p:nvPr/>
        </p:nvSpPr>
        <p:spPr>
          <a:xfrm>
            <a:off x="6890328" y="3278910"/>
            <a:ext cx="544946" cy="374075"/>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5104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6F61414-FEFD-42E4-8374-4BAEE36B6D27}"/>
              </a:ext>
            </a:extLst>
          </p:cNvPr>
          <p:cNvSpPr>
            <a:spLocks noGrp="1"/>
          </p:cNvSpPr>
          <p:nvPr>
            <p:ph sz="half" idx="2"/>
          </p:nvPr>
        </p:nvSpPr>
        <p:spPr>
          <a:xfrm>
            <a:off x="2488758" y="1168843"/>
            <a:ext cx="8317065" cy="1288110"/>
          </a:xfrm>
        </p:spPr>
        <p:txBody>
          <a:bodyPr>
            <a:normAutofit/>
          </a:bodyPr>
          <a:lstStyle/>
          <a:p>
            <a:endParaRPr lang="en-US" sz="3000" dirty="0"/>
          </a:p>
          <a:p>
            <a:r>
              <a:rPr lang="en-US" sz="3000" dirty="0"/>
              <a:t>There are plenty of </a:t>
            </a:r>
            <a:r>
              <a:rPr lang="en-US" altLang="zh-CN" sz="3000" b="1" i="1" u="sng" dirty="0">
                <a:solidFill>
                  <a:schemeClr val="accent1"/>
                </a:solidFill>
              </a:rPr>
              <a:t>shop</a:t>
            </a:r>
            <a:r>
              <a:rPr lang="en-US" sz="3000" b="1" i="1" u="sng" dirty="0">
                <a:solidFill>
                  <a:schemeClr val="accent1"/>
                </a:solidFill>
              </a:rPr>
              <a:t>s</a:t>
            </a:r>
            <a:r>
              <a:rPr lang="en-US" sz="3000" dirty="0"/>
              <a:t> near my house.</a:t>
            </a:r>
          </a:p>
          <a:p>
            <a:endParaRPr lang="en-US" dirty="0"/>
          </a:p>
          <a:p>
            <a:endParaRPr lang="en-US" dirty="0"/>
          </a:p>
          <a:p>
            <a:endParaRPr lang="en-US" dirty="0"/>
          </a:p>
          <a:p>
            <a:pPr marL="0" indent="0">
              <a:buNone/>
            </a:pPr>
            <a:endParaRPr lang="en-US" dirty="0"/>
          </a:p>
        </p:txBody>
      </p:sp>
      <p:sp>
        <p:nvSpPr>
          <p:cNvPr id="9" name="Arrow: Bent-Up 8">
            <a:extLst>
              <a:ext uri="{FF2B5EF4-FFF2-40B4-BE49-F238E27FC236}">
                <a16:creationId xmlns:a16="http://schemas.microsoft.com/office/drawing/2014/main" id="{318B94E0-7BD3-4762-9B53-D5BAC8173D3F}"/>
              </a:ext>
            </a:extLst>
          </p:cNvPr>
          <p:cNvSpPr/>
          <p:nvPr/>
        </p:nvSpPr>
        <p:spPr>
          <a:xfrm rot="10800000" flipH="1">
            <a:off x="9752281" y="1860605"/>
            <a:ext cx="642726" cy="1192696"/>
          </a:xfrm>
          <a:prstGeom prst="bentUpArrow">
            <a:avLst>
              <a:gd name="adj1" fmla="val 18103"/>
              <a:gd name="adj2" fmla="val 18678"/>
              <a:gd name="adj3" fmla="val 50000"/>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Image result for shop">
            <a:extLst>
              <a:ext uri="{FF2B5EF4-FFF2-40B4-BE49-F238E27FC236}">
                <a16:creationId xmlns:a16="http://schemas.microsoft.com/office/drawing/2014/main" id="{32CFA4EE-2322-4E83-844D-31F02B499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3168" y="3053302"/>
            <a:ext cx="5883639" cy="3753016"/>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2">
            <a:extLst>
              <a:ext uri="{FF2B5EF4-FFF2-40B4-BE49-F238E27FC236}">
                <a16:creationId xmlns:a16="http://schemas.microsoft.com/office/drawing/2014/main" id="{6020FC82-6DA7-4FD0-BBC2-AAEE4596E80E}"/>
              </a:ext>
            </a:extLst>
          </p:cNvPr>
          <p:cNvSpPr txBox="1">
            <a:spLocks/>
          </p:cNvSpPr>
          <p:nvPr/>
        </p:nvSpPr>
        <p:spPr>
          <a:xfrm>
            <a:off x="3002042" y="162752"/>
            <a:ext cx="6655763" cy="840230"/>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a:ln w="12700" cmpd="sng">
                  <a:solidFill>
                    <a:srgbClr val="4472C4">
                      <a:lumMod val="75000"/>
                    </a:srgbClr>
                  </a:solidFill>
                  <a:prstDash val="solid"/>
                </a:ln>
                <a:gradFill>
                  <a:gsLst>
                    <a:gs pos="7000">
                      <a:srgbClr val="5B9BD5"/>
                    </a:gs>
                    <a:gs pos="69000">
                      <a:srgbClr val="4472C4">
                        <a:lumMod val="40000"/>
                        <a:lumOff val="60000"/>
                      </a:srgbClr>
                    </a:gs>
                    <a:gs pos="94000">
                      <a:srgbClr val="4472C4">
                        <a:lumMod val="20000"/>
                        <a:lumOff val="80000"/>
                      </a:srgbClr>
                    </a:gs>
                  </a:gsLst>
                  <a:lin ang="5400000"/>
                </a:gradFill>
              </a:rPr>
              <a:t>Motivating example</a:t>
            </a:r>
            <a:endParaRPr lang="en-US" sz="5400" b="1" dirty="0">
              <a:ln w="12700" cmpd="sng">
                <a:solidFill>
                  <a:srgbClr val="4472C4">
                    <a:lumMod val="75000"/>
                  </a:srgbClr>
                </a:solidFill>
                <a:prstDash val="solid"/>
              </a:ln>
              <a:gradFill>
                <a:gsLst>
                  <a:gs pos="7000">
                    <a:srgbClr val="5B9BD5"/>
                  </a:gs>
                  <a:gs pos="69000">
                    <a:srgbClr val="4472C4">
                      <a:lumMod val="40000"/>
                      <a:lumOff val="60000"/>
                    </a:srgbClr>
                  </a:gs>
                  <a:gs pos="94000">
                    <a:srgbClr val="4472C4">
                      <a:lumMod val="20000"/>
                      <a:lumOff val="80000"/>
                    </a:srgbClr>
                  </a:gs>
                </a:gsLst>
                <a:lin ang="5400000"/>
              </a:gradFill>
            </a:endParaRPr>
          </a:p>
        </p:txBody>
      </p:sp>
    </p:spTree>
    <p:extLst>
      <p:ext uri="{BB962C8B-B14F-4D97-AF65-F5344CB8AC3E}">
        <p14:creationId xmlns:p14="http://schemas.microsoft.com/office/powerpoint/2010/main" val="3283418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4A5F7-E8E5-4FDF-84E6-33ACA6B4F1A0}"/>
              </a:ext>
            </a:extLst>
          </p:cNvPr>
          <p:cNvSpPr>
            <a:spLocks noGrp="1"/>
          </p:cNvSpPr>
          <p:nvPr>
            <p:ph type="title"/>
          </p:nvPr>
        </p:nvSpPr>
        <p:spPr>
          <a:xfrm>
            <a:off x="838200" y="142490"/>
            <a:ext cx="10515600" cy="716252"/>
          </a:xfrm>
        </p:spPr>
        <p:txBody>
          <a:bodyPr>
            <a:normAutofit/>
          </a:bodyPr>
          <a:lstStyle/>
          <a:p>
            <a:pPr algn="ctr"/>
            <a:r>
              <a:rPr lang="en-US" b="1" dirty="0">
                <a:ln w="12700" cmpd="sng">
                  <a:solidFill>
                    <a:schemeClr val="accent5">
                      <a:lumMod val="75000"/>
                    </a:schemeClr>
                  </a:solidFill>
                  <a:prstDash val="solid"/>
                </a:ln>
                <a:gradFill>
                  <a:gsLst>
                    <a:gs pos="7000">
                      <a:schemeClr val="accent1"/>
                    </a:gs>
                    <a:gs pos="69000">
                      <a:schemeClr val="accent5">
                        <a:lumMod val="40000"/>
                        <a:lumOff val="60000"/>
                      </a:schemeClr>
                    </a:gs>
                    <a:gs pos="94000">
                      <a:schemeClr val="accent5">
                        <a:lumMod val="20000"/>
                        <a:lumOff val="80000"/>
                      </a:schemeClr>
                    </a:gs>
                  </a:gsLst>
                  <a:lin ang="5400000"/>
                </a:gradFill>
              </a:rPr>
              <a:t>Conclusion</a:t>
            </a:r>
            <a:endParaRPr lang="en-US" dirty="0"/>
          </a:p>
        </p:txBody>
      </p:sp>
      <p:sp>
        <p:nvSpPr>
          <p:cNvPr id="3" name="Content Placeholder 2">
            <a:extLst>
              <a:ext uri="{FF2B5EF4-FFF2-40B4-BE49-F238E27FC236}">
                <a16:creationId xmlns:a16="http://schemas.microsoft.com/office/drawing/2014/main" id="{2BE8245A-E353-4393-A3FA-426A8312FABD}"/>
              </a:ext>
            </a:extLst>
          </p:cNvPr>
          <p:cNvSpPr>
            <a:spLocks noGrp="1"/>
          </p:cNvSpPr>
          <p:nvPr>
            <p:ph idx="1"/>
          </p:nvPr>
        </p:nvSpPr>
        <p:spPr>
          <a:xfrm>
            <a:off x="838200" y="1009816"/>
            <a:ext cx="11112610" cy="5502302"/>
          </a:xfrm>
        </p:spPr>
        <p:txBody>
          <a:bodyPr>
            <a:normAutofit/>
          </a:bodyPr>
          <a:lstStyle/>
          <a:p>
            <a:r>
              <a:rPr lang="en-US" sz="3500" dirty="0"/>
              <a:t>Words matter:</a:t>
            </a:r>
          </a:p>
          <a:p>
            <a:pPr lvl="1">
              <a:buFont typeface="Wingdings" panose="05000000000000000000" pitchFamily="2" charset="2"/>
              <a:buChar char="Ø"/>
            </a:pPr>
            <a:r>
              <a:rPr lang="en-US" sz="3000" dirty="0"/>
              <a:t>Context </a:t>
            </a:r>
            <a:r>
              <a:rPr lang="en-US" sz="3000" i="1" dirty="0"/>
              <a:t>(same substitution, different effects)</a:t>
            </a:r>
          </a:p>
          <a:p>
            <a:pPr lvl="1">
              <a:buFont typeface="Wingdings" panose="05000000000000000000" pitchFamily="2" charset="2"/>
              <a:buChar char="Ø"/>
            </a:pPr>
            <a:r>
              <a:rPr lang="en-US" sz="3000" dirty="0"/>
              <a:t>Words to be substituted</a:t>
            </a:r>
          </a:p>
          <a:p>
            <a:pPr lvl="1">
              <a:buFont typeface="Wingdings" panose="05000000000000000000" pitchFamily="2" charset="2"/>
              <a:buChar char="Ø"/>
            </a:pPr>
            <a:r>
              <a:rPr lang="en-US" sz="3000" dirty="0"/>
              <a:t>Substitution words </a:t>
            </a:r>
            <a:r>
              <a:rPr lang="en-US" sz="3000" i="1" dirty="0"/>
              <a:t>(</a:t>
            </a:r>
            <a:r>
              <a:rPr lang="en-US" altLang="zh-CN" sz="3000" i="1" dirty="0"/>
              <a:t>different</a:t>
            </a:r>
            <a:r>
              <a:rPr lang="en-US" sz="3000" i="1" dirty="0"/>
              <a:t> substitution, different effects)</a:t>
            </a:r>
            <a:endParaRPr lang="en-US" sz="3000" dirty="0"/>
          </a:p>
          <a:p>
            <a:endParaRPr lang="en-US" dirty="0"/>
          </a:p>
          <a:p>
            <a:r>
              <a:rPr lang="en-US" sz="3200" dirty="0"/>
              <a:t>Paper &amp; appendix:</a:t>
            </a:r>
          </a:p>
          <a:p>
            <a:pPr lvl="1">
              <a:buFont typeface="Wingdings" panose="05000000000000000000" pitchFamily="2" charset="2"/>
              <a:buChar char="Ø"/>
            </a:pPr>
            <a:r>
              <a:rPr lang="en-US" sz="2800" dirty="0"/>
              <a:t>Archive</a:t>
            </a:r>
            <a:r>
              <a:rPr lang="en-US" sz="3000" dirty="0"/>
              <a:t>: </a:t>
            </a:r>
            <a:r>
              <a:rPr lang="en-US" sz="3000" dirty="0">
                <a:hlinkClick r:id="rId3"/>
              </a:rPr>
              <a:t>https://arxiv.org/pdf/1811.04890.pdf</a:t>
            </a:r>
            <a:endParaRPr lang="en-US" sz="3000" dirty="0"/>
          </a:p>
          <a:p>
            <a:pPr lvl="1"/>
            <a:endParaRPr lang="en-US" sz="3000" dirty="0"/>
          </a:p>
          <a:p>
            <a:r>
              <a:rPr lang="en-US" sz="3400" dirty="0"/>
              <a:t>Code &amp; data: </a:t>
            </a:r>
          </a:p>
          <a:p>
            <a:pPr lvl="1">
              <a:buFont typeface="Wingdings" panose="05000000000000000000" pitchFamily="2" charset="2"/>
              <a:buChar char="Ø"/>
            </a:pPr>
            <a:r>
              <a:rPr lang="en-US" sz="3000" dirty="0">
                <a:hlinkClick r:id="rId4"/>
              </a:rPr>
              <a:t>https://github.com/tapilab/aaai-2019-words</a:t>
            </a:r>
            <a:endParaRPr lang="en-US" sz="3000" dirty="0"/>
          </a:p>
          <a:p>
            <a:pPr lvl="1"/>
            <a:r>
              <a:rPr lang="en-US" dirty="0">
                <a:solidFill>
                  <a:schemeClr val="bg1"/>
                </a:solidFill>
              </a:rPr>
              <a:t>Perception based on one sentence --&gt; Perception</a:t>
            </a:r>
            <a:r>
              <a:rPr lang="en-US" dirty="0">
                <a:solidFill>
                  <a:schemeClr val="bg1"/>
                </a:solidFill>
                <a:sym typeface="Wingdings" panose="05000000000000000000" pitchFamily="2" charset="2"/>
              </a:rPr>
              <a:t> based on documents</a:t>
            </a:r>
            <a:endParaRPr lang="en-US" dirty="0">
              <a:solidFill>
                <a:schemeClr val="bg1"/>
              </a:solidFill>
            </a:endParaRPr>
          </a:p>
          <a:p>
            <a:endParaRPr lang="en-US" dirty="0"/>
          </a:p>
          <a:p>
            <a:endParaRPr lang="en-US" dirty="0"/>
          </a:p>
        </p:txBody>
      </p:sp>
      <p:sp>
        <p:nvSpPr>
          <p:cNvPr id="4" name="Slide Number Placeholder 3">
            <a:extLst>
              <a:ext uri="{FF2B5EF4-FFF2-40B4-BE49-F238E27FC236}">
                <a16:creationId xmlns:a16="http://schemas.microsoft.com/office/drawing/2014/main" id="{E15F0935-541A-46A4-BB33-FEA3D57E87D9}"/>
              </a:ext>
            </a:extLst>
          </p:cNvPr>
          <p:cNvSpPr txBox="1">
            <a:spLocks/>
          </p:cNvSpPr>
          <p:nvPr/>
        </p:nvSpPr>
        <p:spPr>
          <a:xfrm>
            <a:off x="9243134" y="63003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B63E124A-EEA2-4BCD-8CE2-47483BCD8724}" type="slidenum">
              <a:rPr lang="en-US" sz="2000" b="1" smtClean="0">
                <a:solidFill>
                  <a:srgbClr val="4472C4"/>
                </a:solidFill>
              </a:rPr>
              <a:pPr algn="r">
                <a:defRPr/>
              </a:pPr>
              <a:t>30</a:t>
            </a:fld>
            <a:r>
              <a:rPr lang="en-US" sz="2000" b="1" dirty="0">
                <a:solidFill>
                  <a:srgbClr val="4472C4"/>
                </a:solidFill>
              </a:rPr>
              <a:t> / 30</a:t>
            </a:r>
          </a:p>
        </p:txBody>
      </p:sp>
    </p:spTree>
    <p:extLst>
      <p:ext uri="{BB962C8B-B14F-4D97-AF65-F5344CB8AC3E}">
        <p14:creationId xmlns:p14="http://schemas.microsoft.com/office/powerpoint/2010/main" val="37128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sign&#10;&#10;Description automatically generated">
            <a:extLst>
              <a:ext uri="{FF2B5EF4-FFF2-40B4-BE49-F238E27FC236}">
                <a16:creationId xmlns:a16="http://schemas.microsoft.com/office/drawing/2014/main" id="{0356EC7D-F122-4E5B-AAC5-0EF812D679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846" y="0"/>
            <a:ext cx="11078308" cy="6858000"/>
          </a:xfrm>
          <a:prstGeom prst="rect">
            <a:avLst/>
          </a:prstGeom>
        </p:spPr>
      </p:pic>
    </p:spTree>
    <p:extLst>
      <p:ext uri="{BB962C8B-B14F-4D97-AF65-F5344CB8AC3E}">
        <p14:creationId xmlns:p14="http://schemas.microsoft.com/office/powerpoint/2010/main" val="2192413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8051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FB10F-D4D5-4747-9666-C095659D0E49}"/>
              </a:ext>
            </a:extLst>
          </p:cNvPr>
          <p:cNvSpPr>
            <a:spLocks noGrp="1"/>
          </p:cNvSpPr>
          <p:nvPr>
            <p:ph type="title"/>
          </p:nvPr>
        </p:nvSpPr>
        <p:spPr>
          <a:xfrm>
            <a:off x="838200" y="106218"/>
            <a:ext cx="10515600" cy="928256"/>
          </a:xfrm>
        </p:spPr>
        <p:txBody>
          <a:bodyPr/>
          <a:lstStyle/>
          <a:p>
            <a:pPr algn="ctr"/>
            <a:r>
              <a:rPr lang="en-US" dirty="0"/>
              <a:t>Randomized Controlled Trails</a:t>
            </a:r>
          </a:p>
        </p:txBody>
      </p:sp>
      <p:sp>
        <p:nvSpPr>
          <p:cNvPr id="3" name="Content Placeholder 2">
            <a:extLst>
              <a:ext uri="{FF2B5EF4-FFF2-40B4-BE49-F238E27FC236}">
                <a16:creationId xmlns:a16="http://schemas.microsoft.com/office/drawing/2014/main" id="{C2E1C5B8-9F4C-4819-ADF4-EC895FC70174}"/>
              </a:ext>
            </a:extLst>
          </p:cNvPr>
          <p:cNvSpPr>
            <a:spLocks noGrp="1"/>
          </p:cNvSpPr>
          <p:nvPr>
            <p:ph idx="1"/>
          </p:nvPr>
        </p:nvSpPr>
        <p:spPr>
          <a:xfrm>
            <a:off x="838200" y="1034474"/>
            <a:ext cx="10515600" cy="5652653"/>
          </a:xfrm>
        </p:spPr>
        <p:txBody>
          <a:bodyPr>
            <a:normAutofit/>
          </a:bodyPr>
          <a:lstStyle/>
          <a:p>
            <a:r>
              <a:rPr lang="en-US" dirty="0"/>
              <a:t> </a:t>
            </a:r>
            <a:r>
              <a:rPr lang="en-US" sz="3000" dirty="0"/>
              <a:t>A type of scientific (often medical) experiment which aims to reduce bias when testing a new treatment. </a:t>
            </a:r>
          </a:p>
          <a:p>
            <a:r>
              <a:rPr lang="en-US" sz="3000" dirty="0"/>
              <a:t>Participants are randomly allocated to :</a:t>
            </a:r>
          </a:p>
          <a:p>
            <a:pPr lvl="1"/>
            <a:r>
              <a:rPr lang="en-US" sz="2600" dirty="0"/>
              <a:t>either the group receiving the treatment under investigation;</a:t>
            </a:r>
          </a:p>
          <a:p>
            <a:pPr lvl="1"/>
            <a:r>
              <a:rPr lang="en-US" sz="2600" dirty="0"/>
              <a:t>or to a group receiving standard treatment (or placebo treatment) as the control.</a:t>
            </a:r>
          </a:p>
          <a:p>
            <a:r>
              <a:rPr lang="en-US" sz="3000" dirty="0"/>
              <a:t>Randomization minimizes selection bias and the different comparison groups allow the researchers to determine any effects of the treatment when compared with the no treatment group, while other variables are kept constant.</a:t>
            </a:r>
          </a:p>
        </p:txBody>
      </p:sp>
    </p:spTree>
    <p:extLst>
      <p:ext uri="{BB962C8B-B14F-4D97-AF65-F5344CB8AC3E}">
        <p14:creationId xmlns:p14="http://schemas.microsoft.com/office/powerpoint/2010/main" val="35495297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4B6BB-73AA-4C7C-A86D-A219C2013741}"/>
              </a:ext>
            </a:extLst>
          </p:cNvPr>
          <p:cNvSpPr>
            <a:spLocks noGrp="1"/>
          </p:cNvSpPr>
          <p:nvPr>
            <p:ph type="title"/>
          </p:nvPr>
        </p:nvSpPr>
        <p:spPr>
          <a:xfrm>
            <a:off x="838200" y="160257"/>
            <a:ext cx="10515600" cy="942680"/>
          </a:xfrm>
        </p:spPr>
        <p:txBody>
          <a:bodyPr/>
          <a:lstStyle/>
          <a:p>
            <a:pPr algn="ctr"/>
            <a:r>
              <a:rPr lang="en-US" dirty="0"/>
              <a:t>Possible questions</a:t>
            </a:r>
          </a:p>
        </p:txBody>
      </p:sp>
      <p:sp>
        <p:nvSpPr>
          <p:cNvPr id="3" name="Content Placeholder 2">
            <a:extLst>
              <a:ext uri="{FF2B5EF4-FFF2-40B4-BE49-F238E27FC236}">
                <a16:creationId xmlns:a16="http://schemas.microsoft.com/office/drawing/2014/main" id="{CB8A0826-D771-4400-AA07-181C7D05D2CC}"/>
              </a:ext>
            </a:extLst>
          </p:cNvPr>
          <p:cNvSpPr>
            <a:spLocks noGrp="1"/>
          </p:cNvSpPr>
          <p:nvPr>
            <p:ph idx="1"/>
          </p:nvPr>
        </p:nvSpPr>
        <p:spPr>
          <a:xfrm>
            <a:off x="838200" y="1234911"/>
            <a:ext cx="10515600" cy="4942052"/>
          </a:xfrm>
        </p:spPr>
        <p:txBody>
          <a:bodyPr/>
          <a:lstStyle/>
          <a:p>
            <a:r>
              <a:rPr lang="en-US" dirty="0"/>
              <a:t>What is desirability?</a:t>
            </a:r>
          </a:p>
          <a:p>
            <a:pPr lvl="1"/>
            <a:r>
              <a:rPr lang="en-US" dirty="0"/>
              <a:t>Worth renting</a:t>
            </a:r>
          </a:p>
          <a:p>
            <a:endParaRPr lang="en-US" dirty="0"/>
          </a:p>
        </p:txBody>
      </p:sp>
      <p:grpSp>
        <p:nvGrpSpPr>
          <p:cNvPr id="4" name="Group 3">
            <a:extLst>
              <a:ext uri="{FF2B5EF4-FFF2-40B4-BE49-F238E27FC236}">
                <a16:creationId xmlns:a16="http://schemas.microsoft.com/office/drawing/2014/main" id="{67B79D54-94D8-42F4-9D41-AF84EA641344}"/>
              </a:ext>
            </a:extLst>
          </p:cNvPr>
          <p:cNvGrpSpPr/>
          <p:nvPr/>
        </p:nvGrpSpPr>
        <p:grpSpPr>
          <a:xfrm>
            <a:off x="2618910" y="3087954"/>
            <a:ext cx="9126245" cy="807968"/>
            <a:chOff x="2974019" y="3087954"/>
            <a:chExt cx="9126245" cy="807968"/>
          </a:xfrm>
        </p:grpSpPr>
        <p:sp>
          <p:nvSpPr>
            <p:cNvPr id="5" name="Rectangle: Rounded Corners 4">
              <a:extLst>
                <a:ext uri="{FF2B5EF4-FFF2-40B4-BE49-F238E27FC236}">
                  <a16:creationId xmlns:a16="http://schemas.microsoft.com/office/drawing/2014/main" id="{DA1717B3-8EA6-4ABB-A946-02DCEBB96BA0}"/>
                </a:ext>
              </a:extLst>
            </p:cNvPr>
            <p:cNvSpPr/>
            <p:nvPr/>
          </p:nvSpPr>
          <p:spPr>
            <a:xfrm>
              <a:off x="3231472" y="3369459"/>
              <a:ext cx="1731150" cy="518787"/>
            </a:xfrm>
            <a:prstGeom prst="roundRect">
              <a:avLst/>
            </a:prstGeom>
            <a:solidFill>
              <a:schemeClr val="accent1">
                <a:alpha val="2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986F57A4-D34A-44AA-A721-505BDCCD171F}"/>
                </a:ext>
              </a:extLst>
            </p:cNvPr>
            <p:cNvSpPr/>
            <p:nvPr/>
          </p:nvSpPr>
          <p:spPr>
            <a:xfrm>
              <a:off x="9791327" y="3369458"/>
              <a:ext cx="2086254" cy="518787"/>
            </a:xfrm>
            <a:prstGeom prst="roundRect">
              <a:avLst/>
            </a:prstGeom>
            <a:solidFill>
              <a:schemeClr val="accent1">
                <a:alpha val="2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10B1895A-9AD7-4237-929C-04F3CBF13FF7}"/>
                </a:ext>
              </a:extLst>
            </p:cNvPr>
            <p:cNvSpPr/>
            <p:nvPr/>
          </p:nvSpPr>
          <p:spPr>
            <a:xfrm>
              <a:off x="5140171" y="3369459"/>
              <a:ext cx="275208" cy="518787"/>
            </a:xfrm>
            <a:prstGeom prst="roundRect">
              <a:avLst/>
            </a:prstGeom>
            <a:solidFill>
              <a:schemeClr val="accent1">
                <a:alpha val="2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2EE116EA-20B7-42DA-94C3-EC1B2FC7ABC1}"/>
                </a:ext>
              </a:extLst>
            </p:cNvPr>
            <p:cNvGrpSpPr/>
            <p:nvPr/>
          </p:nvGrpSpPr>
          <p:grpSpPr>
            <a:xfrm>
              <a:off x="2974019" y="3087954"/>
              <a:ext cx="9126245" cy="807968"/>
              <a:chOff x="2974019" y="3087954"/>
              <a:chExt cx="9126245" cy="807968"/>
            </a:xfrm>
          </p:grpSpPr>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5BDBB355-14AA-45D4-A5EB-DC853453A118}"/>
                      </a:ext>
                    </a:extLst>
                  </p:cNvPr>
                  <p:cNvSpPr/>
                  <p:nvPr/>
                </p:nvSpPr>
                <p:spPr>
                  <a:xfrm>
                    <a:off x="2974019" y="3290756"/>
                    <a:ext cx="9126245" cy="605166"/>
                  </a:xfrm>
                  <a:prstGeom prst="rect">
                    <a:avLst/>
                  </a:prstGeom>
                </p:spPr>
                <p:txBody>
                  <a:bodyPr wrap="square">
                    <a:spAutoFit/>
                  </a:bodyPr>
                  <a:lstStyle/>
                  <a:p>
                    <a:r>
                      <a:rPr lang="en-US" sz="3000" b="1" dirty="0"/>
                      <a:t> </a:t>
                    </a:r>
                    <a14:m>
                      <m:oMath xmlns:m="http://schemas.openxmlformats.org/officeDocument/2006/math">
                        <m:r>
                          <a:rPr lang="en-US" sz="3000" b="1" i="1">
                            <a:latin typeface="Cambria Math" panose="02040503050406030204" pitchFamily="18" charset="0"/>
                          </a:rPr>
                          <m:t> </m:t>
                        </m:r>
                        <m:sSub>
                          <m:sSubPr>
                            <m:ctrlPr>
                              <a:rPr lang="pt-BR" sz="3000" b="1" i="1" smtClean="0">
                                <a:solidFill>
                                  <a:schemeClr val="tx1"/>
                                </a:solidFill>
                                <a:latin typeface="Cambria Math" panose="02040503050406030204" pitchFamily="18" charset="0"/>
                              </a:rPr>
                            </m:ctrlPr>
                          </m:sSubPr>
                          <m:e>
                            <m:r>
                              <a:rPr lang="en-US" sz="3000" b="1" i="1" smtClean="0">
                                <a:solidFill>
                                  <a:schemeClr val="tx1"/>
                                </a:solidFill>
                                <a:latin typeface="Cambria Math" panose="02040503050406030204" pitchFamily="18" charset="0"/>
                              </a:rPr>
                              <m:t>(</m:t>
                            </m:r>
                            <m:r>
                              <a:rPr lang="en-US" sz="3000" b="1" i="1" smtClean="0">
                                <a:solidFill>
                                  <a:schemeClr val="tx1"/>
                                </a:solidFill>
                                <a:latin typeface="Cambria Math" panose="02040503050406030204" pitchFamily="18" charset="0"/>
                              </a:rPr>
                              <m:t>𝒔</m:t>
                            </m:r>
                            <m:r>
                              <a:rPr lang="en-US" sz="3000" b="1" i="1" smtClean="0">
                                <a:solidFill>
                                  <a:schemeClr val="tx1"/>
                                </a:solidFill>
                                <a:latin typeface="Cambria Math" panose="02040503050406030204" pitchFamily="18" charset="0"/>
                              </a:rPr>
                              <m:t>, </m:t>
                            </m:r>
                            <m:r>
                              <a:rPr lang="en-US" sz="3000" b="1" i="1" smtClean="0">
                                <a:solidFill>
                                  <a:schemeClr val="tx1"/>
                                </a:solidFill>
                                <a:latin typeface="Cambria Math" panose="02040503050406030204" pitchFamily="18" charset="0"/>
                              </a:rPr>
                              <m:t>𝒘</m:t>
                            </m:r>
                          </m:e>
                          <m:sub>
                            <m:r>
                              <a:rPr lang="en-US" sz="3000" b="1" i="1">
                                <a:solidFill>
                                  <a:schemeClr val="tx1"/>
                                </a:solidFill>
                                <a:latin typeface="Cambria Math" panose="02040503050406030204" pitchFamily="18" charset="0"/>
                              </a:rPr>
                              <m:t>𝒊</m:t>
                            </m:r>
                          </m:sub>
                        </m:sSub>
                        <m:r>
                          <a:rPr lang="en-US" sz="3000" b="1" i="1" smtClean="0">
                            <a:solidFill>
                              <a:schemeClr val="tx1"/>
                            </a:solidFill>
                            <a:latin typeface="Cambria Math" panose="02040503050406030204" pitchFamily="18" charset="0"/>
                          </a:rPr>
                          <m:t> ,</m:t>
                        </m:r>
                        <m:sSub>
                          <m:sSubPr>
                            <m:ctrlPr>
                              <a:rPr lang="pt-BR" sz="3000" b="1" i="1">
                                <a:solidFill>
                                  <a:schemeClr val="tx1"/>
                                </a:solidFill>
                                <a:latin typeface="Cambria Math" panose="02040503050406030204" pitchFamily="18" charset="0"/>
                              </a:rPr>
                            </m:ctrlPr>
                          </m:sSubPr>
                          <m:e>
                            <m:r>
                              <a:rPr lang="en-US" sz="3000" b="1" i="1">
                                <a:solidFill>
                                  <a:schemeClr val="tx1"/>
                                </a:solidFill>
                                <a:latin typeface="Cambria Math" panose="02040503050406030204" pitchFamily="18" charset="0"/>
                              </a:rPr>
                              <m:t>𝒘</m:t>
                            </m:r>
                          </m:e>
                          <m:sub>
                            <m:r>
                              <a:rPr lang="en-US" sz="3000" b="1" i="1" smtClean="0">
                                <a:solidFill>
                                  <a:schemeClr val="tx1"/>
                                </a:solidFill>
                                <a:latin typeface="Cambria Math" panose="02040503050406030204" pitchFamily="18" charset="0"/>
                              </a:rPr>
                              <m:t>𝒋</m:t>
                            </m:r>
                          </m:sub>
                        </m:sSub>
                        <m:r>
                          <a:rPr lang="en-US" sz="3000" b="1" i="1" smtClean="0">
                            <a:solidFill>
                              <a:schemeClr val="tx1"/>
                            </a:solidFill>
                            <a:latin typeface="Cambria Math" panose="02040503050406030204" pitchFamily="18" charset="0"/>
                          </a:rPr>
                          <m:t>)   </m:t>
                        </m:r>
                        <m:r>
                          <a:rPr lang="en-US" sz="3000" b="1" i="1" smtClean="0">
                            <a:solidFill>
                              <a:schemeClr val="tx1"/>
                            </a:solidFill>
                            <a:latin typeface="Cambria Math" panose="02040503050406030204" pitchFamily="18" charset="0"/>
                          </a:rPr>
                          <m:t>𝜏</m:t>
                        </m:r>
                        <m:r>
                          <a:rPr lang="en-US" sz="3000" b="1" i="1" smtClean="0">
                            <a:solidFill>
                              <a:schemeClr val="tx1"/>
                            </a:solidFill>
                            <a:latin typeface="Cambria Math" panose="02040503050406030204" pitchFamily="18" charset="0"/>
                          </a:rPr>
                          <m:t>−−→</m:t>
                        </m:r>
                        <m:r>
                          <a:rPr lang="en-US" sz="3000" b="1" i="1" smtClean="0">
                            <a:solidFill>
                              <a:schemeClr val="tx1"/>
                            </a:solidFill>
                            <a:latin typeface="Cambria Math" panose="02040503050406030204" pitchFamily="18" charset="0"/>
                          </a:rPr>
                          <m:t>𝑪𝒍𝒂𝒔𝒔𝒊𝒇𝒊𝒆𝒓</m:t>
                        </m:r>
                        <m:r>
                          <a:rPr lang="en-US" sz="3000" b="1" i="1" smtClean="0">
                            <a:solidFill>
                              <a:schemeClr val="tx1"/>
                            </a:solidFill>
                            <a:latin typeface="Cambria Math" panose="02040503050406030204" pitchFamily="18" charset="0"/>
                          </a:rPr>
                          <m:t> −−−→</m:t>
                        </m:r>
                        <m:sSub>
                          <m:sSubPr>
                            <m:ctrlPr>
                              <a:rPr lang="pt-BR" sz="3000" b="1" i="1">
                                <a:latin typeface="Cambria Math" panose="02040503050406030204" pitchFamily="18" charset="0"/>
                              </a:rPr>
                            </m:ctrlPr>
                          </m:sSubPr>
                          <m:e>
                            <m:r>
                              <a:rPr lang="en-US" sz="3000" b="1" i="1">
                                <a:latin typeface="Cambria Math" panose="02040503050406030204" pitchFamily="18" charset="0"/>
                              </a:rPr>
                              <m:t>(</m:t>
                            </m:r>
                            <m:sSup>
                              <m:sSupPr>
                                <m:ctrlPr>
                                  <a:rPr lang="en-US" sz="3000" b="1" i="1" smtClean="0">
                                    <a:latin typeface="Cambria Math" panose="02040503050406030204" pitchFamily="18" charset="0"/>
                                  </a:rPr>
                                </m:ctrlPr>
                              </m:sSupPr>
                              <m:e>
                                <m:r>
                                  <a:rPr lang="en-US" sz="3000" b="1" i="1">
                                    <a:latin typeface="Cambria Math" panose="02040503050406030204" pitchFamily="18" charset="0"/>
                                  </a:rPr>
                                  <m:t>𝒔</m:t>
                                </m:r>
                              </m:e>
                              <m:sup>
                                <m:r>
                                  <a:rPr lang="en-US" sz="3000" b="1" i="1" smtClean="0">
                                    <a:latin typeface="Cambria Math" panose="02040503050406030204" pitchFamily="18" charset="0"/>
                                  </a:rPr>
                                  <m:t>′</m:t>
                                </m:r>
                              </m:sup>
                            </m:sSup>
                            <m:r>
                              <a:rPr lang="en-US" sz="3000" b="1" i="1">
                                <a:latin typeface="Cambria Math" panose="02040503050406030204" pitchFamily="18" charset="0"/>
                              </a:rPr>
                              <m:t>, </m:t>
                            </m:r>
                            <m:sSup>
                              <m:sSupPr>
                                <m:ctrlPr>
                                  <a:rPr lang="en-US" sz="3000" b="1" i="1" smtClean="0">
                                    <a:latin typeface="Cambria Math" panose="02040503050406030204" pitchFamily="18" charset="0"/>
                                  </a:rPr>
                                </m:ctrlPr>
                              </m:sSupPr>
                              <m:e>
                                <m:r>
                                  <a:rPr lang="en-US" sz="3000" b="1" i="1">
                                    <a:latin typeface="Cambria Math" panose="02040503050406030204" pitchFamily="18" charset="0"/>
                                  </a:rPr>
                                  <m:t>𝒘</m:t>
                                </m:r>
                              </m:e>
                              <m:sup>
                                <m:r>
                                  <a:rPr lang="en-US" sz="3000" b="1" i="1" smtClean="0">
                                    <a:latin typeface="Cambria Math" panose="02040503050406030204" pitchFamily="18" charset="0"/>
                                  </a:rPr>
                                  <m:t>′</m:t>
                                </m:r>
                              </m:sup>
                            </m:sSup>
                          </m:e>
                          <m:sub>
                            <m:r>
                              <a:rPr lang="en-US" sz="3000" b="1" i="1">
                                <a:latin typeface="Cambria Math" panose="02040503050406030204" pitchFamily="18" charset="0"/>
                              </a:rPr>
                              <m:t>𝒊</m:t>
                            </m:r>
                          </m:sub>
                        </m:sSub>
                        <m:r>
                          <a:rPr lang="en-US" sz="3000" b="1" i="1">
                            <a:latin typeface="Cambria Math" panose="02040503050406030204" pitchFamily="18" charset="0"/>
                          </a:rPr>
                          <m:t> ,</m:t>
                        </m:r>
                        <m:sSub>
                          <m:sSubPr>
                            <m:ctrlPr>
                              <a:rPr lang="pt-BR" sz="3000" b="1" i="1">
                                <a:latin typeface="Cambria Math" panose="02040503050406030204" pitchFamily="18" charset="0"/>
                              </a:rPr>
                            </m:ctrlPr>
                          </m:sSubPr>
                          <m:e>
                            <m:sSup>
                              <m:sSupPr>
                                <m:ctrlPr>
                                  <a:rPr lang="en-US" sz="3000" b="1" i="1" smtClean="0">
                                    <a:latin typeface="Cambria Math" panose="02040503050406030204" pitchFamily="18" charset="0"/>
                                  </a:rPr>
                                </m:ctrlPr>
                              </m:sSupPr>
                              <m:e>
                                <m:r>
                                  <a:rPr lang="en-US" sz="3000" b="1" i="1">
                                    <a:latin typeface="Cambria Math" panose="02040503050406030204" pitchFamily="18" charset="0"/>
                                  </a:rPr>
                                  <m:t>𝒘</m:t>
                                </m:r>
                              </m:e>
                              <m:sup>
                                <m:r>
                                  <a:rPr lang="en-US" sz="3000" b="1" i="1" smtClean="0">
                                    <a:latin typeface="Cambria Math" panose="02040503050406030204" pitchFamily="18" charset="0"/>
                                  </a:rPr>
                                  <m:t>′</m:t>
                                </m:r>
                              </m:sup>
                            </m:sSup>
                          </m:e>
                          <m:sub>
                            <m:r>
                              <a:rPr lang="en-US" sz="3000" b="1" i="1">
                                <a:latin typeface="Cambria Math" panose="02040503050406030204" pitchFamily="18" charset="0"/>
                              </a:rPr>
                              <m:t>𝒋</m:t>
                            </m:r>
                          </m:sub>
                        </m:sSub>
                        <m:r>
                          <a:rPr lang="en-US" sz="3000" b="1" i="1">
                            <a:latin typeface="Cambria Math" panose="02040503050406030204" pitchFamily="18" charset="0"/>
                          </a:rPr>
                          <m:t>)</m:t>
                        </m:r>
                      </m:oMath>
                    </a14:m>
                    <a:endParaRPr lang="en-US" sz="3000" b="1" dirty="0"/>
                  </a:p>
                </p:txBody>
              </p:sp>
            </mc:Choice>
            <mc:Fallback xmlns="">
              <p:sp>
                <p:nvSpPr>
                  <p:cNvPr id="31" name="Rectangle 30">
                    <a:extLst>
                      <a:ext uri="{FF2B5EF4-FFF2-40B4-BE49-F238E27FC236}">
                        <a16:creationId xmlns:a16="http://schemas.microsoft.com/office/drawing/2014/main" id="{53AD501C-A0FF-4A1A-8EB8-84E2732E21A1}"/>
                      </a:ext>
                    </a:extLst>
                  </p:cNvPr>
                  <p:cNvSpPr>
                    <a:spLocks noRot="1" noChangeAspect="1" noMove="1" noResize="1" noEditPoints="1" noAdjustHandles="1" noChangeArrowheads="1" noChangeShapeType="1" noTextEdit="1"/>
                  </p:cNvSpPr>
                  <p:nvPr/>
                </p:nvSpPr>
                <p:spPr>
                  <a:xfrm>
                    <a:off x="2974019" y="3290756"/>
                    <a:ext cx="9126245" cy="605166"/>
                  </a:xfrm>
                  <a:prstGeom prst="rect">
                    <a:avLst/>
                  </a:prstGeom>
                  <a:blipFill>
                    <a:blip r:embed="rId4"/>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2E178559-5DC2-45BF-A4F9-092080928755}"/>
                  </a:ext>
                </a:extLst>
              </p:cNvPr>
              <p:cNvSpPr txBox="1"/>
              <p:nvPr/>
            </p:nvSpPr>
            <p:spPr>
              <a:xfrm>
                <a:off x="5486403" y="3087954"/>
                <a:ext cx="842475" cy="477054"/>
              </a:xfrm>
              <a:prstGeom prst="rect">
                <a:avLst/>
              </a:prstGeom>
              <a:noFill/>
            </p:spPr>
            <p:txBody>
              <a:bodyPr wrap="none" rtlCol="0">
                <a:spAutoFit/>
              </a:bodyPr>
              <a:lstStyle/>
              <a:p>
                <a:r>
                  <a:rPr lang="en-US" sz="2500" b="1" dirty="0"/>
                  <a:t>Train</a:t>
                </a:r>
              </a:p>
            </p:txBody>
          </p:sp>
          <p:sp>
            <p:nvSpPr>
              <p:cNvPr id="11" name="TextBox 10">
                <a:extLst>
                  <a:ext uri="{FF2B5EF4-FFF2-40B4-BE49-F238E27FC236}">
                    <a16:creationId xmlns:a16="http://schemas.microsoft.com/office/drawing/2014/main" id="{E59BD29A-EA9B-4FBF-B55B-BD042E047B0B}"/>
                  </a:ext>
                </a:extLst>
              </p:cNvPr>
              <p:cNvSpPr txBox="1"/>
              <p:nvPr/>
            </p:nvSpPr>
            <p:spPr>
              <a:xfrm>
                <a:off x="8515176" y="3098308"/>
                <a:ext cx="1122038" cy="477054"/>
              </a:xfrm>
              <a:prstGeom prst="rect">
                <a:avLst/>
              </a:prstGeom>
              <a:noFill/>
            </p:spPr>
            <p:txBody>
              <a:bodyPr wrap="none" rtlCol="0">
                <a:spAutoFit/>
              </a:bodyPr>
              <a:lstStyle/>
              <a:p>
                <a:r>
                  <a:rPr lang="en-US" sz="2500" b="1" dirty="0"/>
                  <a:t>Predict</a:t>
                </a:r>
              </a:p>
            </p:txBody>
          </p:sp>
        </p:grpSp>
      </p:grpSp>
    </p:spTree>
    <p:extLst>
      <p:ext uri="{BB962C8B-B14F-4D97-AF65-F5344CB8AC3E}">
        <p14:creationId xmlns:p14="http://schemas.microsoft.com/office/powerpoint/2010/main" val="3878607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4A5F7-E8E5-4FDF-84E6-33ACA6B4F1A0}"/>
              </a:ext>
            </a:extLst>
          </p:cNvPr>
          <p:cNvSpPr>
            <a:spLocks noGrp="1"/>
          </p:cNvSpPr>
          <p:nvPr>
            <p:ph type="title"/>
          </p:nvPr>
        </p:nvSpPr>
        <p:spPr>
          <a:xfrm>
            <a:off x="0" y="0"/>
            <a:ext cx="12192000" cy="71625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r>
              <a:rPr lang="en-US" b="1" dirty="0">
                <a:solidFill>
                  <a:schemeClr val="accent1"/>
                </a:solidFill>
              </a:rPr>
              <a:t>Samples for RCTs</a:t>
            </a:r>
            <a:endParaRPr lang="en-US" b="1" i="1" dirty="0">
              <a:solidFill>
                <a:schemeClr val="accent1"/>
              </a:solidFill>
            </a:endParaRPr>
          </a:p>
        </p:txBody>
      </p:sp>
      <p:sp>
        <p:nvSpPr>
          <p:cNvPr id="6" name="Slide Number Placeholder 3">
            <a:extLst>
              <a:ext uri="{FF2B5EF4-FFF2-40B4-BE49-F238E27FC236}">
                <a16:creationId xmlns:a16="http://schemas.microsoft.com/office/drawing/2014/main" id="{59F1FCBA-892D-423B-AB0A-71674A430628}"/>
              </a:ext>
            </a:extLst>
          </p:cNvPr>
          <p:cNvSpPr txBox="1">
            <a:spLocks/>
          </p:cNvSpPr>
          <p:nvPr/>
        </p:nvSpPr>
        <p:spPr>
          <a:xfrm>
            <a:off x="9112857" y="62552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000" b="1" dirty="0">
                <a:solidFill>
                  <a:srgbClr val="4472C4"/>
                </a:solidFill>
              </a:rPr>
              <a:t>11 / 26</a:t>
            </a:r>
          </a:p>
        </p:txBody>
      </p:sp>
      <p:sp>
        <p:nvSpPr>
          <p:cNvPr id="5" name="Content Placeholder 2">
            <a:extLst>
              <a:ext uri="{FF2B5EF4-FFF2-40B4-BE49-F238E27FC236}">
                <a16:creationId xmlns:a16="http://schemas.microsoft.com/office/drawing/2014/main" id="{1E7436D5-F576-4190-B48F-4533C386797F}"/>
              </a:ext>
            </a:extLst>
          </p:cNvPr>
          <p:cNvSpPr>
            <a:spLocks noGrp="1"/>
          </p:cNvSpPr>
          <p:nvPr>
            <p:ph idx="1"/>
          </p:nvPr>
        </p:nvSpPr>
        <p:spPr>
          <a:xfrm>
            <a:off x="838200" y="1234911"/>
            <a:ext cx="10515600" cy="4942052"/>
          </a:xfrm>
        </p:spPr>
        <p:txBody>
          <a:bodyPr/>
          <a:lstStyle/>
          <a:p>
            <a:r>
              <a:rPr lang="en-US" altLang="zh-CN" dirty="0"/>
              <a:t>First, calculate LSE for all (s,w1,w2) using 4 LSE estimators.</a:t>
            </a:r>
          </a:p>
          <a:p>
            <a:r>
              <a:rPr lang="en-US" altLang="zh-CN" dirty="0"/>
              <a:t>Then, select (s,w1,w2) rated high by at least one of the four LSE estimators.</a:t>
            </a:r>
            <a:endParaRPr lang="en-US" dirty="0"/>
          </a:p>
          <a:p>
            <a:endParaRPr lang="en-US" dirty="0"/>
          </a:p>
        </p:txBody>
      </p:sp>
    </p:spTree>
    <p:extLst>
      <p:ext uri="{BB962C8B-B14F-4D97-AF65-F5344CB8AC3E}">
        <p14:creationId xmlns:p14="http://schemas.microsoft.com/office/powerpoint/2010/main" val="3820355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4A5F7-E8E5-4FDF-84E6-33ACA6B4F1A0}"/>
              </a:ext>
            </a:extLst>
          </p:cNvPr>
          <p:cNvSpPr>
            <a:spLocks noGrp="1"/>
          </p:cNvSpPr>
          <p:nvPr>
            <p:ph type="title"/>
          </p:nvPr>
        </p:nvSpPr>
        <p:spPr>
          <a:xfrm>
            <a:off x="0" y="0"/>
            <a:ext cx="12192000" cy="71625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r>
              <a:rPr lang="en-US" b="1" dirty="0">
                <a:solidFill>
                  <a:schemeClr val="accent1"/>
                </a:solidFill>
              </a:rPr>
              <a:t>R</a:t>
            </a:r>
            <a:r>
              <a:rPr lang="en-US" altLang="zh-CN" b="1" dirty="0">
                <a:solidFill>
                  <a:schemeClr val="accent1"/>
                </a:solidFill>
              </a:rPr>
              <a:t>unning example</a:t>
            </a:r>
            <a:endParaRPr lang="en-US" b="1" i="1" dirty="0">
              <a:solidFill>
                <a:schemeClr val="accent1"/>
              </a:solidFill>
            </a:endParaRPr>
          </a:p>
        </p:txBody>
      </p:sp>
      <p:sp>
        <p:nvSpPr>
          <p:cNvPr id="6" name="Slide Number Placeholder 3">
            <a:extLst>
              <a:ext uri="{FF2B5EF4-FFF2-40B4-BE49-F238E27FC236}">
                <a16:creationId xmlns:a16="http://schemas.microsoft.com/office/drawing/2014/main" id="{59F1FCBA-892D-423B-AB0A-71674A430628}"/>
              </a:ext>
            </a:extLst>
          </p:cNvPr>
          <p:cNvSpPr txBox="1">
            <a:spLocks/>
          </p:cNvSpPr>
          <p:nvPr/>
        </p:nvSpPr>
        <p:spPr>
          <a:xfrm>
            <a:off x="9112857" y="62552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000" b="1" dirty="0">
                <a:solidFill>
                  <a:srgbClr val="4472C4"/>
                </a:solidFill>
              </a:rPr>
              <a:t>11 / 26</a:t>
            </a:r>
          </a:p>
        </p:txBody>
      </p:sp>
      <p:graphicFrame>
        <p:nvGraphicFramePr>
          <p:cNvPr id="4" name="Table 3">
            <a:extLst>
              <a:ext uri="{FF2B5EF4-FFF2-40B4-BE49-F238E27FC236}">
                <a16:creationId xmlns:a16="http://schemas.microsoft.com/office/drawing/2014/main" id="{F941851C-D0B3-4BE6-AC78-3038D55AB89D}"/>
              </a:ext>
            </a:extLst>
          </p:cNvPr>
          <p:cNvGraphicFramePr>
            <a:graphicFrameLocks noGrp="1"/>
          </p:cNvGraphicFramePr>
          <p:nvPr>
            <p:extLst>
              <p:ext uri="{D42A27DB-BD31-4B8C-83A1-F6EECF244321}">
                <p14:modId xmlns:p14="http://schemas.microsoft.com/office/powerpoint/2010/main" val="3633166951"/>
              </p:ext>
            </p:extLst>
          </p:nvPr>
        </p:nvGraphicFramePr>
        <p:xfrm>
          <a:off x="1152540" y="1078039"/>
          <a:ext cx="10710807" cy="1268314"/>
        </p:xfrm>
        <a:graphic>
          <a:graphicData uri="http://schemas.openxmlformats.org/drawingml/2006/table">
            <a:tbl>
              <a:tblPr firstRow="1" bandRow="1">
                <a:tableStyleId>{5C22544A-7EE6-4342-B048-85BDC9FD1C3A}</a:tableStyleId>
              </a:tblPr>
              <a:tblGrid>
                <a:gridCol w="4500839">
                  <a:extLst>
                    <a:ext uri="{9D8B030D-6E8A-4147-A177-3AD203B41FA5}">
                      <a16:colId xmlns:a16="http://schemas.microsoft.com/office/drawing/2014/main" val="2549919585"/>
                    </a:ext>
                  </a:extLst>
                </a:gridCol>
                <a:gridCol w="2870421">
                  <a:extLst>
                    <a:ext uri="{9D8B030D-6E8A-4147-A177-3AD203B41FA5}">
                      <a16:colId xmlns:a16="http://schemas.microsoft.com/office/drawing/2014/main" val="2263734394"/>
                    </a:ext>
                  </a:extLst>
                </a:gridCol>
                <a:gridCol w="3339547">
                  <a:extLst>
                    <a:ext uri="{9D8B030D-6E8A-4147-A177-3AD203B41FA5}">
                      <a16:colId xmlns:a16="http://schemas.microsoft.com/office/drawing/2014/main" val="3574712744"/>
                    </a:ext>
                  </a:extLst>
                </a:gridCol>
              </a:tblGrid>
              <a:tr h="6341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000" b="0" dirty="0">
                          <a:solidFill>
                            <a:schemeClr val="tx1"/>
                          </a:solidFill>
                        </a:rPr>
                        <a:t>Plenty of </a:t>
                      </a:r>
                      <a:r>
                        <a:rPr lang="en-US" sz="3000" b="1" i="1" u="sng" dirty="0">
                          <a:solidFill>
                            <a:schemeClr val="tx1"/>
                          </a:solidFill>
                        </a:rPr>
                        <a:t>shops</a:t>
                      </a:r>
                      <a:r>
                        <a:rPr lang="en-US" sz="3000" b="0" dirty="0">
                          <a:solidFill>
                            <a:schemeClr val="tx1"/>
                          </a:solidFill>
                        </a:rPr>
                        <a:t> nearby.</a:t>
                      </a:r>
                    </a:p>
                  </a:txBody>
                  <a:tcPr>
                    <a:solidFill>
                      <a:schemeClr val="bg1"/>
                    </a:solidFill>
                  </a:tcPr>
                </a:tc>
                <a:tc>
                  <a:txBody>
                    <a:bodyPr/>
                    <a:lstStyle/>
                    <a:p>
                      <a:pPr algn="ctr"/>
                      <a:r>
                        <a:rPr lang="en-US" sz="3000" b="1" dirty="0">
                          <a:solidFill>
                            <a:schemeClr val="tx1"/>
                          </a:solidFill>
                        </a:rPr>
                        <a:t>Control</a:t>
                      </a:r>
                      <a:r>
                        <a:rPr lang="en-US" sz="3000" b="0" dirty="0">
                          <a:solidFill>
                            <a:schemeClr val="tx1"/>
                          </a:solidFill>
                        </a:rPr>
                        <a:t> word</a:t>
                      </a:r>
                      <a:r>
                        <a:rPr lang="en-US" sz="3000" dirty="0">
                          <a:solidFill>
                            <a:schemeClr val="tx1"/>
                          </a:solidFill>
                        </a:rPr>
                        <a:t> </a:t>
                      </a:r>
                    </a:p>
                  </a:txBody>
                  <a:tcPr>
                    <a:solidFill>
                      <a:schemeClr val="bg1"/>
                    </a:solidFill>
                  </a:tcPr>
                </a:tc>
                <a:tc>
                  <a:txBody>
                    <a:bodyPr/>
                    <a:lstStyle/>
                    <a:p>
                      <a:pPr algn="ctr"/>
                      <a:r>
                        <a:rPr lang="en-US" sz="3000" b="0" dirty="0">
                          <a:solidFill>
                            <a:schemeClr val="tx1"/>
                          </a:solidFill>
                        </a:rPr>
                        <a:t>Control samples</a:t>
                      </a:r>
                    </a:p>
                  </a:txBody>
                  <a:tcPr>
                    <a:solidFill>
                      <a:schemeClr val="bg1"/>
                    </a:solidFill>
                  </a:tcPr>
                </a:tc>
                <a:extLst>
                  <a:ext uri="{0D108BD9-81ED-4DB2-BD59-A6C34878D82A}">
                    <a16:rowId xmlns:a16="http://schemas.microsoft.com/office/drawing/2014/main" val="2429210698"/>
                  </a:ext>
                </a:extLst>
              </a:tr>
              <a:tr h="634157">
                <a:tc>
                  <a:txBody>
                    <a:bodyPr/>
                    <a:lstStyle/>
                    <a:p>
                      <a:r>
                        <a:rPr lang="en-US" sz="3000" dirty="0">
                          <a:solidFill>
                            <a:schemeClr val="tx1"/>
                          </a:solidFill>
                        </a:rPr>
                        <a:t>                 </a:t>
                      </a:r>
                      <a:r>
                        <a:rPr lang="en-US" sz="3000" b="1" dirty="0">
                          <a:solidFill>
                            <a:schemeClr val="tx1"/>
                          </a:solidFill>
                        </a:rPr>
                        <a:t>boutiques</a:t>
                      </a:r>
                    </a:p>
                  </a:txBody>
                  <a:tcPr>
                    <a:solidFill>
                      <a:schemeClr val="bg1"/>
                    </a:solidFill>
                  </a:tcPr>
                </a:tc>
                <a:tc>
                  <a:txBody>
                    <a:bodyPr/>
                    <a:lstStyle/>
                    <a:p>
                      <a:pPr algn="ctr"/>
                      <a:r>
                        <a:rPr lang="en-US" sz="3000" b="1" dirty="0">
                          <a:solidFill>
                            <a:schemeClr val="tx1"/>
                          </a:solidFill>
                        </a:rPr>
                        <a:t>Treatment</a:t>
                      </a:r>
                      <a:r>
                        <a:rPr lang="en-US" sz="3000" dirty="0">
                          <a:solidFill>
                            <a:schemeClr val="tx1"/>
                          </a:solidFill>
                        </a:rPr>
                        <a:t> word</a:t>
                      </a:r>
                    </a:p>
                  </a:txBody>
                  <a:tcPr>
                    <a:solidFill>
                      <a:schemeClr val="bg1"/>
                    </a:solidFill>
                  </a:tcPr>
                </a:tc>
                <a:tc>
                  <a:txBody>
                    <a:bodyPr/>
                    <a:lstStyle/>
                    <a:p>
                      <a:pPr algn="ctr"/>
                      <a:r>
                        <a:rPr lang="en-US" sz="3000" dirty="0">
                          <a:solidFill>
                            <a:schemeClr val="tx1"/>
                          </a:solidFill>
                        </a:rPr>
                        <a:t>Treatment samples</a:t>
                      </a:r>
                    </a:p>
                  </a:txBody>
                  <a:tcPr>
                    <a:solidFill>
                      <a:schemeClr val="bg1"/>
                    </a:solidFill>
                  </a:tcPr>
                </a:tc>
                <a:extLst>
                  <a:ext uri="{0D108BD9-81ED-4DB2-BD59-A6C34878D82A}">
                    <a16:rowId xmlns:a16="http://schemas.microsoft.com/office/drawing/2014/main" val="1672715917"/>
                  </a:ext>
                </a:extLst>
              </a:tr>
            </a:tbl>
          </a:graphicData>
        </a:graphic>
      </p:graphicFrame>
    </p:spTree>
    <p:extLst>
      <p:ext uri="{BB962C8B-B14F-4D97-AF65-F5344CB8AC3E}">
        <p14:creationId xmlns:p14="http://schemas.microsoft.com/office/powerpoint/2010/main" val="2475776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4A5F7-E8E5-4FDF-84E6-33ACA6B4F1A0}"/>
              </a:ext>
            </a:extLst>
          </p:cNvPr>
          <p:cNvSpPr>
            <a:spLocks noGrp="1"/>
          </p:cNvSpPr>
          <p:nvPr>
            <p:ph type="title"/>
          </p:nvPr>
        </p:nvSpPr>
        <p:spPr>
          <a:xfrm>
            <a:off x="838200" y="142490"/>
            <a:ext cx="10515600" cy="716252"/>
          </a:xfrm>
        </p:spPr>
        <p:txBody>
          <a:bodyPr>
            <a:normAutofit/>
          </a:bodyPr>
          <a:lstStyle/>
          <a:p>
            <a:pPr algn="ctr"/>
            <a:r>
              <a:rPr lang="en-US" b="1" dirty="0">
                <a:ln w="12700" cmpd="sng">
                  <a:solidFill>
                    <a:schemeClr val="accent5">
                      <a:lumMod val="75000"/>
                    </a:schemeClr>
                  </a:solidFill>
                  <a:prstDash val="solid"/>
                </a:ln>
                <a:gradFill>
                  <a:gsLst>
                    <a:gs pos="7000">
                      <a:schemeClr val="accent1"/>
                    </a:gs>
                    <a:gs pos="69000">
                      <a:schemeClr val="accent5">
                        <a:lumMod val="40000"/>
                        <a:lumOff val="60000"/>
                      </a:schemeClr>
                    </a:gs>
                    <a:gs pos="94000">
                      <a:schemeClr val="accent5">
                        <a:lumMod val="20000"/>
                        <a:lumOff val="80000"/>
                      </a:schemeClr>
                    </a:gs>
                  </a:gsLst>
                  <a:lin ang="5400000"/>
                </a:gradFill>
              </a:rPr>
              <a:t>Substitut</a:t>
            </a:r>
            <a:r>
              <a:rPr lang="en-US" altLang="zh-CN" b="1" dirty="0">
                <a:ln w="12700" cmpd="sng">
                  <a:solidFill>
                    <a:schemeClr val="accent5">
                      <a:lumMod val="75000"/>
                    </a:schemeClr>
                  </a:solidFill>
                  <a:prstDash val="solid"/>
                </a:ln>
                <a:gradFill>
                  <a:gsLst>
                    <a:gs pos="7000">
                      <a:schemeClr val="accent1"/>
                    </a:gs>
                    <a:gs pos="69000">
                      <a:schemeClr val="accent5">
                        <a:lumMod val="40000"/>
                        <a:lumOff val="60000"/>
                      </a:schemeClr>
                    </a:gs>
                    <a:gs pos="94000">
                      <a:schemeClr val="accent5">
                        <a:lumMod val="20000"/>
                        <a:lumOff val="80000"/>
                      </a:schemeClr>
                    </a:gs>
                  </a:gsLst>
                  <a:lin ang="5400000"/>
                </a:gradFill>
              </a:rPr>
              <a:t>able Word Pairs</a:t>
            </a:r>
            <a:endParaRPr lang="en-US" dirty="0"/>
          </a:p>
        </p:txBody>
      </p:sp>
      <p:sp>
        <p:nvSpPr>
          <p:cNvPr id="3" name="Content Placeholder 2">
            <a:extLst>
              <a:ext uri="{FF2B5EF4-FFF2-40B4-BE49-F238E27FC236}">
                <a16:creationId xmlns:a16="http://schemas.microsoft.com/office/drawing/2014/main" id="{2BE8245A-E353-4393-A3FA-426A8312FABD}"/>
              </a:ext>
            </a:extLst>
          </p:cNvPr>
          <p:cNvSpPr>
            <a:spLocks noGrp="1"/>
          </p:cNvSpPr>
          <p:nvPr>
            <p:ph idx="1"/>
          </p:nvPr>
        </p:nvSpPr>
        <p:spPr>
          <a:xfrm>
            <a:off x="838200" y="978010"/>
            <a:ext cx="10515600" cy="5534108"/>
          </a:xfrm>
        </p:spPr>
        <p:txBody>
          <a:bodyPr/>
          <a:lstStyle/>
          <a:p>
            <a:r>
              <a:rPr lang="en-US" dirty="0"/>
              <a:t>Representative words</a:t>
            </a:r>
          </a:p>
          <a:p>
            <a:pPr lvl="1"/>
            <a:r>
              <a:rPr lang="en-US" dirty="0"/>
              <a:t>Moderately correlated</a:t>
            </a:r>
          </a:p>
          <a:p>
            <a:pPr lvl="1"/>
            <a:r>
              <a:rPr lang="en-US" dirty="0"/>
              <a:t>LogisticRegression coefficient</a:t>
            </a:r>
          </a:p>
          <a:p>
            <a:pPr lvl="1"/>
            <a:endParaRPr lang="en-US" dirty="0"/>
          </a:p>
          <a:p>
            <a:r>
              <a:rPr lang="en-US" dirty="0"/>
              <a:t>Semantic substitutability </a:t>
            </a:r>
          </a:p>
          <a:p>
            <a:pPr lvl="1"/>
            <a:r>
              <a:rPr lang="en-US" dirty="0"/>
              <a:t>Paraphrase Database (PPDB 2.0)</a:t>
            </a:r>
          </a:p>
          <a:p>
            <a:pPr lvl="1"/>
            <a:endParaRPr lang="en-US" dirty="0"/>
          </a:p>
          <a:p>
            <a:r>
              <a:rPr lang="en-US" dirty="0"/>
              <a:t>Syntactic substitutability</a:t>
            </a:r>
          </a:p>
          <a:p>
            <a:pPr lvl="1"/>
            <a:r>
              <a:rPr lang="en-US" dirty="0"/>
              <a:t>Part-of-speech tag</a:t>
            </a:r>
          </a:p>
          <a:p>
            <a:pPr lvl="1"/>
            <a:endParaRPr lang="en-US" dirty="0"/>
          </a:p>
          <a:p>
            <a:r>
              <a:rPr lang="en-US" dirty="0"/>
              <a:t>Substitutability for a specific sentence</a:t>
            </a:r>
          </a:p>
          <a:p>
            <a:pPr lvl="1"/>
            <a:r>
              <a:rPr lang="en-US" dirty="0"/>
              <a:t>N-grams</a:t>
            </a:r>
          </a:p>
        </p:txBody>
      </p:sp>
      <p:sp>
        <p:nvSpPr>
          <p:cNvPr id="5" name="Slide Number Placeholder 3">
            <a:extLst>
              <a:ext uri="{FF2B5EF4-FFF2-40B4-BE49-F238E27FC236}">
                <a16:creationId xmlns:a16="http://schemas.microsoft.com/office/drawing/2014/main" id="{CB356D5C-4ED8-4E05-8E1F-1E49F1E52CEA}"/>
              </a:ext>
            </a:extLst>
          </p:cNvPr>
          <p:cNvSpPr txBox="1">
            <a:spLocks/>
          </p:cNvSpPr>
          <p:nvPr/>
        </p:nvSpPr>
        <p:spPr>
          <a:xfrm>
            <a:off x="9112857" y="62552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63E124A-EEA2-4BCD-8CE2-47483BCD8724}" type="slidenum">
              <a:rPr lang="en-US" sz="2000" b="1" smtClean="0">
                <a:solidFill>
                  <a:srgbClr val="4472C4"/>
                </a:solidFill>
              </a:rPr>
              <a:pPr>
                <a:defRPr/>
              </a:pPr>
              <a:t>37</a:t>
            </a:fld>
            <a:r>
              <a:rPr lang="en-US" sz="2000" b="1" dirty="0">
                <a:solidFill>
                  <a:srgbClr val="4472C4"/>
                </a:solidFill>
              </a:rPr>
              <a:t> / 26</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CCAD3CD-8834-4952-8CC8-A44F4F0C3BAA}"/>
                  </a:ext>
                </a:extLst>
              </p:cNvPr>
              <p:cNvSpPr/>
              <p:nvPr/>
            </p:nvSpPr>
            <p:spPr>
              <a:xfrm>
                <a:off x="6802920" y="5201131"/>
                <a:ext cx="2134345" cy="59772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3000" b="1" i="1" smtClean="0">
                              <a:latin typeface="Cambria Math" panose="02040503050406030204" pitchFamily="18" charset="0"/>
                            </a:rPr>
                          </m:ctrlPr>
                        </m:sSubPr>
                        <m:e>
                          <m:r>
                            <a:rPr lang="en-US" sz="3000" b="1" i="1" smtClean="0">
                              <a:latin typeface="Cambria Math" panose="02040503050406030204" pitchFamily="18" charset="0"/>
                            </a:rPr>
                            <m:t>(</m:t>
                          </m:r>
                          <m:r>
                            <a:rPr lang="en-US" sz="3000" b="1" i="1" smtClean="0">
                              <a:latin typeface="Cambria Math" panose="02040503050406030204" pitchFamily="18" charset="0"/>
                            </a:rPr>
                            <m:t>𝒘</m:t>
                          </m:r>
                        </m:e>
                        <m:sub>
                          <m:r>
                            <a:rPr lang="en-US" sz="3000" b="1" i="1">
                              <a:latin typeface="Cambria Math" panose="02040503050406030204" pitchFamily="18" charset="0"/>
                            </a:rPr>
                            <m:t>𝒊</m:t>
                          </m:r>
                        </m:sub>
                      </m:sSub>
                      <m:r>
                        <a:rPr lang="en-US" sz="3000" b="1" i="1" smtClean="0">
                          <a:latin typeface="Cambria Math" panose="02040503050406030204" pitchFamily="18" charset="0"/>
                        </a:rPr>
                        <m:t> ,</m:t>
                      </m:r>
                      <m:sSub>
                        <m:sSubPr>
                          <m:ctrlPr>
                            <a:rPr lang="pt-BR" sz="3000" b="1" i="1">
                              <a:latin typeface="Cambria Math" panose="02040503050406030204" pitchFamily="18" charset="0"/>
                            </a:rPr>
                          </m:ctrlPr>
                        </m:sSubPr>
                        <m:e>
                          <m:r>
                            <a:rPr lang="en-US" sz="3000" b="1" i="1">
                              <a:latin typeface="Cambria Math" panose="02040503050406030204" pitchFamily="18" charset="0"/>
                            </a:rPr>
                            <m:t>𝒘</m:t>
                          </m:r>
                        </m:e>
                        <m:sub>
                          <m:r>
                            <a:rPr lang="en-US" sz="3000" b="1" i="1" smtClean="0">
                              <a:latin typeface="Cambria Math" panose="02040503050406030204" pitchFamily="18" charset="0"/>
                            </a:rPr>
                            <m:t>𝒋</m:t>
                          </m:r>
                        </m:sub>
                      </m:sSub>
                      <m:r>
                        <a:rPr lang="en-US" sz="3000" b="1" i="1" smtClean="0">
                          <a:latin typeface="Cambria Math" panose="02040503050406030204" pitchFamily="18" charset="0"/>
                        </a:rPr>
                        <m:t> , </m:t>
                      </m:r>
                      <m:r>
                        <a:rPr lang="en-US" sz="3000" b="1" i="1" smtClean="0">
                          <a:latin typeface="Cambria Math" panose="02040503050406030204" pitchFamily="18" charset="0"/>
                        </a:rPr>
                        <m:t>𝒔</m:t>
                      </m:r>
                      <m:r>
                        <a:rPr lang="en-US" sz="3000" b="1" i="1" smtClean="0">
                          <a:latin typeface="Cambria Math" panose="02040503050406030204" pitchFamily="18" charset="0"/>
                        </a:rPr>
                        <m:t>)</m:t>
                      </m:r>
                    </m:oMath>
                  </m:oMathPara>
                </a14:m>
                <a:endParaRPr lang="en-US" sz="3000" b="1" dirty="0"/>
              </a:p>
            </p:txBody>
          </p:sp>
        </mc:Choice>
        <mc:Fallback xmlns="">
          <p:sp>
            <p:nvSpPr>
              <p:cNvPr id="6" name="Rectangle 5">
                <a:extLst>
                  <a:ext uri="{FF2B5EF4-FFF2-40B4-BE49-F238E27FC236}">
                    <a16:creationId xmlns:a16="http://schemas.microsoft.com/office/drawing/2014/main" id="{BCCAD3CD-8834-4952-8CC8-A44F4F0C3BAA}"/>
                  </a:ext>
                </a:extLst>
              </p:cNvPr>
              <p:cNvSpPr>
                <a:spLocks noRot="1" noChangeAspect="1" noMove="1" noResize="1" noEditPoints="1" noAdjustHandles="1" noChangeArrowheads="1" noChangeShapeType="1" noTextEdit="1"/>
              </p:cNvSpPr>
              <p:nvPr/>
            </p:nvSpPr>
            <p:spPr>
              <a:xfrm>
                <a:off x="6802920" y="5201131"/>
                <a:ext cx="2134345" cy="59772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05376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A3D014-24A5-40B2-B3D1-98C0A58C7BE6}"/>
              </a:ext>
            </a:extLst>
          </p:cNvPr>
          <p:cNvPicPr>
            <a:picLocks noChangeAspect="1"/>
          </p:cNvPicPr>
          <p:nvPr/>
        </p:nvPicPr>
        <p:blipFill>
          <a:blip r:embed="rId3"/>
          <a:stretch>
            <a:fillRect/>
          </a:stretch>
        </p:blipFill>
        <p:spPr>
          <a:xfrm>
            <a:off x="619125" y="1200454"/>
            <a:ext cx="10953750" cy="3952875"/>
          </a:xfrm>
          <a:prstGeom prst="rect">
            <a:avLst/>
          </a:prstGeom>
        </p:spPr>
      </p:pic>
      <p:sp>
        <p:nvSpPr>
          <p:cNvPr id="5" name="Title 1">
            <a:extLst>
              <a:ext uri="{FF2B5EF4-FFF2-40B4-BE49-F238E27FC236}">
                <a16:creationId xmlns:a16="http://schemas.microsoft.com/office/drawing/2014/main" id="{67A0C06F-229E-4ADE-933F-1EF54D8B915A}"/>
              </a:ext>
            </a:extLst>
          </p:cNvPr>
          <p:cNvSpPr>
            <a:spLocks noGrp="1"/>
          </p:cNvSpPr>
          <p:nvPr>
            <p:ph type="title"/>
          </p:nvPr>
        </p:nvSpPr>
        <p:spPr>
          <a:xfrm>
            <a:off x="893859" y="119266"/>
            <a:ext cx="10515600" cy="734614"/>
          </a:xfrm>
        </p:spPr>
        <p:txBody>
          <a:bodyPr>
            <a:normAutofit/>
          </a:bodyPr>
          <a:lstStyle/>
          <a:p>
            <a:pPr algn="ctr"/>
            <a:r>
              <a:rPr lang="en-US" b="1" dirty="0">
                <a:ln w="12700" cmpd="sng">
                  <a:solidFill>
                    <a:schemeClr val="accent5">
                      <a:lumMod val="75000"/>
                    </a:schemeClr>
                  </a:solidFill>
                  <a:prstDash val="solid"/>
                </a:ln>
                <a:gradFill>
                  <a:gsLst>
                    <a:gs pos="7000">
                      <a:schemeClr val="accent1"/>
                    </a:gs>
                    <a:gs pos="69000">
                      <a:schemeClr val="accent5">
                        <a:lumMod val="40000"/>
                        <a:lumOff val="60000"/>
                      </a:schemeClr>
                    </a:gs>
                    <a:gs pos="94000">
                      <a:schemeClr val="accent5">
                        <a:lumMod val="20000"/>
                        <a:lumOff val="80000"/>
                      </a:schemeClr>
                    </a:gs>
                  </a:gsLst>
                  <a:lin ang="5400000"/>
                </a:gradFill>
              </a:rPr>
              <a:t>Human-derived LSE estimates (AMT)</a:t>
            </a:r>
            <a:endParaRPr lang="en-US" dirty="0"/>
          </a:p>
        </p:txBody>
      </p:sp>
      <p:sp>
        <p:nvSpPr>
          <p:cNvPr id="7" name="Slide Number Placeholder 3">
            <a:extLst>
              <a:ext uri="{FF2B5EF4-FFF2-40B4-BE49-F238E27FC236}">
                <a16:creationId xmlns:a16="http://schemas.microsoft.com/office/drawing/2014/main" id="{3A949450-493A-468E-A6BA-DF291F8D68B1}"/>
              </a:ext>
            </a:extLst>
          </p:cNvPr>
          <p:cNvSpPr txBox="1">
            <a:spLocks/>
          </p:cNvSpPr>
          <p:nvPr/>
        </p:nvSpPr>
        <p:spPr>
          <a:xfrm>
            <a:off x="9112857" y="62552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63E124A-EEA2-4BCD-8CE2-47483BCD8724}" type="slidenum">
              <a:rPr lang="en-US" sz="2000" b="1" smtClean="0">
                <a:solidFill>
                  <a:srgbClr val="4472C4"/>
                </a:solidFill>
              </a:rPr>
              <a:pPr>
                <a:defRPr/>
              </a:pPr>
              <a:t>38</a:t>
            </a:fld>
            <a:r>
              <a:rPr lang="en-US" sz="2000" b="1" dirty="0">
                <a:solidFill>
                  <a:srgbClr val="4472C4"/>
                </a:solidFill>
              </a:rPr>
              <a:t> / 26</a:t>
            </a:r>
          </a:p>
        </p:txBody>
      </p:sp>
      <p:sp>
        <p:nvSpPr>
          <p:cNvPr id="6" name="Content Placeholder 3">
            <a:extLst>
              <a:ext uri="{FF2B5EF4-FFF2-40B4-BE49-F238E27FC236}">
                <a16:creationId xmlns:a16="http://schemas.microsoft.com/office/drawing/2014/main" id="{EE1000A6-CBA5-4EAE-B5C7-10EA5D15BC3D}"/>
              </a:ext>
            </a:extLst>
          </p:cNvPr>
          <p:cNvSpPr txBox="1">
            <a:spLocks/>
          </p:cNvSpPr>
          <p:nvPr/>
        </p:nvSpPr>
        <p:spPr>
          <a:xfrm>
            <a:off x="0" y="5619169"/>
            <a:ext cx="12192000" cy="63610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t>
            </a:r>
            <a:r>
              <a:rPr lang="en-US" i="1" dirty="0"/>
              <a:t>There are plenty of </a:t>
            </a:r>
            <a:r>
              <a:rPr lang="en-US" i="1" u="sng" dirty="0"/>
              <a:t>shops</a:t>
            </a:r>
            <a:r>
              <a:rPr lang="en-US" i="1" dirty="0"/>
              <a:t> nearby</a:t>
            </a:r>
            <a:r>
              <a:rPr lang="en-US" dirty="0"/>
              <a:t>” </a:t>
            </a:r>
            <a:r>
              <a:rPr lang="en-US" dirty="0">
                <a:sym typeface="Wingdings" panose="05000000000000000000" pitchFamily="2" charset="2"/>
              </a:rPr>
              <a:t> </a:t>
            </a:r>
            <a:r>
              <a:rPr lang="en-US" dirty="0"/>
              <a:t>“</a:t>
            </a:r>
            <a:r>
              <a:rPr lang="en-US" i="1" dirty="0"/>
              <a:t>There are plenty of </a:t>
            </a:r>
            <a:r>
              <a:rPr lang="en-US" i="1" u="sng" dirty="0"/>
              <a:t>boutiques</a:t>
            </a:r>
            <a:r>
              <a:rPr lang="en-US" i="1" dirty="0"/>
              <a:t> nearby</a:t>
            </a:r>
            <a:r>
              <a:rPr lang="en-US" dirty="0"/>
              <a:t>”</a:t>
            </a:r>
          </a:p>
          <a:p>
            <a:endParaRPr lang="en-US" dirty="0"/>
          </a:p>
        </p:txBody>
      </p:sp>
    </p:spTree>
    <p:extLst>
      <p:ext uri="{BB962C8B-B14F-4D97-AF65-F5344CB8AC3E}">
        <p14:creationId xmlns:p14="http://schemas.microsoft.com/office/powerpoint/2010/main" val="3024101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1285487-9324-4BC5-9D72-1EB02EDAA4FE}"/>
              </a:ext>
            </a:extLst>
          </p:cNvPr>
          <p:cNvSpPr>
            <a:spLocks noGrp="1"/>
          </p:cNvSpPr>
          <p:nvPr>
            <p:ph type="title"/>
          </p:nvPr>
        </p:nvSpPr>
        <p:spPr>
          <a:xfrm>
            <a:off x="838200" y="150441"/>
            <a:ext cx="10515600" cy="716252"/>
          </a:xfrm>
        </p:spPr>
        <p:txBody>
          <a:bodyPr/>
          <a:lstStyle/>
          <a:p>
            <a:pPr algn="ctr"/>
            <a:r>
              <a:rPr lang="en-US" b="1" dirty="0">
                <a:ln w="12700" cmpd="sng">
                  <a:solidFill>
                    <a:schemeClr val="accent5">
                      <a:lumMod val="75000"/>
                    </a:schemeClr>
                  </a:solidFill>
                  <a:prstDash val="solid"/>
                </a:ln>
                <a:gradFill>
                  <a:gsLst>
                    <a:gs pos="7000">
                      <a:schemeClr val="accent1"/>
                    </a:gs>
                    <a:gs pos="69000">
                      <a:schemeClr val="accent5">
                        <a:lumMod val="40000"/>
                        <a:lumOff val="60000"/>
                      </a:schemeClr>
                    </a:gs>
                    <a:gs pos="94000">
                      <a:schemeClr val="accent5">
                        <a:lumMod val="20000"/>
                        <a:lumOff val="80000"/>
                      </a:schemeClr>
                    </a:gs>
                  </a:gsLst>
                  <a:lin ang="5400000"/>
                </a:gradFill>
              </a:rPr>
              <a:t>Causal perception classifier</a:t>
            </a:r>
            <a:endParaRPr lang="en-US" dirty="0"/>
          </a:p>
        </p:txBody>
      </p:sp>
      <p:pic>
        <p:nvPicPr>
          <p:cNvPr id="2" name="Picture 1">
            <a:extLst>
              <a:ext uri="{FF2B5EF4-FFF2-40B4-BE49-F238E27FC236}">
                <a16:creationId xmlns:a16="http://schemas.microsoft.com/office/drawing/2014/main" id="{01624EF6-5619-442D-969E-AA4C20282F59}"/>
              </a:ext>
            </a:extLst>
          </p:cNvPr>
          <p:cNvPicPr>
            <a:picLocks noChangeAspect="1"/>
          </p:cNvPicPr>
          <p:nvPr/>
        </p:nvPicPr>
        <p:blipFill>
          <a:blip r:embed="rId2"/>
          <a:stretch>
            <a:fillRect/>
          </a:stretch>
        </p:blipFill>
        <p:spPr>
          <a:xfrm>
            <a:off x="1662112" y="1615440"/>
            <a:ext cx="8867775" cy="2895600"/>
          </a:xfrm>
          <a:prstGeom prst="rect">
            <a:avLst/>
          </a:prstGeom>
        </p:spPr>
      </p:pic>
      <p:sp>
        <p:nvSpPr>
          <p:cNvPr id="5" name="Slide Number Placeholder 3">
            <a:extLst>
              <a:ext uri="{FF2B5EF4-FFF2-40B4-BE49-F238E27FC236}">
                <a16:creationId xmlns:a16="http://schemas.microsoft.com/office/drawing/2014/main" id="{821F9872-BC66-40E1-AB36-E57DCDA244C7}"/>
              </a:ext>
            </a:extLst>
          </p:cNvPr>
          <p:cNvSpPr txBox="1">
            <a:spLocks/>
          </p:cNvSpPr>
          <p:nvPr/>
        </p:nvSpPr>
        <p:spPr>
          <a:xfrm>
            <a:off x="9112857" y="62552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63E124A-EEA2-4BCD-8CE2-47483BCD8724}" type="slidenum">
              <a:rPr lang="en-US" sz="2000" b="1" smtClean="0">
                <a:solidFill>
                  <a:srgbClr val="4472C4"/>
                </a:solidFill>
              </a:rPr>
              <a:pPr>
                <a:defRPr/>
              </a:pPr>
              <a:t>39</a:t>
            </a:fld>
            <a:r>
              <a:rPr lang="en-US" sz="2000" b="1" dirty="0">
                <a:solidFill>
                  <a:srgbClr val="4472C4"/>
                </a:solidFill>
              </a:rPr>
              <a:t> / 26</a:t>
            </a:r>
          </a:p>
        </p:txBody>
      </p:sp>
    </p:spTree>
    <p:extLst>
      <p:ext uri="{BB962C8B-B14F-4D97-AF65-F5344CB8AC3E}">
        <p14:creationId xmlns:p14="http://schemas.microsoft.com/office/powerpoint/2010/main" val="1709850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hop">
            <a:extLst>
              <a:ext uri="{FF2B5EF4-FFF2-40B4-BE49-F238E27FC236}">
                <a16:creationId xmlns:a16="http://schemas.microsoft.com/office/drawing/2014/main" id="{04B5A06E-1242-4415-94F2-ED3F5D0A3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3168" y="3053302"/>
            <a:ext cx="5883639" cy="375301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B6F61414-FEFD-42E4-8374-4BAEE36B6D27}"/>
              </a:ext>
            </a:extLst>
          </p:cNvPr>
          <p:cNvSpPr>
            <a:spLocks noGrp="1"/>
          </p:cNvSpPr>
          <p:nvPr>
            <p:ph sz="half" idx="2"/>
          </p:nvPr>
        </p:nvSpPr>
        <p:spPr>
          <a:xfrm>
            <a:off x="2488758" y="1168843"/>
            <a:ext cx="8317065" cy="1288110"/>
          </a:xfrm>
        </p:spPr>
        <p:txBody>
          <a:bodyPr>
            <a:normAutofit/>
          </a:bodyPr>
          <a:lstStyle/>
          <a:p>
            <a:r>
              <a:rPr lang="en-US" sz="3000" dirty="0"/>
              <a:t>There are plenty of </a:t>
            </a:r>
            <a:r>
              <a:rPr lang="en-US" sz="3000" b="1" i="1" u="sng" dirty="0">
                <a:solidFill>
                  <a:schemeClr val="accent2">
                    <a:lumMod val="75000"/>
                  </a:schemeClr>
                </a:solidFill>
              </a:rPr>
              <a:t>boutiques</a:t>
            </a:r>
            <a:r>
              <a:rPr lang="en-US" sz="3000" dirty="0"/>
              <a:t> near my house.</a:t>
            </a:r>
          </a:p>
          <a:p>
            <a:r>
              <a:rPr lang="en-US" sz="3000" dirty="0"/>
              <a:t>There are plenty of </a:t>
            </a:r>
            <a:r>
              <a:rPr lang="en-US" sz="3000" b="1" i="1" u="sng" dirty="0">
                <a:solidFill>
                  <a:schemeClr val="accent1"/>
                </a:solidFill>
              </a:rPr>
              <a:t>shops</a:t>
            </a:r>
            <a:r>
              <a:rPr lang="en-US" sz="3000" dirty="0"/>
              <a:t> near my house.</a:t>
            </a:r>
          </a:p>
          <a:p>
            <a:endParaRPr lang="en-US" dirty="0"/>
          </a:p>
          <a:p>
            <a:endParaRPr lang="en-US" dirty="0"/>
          </a:p>
          <a:p>
            <a:endParaRPr lang="en-US" dirty="0"/>
          </a:p>
          <a:p>
            <a:pPr marL="0" indent="0">
              <a:buNone/>
            </a:pPr>
            <a:endParaRPr lang="en-US" dirty="0"/>
          </a:p>
        </p:txBody>
      </p:sp>
      <p:pic>
        <p:nvPicPr>
          <p:cNvPr id="5" name="Picture 4" descr="A picture containing indoor, table, floor, building&#10;&#10;Description automatically generated">
            <a:extLst>
              <a:ext uri="{FF2B5EF4-FFF2-40B4-BE49-F238E27FC236}">
                <a16:creationId xmlns:a16="http://schemas.microsoft.com/office/drawing/2014/main" id="{182D4E49-23FB-43ED-8BC6-630F709C3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295" y="2902865"/>
            <a:ext cx="5140349" cy="3903452"/>
          </a:xfrm>
          <a:prstGeom prst="rect">
            <a:avLst/>
          </a:prstGeom>
        </p:spPr>
      </p:pic>
      <p:sp>
        <p:nvSpPr>
          <p:cNvPr id="7" name="Arrow: Bent-Up 6">
            <a:extLst>
              <a:ext uri="{FF2B5EF4-FFF2-40B4-BE49-F238E27FC236}">
                <a16:creationId xmlns:a16="http://schemas.microsoft.com/office/drawing/2014/main" id="{A722E8F2-462F-4B63-8048-66BECC9DC9BA}"/>
              </a:ext>
            </a:extLst>
          </p:cNvPr>
          <p:cNvSpPr/>
          <p:nvPr/>
        </p:nvSpPr>
        <p:spPr>
          <a:xfrm rot="10800000">
            <a:off x="1796994" y="1399429"/>
            <a:ext cx="691763" cy="1375575"/>
          </a:xfrm>
          <a:prstGeom prst="bentUpArrow">
            <a:avLst>
              <a:gd name="adj1" fmla="val 18103"/>
              <a:gd name="adj2" fmla="val 18678"/>
              <a:gd name="adj3" fmla="val 50000"/>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Arrow: Bent-Up 8">
            <a:extLst>
              <a:ext uri="{FF2B5EF4-FFF2-40B4-BE49-F238E27FC236}">
                <a16:creationId xmlns:a16="http://schemas.microsoft.com/office/drawing/2014/main" id="{318B94E0-7BD3-4762-9B53-D5BAC8173D3F}"/>
              </a:ext>
            </a:extLst>
          </p:cNvPr>
          <p:cNvSpPr/>
          <p:nvPr/>
        </p:nvSpPr>
        <p:spPr>
          <a:xfrm rot="10800000" flipH="1">
            <a:off x="9752281" y="1860605"/>
            <a:ext cx="642726" cy="1192696"/>
          </a:xfrm>
          <a:prstGeom prst="bentUpArrow">
            <a:avLst>
              <a:gd name="adj1" fmla="val 18103"/>
              <a:gd name="adj2" fmla="val 18678"/>
              <a:gd name="adj3" fmla="val 50000"/>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2">
            <a:extLst>
              <a:ext uri="{FF2B5EF4-FFF2-40B4-BE49-F238E27FC236}">
                <a16:creationId xmlns:a16="http://schemas.microsoft.com/office/drawing/2014/main" id="{E2529583-5510-4FC2-8CC7-D239294A2333}"/>
              </a:ext>
            </a:extLst>
          </p:cNvPr>
          <p:cNvSpPr txBox="1">
            <a:spLocks/>
          </p:cNvSpPr>
          <p:nvPr/>
        </p:nvSpPr>
        <p:spPr>
          <a:xfrm>
            <a:off x="3002042" y="93084"/>
            <a:ext cx="6655763" cy="840230"/>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ln w="12700" cmpd="sng">
                  <a:solidFill>
                    <a:srgbClr val="4472C4">
                      <a:lumMod val="75000"/>
                    </a:srgbClr>
                  </a:solidFill>
                  <a:prstDash val="solid"/>
                </a:ln>
                <a:gradFill>
                  <a:gsLst>
                    <a:gs pos="7000">
                      <a:srgbClr val="5B9BD5"/>
                    </a:gs>
                    <a:gs pos="69000">
                      <a:srgbClr val="4472C4">
                        <a:lumMod val="40000"/>
                        <a:lumOff val="60000"/>
                      </a:srgbClr>
                    </a:gs>
                    <a:gs pos="94000">
                      <a:srgbClr val="4472C4">
                        <a:lumMod val="20000"/>
                        <a:lumOff val="80000"/>
                      </a:srgbClr>
                    </a:gs>
                  </a:gsLst>
                  <a:lin ang="5400000"/>
                </a:gradFill>
              </a:rPr>
              <a:t>Motivating example</a:t>
            </a:r>
          </a:p>
        </p:txBody>
      </p:sp>
    </p:spTree>
    <p:extLst>
      <p:ext uri="{BB962C8B-B14F-4D97-AF65-F5344CB8AC3E}">
        <p14:creationId xmlns:p14="http://schemas.microsoft.com/office/powerpoint/2010/main" val="14322666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D6E762-0AD8-4F53-88B2-6CA63A581F9A}"/>
              </a:ext>
            </a:extLst>
          </p:cNvPr>
          <p:cNvPicPr>
            <a:picLocks noChangeAspect="1"/>
          </p:cNvPicPr>
          <p:nvPr/>
        </p:nvPicPr>
        <p:blipFill>
          <a:blip r:embed="rId3"/>
          <a:stretch>
            <a:fillRect/>
          </a:stretch>
        </p:blipFill>
        <p:spPr>
          <a:xfrm>
            <a:off x="1494846" y="988121"/>
            <a:ext cx="9445486" cy="5361225"/>
          </a:xfrm>
          <a:prstGeom prst="rect">
            <a:avLst/>
          </a:prstGeom>
        </p:spPr>
      </p:pic>
      <p:sp>
        <p:nvSpPr>
          <p:cNvPr id="6" name="Title 1">
            <a:extLst>
              <a:ext uri="{FF2B5EF4-FFF2-40B4-BE49-F238E27FC236}">
                <a16:creationId xmlns:a16="http://schemas.microsoft.com/office/drawing/2014/main" id="{81285487-9324-4BC5-9D72-1EB02EDAA4FE}"/>
              </a:ext>
            </a:extLst>
          </p:cNvPr>
          <p:cNvSpPr>
            <a:spLocks noGrp="1"/>
          </p:cNvSpPr>
          <p:nvPr>
            <p:ph type="title"/>
          </p:nvPr>
        </p:nvSpPr>
        <p:spPr>
          <a:xfrm>
            <a:off x="838200" y="150441"/>
            <a:ext cx="10515600" cy="716252"/>
          </a:xfrm>
        </p:spPr>
        <p:txBody>
          <a:bodyPr/>
          <a:lstStyle/>
          <a:p>
            <a:pPr algn="ctr"/>
            <a:r>
              <a:rPr lang="en-US" b="1" dirty="0">
                <a:ln w="12700" cmpd="sng">
                  <a:solidFill>
                    <a:schemeClr val="accent5">
                      <a:lumMod val="75000"/>
                    </a:schemeClr>
                  </a:solidFill>
                  <a:prstDash val="solid"/>
                </a:ln>
                <a:gradFill>
                  <a:gsLst>
                    <a:gs pos="7000">
                      <a:schemeClr val="accent1"/>
                    </a:gs>
                    <a:gs pos="69000">
                      <a:schemeClr val="accent5">
                        <a:lumMod val="40000"/>
                        <a:lumOff val="60000"/>
                      </a:schemeClr>
                    </a:gs>
                    <a:gs pos="94000">
                      <a:schemeClr val="accent5">
                        <a:lumMod val="20000"/>
                        <a:lumOff val="80000"/>
                      </a:schemeClr>
                    </a:gs>
                  </a:gsLst>
                  <a:lin ang="5400000"/>
                </a:gradFill>
              </a:rPr>
              <a:t>Comparisons</a:t>
            </a:r>
            <a:endParaRPr lang="en-US" dirty="0"/>
          </a:p>
        </p:txBody>
      </p:sp>
      <p:sp>
        <p:nvSpPr>
          <p:cNvPr id="4" name="Slide Number Placeholder 3">
            <a:extLst>
              <a:ext uri="{FF2B5EF4-FFF2-40B4-BE49-F238E27FC236}">
                <a16:creationId xmlns:a16="http://schemas.microsoft.com/office/drawing/2014/main" id="{C880278D-7FDD-407A-A55D-A203BC1ECA8D}"/>
              </a:ext>
            </a:extLst>
          </p:cNvPr>
          <p:cNvSpPr txBox="1">
            <a:spLocks/>
          </p:cNvSpPr>
          <p:nvPr/>
        </p:nvSpPr>
        <p:spPr>
          <a:xfrm>
            <a:off x="9112857" y="62552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63E124A-EEA2-4BCD-8CE2-47483BCD8724}" type="slidenum">
              <a:rPr lang="en-US" sz="2000" b="1" smtClean="0">
                <a:solidFill>
                  <a:srgbClr val="4472C4"/>
                </a:solidFill>
              </a:rPr>
              <a:pPr>
                <a:defRPr/>
              </a:pPr>
              <a:t>40</a:t>
            </a:fld>
            <a:r>
              <a:rPr lang="en-US" sz="2000" b="1" dirty="0">
                <a:solidFill>
                  <a:srgbClr val="4472C4"/>
                </a:solidFill>
              </a:rPr>
              <a:t> / 26</a:t>
            </a:r>
          </a:p>
        </p:txBody>
      </p:sp>
    </p:spTree>
    <p:extLst>
      <p:ext uri="{BB962C8B-B14F-4D97-AF65-F5344CB8AC3E}">
        <p14:creationId xmlns:p14="http://schemas.microsoft.com/office/powerpoint/2010/main" val="17631443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9D85EE2-1E2E-41E5-9345-9A2E983D6B4F}"/>
              </a:ext>
            </a:extLst>
          </p:cNvPr>
          <p:cNvPicPr>
            <a:picLocks noChangeAspect="1"/>
          </p:cNvPicPr>
          <p:nvPr/>
        </p:nvPicPr>
        <p:blipFill>
          <a:blip r:embed="rId2"/>
          <a:stretch>
            <a:fillRect/>
          </a:stretch>
        </p:blipFill>
        <p:spPr>
          <a:xfrm>
            <a:off x="2636788" y="5253137"/>
            <a:ext cx="6734755" cy="1167670"/>
          </a:xfrm>
          <a:prstGeom prst="rect">
            <a:avLst/>
          </a:prstGeom>
        </p:spPr>
      </p:pic>
      <p:sp>
        <p:nvSpPr>
          <p:cNvPr id="35" name="TextBox 34">
            <a:extLst>
              <a:ext uri="{FF2B5EF4-FFF2-40B4-BE49-F238E27FC236}">
                <a16:creationId xmlns:a16="http://schemas.microsoft.com/office/drawing/2014/main" id="{011DADA1-C0F8-4FDC-8388-DB87B1D1C954}"/>
              </a:ext>
            </a:extLst>
          </p:cNvPr>
          <p:cNvSpPr txBox="1"/>
          <p:nvPr/>
        </p:nvSpPr>
        <p:spPr>
          <a:xfrm>
            <a:off x="2897612" y="985123"/>
            <a:ext cx="2222083" cy="646331"/>
          </a:xfrm>
          <a:prstGeom prst="rect">
            <a:avLst/>
          </a:prstGeom>
          <a:noFill/>
        </p:spPr>
        <p:txBody>
          <a:bodyPr wrap="none" rtlCol="0">
            <a:spAutoFit/>
          </a:bodyPr>
          <a:lstStyle/>
          <a:p>
            <a:r>
              <a:rPr lang="en-US" sz="3600" b="1" dirty="0"/>
              <a:t> boutiques</a:t>
            </a:r>
          </a:p>
        </p:txBody>
      </p:sp>
      <p:sp>
        <p:nvSpPr>
          <p:cNvPr id="55" name="TextBox 54">
            <a:extLst>
              <a:ext uri="{FF2B5EF4-FFF2-40B4-BE49-F238E27FC236}">
                <a16:creationId xmlns:a16="http://schemas.microsoft.com/office/drawing/2014/main" id="{58C65F4C-BE82-4235-BACE-E1A03690BB95}"/>
              </a:ext>
            </a:extLst>
          </p:cNvPr>
          <p:cNvSpPr txBox="1"/>
          <p:nvPr/>
        </p:nvSpPr>
        <p:spPr>
          <a:xfrm>
            <a:off x="6724345" y="1010602"/>
            <a:ext cx="1296509" cy="646331"/>
          </a:xfrm>
          <a:prstGeom prst="rect">
            <a:avLst/>
          </a:prstGeom>
          <a:noFill/>
        </p:spPr>
        <p:txBody>
          <a:bodyPr wrap="none" rtlCol="0">
            <a:spAutoFit/>
          </a:bodyPr>
          <a:lstStyle/>
          <a:p>
            <a:r>
              <a:rPr lang="en-US" sz="3600" b="1" dirty="0"/>
              <a:t>shops</a:t>
            </a:r>
          </a:p>
        </p:txBody>
      </p:sp>
      <p:sp>
        <p:nvSpPr>
          <p:cNvPr id="56" name="Title 1">
            <a:extLst>
              <a:ext uri="{FF2B5EF4-FFF2-40B4-BE49-F238E27FC236}">
                <a16:creationId xmlns:a16="http://schemas.microsoft.com/office/drawing/2014/main" id="{C6D46D93-A829-49A6-A13A-101C4193C6DF}"/>
              </a:ext>
            </a:extLst>
          </p:cNvPr>
          <p:cNvSpPr>
            <a:spLocks noGrp="1"/>
          </p:cNvSpPr>
          <p:nvPr>
            <p:ph type="title"/>
          </p:nvPr>
        </p:nvSpPr>
        <p:spPr>
          <a:xfrm>
            <a:off x="814345" y="94782"/>
            <a:ext cx="10515600" cy="71625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r>
              <a:rPr lang="en-US" b="1" dirty="0">
                <a:solidFill>
                  <a:schemeClr val="accent1"/>
                </a:solidFill>
              </a:rPr>
              <a:t>KNN</a:t>
            </a:r>
            <a:r>
              <a:rPr lang="en-US" dirty="0">
                <a:solidFill>
                  <a:schemeClr val="accent1"/>
                </a:solidFill>
              </a:rPr>
              <a:t>: </a:t>
            </a:r>
            <a:r>
              <a:rPr lang="en-US" i="1" dirty="0">
                <a:solidFill>
                  <a:schemeClr val="accent1"/>
                </a:solidFill>
              </a:rPr>
              <a:t>K-Nearest Neighbor matching</a:t>
            </a:r>
          </a:p>
        </p:txBody>
      </p:sp>
      <p:sp>
        <p:nvSpPr>
          <p:cNvPr id="59" name="TextBox 58">
            <a:extLst>
              <a:ext uri="{FF2B5EF4-FFF2-40B4-BE49-F238E27FC236}">
                <a16:creationId xmlns:a16="http://schemas.microsoft.com/office/drawing/2014/main" id="{C4E6550B-5D4B-4CD2-927A-29916973CBD5}"/>
              </a:ext>
            </a:extLst>
          </p:cNvPr>
          <p:cNvSpPr txBox="1"/>
          <p:nvPr/>
        </p:nvSpPr>
        <p:spPr>
          <a:xfrm>
            <a:off x="4042777" y="4428326"/>
            <a:ext cx="4106445" cy="630942"/>
          </a:xfrm>
          <a:prstGeom prst="rect">
            <a:avLst/>
          </a:prstGeom>
          <a:noFill/>
        </p:spPr>
        <p:txBody>
          <a:bodyPr wrap="none" rtlCol="0">
            <a:spAutoFit/>
          </a:bodyPr>
          <a:lstStyle/>
          <a:p>
            <a:r>
              <a:rPr lang="en-US" sz="3500" i="1" dirty="0"/>
              <a:t>“Plenty of __ nearby”</a:t>
            </a:r>
          </a:p>
        </p:txBody>
      </p:sp>
      <p:sp>
        <p:nvSpPr>
          <p:cNvPr id="60" name="Slide Number Placeholder 3">
            <a:extLst>
              <a:ext uri="{FF2B5EF4-FFF2-40B4-BE49-F238E27FC236}">
                <a16:creationId xmlns:a16="http://schemas.microsoft.com/office/drawing/2014/main" id="{8D3A012A-D79C-4C1B-AABD-768C50544D87}"/>
              </a:ext>
            </a:extLst>
          </p:cNvPr>
          <p:cNvSpPr txBox="1">
            <a:spLocks/>
          </p:cNvSpPr>
          <p:nvPr/>
        </p:nvSpPr>
        <p:spPr>
          <a:xfrm>
            <a:off x="9112857" y="62552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63E124A-EEA2-4BCD-8CE2-47483BCD8724}" type="slidenum">
              <a:rPr lang="en-US" sz="2000" b="1" smtClean="0">
                <a:solidFill>
                  <a:srgbClr val="4472C4"/>
                </a:solidFill>
              </a:rPr>
              <a:pPr>
                <a:defRPr/>
              </a:pPr>
              <a:t>41</a:t>
            </a:fld>
            <a:r>
              <a:rPr lang="en-US" sz="2000" b="1" dirty="0">
                <a:solidFill>
                  <a:srgbClr val="4472C4"/>
                </a:solidFill>
              </a:rPr>
              <a:t> / 26</a:t>
            </a:r>
          </a:p>
        </p:txBody>
      </p:sp>
      <p:grpSp>
        <p:nvGrpSpPr>
          <p:cNvPr id="61" name="Group 60">
            <a:extLst>
              <a:ext uri="{FF2B5EF4-FFF2-40B4-BE49-F238E27FC236}">
                <a16:creationId xmlns:a16="http://schemas.microsoft.com/office/drawing/2014/main" id="{70E524DB-F149-43B4-AE16-9F7E97B1240F}"/>
              </a:ext>
            </a:extLst>
          </p:cNvPr>
          <p:cNvGrpSpPr/>
          <p:nvPr/>
        </p:nvGrpSpPr>
        <p:grpSpPr>
          <a:xfrm>
            <a:off x="2756005" y="1695284"/>
            <a:ext cx="2862470" cy="2576223"/>
            <a:chOff x="2163775" y="3476446"/>
            <a:chExt cx="2862470" cy="2576223"/>
          </a:xfrm>
        </p:grpSpPr>
        <p:grpSp>
          <p:nvGrpSpPr>
            <p:cNvPr id="62" name="Group 61">
              <a:extLst>
                <a:ext uri="{FF2B5EF4-FFF2-40B4-BE49-F238E27FC236}">
                  <a16:creationId xmlns:a16="http://schemas.microsoft.com/office/drawing/2014/main" id="{2BD04405-A00D-4E9D-9E00-22E72AC20DEC}"/>
                </a:ext>
              </a:extLst>
            </p:cNvPr>
            <p:cNvGrpSpPr/>
            <p:nvPr/>
          </p:nvGrpSpPr>
          <p:grpSpPr>
            <a:xfrm>
              <a:off x="2163775" y="3476446"/>
              <a:ext cx="2862470" cy="2576223"/>
              <a:chOff x="5683069" y="3274117"/>
              <a:chExt cx="2862470" cy="2576223"/>
            </a:xfrm>
          </p:grpSpPr>
          <p:sp>
            <p:nvSpPr>
              <p:cNvPr id="72" name="Oval 71">
                <a:extLst>
                  <a:ext uri="{FF2B5EF4-FFF2-40B4-BE49-F238E27FC236}">
                    <a16:creationId xmlns:a16="http://schemas.microsoft.com/office/drawing/2014/main" id="{C1FD8CA7-EC0D-48A4-A25E-0A79DE4CE0A9}"/>
                  </a:ext>
                </a:extLst>
              </p:cNvPr>
              <p:cNvSpPr/>
              <p:nvPr/>
            </p:nvSpPr>
            <p:spPr>
              <a:xfrm>
                <a:off x="5683069" y="3274117"/>
                <a:ext cx="2862470" cy="2576223"/>
              </a:xfrm>
              <a:prstGeom prst="ellipse">
                <a:avLst/>
              </a:prstGeom>
              <a:solidFill>
                <a:schemeClr val="accent6">
                  <a:lumMod val="60000"/>
                  <a:lumOff val="40000"/>
                  <a:alpha val="3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3" name="Group 72">
                <a:extLst>
                  <a:ext uri="{FF2B5EF4-FFF2-40B4-BE49-F238E27FC236}">
                    <a16:creationId xmlns:a16="http://schemas.microsoft.com/office/drawing/2014/main" id="{EC114624-3108-4815-A2FA-462C08498AF3}"/>
                  </a:ext>
                </a:extLst>
              </p:cNvPr>
              <p:cNvGrpSpPr/>
              <p:nvPr/>
            </p:nvGrpSpPr>
            <p:grpSpPr>
              <a:xfrm>
                <a:off x="6062854" y="3527493"/>
                <a:ext cx="2185298" cy="1537405"/>
                <a:chOff x="6062854" y="3527493"/>
                <a:chExt cx="2185298" cy="1537405"/>
              </a:xfrm>
            </p:grpSpPr>
            <p:sp>
              <p:nvSpPr>
                <p:cNvPr id="74" name="Isosceles Triangle 73">
                  <a:extLst>
                    <a:ext uri="{FF2B5EF4-FFF2-40B4-BE49-F238E27FC236}">
                      <a16:creationId xmlns:a16="http://schemas.microsoft.com/office/drawing/2014/main" id="{9431B23A-ABF4-4CC1-A606-52D38034F96C}"/>
                    </a:ext>
                  </a:extLst>
                </p:cNvPr>
                <p:cNvSpPr/>
                <p:nvPr/>
              </p:nvSpPr>
              <p:spPr>
                <a:xfrm>
                  <a:off x="6873114" y="3527493"/>
                  <a:ext cx="191084" cy="250702"/>
                </a:xfrm>
                <a:prstGeom prs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Isosceles Triangle 74">
                  <a:extLst>
                    <a:ext uri="{FF2B5EF4-FFF2-40B4-BE49-F238E27FC236}">
                      <a16:creationId xmlns:a16="http://schemas.microsoft.com/office/drawing/2014/main" id="{EF376E72-00D0-453D-A5AA-49DC9DFF9963}"/>
                    </a:ext>
                  </a:extLst>
                </p:cNvPr>
                <p:cNvSpPr/>
                <p:nvPr/>
              </p:nvSpPr>
              <p:spPr>
                <a:xfrm>
                  <a:off x="7489317" y="4049996"/>
                  <a:ext cx="223962" cy="250703"/>
                </a:xfrm>
                <a:prstGeom prs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Isosceles Triangle 75">
                  <a:extLst>
                    <a:ext uri="{FF2B5EF4-FFF2-40B4-BE49-F238E27FC236}">
                      <a16:creationId xmlns:a16="http://schemas.microsoft.com/office/drawing/2014/main" id="{AFDDE6F0-DEEF-4B1B-9CA1-300A4BCC836E}"/>
                    </a:ext>
                  </a:extLst>
                </p:cNvPr>
                <p:cNvSpPr/>
                <p:nvPr/>
              </p:nvSpPr>
              <p:spPr>
                <a:xfrm>
                  <a:off x="7551156" y="4616187"/>
                  <a:ext cx="222530" cy="255258"/>
                </a:xfrm>
                <a:prstGeom prs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Isosceles Triangle 76">
                  <a:extLst>
                    <a:ext uri="{FF2B5EF4-FFF2-40B4-BE49-F238E27FC236}">
                      <a16:creationId xmlns:a16="http://schemas.microsoft.com/office/drawing/2014/main" id="{558562F5-676C-4ADE-ACAA-F5BD5DFE293C}"/>
                    </a:ext>
                  </a:extLst>
                </p:cNvPr>
                <p:cNvSpPr/>
                <p:nvPr/>
              </p:nvSpPr>
              <p:spPr>
                <a:xfrm>
                  <a:off x="8029491" y="4175583"/>
                  <a:ext cx="218661" cy="212211"/>
                </a:xfrm>
                <a:prstGeom prs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lowchart: Connector 77">
                  <a:extLst>
                    <a:ext uri="{FF2B5EF4-FFF2-40B4-BE49-F238E27FC236}">
                      <a16:creationId xmlns:a16="http://schemas.microsoft.com/office/drawing/2014/main" id="{40381447-D47D-41EE-86F4-A713360B2493}"/>
                    </a:ext>
                  </a:extLst>
                </p:cNvPr>
                <p:cNvSpPr/>
                <p:nvPr/>
              </p:nvSpPr>
              <p:spPr>
                <a:xfrm>
                  <a:off x="6062854" y="4089622"/>
                  <a:ext cx="263718" cy="288407"/>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lowchart: Connector 78">
                  <a:extLst>
                    <a:ext uri="{FF2B5EF4-FFF2-40B4-BE49-F238E27FC236}">
                      <a16:creationId xmlns:a16="http://schemas.microsoft.com/office/drawing/2014/main" id="{2C9B46F4-D220-4C06-BC46-F101D5242F02}"/>
                    </a:ext>
                  </a:extLst>
                </p:cNvPr>
                <p:cNvSpPr/>
                <p:nvPr/>
              </p:nvSpPr>
              <p:spPr>
                <a:xfrm>
                  <a:off x="6937118" y="3990644"/>
                  <a:ext cx="263718" cy="288407"/>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Flowchart: Connector 79">
                  <a:extLst>
                    <a:ext uri="{FF2B5EF4-FFF2-40B4-BE49-F238E27FC236}">
                      <a16:creationId xmlns:a16="http://schemas.microsoft.com/office/drawing/2014/main" id="{07151404-5C12-4ADF-922D-C0E9BEC26327}"/>
                    </a:ext>
                  </a:extLst>
                </p:cNvPr>
                <p:cNvSpPr/>
                <p:nvPr/>
              </p:nvSpPr>
              <p:spPr>
                <a:xfrm>
                  <a:off x="6968073" y="4793492"/>
                  <a:ext cx="263718" cy="27140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3" name="Isosceles Triangle 62">
              <a:extLst>
                <a:ext uri="{FF2B5EF4-FFF2-40B4-BE49-F238E27FC236}">
                  <a16:creationId xmlns:a16="http://schemas.microsoft.com/office/drawing/2014/main" id="{633D6ABF-1CCB-474B-AC64-527C6696140F}"/>
                </a:ext>
              </a:extLst>
            </p:cNvPr>
            <p:cNvSpPr/>
            <p:nvPr/>
          </p:nvSpPr>
          <p:spPr>
            <a:xfrm>
              <a:off x="2968912" y="4678531"/>
              <a:ext cx="223962" cy="250703"/>
            </a:xfrm>
            <a:prstGeom prs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Isosceles Triangle 63">
              <a:extLst>
                <a:ext uri="{FF2B5EF4-FFF2-40B4-BE49-F238E27FC236}">
                  <a16:creationId xmlns:a16="http://schemas.microsoft.com/office/drawing/2014/main" id="{C88EC72B-E459-4E13-8D5C-0728B48AF99E}"/>
                </a:ext>
              </a:extLst>
            </p:cNvPr>
            <p:cNvSpPr/>
            <p:nvPr/>
          </p:nvSpPr>
          <p:spPr>
            <a:xfrm>
              <a:off x="2626408" y="5020506"/>
              <a:ext cx="218661" cy="212211"/>
            </a:xfrm>
            <a:prstGeom prs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lowchart: Connector 64">
              <a:extLst>
                <a:ext uri="{FF2B5EF4-FFF2-40B4-BE49-F238E27FC236}">
                  <a16:creationId xmlns:a16="http://schemas.microsoft.com/office/drawing/2014/main" id="{42A24077-6ABE-48AE-A92A-EF90E7A0A297}"/>
                </a:ext>
              </a:extLst>
            </p:cNvPr>
            <p:cNvSpPr/>
            <p:nvPr/>
          </p:nvSpPr>
          <p:spPr>
            <a:xfrm>
              <a:off x="4135832" y="5184360"/>
              <a:ext cx="263718" cy="288407"/>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Isosceles Triangle 65">
              <a:extLst>
                <a:ext uri="{FF2B5EF4-FFF2-40B4-BE49-F238E27FC236}">
                  <a16:creationId xmlns:a16="http://schemas.microsoft.com/office/drawing/2014/main" id="{122D64BB-E778-4B53-B44B-BF0A6142042E}"/>
                </a:ext>
              </a:extLst>
            </p:cNvPr>
            <p:cNvSpPr/>
            <p:nvPr/>
          </p:nvSpPr>
          <p:spPr>
            <a:xfrm>
              <a:off x="3016049" y="5564647"/>
              <a:ext cx="223962" cy="250703"/>
            </a:xfrm>
            <a:prstGeom prs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lowchart: Connector 66">
              <a:extLst>
                <a:ext uri="{FF2B5EF4-FFF2-40B4-BE49-F238E27FC236}">
                  <a16:creationId xmlns:a16="http://schemas.microsoft.com/office/drawing/2014/main" id="{D3D8F738-7992-40B6-8A98-BB9A6FC3760B}"/>
                </a:ext>
              </a:extLst>
            </p:cNvPr>
            <p:cNvSpPr/>
            <p:nvPr/>
          </p:nvSpPr>
          <p:spPr>
            <a:xfrm>
              <a:off x="3855704" y="3771906"/>
              <a:ext cx="263718" cy="27140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Isosceles Triangle 67">
              <a:extLst>
                <a:ext uri="{FF2B5EF4-FFF2-40B4-BE49-F238E27FC236}">
                  <a16:creationId xmlns:a16="http://schemas.microsoft.com/office/drawing/2014/main" id="{0B92FCB9-55B4-42A0-9312-E46982C432FF}"/>
                </a:ext>
              </a:extLst>
            </p:cNvPr>
            <p:cNvSpPr/>
            <p:nvPr/>
          </p:nvSpPr>
          <p:spPr>
            <a:xfrm>
              <a:off x="3026498" y="4282497"/>
              <a:ext cx="222530" cy="255258"/>
            </a:xfrm>
            <a:prstGeom prs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lowchart: Connector 68">
              <a:extLst>
                <a:ext uri="{FF2B5EF4-FFF2-40B4-BE49-F238E27FC236}">
                  <a16:creationId xmlns:a16="http://schemas.microsoft.com/office/drawing/2014/main" id="{2ACB900D-A80B-4999-8C8E-0A1343B28D11}"/>
                </a:ext>
              </a:extLst>
            </p:cNvPr>
            <p:cNvSpPr/>
            <p:nvPr/>
          </p:nvSpPr>
          <p:spPr>
            <a:xfrm>
              <a:off x="4440167" y="5044524"/>
              <a:ext cx="263718" cy="27140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lowchart: Connector 69">
              <a:extLst>
                <a:ext uri="{FF2B5EF4-FFF2-40B4-BE49-F238E27FC236}">
                  <a16:creationId xmlns:a16="http://schemas.microsoft.com/office/drawing/2014/main" id="{11C502A2-D254-4CF3-A83A-248910ECB30B}"/>
                </a:ext>
              </a:extLst>
            </p:cNvPr>
            <p:cNvSpPr/>
            <p:nvPr/>
          </p:nvSpPr>
          <p:spPr>
            <a:xfrm>
              <a:off x="3733511" y="5240518"/>
              <a:ext cx="263718" cy="27140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44E9CD67-46E9-424C-964D-E9B8DB1374CC}"/>
                </a:ext>
              </a:extLst>
            </p:cNvPr>
            <p:cNvSpPr/>
            <p:nvPr/>
          </p:nvSpPr>
          <p:spPr>
            <a:xfrm>
              <a:off x="3174185" y="4765343"/>
              <a:ext cx="1690769" cy="884834"/>
            </a:xfrm>
            <a:prstGeom prst="ellipse">
              <a:avLst/>
            </a:prstGeom>
            <a:noFill/>
            <a:ln w="2540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1" name="Group 80">
            <a:extLst>
              <a:ext uri="{FF2B5EF4-FFF2-40B4-BE49-F238E27FC236}">
                <a16:creationId xmlns:a16="http://schemas.microsoft.com/office/drawing/2014/main" id="{E4052A62-F364-4111-8C90-5DFE888B657C}"/>
              </a:ext>
            </a:extLst>
          </p:cNvPr>
          <p:cNvGrpSpPr/>
          <p:nvPr/>
        </p:nvGrpSpPr>
        <p:grpSpPr>
          <a:xfrm>
            <a:off x="6274022" y="1651472"/>
            <a:ext cx="2862470" cy="2576223"/>
            <a:chOff x="6171738" y="3478016"/>
            <a:chExt cx="2862470" cy="2576223"/>
          </a:xfrm>
        </p:grpSpPr>
        <p:sp>
          <p:nvSpPr>
            <p:cNvPr id="82" name="Oval 81">
              <a:extLst>
                <a:ext uri="{FF2B5EF4-FFF2-40B4-BE49-F238E27FC236}">
                  <a16:creationId xmlns:a16="http://schemas.microsoft.com/office/drawing/2014/main" id="{130377D0-E5C4-4C60-B982-0739D9FF5625}"/>
                </a:ext>
              </a:extLst>
            </p:cNvPr>
            <p:cNvSpPr/>
            <p:nvPr/>
          </p:nvSpPr>
          <p:spPr>
            <a:xfrm>
              <a:off x="6171738" y="3478016"/>
              <a:ext cx="2862470" cy="2576223"/>
            </a:xfrm>
            <a:prstGeom prst="ellipse">
              <a:avLst/>
            </a:prstGeom>
            <a:solidFill>
              <a:srgbClr val="FF9966">
                <a:alpha val="40000"/>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Isosceles Triangle 82">
              <a:extLst>
                <a:ext uri="{FF2B5EF4-FFF2-40B4-BE49-F238E27FC236}">
                  <a16:creationId xmlns:a16="http://schemas.microsoft.com/office/drawing/2014/main" id="{0011AF59-1D9C-4ED4-9D84-98239CB559CB}"/>
                </a:ext>
              </a:extLst>
            </p:cNvPr>
            <p:cNvSpPr/>
            <p:nvPr/>
          </p:nvSpPr>
          <p:spPr>
            <a:xfrm>
              <a:off x="7127705" y="4896918"/>
              <a:ext cx="223962" cy="250703"/>
            </a:xfrm>
            <a:prstGeom prs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Isosceles Triangle 83">
              <a:extLst>
                <a:ext uri="{FF2B5EF4-FFF2-40B4-BE49-F238E27FC236}">
                  <a16:creationId xmlns:a16="http://schemas.microsoft.com/office/drawing/2014/main" id="{DF317F3B-5250-4A54-9CE9-07CBD0C21B87}"/>
                </a:ext>
              </a:extLst>
            </p:cNvPr>
            <p:cNvSpPr/>
            <p:nvPr/>
          </p:nvSpPr>
          <p:spPr>
            <a:xfrm>
              <a:off x="6634371" y="5022076"/>
              <a:ext cx="218661" cy="212211"/>
            </a:xfrm>
            <a:prstGeom prs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lowchart: Connector 84">
              <a:extLst>
                <a:ext uri="{FF2B5EF4-FFF2-40B4-BE49-F238E27FC236}">
                  <a16:creationId xmlns:a16="http://schemas.microsoft.com/office/drawing/2014/main" id="{57BA4B17-1DD4-45AD-B463-27C34668A68C}"/>
                </a:ext>
              </a:extLst>
            </p:cNvPr>
            <p:cNvSpPr/>
            <p:nvPr/>
          </p:nvSpPr>
          <p:spPr>
            <a:xfrm>
              <a:off x="7832710" y="5610138"/>
              <a:ext cx="263718" cy="288407"/>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Isosceles Triangle 85">
              <a:extLst>
                <a:ext uri="{FF2B5EF4-FFF2-40B4-BE49-F238E27FC236}">
                  <a16:creationId xmlns:a16="http://schemas.microsoft.com/office/drawing/2014/main" id="{0B9481DC-6951-42FC-9F36-22F68930E682}"/>
                </a:ext>
              </a:extLst>
            </p:cNvPr>
            <p:cNvSpPr/>
            <p:nvPr/>
          </p:nvSpPr>
          <p:spPr>
            <a:xfrm>
              <a:off x="7457645" y="5321123"/>
              <a:ext cx="223962" cy="250703"/>
            </a:xfrm>
            <a:prstGeom prs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Isosceles Triangle 86">
              <a:extLst>
                <a:ext uri="{FF2B5EF4-FFF2-40B4-BE49-F238E27FC236}">
                  <a16:creationId xmlns:a16="http://schemas.microsoft.com/office/drawing/2014/main" id="{B5BA387E-3183-4E03-9650-57C60C5185BC}"/>
                </a:ext>
              </a:extLst>
            </p:cNvPr>
            <p:cNvSpPr/>
            <p:nvPr/>
          </p:nvSpPr>
          <p:spPr>
            <a:xfrm>
              <a:off x="8449360" y="5037043"/>
              <a:ext cx="222530" cy="255258"/>
            </a:xfrm>
            <a:prstGeom prs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Flowchart: Connector 87">
              <a:extLst>
                <a:ext uri="{FF2B5EF4-FFF2-40B4-BE49-F238E27FC236}">
                  <a16:creationId xmlns:a16="http://schemas.microsoft.com/office/drawing/2014/main" id="{6C356337-83E8-42B9-AB54-6295137E74B5}"/>
                </a:ext>
              </a:extLst>
            </p:cNvPr>
            <p:cNvSpPr/>
            <p:nvPr/>
          </p:nvSpPr>
          <p:spPr>
            <a:xfrm>
              <a:off x="7824287" y="4809345"/>
              <a:ext cx="263718" cy="27140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Flowchart: Connector 88">
              <a:extLst>
                <a:ext uri="{FF2B5EF4-FFF2-40B4-BE49-F238E27FC236}">
                  <a16:creationId xmlns:a16="http://schemas.microsoft.com/office/drawing/2014/main" id="{3CC2F82D-3133-4572-AFA5-6470D3ED80C6}"/>
                </a:ext>
              </a:extLst>
            </p:cNvPr>
            <p:cNvSpPr/>
            <p:nvPr/>
          </p:nvSpPr>
          <p:spPr>
            <a:xfrm>
              <a:off x="7003178" y="4168214"/>
              <a:ext cx="263718" cy="27140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Isosceles Triangle 89">
              <a:extLst>
                <a:ext uri="{FF2B5EF4-FFF2-40B4-BE49-F238E27FC236}">
                  <a16:creationId xmlns:a16="http://schemas.microsoft.com/office/drawing/2014/main" id="{7F0E55A7-31A9-4E3D-A49F-4E0AC3F907EA}"/>
                </a:ext>
              </a:extLst>
            </p:cNvPr>
            <p:cNvSpPr/>
            <p:nvPr/>
          </p:nvSpPr>
          <p:spPr>
            <a:xfrm>
              <a:off x="8280372" y="4436467"/>
              <a:ext cx="222530" cy="255258"/>
            </a:xfrm>
            <a:prstGeom prs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Isosceles Triangle 90">
              <a:extLst>
                <a:ext uri="{FF2B5EF4-FFF2-40B4-BE49-F238E27FC236}">
                  <a16:creationId xmlns:a16="http://schemas.microsoft.com/office/drawing/2014/main" id="{EE1C02F8-A3D1-4651-A006-7B63532741FA}"/>
                </a:ext>
              </a:extLst>
            </p:cNvPr>
            <p:cNvSpPr/>
            <p:nvPr/>
          </p:nvSpPr>
          <p:spPr>
            <a:xfrm>
              <a:off x="7526226" y="4568445"/>
              <a:ext cx="222530" cy="255258"/>
            </a:xfrm>
            <a:prstGeom prs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Isosceles Triangle 91">
              <a:extLst>
                <a:ext uri="{FF2B5EF4-FFF2-40B4-BE49-F238E27FC236}">
                  <a16:creationId xmlns:a16="http://schemas.microsoft.com/office/drawing/2014/main" id="{224B1D47-6FC8-413A-BFB0-3337BB2BEDC4}"/>
                </a:ext>
              </a:extLst>
            </p:cNvPr>
            <p:cNvSpPr/>
            <p:nvPr/>
          </p:nvSpPr>
          <p:spPr>
            <a:xfrm>
              <a:off x="7422530" y="3729455"/>
              <a:ext cx="222530" cy="255258"/>
            </a:xfrm>
            <a:prstGeom prs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Isosceles Triangle 92">
              <a:extLst>
                <a:ext uri="{FF2B5EF4-FFF2-40B4-BE49-F238E27FC236}">
                  <a16:creationId xmlns:a16="http://schemas.microsoft.com/office/drawing/2014/main" id="{09A4C328-7F7A-4E61-9CFB-14CB737887C2}"/>
                </a:ext>
              </a:extLst>
            </p:cNvPr>
            <p:cNvSpPr/>
            <p:nvPr/>
          </p:nvSpPr>
          <p:spPr>
            <a:xfrm>
              <a:off x="8362054" y="3939868"/>
              <a:ext cx="222530" cy="255258"/>
            </a:xfrm>
            <a:prstGeom prs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Isosceles Triangle 93">
              <a:extLst>
                <a:ext uri="{FF2B5EF4-FFF2-40B4-BE49-F238E27FC236}">
                  <a16:creationId xmlns:a16="http://schemas.microsoft.com/office/drawing/2014/main" id="{54E481A9-2DB3-43FA-A137-6276F70927E4}"/>
                </a:ext>
              </a:extLst>
            </p:cNvPr>
            <p:cNvSpPr/>
            <p:nvPr/>
          </p:nvSpPr>
          <p:spPr>
            <a:xfrm>
              <a:off x="6517557" y="4313917"/>
              <a:ext cx="222530" cy="255258"/>
            </a:xfrm>
            <a:prstGeom prs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Isosceles Triangle 94">
              <a:extLst>
                <a:ext uri="{FF2B5EF4-FFF2-40B4-BE49-F238E27FC236}">
                  <a16:creationId xmlns:a16="http://schemas.microsoft.com/office/drawing/2014/main" id="{D7FCA52E-57AF-4FC7-B2AC-4DEEE2C2BD7D}"/>
                </a:ext>
              </a:extLst>
            </p:cNvPr>
            <p:cNvSpPr/>
            <p:nvPr/>
          </p:nvSpPr>
          <p:spPr>
            <a:xfrm>
              <a:off x="7733616" y="4144236"/>
              <a:ext cx="222530" cy="255258"/>
            </a:xfrm>
            <a:prstGeom prs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95">
              <a:extLst>
                <a:ext uri="{FF2B5EF4-FFF2-40B4-BE49-F238E27FC236}">
                  <a16:creationId xmlns:a16="http://schemas.microsoft.com/office/drawing/2014/main" id="{41D58609-7645-4216-89EE-800FD71F8FDA}"/>
                </a:ext>
              </a:extLst>
            </p:cNvPr>
            <p:cNvSpPr/>
            <p:nvPr/>
          </p:nvSpPr>
          <p:spPr>
            <a:xfrm>
              <a:off x="6534849" y="4514100"/>
              <a:ext cx="1751236" cy="1136076"/>
            </a:xfrm>
            <a:prstGeom prst="ellipse">
              <a:avLst/>
            </a:prstGeom>
            <a:noFill/>
            <a:ln w="2540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 name="Group 96">
            <a:extLst>
              <a:ext uri="{FF2B5EF4-FFF2-40B4-BE49-F238E27FC236}">
                <a16:creationId xmlns:a16="http://schemas.microsoft.com/office/drawing/2014/main" id="{735442C7-C226-447C-8A67-868BE6DC6AE5}"/>
              </a:ext>
            </a:extLst>
          </p:cNvPr>
          <p:cNvGrpSpPr/>
          <p:nvPr/>
        </p:nvGrpSpPr>
        <p:grpSpPr>
          <a:xfrm>
            <a:off x="9608145" y="3361183"/>
            <a:ext cx="2378638" cy="1015663"/>
            <a:chOff x="9827815" y="1008578"/>
            <a:chExt cx="2378638" cy="1015663"/>
          </a:xfrm>
        </p:grpSpPr>
        <p:sp>
          <p:nvSpPr>
            <p:cNvPr id="98" name="Isosceles Triangle 97">
              <a:extLst>
                <a:ext uri="{FF2B5EF4-FFF2-40B4-BE49-F238E27FC236}">
                  <a16:creationId xmlns:a16="http://schemas.microsoft.com/office/drawing/2014/main" id="{DD08C599-7384-4F1E-9E10-86BA567E391F}"/>
                </a:ext>
              </a:extLst>
            </p:cNvPr>
            <p:cNvSpPr/>
            <p:nvPr/>
          </p:nvSpPr>
          <p:spPr>
            <a:xfrm>
              <a:off x="9847692" y="1608812"/>
              <a:ext cx="237212" cy="246447"/>
            </a:xfrm>
            <a:prstGeom prs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lowchart: Connector 98">
              <a:extLst>
                <a:ext uri="{FF2B5EF4-FFF2-40B4-BE49-F238E27FC236}">
                  <a16:creationId xmlns:a16="http://schemas.microsoft.com/office/drawing/2014/main" id="{31D2A564-E4C2-4C24-AB05-6CD669FC45D4}"/>
                </a:ext>
              </a:extLst>
            </p:cNvPr>
            <p:cNvSpPr/>
            <p:nvPr/>
          </p:nvSpPr>
          <p:spPr>
            <a:xfrm>
              <a:off x="9827815" y="1185195"/>
              <a:ext cx="237212" cy="246447"/>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TextBox 99">
              <a:extLst>
                <a:ext uri="{FF2B5EF4-FFF2-40B4-BE49-F238E27FC236}">
                  <a16:creationId xmlns:a16="http://schemas.microsoft.com/office/drawing/2014/main" id="{57DBAE53-95BE-4BB1-B3C6-42A1F17D6D23}"/>
                </a:ext>
              </a:extLst>
            </p:cNvPr>
            <p:cNvSpPr txBox="1"/>
            <p:nvPr/>
          </p:nvSpPr>
          <p:spPr>
            <a:xfrm>
              <a:off x="10149351" y="1008578"/>
              <a:ext cx="2057102" cy="1015663"/>
            </a:xfrm>
            <a:prstGeom prst="rect">
              <a:avLst/>
            </a:prstGeom>
            <a:noFill/>
          </p:spPr>
          <p:txBody>
            <a:bodyPr wrap="none" rtlCol="0">
              <a:spAutoFit/>
            </a:bodyPr>
            <a:lstStyle/>
            <a:p>
              <a:r>
                <a:rPr lang="en-US" sz="3000" dirty="0"/>
                <a:t>Desirable</a:t>
              </a:r>
            </a:p>
            <a:p>
              <a:r>
                <a:rPr lang="en-US" sz="3000" dirty="0"/>
                <a:t>Undesirable</a:t>
              </a:r>
            </a:p>
          </p:txBody>
        </p:sp>
      </p:grpSp>
    </p:spTree>
    <p:extLst>
      <p:ext uri="{BB962C8B-B14F-4D97-AF65-F5344CB8AC3E}">
        <p14:creationId xmlns:p14="http://schemas.microsoft.com/office/powerpoint/2010/main" val="7159036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8B5582C-6729-4152-A6E7-0E37D1393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4168"/>
            <a:ext cx="12192000" cy="5741675"/>
          </a:xfrm>
          <a:prstGeom prst="rect">
            <a:avLst/>
          </a:prstGeom>
        </p:spPr>
      </p:pic>
      <p:sp>
        <p:nvSpPr>
          <p:cNvPr id="2" name="Title 1">
            <a:extLst>
              <a:ext uri="{FF2B5EF4-FFF2-40B4-BE49-F238E27FC236}">
                <a16:creationId xmlns:a16="http://schemas.microsoft.com/office/drawing/2014/main" id="{D8D4A5F7-E8E5-4FDF-84E6-33ACA6B4F1A0}"/>
              </a:ext>
            </a:extLst>
          </p:cNvPr>
          <p:cNvSpPr>
            <a:spLocks noGrp="1"/>
          </p:cNvSpPr>
          <p:nvPr>
            <p:ph type="title"/>
          </p:nvPr>
        </p:nvSpPr>
        <p:spPr>
          <a:xfrm>
            <a:off x="838200" y="142490"/>
            <a:ext cx="10515600" cy="71625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r>
              <a:rPr lang="en-US" b="1" dirty="0">
                <a:solidFill>
                  <a:schemeClr val="accent1"/>
                </a:solidFill>
              </a:rPr>
              <a:t>CF-RF</a:t>
            </a:r>
            <a:r>
              <a:rPr lang="en-US" dirty="0">
                <a:solidFill>
                  <a:schemeClr val="accent1"/>
                </a:solidFill>
              </a:rPr>
              <a:t>: </a:t>
            </a:r>
            <a:r>
              <a:rPr lang="en-US" i="1" dirty="0">
                <a:solidFill>
                  <a:schemeClr val="accent1"/>
                </a:solidFill>
              </a:rPr>
              <a:t>Counterfactual Random Forest</a:t>
            </a:r>
          </a:p>
        </p:txBody>
      </p:sp>
      <p:pic>
        <p:nvPicPr>
          <p:cNvPr id="4" name="Picture 3">
            <a:extLst>
              <a:ext uri="{FF2B5EF4-FFF2-40B4-BE49-F238E27FC236}">
                <a16:creationId xmlns:a16="http://schemas.microsoft.com/office/drawing/2014/main" id="{F16609D8-F0FF-4971-8BAC-94C4BF1F0C26}"/>
              </a:ext>
            </a:extLst>
          </p:cNvPr>
          <p:cNvPicPr>
            <a:picLocks noChangeAspect="1"/>
          </p:cNvPicPr>
          <p:nvPr/>
        </p:nvPicPr>
        <p:blipFill>
          <a:blip r:embed="rId3"/>
          <a:stretch>
            <a:fillRect/>
          </a:stretch>
        </p:blipFill>
        <p:spPr>
          <a:xfrm>
            <a:off x="2897960" y="5910688"/>
            <a:ext cx="7286625" cy="828675"/>
          </a:xfrm>
          <a:prstGeom prst="rect">
            <a:avLst/>
          </a:prstGeom>
        </p:spPr>
      </p:pic>
      <p:sp>
        <p:nvSpPr>
          <p:cNvPr id="5" name="Slide Number Placeholder 3">
            <a:extLst>
              <a:ext uri="{FF2B5EF4-FFF2-40B4-BE49-F238E27FC236}">
                <a16:creationId xmlns:a16="http://schemas.microsoft.com/office/drawing/2014/main" id="{9C3771A4-5E46-45F2-87E3-E00BFD106B3C}"/>
              </a:ext>
            </a:extLst>
          </p:cNvPr>
          <p:cNvSpPr txBox="1">
            <a:spLocks/>
          </p:cNvSpPr>
          <p:nvPr/>
        </p:nvSpPr>
        <p:spPr>
          <a:xfrm>
            <a:off x="9112857" y="62552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63E124A-EEA2-4BCD-8CE2-47483BCD8724}" type="slidenum">
              <a:rPr lang="en-US" sz="2000" b="1" smtClean="0">
                <a:solidFill>
                  <a:srgbClr val="4472C4"/>
                </a:solidFill>
              </a:rPr>
              <a:pPr>
                <a:defRPr/>
              </a:pPr>
              <a:t>42</a:t>
            </a:fld>
            <a:r>
              <a:rPr lang="en-US" sz="2000" b="1" dirty="0">
                <a:solidFill>
                  <a:srgbClr val="4472C4"/>
                </a:solidFill>
              </a:rPr>
              <a:t> / 26</a:t>
            </a:r>
          </a:p>
        </p:txBody>
      </p:sp>
    </p:spTree>
    <p:extLst>
      <p:ext uri="{BB962C8B-B14F-4D97-AF65-F5344CB8AC3E}">
        <p14:creationId xmlns:p14="http://schemas.microsoft.com/office/powerpoint/2010/main" val="7581399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660347BA-6A54-4BFB-A376-A3407B0A8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325" y="397563"/>
            <a:ext cx="11399876" cy="6259257"/>
          </a:xfrm>
          <a:prstGeom prst="rect">
            <a:avLst/>
          </a:prstGeom>
        </p:spPr>
      </p:pic>
      <p:sp>
        <p:nvSpPr>
          <p:cNvPr id="2" name="Title 1">
            <a:extLst>
              <a:ext uri="{FF2B5EF4-FFF2-40B4-BE49-F238E27FC236}">
                <a16:creationId xmlns:a16="http://schemas.microsoft.com/office/drawing/2014/main" id="{D8D4A5F7-E8E5-4FDF-84E6-33ACA6B4F1A0}"/>
              </a:ext>
            </a:extLst>
          </p:cNvPr>
          <p:cNvSpPr>
            <a:spLocks noGrp="1"/>
          </p:cNvSpPr>
          <p:nvPr>
            <p:ph type="title"/>
          </p:nvPr>
        </p:nvSpPr>
        <p:spPr>
          <a:xfrm>
            <a:off x="838200" y="142490"/>
            <a:ext cx="10515600" cy="71625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r>
              <a:rPr lang="en-US" b="1" dirty="0">
                <a:solidFill>
                  <a:schemeClr val="accent1"/>
                </a:solidFill>
              </a:rPr>
              <a:t>CSF</a:t>
            </a:r>
            <a:r>
              <a:rPr lang="en-US" dirty="0">
                <a:solidFill>
                  <a:schemeClr val="accent1"/>
                </a:solidFill>
              </a:rPr>
              <a:t>: </a:t>
            </a:r>
            <a:r>
              <a:rPr lang="en-US" i="1" dirty="0">
                <a:solidFill>
                  <a:schemeClr val="accent1"/>
                </a:solidFill>
              </a:rPr>
              <a:t>Causal Forest</a:t>
            </a:r>
          </a:p>
        </p:txBody>
      </p:sp>
      <p:pic>
        <p:nvPicPr>
          <p:cNvPr id="4" name="Picture 3">
            <a:extLst>
              <a:ext uri="{FF2B5EF4-FFF2-40B4-BE49-F238E27FC236}">
                <a16:creationId xmlns:a16="http://schemas.microsoft.com/office/drawing/2014/main" id="{158B727A-A409-4F88-B80C-98D138EBF762}"/>
              </a:ext>
            </a:extLst>
          </p:cNvPr>
          <p:cNvPicPr>
            <a:picLocks noChangeAspect="1"/>
          </p:cNvPicPr>
          <p:nvPr/>
        </p:nvPicPr>
        <p:blipFill>
          <a:blip r:embed="rId3"/>
          <a:stretch>
            <a:fillRect/>
          </a:stretch>
        </p:blipFill>
        <p:spPr>
          <a:xfrm>
            <a:off x="2467997" y="5615394"/>
            <a:ext cx="6631387" cy="951013"/>
          </a:xfrm>
          <a:prstGeom prst="rect">
            <a:avLst/>
          </a:prstGeom>
        </p:spPr>
      </p:pic>
      <p:pic>
        <p:nvPicPr>
          <p:cNvPr id="7" name="Picture 6">
            <a:extLst>
              <a:ext uri="{FF2B5EF4-FFF2-40B4-BE49-F238E27FC236}">
                <a16:creationId xmlns:a16="http://schemas.microsoft.com/office/drawing/2014/main" id="{B73E7EE2-0C7A-4369-ACD4-4EEB6FE6423A}"/>
              </a:ext>
            </a:extLst>
          </p:cNvPr>
          <p:cNvPicPr>
            <a:picLocks noChangeAspect="1"/>
          </p:cNvPicPr>
          <p:nvPr/>
        </p:nvPicPr>
        <p:blipFill>
          <a:blip r:embed="rId4"/>
          <a:stretch>
            <a:fillRect/>
          </a:stretch>
        </p:blipFill>
        <p:spPr>
          <a:xfrm>
            <a:off x="6930447" y="1929594"/>
            <a:ext cx="4347154" cy="716252"/>
          </a:xfrm>
          <a:prstGeom prst="rect">
            <a:avLst/>
          </a:prstGeom>
        </p:spPr>
      </p:pic>
      <p:pic>
        <p:nvPicPr>
          <p:cNvPr id="6" name="Picture 5">
            <a:extLst>
              <a:ext uri="{FF2B5EF4-FFF2-40B4-BE49-F238E27FC236}">
                <a16:creationId xmlns:a16="http://schemas.microsoft.com/office/drawing/2014/main" id="{1BA04D90-8D3E-43C0-85E1-A3A43E600309}"/>
              </a:ext>
            </a:extLst>
          </p:cNvPr>
          <p:cNvPicPr>
            <a:picLocks noChangeAspect="1"/>
          </p:cNvPicPr>
          <p:nvPr/>
        </p:nvPicPr>
        <p:blipFill>
          <a:blip r:embed="rId5"/>
          <a:stretch>
            <a:fillRect/>
          </a:stretch>
        </p:blipFill>
        <p:spPr>
          <a:xfrm>
            <a:off x="3305536" y="1582321"/>
            <a:ext cx="1634466" cy="1233793"/>
          </a:xfrm>
          <a:prstGeom prst="rect">
            <a:avLst/>
          </a:prstGeom>
        </p:spPr>
      </p:pic>
      <p:sp>
        <p:nvSpPr>
          <p:cNvPr id="8" name="Slide Number Placeholder 3">
            <a:extLst>
              <a:ext uri="{FF2B5EF4-FFF2-40B4-BE49-F238E27FC236}">
                <a16:creationId xmlns:a16="http://schemas.microsoft.com/office/drawing/2014/main" id="{7E32023E-56F2-4485-B29C-4FB69F70185E}"/>
              </a:ext>
            </a:extLst>
          </p:cNvPr>
          <p:cNvSpPr txBox="1">
            <a:spLocks/>
          </p:cNvSpPr>
          <p:nvPr/>
        </p:nvSpPr>
        <p:spPr>
          <a:xfrm>
            <a:off x="9112857" y="62552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63E124A-EEA2-4BCD-8CE2-47483BCD8724}" type="slidenum">
              <a:rPr lang="en-US" sz="2000" b="1" smtClean="0">
                <a:solidFill>
                  <a:srgbClr val="4472C4"/>
                </a:solidFill>
              </a:rPr>
              <a:pPr>
                <a:defRPr/>
              </a:pPr>
              <a:t>43</a:t>
            </a:fld>
            <a:r>
              <a:rPr lang="en-US" sz="2000" b="1" dirty="0">
                <a:solidFill>
                  <a:srgbClr val="4472C4"/>
                </a:solidFill>
              </a:rPr>
              <a:t> / 26</a:t>
            </a:r>
          </a:p>
        </p:txBody>
      </p:sp>
      <p:grpSp>
        <p:nvGrpSpPr>
          <p:cNvPr id="13" name="Group 12">
            <a:extLst>
              <a:ext uri="{FF2B5EF4-FFF2-40B4-BE49-F238E27FC236}">
                <a16:creationId xmlns:a16="http://schemas.microsoft.com/office/drawing/2014/main" id="{7F0C6A36-1DA8-4EE2-BFC8-D48EEAAECA77}"/>
              </a:ext>
            </a:extLst>
          </p:cNvPr>
          <p:cNvGrpSpPr/>
          <p:nvPr/>
        </p:nvGrpSpPr>
        <p:grpSpPr>
          <a:xfrm>
            <a:off x="3599041" y="1117963"/>
            <a:ext cx="97135" cy="383902"/>
            <a:chOff x="6087804" y="4950486"/>
            <a:chExt cx="97135" cy="383902"/>
          </a:xfrm>
        </p:grpSpPr>
        <p:sp>
          <p:nvSpPr>
            <p:cNvPr id="14" name="Isosceles Triangle 13">
              <a:extLst>
                <a:ext uri="{FF2B5EF4-FFF2-40B4-BE49-F238E27FC236}">
                  <a16:creationId xmlns:a16="http://schemas.microsoft.com/office/drawing/2014/main" id="{5537CDD8-0E4A-47E6-B9E5-BA80DFCF9D77}"/>
                </a:ext>
              </a:extLst>
            </p:cNvPr>
            <p:cNvSpPr/>
            <p:nvPr/>
          </p:nvSpPr>
          <p:spPr>
            <a:xfrm>
              <a:off x="6109402" y="5238973"/>
              <a:ext cx="71562" cy="95415"/>
            </a:xfrm>
            <a:prstGeom prst="triangl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lowchart: Connector 15">
              <a:extLst>
                <a:ext uri="{FF2B5EF4-FFF2-40B4-BE49-F238E27FC236}">
                  <a16:creationId xmlns:a16="http://schemas.microsoft.com/office/drawing/2014/main" id="{BA758589-6E43-4E85-A35C-EE5036938BDE}"/>
                </a:ext>
              </a:extLst>
            </p:cNvPr>
            <p:cNvSpPr/>
            <p:nvPr/>
          </p:nvSpPr>
          <p:spPr>
            <a:xfrm>
              <a:off x="6087804" y="4950486"/>
              <a:ext cx="97135" cy="95415"/>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40195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99714" y="14468"/>
            <a:ext cx="10892517" cy="861774"/>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w="12700" cmpd="sng">
                  <a:solidFill>
                    <a:srgbClr val="4472C4">
                      <a:lumMod val="75000"/>
                    </a:srgbClr>
                  </a:solidFill>
                  <a:prstDash val="solid"/>
                </a:ln>
                <a:gradFill>
                  <a:gsLst>
                    <a:gs pos="7000">
                      <a:srgbClr val="5B9BD5"/>
                    </a:gs>
                    <a:gs pos="69000">
                      <a:srgbClr val="4472C4">
                        <a:lumMod val="40000"/>
                        <a:lumOff val="60000"/>
                      </a:srgbClr>
                    </a:gs>
                    <a:gs pos="94000">
                      <a:srgbClr val="4472C4">
                        <a:lumMod val="20000"/>
                        <a:lumOff val="80000"/>
                      </a:srgbClr>
                    </a:gs>
                  </a:gsLst>
                  <a:lin ang="5400000"/>
                </a:gradFill>
                <a:effectLst/>
                <a:uLnTx/>
                <a:uFillTx/>
                <a:latin typeface="Calibri" panose="020F0502020204030204"/>
                <a:ea typeface="+mn-ea"/>
                <a:cs typeface="+mn-cs"/>
              </a:rPr>
              <a:t>Datasets</a:t>
            </a:r>
          </a:p>
        </p:txBody>
      </p:sp>
      <p:sp>
        <p:nvSpPr>
          <p:cNvPr id="11" name="Slide Number Placeholder 3">
            <a:extLst>
              <a:ext uri="{FF2B5EF4-FFF2-40B4-BE49-F238E27FC236}">
                <a16:creationId xmlns:a16="http://schemas.microsoft.com/office/drawing/2014/main" id="{DF4A144C-AACC-4A51-8709-892DD3BAE758}"/>
              </a:ext>
            </a:extLst>
          </p:cNvPr>
          <p:cNvSpPr txBox="1">
            <a:spLocks/>
          </p:cNvSpPr>
          <p:nvPr/>
        </p:nvSpPr>
        <p:spPr>
          <a:xfrm>
            <a:off x="9112857" y="62552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63E124A-EEA2-4BCD-8CE2-47483BCD8724}" type="slidenum">
              <a:rPr lang="en-US" sz="2000" b="1" smtClean="0">
                <a:solidFill>
                  <a:srgbClr val="4472C4"/>
                </a:solidFill>
              </a:rPr>
              <a:pPr>
                <a:defRPr/>
              </a:pPr>
              <a:t>44</a:t>
            </a:fld>
            <a:r>
              <a:rPr lang="en-US" sz="2000" b="1" dirty="0">
                <a:solidFill>
                  <a:srgbClr val="4472C4"/>
                </a:solidFill>
              </a:rPr>
              <a:t> / 26</a:t>
            </a:r>
          </a:p>
        </p:txBody>
      </p:sp>
      <p:pic>
        <p:nvPicPr>
          <p:cNvPr id="5" name="Picture 4">
            <a:extLst>
              <a:ext uri="{FF2B5EF4-FFF2-40B4-BE49-F238E27FC236}">
                <a16:creationId xmlns:a16="http://schemas.microsoft.com/office/drawing/2014/main" id="{DA3D13A6-CEA2-4DB7-854B-9BA150D03FF5}"/>
              </a:ext>
            </a:extLst>
          </p:cNvPr>
          <p:cNvPicPr>
            <a:picLocks noChangeAspect="1"/>
          </p:cNvPicPr>
          <p:nvPr/>
        </p:nvPicPr>
        <p:blipFill>
          <a:blip r:embed="rId2"/>
          <a:stretch>
            <a:fillRect/>
          </a:stretch>
        </p:blipFill>
        <p:spPr>
          <a:xfrm>
            <a:off x="1342620" y="1636478"/>
            <a:ext cx="9063032" cy="2935912"/>
          </a:xfrm>
          <a:prstGeom prst="rect">
            <a:avLst/>
          </a:prstGeom>
        </p:spPr>
      </p:pic>
    </p:spTree>
    <p:extLst>
      <p:ext uri="{BB962C8B-B14F-4D97-AF65-F5344CB8AC3E}">
        <p14:creationId xmlns:p14="http://schemas.microsoft.com/office/powerpoint/2010/main" val="23841223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4A5F7-E8E5-4FDF-84E6-33ACA6B4F1A0}"/>
              </a:ext>
            </a:extLst>
          </p:cNvPr>
          <p:cNvSpPr>
            <a:spLocks noGrp="1"/>
          </p:cNvSpPr>
          <p:nvPr>
            <p:ph type="title"/>
          </p:nvPr>
        </p:nvSpPr>
        <p:spPr>
          <a:xfrm>
            <a:off x="838200" y="142490"/>
            <a:ext cx="10515600" cy="716252"/>
          </a:xfrm>
        </p:spPr>
        <p:txBody>
          <a:bodyPr>
            <a:normAutofit/>
          </a:bodyPr>
          <a:lstStyle/>
          <a:p>
            <a:pPr algn="ctr"/>
            <a:r>
              <a:rPr lang="en-US" b="1" dirty="0">
                <a:ln w="12700" cmpd="sng">
                  <a:solidFill>
                    <a:schemeClr val="accent5">
                      <a:lumMod val="75000"/>
                    </a:schemeClr>
                  </a:solidFill>
                  <a:prstDash val="solid"/>
                </a:ln>
                <a:gradFill>
                  <a:gsLst>
                    <a:gs pos="7000">
                      <a:schemeClr val="accent1"/>
                    </a:gs>
                    <a:gs pos="69000">
                      <a:schemeClr val="accent5">
                        <a:lumMod val="40000"/>
                        <a:lumOff val="60000"/>
                      </a:schemeClr>
                    </a:gs>
                    <a:gs pos="94000">
                      <a:schemeClr val="accent5">
                        <a:lumMod val="20000"/>
                        <a:lumOff val="80000"/>
                      </a:schemeClr>
                    </a:gs>
                  </a:gsLst>
                  <a:lin ang="5400000"/>
                </a:gradFill>
              </a:rPr>
              <a:t>Limitations</a:t>
            </a:r>
            <a:endParaRPr lang="en-US" dirty="0"/>
          </a:p>
        </p:txBody>
      </p:sp>
      <p:sp>
        <p:nvSpPr>
          <p:cNvPr id="3" name="Content Placeholder 2">
            <a:extLst>
              <a:ext uri="{FF2B5EF4-FFF2-40B4-BE49-F238E27FC236}">
                <a16:creationId xmlns:a16="http://schemas.microsoft.com/office/drawing/2014/main" id="{2BE8245A-E353-4393-A3FA-426A8312FABD}"/>
              </a:ext>
            </a:extLst>
          </p:cNvPr>
          <p:cNvSpPr>
            <a:spLocks noGrp="1"/>
          </p:cNvSpPr>
          <p:nvPr>
            <p:ph idx="1"/>
          </p:nvPr>
        </p:nvSpPr>
        <p:spPr>
          <a:xfrm>
            <a:off x="838200" y="1009816"/>
            <a:ext cx="11112610" cy="5502302"/>
          </a:xfrm>
        </p:spPr>
        <p:txBody>
          <a:bodyPr>
            <a:normAutofit/>
          </a:bodyPr>
          <a:lstStyle/>
          <a:p>
            <a:r>
              <a:rPr lang="en-US" sz="3400" dirty="0"/>
              <a:t>Crime rate as desirability</a:t>
            </a:r>
          </a:p>
          <a:p>
            <a:endParaRPr lang="en-US" sz="3400" dirty="0"/>
          </a:p>
          <a:p>
            <a:r>
              <a:rPr lang="en-US" sz="3400" dirty="0"/>
              <a:t>Single word substitution --&gt; multiple word substitutions</a:t>
            </a:r>
          </a:p>
          <a:p>
            <a:endParaRPr lang="en-US" sz="3400" dirty="0"/>
          </a:p>
          <a:p>
            <a:r>
              <a:rPr lang="en-US" sz="3400" dirty="0"/>
              <a:t>Perception based on one sentence --&gt; Perception</a:t>
            </a:r>
            <a:r>
              <a:rPr lang="en-US" sz="3400" dirty="0">
                <a:sym typeface="Wingdings" panose="05000000000000000000" pitchFamily="2" charset="2"/>
              </a:rPr>
              <a:t> based on documents</a:t>
            </a:r>
            <a:endParaRPr lang="en-US" sz="3400" dirty="0"/>
          </a:p>
          <a:p>
            <a:endParaRPr lang="en-US" dirty="0"/>
          </a:p>
          <a:p>
            <a:endParaRPr lang="en-US" dirty="0"/>
          </a:p>
        </p:txBody>
      </p:sp>
    </p:spTree>
    <p:extLst>
      <p:ext uri="{BB962C8B-B14F-4D97-AF65-F5344CB8AC3E}">
        <p14:creationId xmlns:p14="http://schemas.microsoft.com/office/powerpoint/2010/main" val="3653914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72668C-1CEF-4493-8FE1-903BC5BDC3C4}"/>
              </a:ext>
            </a:extLst>
          </p:cNvPr>
          <p:cNvSpPr>
            <a:spLocks noGrp="1"/>
          </p:cNvSpPr>
          <p:nvPr>
            <p:ph idx="1"/>
          </p:nvPr>
        </p:nvSpPr>
        <p:spPr>
          <a:xfrm>
            <a:off x="838200" y="1073426"/>
            <a:ext cx="10515600" cy="5103537"/>
          </a:xfrm>
        </p:spPr>
        <p:txBody>
          <a:bodyPr/>
          <a:lstStyle/>
          <a:p>
            <a:r>
              <a:rPr lang="en-US" dirty="0"/>
              <a:t>Monday nights are a night of bonding for me and my </a:t>
            </a:r>
            <a:r>
              <a:rPr lang="en-US" i="1" u="sng" dirty="0">
                <a:solidFill>
                  <a:schemeClr val="accent1"/>
                </a:solidFill>
              </a:rPr>
              <a:t>boyfriend</a:t>
            </a:r>
          </a:p>
          <a:p>
            <a:r>
              <a:rPr lang="en-US" dirty="0"/>
              <a:t>Monday nights are a night of bonding for me and my </a:t>
            </a:r>
            <a:r>
              <a:rPr lang="en-US" i="1" u="sng" dirty="0">
                <a:solidFill>
                  <a:schemeClr val="accent1"/>
                </a:solidFill>
              </a:rPr>
              <a:t>buddy</a:t>
            </a:r>
          </a:p>
          <a:p>
            <a:endParaRPr lang="en-US" dirty="0"/>
          </a:p>
          <a:p>
            <a:endParaRPr lang="en-US" dirty="0"/>
          </a:p>
          <a:p>
            <a:r>
              <a:rPr lang="en-US" dirty="0"/>
              <a:t>If you ask me to hang out with you and your </a:t>
            </a:r>
            <a:r>
              <a:rPr lang="en-US" i="1" u="sng" dirty="0">
                <a:solidFill>
                  <a:schemeClr val="accent1"/>
                </a:solidFill>
              </a:rPr>
              <a:t>boyfriend</a:t>
            </a:r>
            <a:r>
              <a:rPr lang="en-US" dirty="0"/>
              <a:t>, I will ... decline.</a:t>
            </a:r>
          </a:p>
        </p:txBody>
      </p:sp>
      <p:sp>
        <p:nvSpPr>
          <p:cNvPr id="4" name="Title 1">
            <a:extLst>
              <a:ext uri="{FF2B5EF4-FFF2-40B4-BE49-F238E27FC236}">
                <a16:creationId xmlns:a16="http://schemas.microsoft.com/office/drawing/2014/main" id="{D64770BD-D52E-4020-AA07-0A9250D4252E}"/>
              </a:ext>
            </a:extLst>
          </p:cNvPr>
          <p:cNvSpPr>
            <a:spLocks noGrp="1"/>
          </p:cNvSpPr>
          <p:nvPr>
            <p:ph type="title"/>
          </p:nvPr>
        </p:nvSpPr>
        <p:spPr>
          <a:xfrm>
            <a:off x="838200" y="150441"/>
            <a:ext cx="10515600" cy="716252"/>
          </a:xfrm>
        </p:spPr>
        <p:txBody>
          <a:bodyPr/>
          <a:lstStyle/>
          <a:p>
            <a:pPr algn="ctr"/>
            <a:r>
              <a:rPr lang="en-US" b="1" dirty="0">
                <a:ln w="12700" cmpd="sng">
                  <a:solidFill>
                    <a:schemeClr val="accent5">
                      <a:lumMod val="75000"/>
                    </a:schemeClr>
                  </a:solidFill>
                  <a:prstDash val="solid"/>
                </a:ln>
                <a:gradFill>
                  <a:gsLst>
                    <a:gs pos="7000">
                      <a:schemeClr val="accent1"/>
                    </a:gs>
                    <a:gs pos="69000">
                      <a:schemeClr val="accent5">
                        <a:lumMod val="40000"/>
                        <a:lumOff val="60000"/>
                      </a:schemeClr>
                    </a:gs>
                    <a:gs pos="94000">
                      <a:schemeClr val="accent5">
                        <a:lumMod val="20000"/>
                        <a:lumOff val="80000"/>
                      </a:schemeClr>
                    </a:gs>
                  </a:gsLst>
                  <a:lin ang="5400000"/>
                </a:gradFill>
              </a:rPr>
              <a:t>Conclusion example</a:t>
            </a:r>
            <a:endParaRPr lang="en-US" dirty="0"/>
          </a:p>
        </p:txBody>
      </p:sp>
      <p:sp>
        <p:nvSpPr>
          <p:cNvPr id="5" name="Slide Number Placeholder 3">
            <a:extLst>
              <a:ext uri="{FF2B5EF4-FFF2-40B4-BE49-F238E27FC236}">
                <a16:creationId xmlns:a16="http://schemas.microsoft.com/office/drawing/2014/main" id="{FB81AB26-E7FE-49F2-B109-64DD4C8C530C}"/>
              </a:ext>
            </a:extLst>
          </p:cNvPr>
          <p:cNvSpPr txBox="1">
            <a:spLocks/>
          </p:cNvSpPr>
          <p:nvPr/>
        </p:nvSpPr>
        <p:spPr>
          <a:xfrm>
            <a:off x="9112857" y="62552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63E124A-EEA2-4BCD-8CE2-47483BCD8724}" type="slidenum">
              <a:rPr lang="en-US" sz="2000" b="1" smtClean="0">
                <a:solidFill>
                  <a:srgbClr val="4472C4"/>
                </a:solidFill>
              </a:rPr>
              <a:pPr>
                <a:defRPr/>
              </a:pPr>
              <a:t>46</a:t>
            </a:fld>
            <a:r>
              <a:rPr lang="en-US" sz="2000" b="1" dirty="0">
                <a:solidFill>
                  <a:srgbClr val="4472C4"/>
                </a:solidFill>
              </a:rPr>
              <a:t> / 26</a:t>
            </a:r>
          </a:p>
        </p:txBody>
      </p:sp>
    </p:spTree>
    <p:extLst>
      <p:ext uri="{BB962C8B-B14F-4D97-AF65-F5344CB8AC3E}">
        <p14:creationId xmlns:p14="http://schemas.microsoft.com/office/powerpoint/2010/main" val="15602558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4A5F7-E8E5-4FDF-84E6-33ACA6B4F1A0}"/>
              </a:ext>
            </a:extLst>
          </p:cNvPr>
          <p:cNvSpPr>
            <a:spLocks noGrp="1"/>
          </p:cNvSpPr>
          <p:nvPr>
            <p:ph type="title"/>
          </p:nvPr>
        </p:nvSpPr>
        <p:spPr>
          <a:xfrm>
            <a:off x="838200" y="142490"/>
            <a:ext cx="10515600" cy="71625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r>
              <a:rPr lang="en-US" b="1" dirty="0">
                <a:solidFill>
                  <a:schemeClr val="accent2">
                    <a:lumMod val="75000"/>
                  </a:schemeClr>
                </a:solidFill>
              </a:rPr>
              <a:t>    </a:t>
            </a:r>
            <a:r>
              <a:rPr lang="en-US" b="1" dirty="0">
                <a:solidFill>
                  <a:schemeClr val="accent1"/>
                </a:solidFill>
              </a:rPr>
              <a:t> ITE</a:t>
            </a:r>
            <a:r>
              <a:rPr lang="en-US" dirty="0">
                <a:solidFill>
                  <a:schemeClr val="accent1"/>
                </a:solidFill>
              </a:rPr>
              <a:t>: </a:t>
            </a:r>
            <a:r>
              <a:rPr lang="en-US" i="1" dirty="0">
                <a:solidFill>
                  <a:schemeClr val="accent1"/>
                </a:solidFill>
              </a:rPr>
              <a:t>Individual Treatment Effect estimation</a:t>
            </a:r>
          </a:p>
        </p:txBody>
      </p:sp>
      <p:sp>
        <p:nvSpPr>
          <p:cNvPr id="3" name="Content Placeholder 2">
            <a:extLst>
              <a:ext uri="{FF2B5EF4-FFF2-40B4-BE49-F238E27FC236}">
                <a16:creationId xmlns:a16="http://schemas.microsoft.com/office/drawing/2014/main" id="{2BE8245A-E353-4393-A3FA-426A8312FABD}"/>
              </a:ext>
            </a:extLst>
          </p:cNvPr>
          <p:cNvSpPr>
            <a:spLocks noGrp="1"/>
          </p:cNvSpPr>
          <p:nvPr>
            <p:ph idx="1"/>
          </p:nvPr>
        </p:nvSpPr>
        <p:spPr>
          <a:xfrm>
            <a:off x="742784" y="1176792"/>
            <a:ext cx="11080806" cy="5343277"/>
          </a:xfrm>
        </p:spPr>
        <p:txBody>
          <a:bodyPr>
            <a:normAutofit/>
          </a:bodyPr>
          <a:lstStyle/>
          <a:p>
            <a:r>
              <a:rPr lang="en-US" dirty="0"/>
              <a:t>Treatment Effect Estimation:</a:t>
            </a:r>
          </a:p>
          <a:p>
            <a:pPr lvl="1"/>
            <a:r>
              <a:rPr lang="en-US" dirty="0"/>
              <a:t>RCT (A,B) test</a:t>
            </a:r>
          </a:p>
          <a:p>
            <a:pPr lvl="1"/>
            <a:endParaRPr lang="en-US" dirty="0"/>
          </a:p>
          <a:p>
            <a:r>
              <a:rPr lang="en-US" dirty="0"/>
              <a:t>Whether a drug is effective for a patient?</a:t>
            </a:r>
          </a:p>
          <a:p>
            <a:pPr lvl="1"/>
            <a:r>
              <a:rPr lang="en-US" dirty="0"/>
              <a:t>Can only observe one outcome per individual</a:t>
            </a:r>
          </a:p>
          <a:p>
            <a:pPr lvl="1"/>
            <a:r>
              <a:rPr lang="en-US" dirty="0"/>
              <a:t>Fundamental problems in observational study</a:t>
            </a:r>
          </a:p>
          <a:p>
            <a:pPr lvl="1"/>
            <a:endParaRPr lang="en-US" dirty="0"/>
          </a:p>
          <a:p>
            <a:pPr lvl="1"/>
            <a:endParaRPr lang="en-US" dirty="0"/>
          </a:p>
          <a:p>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13EBADC1-8A5D-490B-824A-3D356C296559}"/>
              </a:ext>
            </a:extLst>
          </p:cNvPr>
          <p:cNvSpPr txBox="1">
            <a:spLocks/>
          </p:cNvSpPr>
          <p:nvPr/>
        </p:nvSpPr>
        <p:spPr>
          <a:xfrm>
            <a:off x="9112857" y="62552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63E124A-EEA2-4BCD-8CE2-47483BCD8724}" type="slidenum">
              <a:rPr lang="en-US" sz="2000" b="1" smtClean="0">
                <a:solidFill>
                  <a:srgbClr val="4472C4"/>
                </a:solidFill>
              </a:rPr>
              <a:pPr>
                <a:defRPr/>
              </a:pPr>
              <a:t>47</a:t>
            </a:fld>
            <a:r>
              <a:rPr lang="en-US" sz="2000" b="1" dirty="0">
                <a:solidFill>
                  <a:srgbClr val="4472C4"/>
                </a:solidFill>
              </a:rPr>
              <a:t> / 26</a:t>
            </a:r>
          </a:p>
        </p:txBody>
      </p:sp>
    </p:spTree>
    <p:extLst>
      <p:ext uri="{BB962C8B-B14F-4D97-AF65-F5344CB8AC3E}">
        <p14:creationId xmlns:p14="http://schemas.microsoft.com/office/powerpoint/2010/main" val="27005692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4A5F7-E8E5-4FDF-84E6-33ACA6B4F1A0}"/>
              </a:ext>
            </a:extLst>
          </p:cNvPr>
          <p:cNvSpPr>
            <a:spLocks noGrp="1"/>
          </p:cNvSpPr>
          <p:nvPr>
            <p:ph type="title"/>
          </p:nvPr>
        </p:nvSpPr>
        <p:spPr>
          <a:xfrm>
            <a:off x="838200" y="142490"/>
            <a:ext cx="10515600" cy="71625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ctr"/>
            <a:r>
              <a:rPr lang="en-US" b="1" dirty="0">
                <a:solidFill>
                  <a:schemeClr val="accent2">
                    <a:lumMod val="75000"/>
                  </a:schemeClr>
                </a:solidFill>
              </a:rPr>
              <a:t>    </a:t>
            </a:r>
            <a:r>
              <a:rPr lang="en-US" b="1" dirty="0">
                <a:solidFill>
                  <a:schemeClr val="accent1"/>
                </a:solidFill>
              </a:rPr>
              <a:t> ITE</a:t>
            </a:r>
            <a:r>
              <a:rPr lang="en-US" dirty="0">
                <a:solidFill>
                  <a:schemeClr val="accent1"/>
                </a:solidFill>
              </a:rPr>
              <a:t>: </a:t>
            </a:r>
            <a:r>
              <a:rPr lang="en-US" i="1" dirty="0">
                <a:solidFill>
                  <a:schemeClr val="accent1"/>
                </a:solidFill>
              </a:rPr>
              <a:t>Individual Treatment Effect estimation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E8245A-E353-4393-A3FA-426A8312FABD}"/>
                  </a:ext>
                </a:extLst>
              </p:cNvPr>
              <p:cNvSpPr>
                <a:spLocks noGrp="1"/>
              </p:cNvSpPr>
              <p:nvPr>
                <p:ph idx="1"/>
              </p:nvPr>
            </p:nvSpPr>
            <p:spPr>
              <a:xfrm>
                <a:off x="742784" y="1892412"/>
                <a:ext cx="11080806" cy="2250220"/>
              </a:xfrm>
            </p:spPr>
            <p:txBody>
              <a:bodyPr>
                <a:normAutofit lnSpcReduction="10000"/>
              </a:bodyPr>
              <a:lstStyle/>
              <a:p>
                <a14:m>
                  <m:oMath xmlns:m="http://schemas.openxmlformats.org/officeDocument/2006/math">
                    <m:sSub>
                      <m:sSubPr>
                        <m:ctrlPr>
                          <a:rPr lang="pt-BR"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 </m:t>
                        </m:r>
                      </m:sub>
                    </m:sSub>
                  </m:oMath>
                </a14:m>
                <a:r>
                  <a:rPr lang="en-US" dirty="0">
                    <a:latin typeface="Times New Roman" panose="02020603050405020304" pitchFamily="18" charset="0"/>
                    <a:cs typeface="Times New Roman" panose="02020603050405020304" pitchFamily="18" charset="0"/>
                  </a:rPr>
                  <a:t> : covariate vector (e.g., </a:t>
                </a:r>
                <a:r>
                  <a:rPr lang="en-US" i="1" dirty="0">
                    <a:latin typeface="Times New Roman" panose="02020603050405020304" pitchFamily="18" charset="0"/>
                    <a:cs typeface="Times New Roman" panose="02020603050405020304" pitchFamily="18" charset="0"/>
                  </a:rPr>
                  <a:t>gender, age, height</a:t>
                </a:r>
                <a:r>
                  <a:rPr lang="en-US" dirty="0">
                    <a:latin typeface="Times New Roman" panose="02020603050405020304" pitchFamily="18" charset="0"/>
                    <a:cs typeface="Times New Roman" panose="02020603050405020304" pitchFamily="18" charset="0"/>
                  </a:rPr>
                  <a:t>)</a:t>
                </a:r>
              </a:p>
              <a:p>
                <a14:m>
                  <m:oMath xmlns:m="http://schemas.openxmlformats.org/officeDocument/2006/math">
                    <m:sSub>
                      <m:sSubPr>
                        <m:ctrlPr>
                          <a:rPr lang="pt-BR" i="1">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 </m:t>
                        </m:r>
                      </m:sub>
                    </m:sSub>
                  </m:oMath>
                </a14:m>
                <a:r>
                  <a:rPr lang="en-US" dirty="0">
                    <a:latin typeface="Times New Roman" panose="02020603050405020304" pitchFamily="18" charset="0"/>
                    <a:cs typeface="Times New Roman" panose="02020603050405020304" pitchFamily="18" charset="0"/>
                  </a:rPr>
                  <a:t> : treatment indicator, </a:t>
                </a:r>
                <a14:m>
                  <m:oMath xmlns:m="http://schemas.openxmlformats.org/officeDocument/2006/math">
                    <m:r>
                      <a:rPr lang="en-US" b="0" i="0" smtClean="0">
                        <a:latin typeface="Cambria Math" panose="02040503050406030204" pitchFamily="18" charset="0"/>
                      </a:rPr>
                      <m:t> </m:t>
                    </m:r>
                    <m:sSub>
                      <m:sSubPr>
                        <m:ctrlPr>
                          <a:rPr lang="pt-BR"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oMath>
                </a14:m>
                <a:endParaRPr lang="en-US" b="0" dirty="0">
                  <a:latin typeface="Times New Roman" panose="02020603050405020304" pitchFamily="18" charset="0"/>
                  <a:ea typeface="Cambria Math" panose="02040503050406030204" pitchFamily="18" charset="0"/>
                  <a:cs typeface="Times New Roman" panose="02020603050405020304" pitchFamily="18" charset="0"/>
                </a:endParaRPr>
              </a:p>
              <a:p>
                <a:pPr lvl="1"/>
                <a14:m>
                  <m:oMath xmlns:m="http://schemas.openxmlformats.org/officeDocument/2006/math">
                    <m:sSub>
                      <m:sSubPr>
                        <m:ctrlPr>
                          <a:rPr lang="pt-BR"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=0 </m:t>
                    </m:r>
                    <m:r>
                      <a:rPr lang="en-US" i="1">
                        <a:latin typeface="Cambria Math" panose="02040503050406030204" pitchFamily="18" charset="0"/>
                      </a:rPr>
                      <m:t>𝑐𝑜𝑛𝑡𝑟𝑜𝑙</m:t>
                    </m:r>
                    <m:r>
                      <a:rPr lang="en-US" i="1">
                        <a:latin typeface="Cambria Math" panose="02040503050406030204" pitchFamily="18" charset="0"/>
                      </a:rPr>
                      <m:t> </m:t>
                    </m:r>
                    <m:r>
                      <a:rPr lang="en-US" i="1">
                        <a:latin typeface="Cambria Math" panose="02040503050406030204" pitchFamily="18" charset="0"/>
                      </a:rPr>
                      <m:t>𝑔𝑟𝑜𝑢𝑝</m:t>
                    </m:r>
                    <m:r>
                      <a:rPr lang="en-US" b="0" i="1" smtClean="0">
                        <a:latin typeface="Cambria Math" panose="02040503050406030204" pitchFamily="18" charset="0"/>
                      </a:rPr>
                      <m:t> </m:t>
                    </m:r>
                  </m:oMath>
                </a14:m>
                <a:r>
                  <a:rPr lang="en-US" i="1" dirty="0">
                    <a:latin typeface="Times New Roman" panose="02020603050405020304" pitchFamily="18" charset="0"/>
                    <a:cs typeface="Times New Roman" panose="02020603050405020304" pitchFamily="18" charset="0"/>
                  </a:rPr>
                  <a:t>(patient did or did not take the drug)</a:t>
                </a:r>
              </a:p>
              <a:p>
                <a:pPr lvl="1"/>
                <a14:m>
                  <m:oMath xmlns:m="http://schemas.openxmlformats.org/officeDocument/2006/math">
                    <m:sSub>
                      <m:sSubPr>
                        <m:ctrlPr>
                          <a:rPr lang="pt-BR"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=1 </m:t>
                    </m:r>
                    <m:r>
                      <a:rPr lang="en-US" i="1">
                        <a:latin typeface="Cambria Math" panose="02040503050406030204" pitchFamily="18" charset="0"/>
                      </a:rPr>
                      <m:t>𝑡𝑟𝑒𝑎𝑡𝑚𝑒𝑛𝑡</m:t>
                    </m:r>
                    <m:r>
                      <a:rPr lang="en-US" i="1">
                        <a:latin typeface="Cambria Math" panose="02040503050406030204" pitchFamily="18" charset="0"/>
                      </a:rPr>
                      <m:t> </m:t>
                    </m:r>
                    <m:r>
                      <a:rPr lang="en-US" i="1">
                        <a:latin typeface="Cambria Math" panose="02040503050406030204" pitchFamily="18" charset="0"/>
                      </a:rPr>
                      <m:t>𝑔𝑟𝑜𝑢𝑝</m:t>
                    </m:r>
                  </m:oMath>
                </a14:m>
                <a:endParaRPr lang="en-US" i="1"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pt-BR" i="1">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 </m:t>
                        </m:r>
                      </m:sub>
                    </m:sSub>
                  </m:oMath>
                </a14:m>
                <a:r>
                  <a:rPr lang="en-US" dirty="0">
                    <a:latin typeface="Times New Roman" panose="02020603050405020304" pitchFamily="18" charset="0"/>
                    <a:cs typeface="Times New Roman" panose="02020603050405020304" pitchFamily="18" charset="0"/>
                  </a:rPr>
                  <a:t> : observed outcome</a:t>
                </a:r>
              </a:p>
            </p:txBody>
          </p:sp>
        </mc:Choice>
        <mc:Fallback xmlns="">
          <p:sp>
            <p:nvSpPr>
              <p:cNvPr id="3" name="Content Placeholder 2">
                <a:extLst>
                  <a:ext uri="{FF2B5EF4-FFF2-40B4-BE49-F238E27FC236}">
                    <a16:creationId xmlns:a16="http://schemas.microsoft.com/office/drawing/2014/main" id="{2BE8245A-E353-4393-A3FA-426A8312FABD}"/>
                  </a:ext>
                </a:extLst>
              </p:cNvPr>
              <p:cNvSpPr>
                <a:spLocks noGrp="1" noRot="1" noChangeAspect="1" noMove="1" noResize="1" noEditPoints="1" noAdjustHandles="1" noChangeArrowheads="1" noChangeShapeType="1" noTextEdit="1"/>
              </p:cNvSpPr>
              <p:nvPr>
                <p:ph idx="1"/>
              </p:nvPr>
            </p:nvSpPr>
            <p:spPr>
              <a:xfrm>
                <a:off x="742784" y="1892412"/>
                <a:ext cx="11080806" cy="2250220"/>
              </a:xfrm>
              <a:blipFill>
                <a:blip r:embed="rId2"/>
                <a:stretch>
                  <a:fillRect t="-6486" b="-162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9D9F54D-B91C-4EDB-A4A4-29E783EFC37F}"/>
              </a:ext>
            </a:extLst>
          </p:cNvPr>
          <p:cNvPicPr>
            <a:picLocks noChangeAspect="1"/>
          </p:cNvPicPr>
          <p:nvPr/>
        </p:nvPicPr>
        <p:blipFill>
          <a:blip r:embed="rId3"/>
          <a:stretch>
            <a:fillRect/>
          </a:stretch>
        </p:blipFill>
        <p:spPr>
          <a:xfrm>
            <a:off x="1054708" y="1230531"/>
            <a:ext cx="5974245" cy="423309"/>
          </a:xfrm>
          <a:prstGeom prst="rect">
            <a:avLst/>
          </a:prstGeom>
        </p:spPr>
      </p:pic>
      <p:pic>
        <p:nvPicPr>
          <p:cNvPr id="10" name="Picture 9">
            <a:extLst>
              <a:ext uri="{FF2B5EF4-FFF2-40B4-BE49-F238E27FC236}">
                <a16:creationId xmlns:a16="http://schemas.microsoft.com/office/drawing/2014/main" id="{BBE13696-5BB3-431E-9C3F-2FC23504EFF5}"/>
              </a:ext>
            </a:extLst>
          </p:cNvPr>
          <p:cNvPicPr>
            <a:picLocks noChangeAspect="1"/>
          </p:cNvPicPr>
          <p:nvPr/>
        </p:nvPicPr>
        <p:blipFill>
          <a:blip r:embed="rId4"/>
          <a:stretch>
            <a:fillRect/>
          </a:stretch>
        </p:blipFill>
        <p:spPr>
          <a:xfrm>
            <a:off x="838200" y="4336769"/>
            <a:ext cx="5773282" cy="498835"/>
          </a:xfrm>
          <a:prstGeom prst="rect">
            <a:avLst/>
          </a:prstGeom>
        </p:spPr>
      </p:pic>
      <p:pic>
        <p:nvPicPr>
          <p:cNvPr id="11" name="Picture 10">
            <a:extLst>
              <a:ext uri="{FF2B5EF4-FFF2-40B4-BE49-F238E27FC236}">
                <a16:creationId xmlns:a16="http://schemas.microsoft.com/office/drawing/2014/main" id="{32D10B3F-2A51-461B-8A49-4A21CF3F213A}"/>
              </a:ext>
            </a:extLst>
          </p:cNvPr>
          <p:cNvPicPr>
            <a:picLocks noChangeAspect="1"/>
          </p:cNvPicPr>
          <p:nvPr/>
        </p:nvPicPr>
        <p:blipFill>
          <a:blip r:embed="rId5"/>
          <a:stretch>
            <a:fillRect/>
          </a:stretch>
        </p:blipFill>
        <p:spPr>
          <a:xfrm>
            <a:off x="801616" y="5034524"/>
            <a:ext cx="6441675" cy="1372151"/>
          </a:xfrm>
          <a:prstGeom prst="rect">
            <a:avLst/>
          </a:prstGeom>
        </p:spPr>
      </p:pic>
      <p:sp>
        <p:nvSpPr>
          <p:cNvPr id="12" name="TextBox 11">
            <a:extLst>
              <a:ext uri="{FF2B5EF4-FFF2-40B4-BE49-F238E27FC236}">
                <a16:creationId xmlns:a16="http://schemas.microsoft.com/office/drawing/2014/main" id="{A071AEF6-7398-4B34-95A6-56C9DEDA0CD2}"/>
              </a:ext>
            </a:extLst>
          </p:cNvPr>
          <p:cNvSpPr txBox="1"/>
          <p:nvPr/>
        </p:nvSpPr>
        <p:spPr>
          <a:xfrm>
            <a:off x="7728668" y="4237226"/>
            <a:ext cx="4198288" cy="861774"/>
          </a:xfrm>
          <a:prstGeom prst="rect">
            <a:avLst/>
          </a:prstGeom>
          <a:noFill/>
        </p:spPr>
        <p:txBody>
          <a:bodyPr wrap="square" rtlCol="0">
            <a:spAutoFit/>
          </a:bodyPr>
          <a:lstStyle/>
          <a:p>
            <a:r>
              <a:rPr lang="en-US" sz="2500" dirty="0"/>
              <a:t>Strongly Ignorable Treatment Assignment (SITA):</a:t>
            </a:r>
          </a:p>
        </p:txBody>
      </p:sp>
      <p:pic>
        <p:nvPicPr>
          <p:cNvPr id="13" name="Picture 12">
            <a:extLst>
              <a:ext uri="{FF2B5EF4-FFF2-40B4-BE49-F238E27FC236}">
                <a16:creationId xmlns:a16="http://schemas.microsoft.com/office/drawing/2014/main" id="{9CB98BBD-958E-4F6E-A370-0D7AE2FE6835}"/>
              </a:ext>
            </a:extLst>
          </p:cNvPr>
          <p:cNvPicPr>
            <a:picLocks noChangeAspect="1"/>
          </p:cNvPicPr>
          <p:nvPr/>
        </p:nvPicPr>
        <p:blipFill>
          <a:blip r:embed="rId6"/>
          <a:stretch>
            <a:fillRect/>
          </a:stretch>
        </p:blipFill>
        <p:spPr>
          <a:xfrm>
            <a:off x="7803539" y="5099000"/>
            <a:ext cx="2173761" cy="359864"/>
          </a:xfrm>
          <a:prstGeom prst="rect">
            <a:avLst/>
          </a:prstGeom>
        </p:spPr>
      </p:pic>
      <p:sp>
        <p:nvSpPr>
          <p:cNvPr id="9" name="Slide Number Placeholder 3">
            <a:extLst>
              <a:ext uri="{FF2B5EF4-FFF2-40B4-BE49-F238E27FC236}">
                <a16:creationId xmlns:a16="http://schemas.microsoft.com/office/drawing/2014/main" id="{D68D5CF3-AFE7-4C33-8371-E410E5D39BD1}"/>
              </a:ext>
            </a:extLst>
          </p:cNvPr>
          <p:cNvSpPr txBox="1">
            <a:spLocks/>
          </p:cNvSpPr>
          <p:nvPr/>
        </p:nvSpPr>
        <p:spPr>
          <a:xfrm>
            <a:off x="9112857" y="62552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63E124A-EEA2-4BCD-8CE2-47483BCD8724}" type="slidenum">
              <a:rPr lang="en-US" sz="2000" b="1" smtClean="0">
                <a:solidFill>
                  <a:srgbClr val="4472C4"/>
                </a:solidFill>
              </a:rPr>
              <a:pPr>
                <a:defRPr/>
              </a:pPr>
              <a:t>48</a:t>
            </a:fld>
            <a:r>
              <a:rPr lang="en-US" sz="2000" b="1" dirty="0">
                <a:solidFill>
                  <a:srgbClr val="4472C4"/>
                </a:solidFill>
              </a:rPr>
              <a:t> / 26</a:t>
            </a:r>
          </a:p>
        </p:txBody>
      </p:sp>
    </p:spTree>
    <p:extLst>
      <p:ext uri="{BB962C8B-B14F-4D97-AF65-F5344CB8AC3E}">
        <p14:creationId xmlns:p14="http://schemas.microsoft.com/office/powerpoint/2010/main" val="2369964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E8245A-E353-4393-A3FA-426A8312FABD}"/>
              </a:ext>
            </a:extLst>
          </p:cNvPr>
          <p:cNvSpPr>
            <a:spLocks noGrp="1"/>
          </p:cNvSpPr>
          <p:nvPr>
            <p:ph idx="1"/>
          </p:nvPr>
        </p:nvSpPr>
        <p:spPr>
          <a:xfrm>
            <a:off x="838200" y="978010"/>
            <a:ext cx="10515600" cy="5534108"/>
          </a:xfrm>
        </p:spPr>
        <p:txBody>
          <a:bodyPr/>
          <a:lstStyle/>
          <a:p>
            <a:r>
              <a:rPr lang="en-US" sz="3500" dirty="0"/>
              <a:t>W</a:t>
            </a:r>
            <a:r>
              <a:rPr lang="en-US" altLang="zh-CN" sz="3500" dirty="0"/>
              <a:t>ording effect                           </a:t>
            </a:r>
            <a:r>
              <a:rPr lang="en-US" altLang="zh-CN" sz="2500" dirty="0"/>
              <a:t>[</a:t>
            </a:r>
            <a:r>
              <a:rPr lang="en-US" altLang="zh-CN" sz="2500" i="1" dirty="0"/>
              <a:t>Hovland, Janis, and Kelley, 1953</a:t>
            </a:r>
            <a:r>
              <a:rPr lang="en-US" altLang="zh-CN" sz="2500" dirty="0"/>
              <a:t>]</a:t>
            </a:r>
          </a:p>
          <a:p>
            <a:pPr lvl="1">
              <a:buFont typeface="Wingdings" panose="05000000000000000000" pitchFamily="2" charset="2"/>
              <a:buChar char="Ø"/>
            </a:pPr>
            <a:r>
              <a:rPr lang="en-US" altLang="zh-CN" sz="2800" dirty="0"/>
              <a:t>Message propagation                      </a:t>
            </a:r>
            <a:r>
              <a:rPr lang="en-US" altLang="zh-CN" sz="2500" dirty="0"/>
              <a:t>[</a:t>
            </a:r>
            <a:r>
              <a:rPr lang="en-US" altLang="zh-CN" sz="2500" i="1" dirty="0"/>
              <a:t>Tan, Lee, and Pang, 2014</a:t>
            </a:r>
            <a:r>
              <a:rPr lang="en-US" altLang="zh-CN" sz="2500" dirty="0"/>
              <a:t>]</a:t>
            </a:r>
          </a:p>
          <a:p>
            <a:pPr lvl="1">
              <a:buFont typeface="Wingdings" panose="05000000000000000000" pitchFamily="2" charset="2"/>
              <a:buChar char="Ø"/>
            </a:pPr>
            <a:r>
              <a:rPr lang="en-US" altLang="zh-CN" sz="2800" dirty="0"/>
              <a:t>Memorability of movie quotes      </a:t>
            </a:r>
            <a:r>
              <a:rPr lang="en-US" altLang="zh-CN" sz="2500" dirty="0"/>
              <a:t>[</a:t>
            </a:r>
            <a:r>
              <a:rPr lang="en-US" altLang="zh-CN" sz="2500" i="1" dirty="0"/>
              <a:t>Danescu, 2012</a:t>
            </a:r>
            <a:r>
              <a:rPr lang="en-US" altLang="zh-CN" sz="2500" dirty="0"/>
              <a:t>]</a:t>
            </a:r>
          </a:p>
          <a:p>
            <a:pPr lvl="1">
              <a:buFont typeface="Wingdings" panose="05000000000000000000" pitchFamily="2" charset="2"/>
              <a:buChar char="Ø"/>
            </a:pPr>
            <a:r>
              <a:rPr lang="en-US" altLang="zh-CN" sz="2800" dirty="0"/>
              <a:t>Story sharing rates                           </a:t>
            </a:r>
            <a:r>
              <a:rPr lang="en-US" altLang="zh-CN" sz="2500" dirty="0"/>
              <a:t>[</a:t>
            </a:r>
            <a:r>
              <a:rPr lang="en-US" altLang="zh-CN" sz="2500" i="1" dirty="0"/>
              <a:t>Berger and Milkman, 2012</a:t>
            </a:r>
            <a:r>
              <a:rPr lang="en-US" altLang="zh-CN" sz="2500" dirty="0"/>
              <a:t>]</a:t>
            </a:r>
          </a:p>
          <a:p>
            <a:pPr lvl="1">
              <a:buFont typeface="Wingdings" panose="05000000000000000000" pitchFamily="2" charset="2"/>
              <a:buChar char="Ø"/>
            </a:pPr>
            <a:r>
              <a:rPr lang="en-US" altLang="zh-CN" sz="2800" dirty="0"/>
              <a:t>Infer user attribute                          </a:t>
            </a:r>
            <a:r>
              <a:rPr lang="en-US" altLang="zh-CN" sz="2500" dirty="0"/>
              <a:t>[</a:t>
            </a:r>
            <a:r>
              <a:rPr lang="en-US" altLang="zh-CN" sz="2500" i="1" dirty="0"/>
              <a:t>Ungar, 2016, 2017</a:t>
            </a:r>
            <a:r>
              <a:rPr lang="en-US" altLang="zh-CN" sz="2500" dirty="0"/>
              <a:t>]</a:t>
            </a:r>
          </a:p>
          <a:p>
            <a:pPr lvl="1">
              <a:buFont typeface="Wingdings" panose="05000000000000000000" pitchFamily="2" charset="2"/>
              <a:buChar char="Ø"/>
            </a:pPr>
            <a:r>
              <a:rPr lang="en-US" altLang="zh-CN" sz="2800" dirty="0"/>
              <a:t>Gender obfuscation                         </a:t>
            </a:r>
            <a:r>
              <a:rPr lang="en-US" altLang="zh-CN" sz="2500" dirty="0"/>
              <a:t>[</a:t>
            </a:r>
            <a:r>
              <a:rPr lang="en-US" altLang="zh-CN" sz="2500" i="1" dirty="0"/>
              <a:t>Reddy and Knight, 2016</a:t>
            </a:r>
            <a:r>
              <a:rPr lang="en-US" altLang="zh-CN" sz="2500" dirty="0"/>
              <a:t>]</a:t>
            </a:r>
          </a:p>
          <a:p>
            <a:pPr lvl="1">
              <a:buFont typeface="Wingdings" panose="05000000000000000000" pitchFamily="2" charset="2"/>
              <a:buChar char="Ø"/>
            </a:pPr>
            <a:r>
              <a:rPr lang="en-US" altLang="zh-CN" sz="2800" dirty="0"/>
              <a:t>……</a:t>
            </a:r>
          </a:p>
          <a:p>
            <a:pPr lvl="1">
              <a:buFont typeface="Courier New" panose="02070309020205020404" pitchFamily="49" charset="0"/>
              <a:buChar char="o"/>
            </a:pPr>
            <a:endParaRPr lang="en-US" altLang="zh-CN" dirty="0"/>
          </a:p>
          <a:p>
            <a:pPr lvl="1"/>
            <a:endParaRPr lang="en-US" dirty="0"/>
          </a:p>
        </p:txBody>
      </p:sp>
      <p:sp>
        <p:nvSpPr>
          <p:cNvPr id="4" name="Rectangle 3">
            <a:extLst>
              <a:ext uri="{FF2B5EF4-FFF2-40B4-BE49-F238E27FC236}">
                <a16:creationId xmlns:a16="http://schemas.microsoft.com/office/drawing/2014/main" id="{0739B438-5474-4FB9-BA01-13FE8F763490}"/>
              </a:ext>
            </a:extLst>
          </p:cNvPr>
          <p:cNvSpPr/>
          <p:nvPr/>
        </p:nvSpPr>
        <p:spPr>
          <a:xfrm>
            <a:off x="4102666" y="0"/>
            <a:ext cx="3986669" cy="923330"/>
          </a:xfrm>
          <a:prstGeom prst="rect">
            <a:avLst/>
          </a:prstGeom>
          <a:noFill/>
        </p:spPr>
        <p:txBody>
          <a:bodyPr wrap="none" lIns="91440" tIns="45720" rIns="91440" bIns="45720">
            <a:spAutoFit/>
          </a:bodyPr>
          <a:lstStyle/>
          <a:p>
            <a:pPr algn="ctr"/>
            <a:r>
              <a:rPr lang="en-US" sz="5400" b="1" dirty="0">
                <a:ln w="12700" cmpd="sng">
                  <a:solidFill>
                    <a:srgbClr val="4472C4">
                      <a:lumMod val="75000"/>
                    </a:srgbClr>
                  </a:solidFill>
                  <a:prstDash val="solid"/>
                </a:ln>
                <a:gradFill>
                  <a:gsLst>
                    <a:gs pos="7000">
                      <a:srgbClr val="5B9BD5"/>
                    </a:gs>
                    <a:gs pos="69000">
                      <a:srgbClr val="4472C4">
                        <a:lumMod val="40000"/>
                        <a:lumOff val="60000"/>
                      </a:srgbClr>
                    </a:gs>
                    <a:gs pos="94000">
                      <a:srgbClr val="4472C4">
                        <a:lumMod val="20000"/>
                        <a:lumOff val="80000"/>
                      </a:srgbClr>
                    </a:gs>
                  </a:gsLst>
                  <a:lin ang="5400000"/>
                </a:gradFill>
              </a:rPr>
              <a:t>Related work</a:t>
            </a:r>
          </a:p>
        </p:txBody>
      </p:sp>
      <p:sp>
        <p:nvSpPr>
          <p:cNvPr id="5" name="Slide Number Placeholder 3">
            <a:extLst>
              <a:ext uri="{FF2B5EF4-FFF2-40B4-BE49-F238E27FC236}">
                <a16:creationId xmlns:a16="http://schemas.microsoft.com/office/drawing/2014/main" id="{F059CCB5-12F8-43E0-AC0C-3171A4AD963F}"/>
              </a:ext>
            </a:extLst>
          </p:cNvPr>
          <p:cNvSpPr txBox="1">
            <a:spLocks/>
          </p:cNvSpPr>
          <p:nvPr/>
        </p:nvSpPr>
        <p:spPr>
          <a:xfrm>
            <a:off x="9243134" y="63003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B63E124A-EEA2-4BCD-8CE2-47483BCD8724}" type="slidenum">
              <a:rPr lang="en-US" sz="2000" b="1" smtClean="0">
                <a:solidFill>
                  <a:srgbClr val="4472C4"/>
                </a:solidFill>
              </a:rPr>
              <a:pPr algn="r">
                <a:defRPr/>
              </a:pPr>
              <a:t>5</a:t>
            </a:fld>
            <a:r>
              <a:rPr lang="en-US" sz="2000" b="1" dirty="0">
                <a:solidFill>
                  <a:srgbClr val="4472C4"/>
                </a:solidFill>
              </a:rPr>
              <a:t> / 30</a:t>
            </a:r>
          </a:p>
        </p:txBody>
      </p:sp>
    </p:spTree>
    <p:extLst>
      <p:ext uri="{BB962C8B-B14F-4D97-AF65-F5344CB8AC3E}">
        <p14:creationId xmlns:p14="http://schemas.microsoft.com/office/powerpoint/2010/main" val="370974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E8245A-E353-4393-A3FA-426A8312FABD}"/>
              </a:ext>
            </a:extLst>
          </p:cNvPr>
          <p:cNvSpPr>
            <a:spLocks noGrp="1"/>
          </p:cNvSpPr>
          <p:nvPr>
            <p:ph idx="1"/>
          </p:nvPr>
        </p:nvSpPr>
        <p:spPr>
          <a:xfrm>
            <a:off x="318052" y="2989690"/>
            <a:ext cx="9159903" cy="2544418"/>
          </a:xfrm>
        </p:spPr>
        <p:txBody>
          <a:bodyPr>
            <a:normAutofit/>
          </a:bodyPr>
          <a:lstStyle/>
          <a:p>
            <a:r>
              <a:rPr lang="en-US" sz="3200" dirty="0"/>
              <a:t>There are plenty of </a:t>
            </a:r>
            <a:r>
              <a:rPr lang="en-US" sz="3200" b="1" i="1" u="sng" dirty="0">
                <a:solidFill>
                  <a:schemeClr val="accent1"/>
                </a:solidFill>
              </a:rPr>
              <a:t>shops</a:t>
            </a:r>
            <a:r>
              <a:rPr lang="en-US" sz="3200" dirty="0"/>
              <a:t> near my house.</a:t>
            </a:r>
          </a:p>
          <a:p>
            <a:endParaRPr lang="en-US" sz="3200" i="1" dirty="0"/>
          </a:p>
          <a:p>
            <a:endParaRPr lang="en-US" sz="3200" i="1" dirty="0"/>
          </a:p>
          <a:p>
            <a:r>
              <a:rPr lang="en-US" sz="3200" dirty="0"/>
              <a:t>There are plenty of </a:t>
            </a:r>
            <a:r>
              <a:rPr lang="en-US" sz="3200" b="1" i="1" u="sng" dirty="0">
                <a:solidFill>
                  <a:schemeClr val="accent2">
                    <a:lumMod val="75000"/>
                  </a:schemeClr>
                </a:solidFill>
              </a:rPr>
              <a:t>boutiques</a:t>
            </a:r>
            <a:r>
              <a:rPr lang="en-US" sz="3200" dirty="0"/>
              <a:t> near my house.</a:t>
            </a:r>
          </a:p>
        </p:txBody>
      </p:sp>
      <p:sp>
        <p:nvSpPr>
          <p:cNvPr id="4" name="Rectangle 3">
            <a:extLst>
              <a:ext uri="{FF2B5EF4-FFF2-40B4-BE49-F238E27FC236}">
                <a16:creationId xmlns:a16="http://schemas.microsoft.com/office/drawing/2014/main" id="{0739B438-5474-4FB9-BA01-13FE8F763490}"/>
              </a:ext>
            </a:extLst>
          </p:cNvPr>
          <p:cNvSpPr/>
          <p:nvPr/>
        </p:nvSpPr>
        <p:spPr>
          <a:xfrm>
            <a:off x="4088692" y="63610"/>
            <a:ext cx="4014625" cy="923330"/>
          </a:xfrm>
          <a:prstGeom prst="rect">
            <a:avLst/>
          </a:prstGeom>
          <a:noFill/>
        </p:spPr>
        <p:txBody>
          <a:bodyPr wrap="none" lIns="91440" tIns="45720" rIns="91440" bIns="45720">
            <a:spAutoFit/>
          </a:bodyPr>
          <a:lstStyle/>
          <a:p>
            <a:pPr algn="ctr"/>
            <a:r>
              <a:rPr lang="en-US" sz="5400" b="1" dirty="0">
                <a:ln w="12700" cmpd="sng">
                  <a:solidFill>
                    <a:srgbClr val="4472C4">
                      <a:lumMod val="75000"/>
                    </a:srgbClr>
                  </a:solidFill>
                  <a:prstDash val="solid"/>
                </a:ln>
                <a:gradFill>
                  <a:gsLst>
                    <a:gs pos="7000">
                      <a:srgbClr val="5B9BD5"/>
                    </a:gs>
                    <a:gs pos="69000">
                      <a:srgbClr val="4472C4">
                        <a:lumMod val="40000"/>
                        <a:lumOff val="60000"/>
                      </a:srgbClr>
                    </a:gs>
                    <a:gs pos="94000">
                      <a:srgbClr val="4472C4">
                        <a:lumMod val="20000"/>
                        <a:lumOff val="80000"/>
                      </a:srgbClr>
                    </a:gs>
                  </a:gsLst>
                  <a:lin ang="5400000"/>
                </a:gradFill>
              </a:rPr>
              <a:t>Causal effect </a:t>
            </a:r>
          </a:p>
        </p:txBody>
      </p:sp>
      <p:sp>
        <p:nvSpPr>
          <p:cNvPr id="10" name="Arrow: Down 9">
            <a:extLst>
              <a:ext uri="{FF2B5EF4-FFF2-40B4-BE49-F238E27FC236}">
                <a16:creationId xmlns:a16="http://schemas.microsoft.com/office/drawing/2014/main" id="{89FDE135-C09F-4C0D-9945-7263EFDAA4EE}"/>
              </a:ext>
            </a:extLst>
          </p:cNvPr>
          <p:cNvSpPr/>
          <p:nvPr/>
        </p:nvSpPr>
        <p:spPr>
          <a:xfrm>
            <a:off x="4546159" y="3498574"/>
            <a:ext cx="230588" cy="1208599"/>
          </a:xfrm>
          <a:prstGeom prst="downArrow">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1" name="Table 10">
            <a:extLst>
              <a:ext uri="{FF2B5EF4-FFF2-40B4-BE49-F238E27FC236}">
                <a16:creationId xmlns:a16="http://schemas.microsoft.com/office/drawing/2014/main" id="{BDD82E20-7B43-4681-9CD7-065771636F3D}"/>
              </a:ext>
            </a:extLst>
          </p:cNvPr>
          <p:cNvGraphicFramePr>
            <a:graphicFrameLocks noGrp="1"/>
          </p:cNvGraphicFramePr>
          <p:nvPr>
            <p:extLst>
              <p:ext uri="{D42A27DB-BD31-4B8C-83A1-F6EECF244321}">
                <p14:modId xmlns:p14="http://schemas.microsoft.com/office/powerpoint/2010/main" val="176978957"/>
              </p:ext>
            </p:extLst>
          </p:nvPr>
        </p:nvGraphicFramePr>
        <p:xfrm>
          <a:off x="8796726" y="2232365"/>
          <a:ext cx="2213780" cy="2993595"/>
        </p:xfrm>
        <a:graphic>
          <a:graphicData uri="http://schemas.openxmlformats.org/drawingml/2006/table">
            <a:tbl>
              <a:tblPr firstRow="1" bandRow="1">
                <a:tableStyleId>{5C22544A-7EE6-4342-B048-85BDC9FD1C3A}</a:tableStyleId>
              </a:tblPr>
              <a:tblGrid>
                <a:gridCol w="2213780">
                  <a:extLst>
                    <a:ext uri="{9D8B030D-6E8A-4147-A177-3AD203B41FA5}">
                      <a16:colId xmlns:a16="http://schemas.microsoft.com/office/drawing/2014/main" val="2049219899"/>
                    </a:ext>
                  </a:extLst>
                </a:gridCol>
              </a:tblGrid>
              <a:tr h="598719">
                <a:tc>
                  <a:txBody>
                    <a:bodyPr/>
                    <a:lstStyle/>
                    <a:p>
                      <a:pPr algn="ctr"/>
                      <a:r>
                        <a:rPr lang="en-US" sz="3200" dirty="0">
                          <a:solidFill>
                            <a:schemeClr val="tx1"/>
                          </a:solidFill>
                        </a:rPr>
                        <a:t>Desirability</a:t>
                      </a:r>
                    </a:p>
                  </a:txBody>
                  <a:tcPr>
                    <a:solidFill>
                      <a:schemeClr val="bg1"/>
                    </a:solidFill>
                  </a:tcPr>
                </a:tc>
                <a:extLst>
                  <a:ext uri="{0D108BD9-81ED-4DB2-BD59-A6C34878D82A}">
                    <a16:rowId xmlns:a16="http://schemas.microsoft.com/office/drawing/2014/main" val="3276421395"/>
                  </a:ext>
                </a:extLst>
              </a:tr>
              <a:tr h="598719">
                <a:tc>
                  <a:txBody>
                    <a:bodyPr/>
                    <a:lstStyle/>
                    <a:p>
                      <a:pPr algn="ctr"/>
                      <a:r>
                        <a:rPr lang="en-US" sz="3200" dirty="0"/>
                        <a:t>0.3</a:t>
                      </a:r>
                    </a:p>
                  </a:txBody>
                  <a:tcPr>
                    <a:solidFill>
                      <a:schemeClr val="bg1"/>
                    </a:solidFill>
                  </a:tcPr>
                </a:tc>
                <a:extLst>
                  <a:ext uri="{0D108BD9-81ED-4DB2-BD59-A6C34878D82A}">
                    <a16:rowId xmlns:a16="http://schemas.microsoft.com/office/drawing/2014/main" val="579081334"/>
                  </a:ext>
                </a:extLst>
              </a:tr>
              <a:tr h="598719">
                <a:tc>
                  <a:txBody>
                    <a:bodyPr/>
                    <a:lstStyle/>
                    <a:p>
                      <a:pPr algn="ctr"/>
                      <a:endParaRPr lang="en-US" sz="3200" dirty="0"/>
                    </a:p>
                  </a:txBody>
                  <a:tcPr>
                    <a:solidFill>
                      <a:schemeClr val="bg1"/>
                    </a:solidFill>
                  </a:tcPr>
                </a:tc>
                <a:extLst>
                  <a:ext uri="{0D108BD9-81ED-4DB2-BD59-A6C34878D82A}">
                    <a16:rowId xmlns:a16="http://schemas.microsoft.com/office/drawing/2014/main" val="3184805901"/>
                  </a:ext>
                </a:extLst>
              </a:tr>
              <a:tr h="598719">
                <a:tc>
                  <a:txBody>
                    <a:bodyPr/>
                    <a:lstStyle/>
                    <a:p>
                      <a:pPr algn="ctr"/>
                      <a:endParaRPr lang="en-US" sz="3200" dirty="0"/>
                    </a:p>
                  </a:txBody>
                  <a:tcPr>
                    <a:solidFill>
                      <a:schemeClr val="bg1"/>
                    </a:solidFill>
                  </a:tcPr>
                </a:tc>
                <a:extLst>
                  <a:ext uri="{0D108BD9-81ED-4DB2-BD59-A6C34878D82A}">
                    <a16:rowId xmlns:a16="http://schemas.microsoft.com/office/drawing/2014/main" val="2500638505"/>
                  </a:ext>
                </a:extLst>
              </a:tr>
              <a:tr h="598719">
                <a:tc>
                  <a:txBody>
                    <a:bodyPr/>
                    <a:lstStyle/>
                    <a:p>
                      <a:pPr algn="ctr"/>
                      <a:r>
                        <a:rPr lang="en-US" sz="3200" dirty="0"/>
                        <a:t>0.7</a:t>
                      </a:r>
                    </a:p>
                  </a:txBody>
                  <a:tcPr>
                    <a:solidFill>
                      <a:schemeClr val="bg1"/>
                    </a:solidFill>
                  </a:tcPr>
                </a:tc>
                <a:extLst>
                  <a:ext uri="{0D108BD9-81ED-4DB2-BD59-A6C34878D82A}">
                    <a16:rowId xmlns:a16="http://schemas.microsoft.com/office/drawing/2014/main" val="3183819914"/>
                  </a:ext>
                </a:extLst>
              </a:tr>
            </a:tbl>
          </a:graphicData>
        </a:graphic>
      </p:graphicFrame>
      <p:sp>
        <p:nvSpPr>
          <p:cNvPr id="2" name="TextBox 1">
            <a:extLst>
              <a:ext uri="{FF2B5EF4-FFF2-40B4-BE49-F238E27FC236}">
                <a16:creationId xmlns:a16="http://schemas.microsoft.com/office/drawing/2014/main" id="{25912F58-71F4-4CEE-B2E5-E173AF001DAF}"/>
              </a:ext>
            </a:extLst>
          </p:cNvPr>
          <p:cNvSpPr txBox="1"/>
          <p:nvPr/>
        </p:nvSpPr>
        <p:spPr>
          <a:xfrm>
            <a:off x="437745" y="1179000"/>
            <a:ext cx="4454296" cy="1077218"/>
          </a:xfrm>
          <a:prstGeom prst="rect">
            <a:avLst/>
          </a:prstGeom>
          <a:noFill/>
        </p:spPr>
        <p:txBody>
          <a:bodyPr wrap="none" rtlCol="0">
            <a:spAutoFit/>
          </a:bodyPr>
          <a:lstStyle/>
          <a:p>
            <a:r>
              <a:rPr lang="en-US" sz="3200" b="1" dirty="0"/>
              <a:t>(1) A single word change</a:t>
            </a:r>
          </a:p>
          <a:p>
            <a:r>
              <a:rPr lang="en-US" sz="3200" b="1" dirty="0"/>
              <a:t>(2) In a specific sentence</a:t>
            </a:r>
          </a:p>
        </p:txBody>
      </p:sp>
      <p:sp>
        <p:nvSpPr>
          <p:cNvPr id="7" name="Slide Number Placeholder 3">
            <a:extLst>
              <a:ext uri="{FF2B5EF4-FFF2-40B4-BE49-F238E27FC236}">
                <a16:creationId xmlns:a16="http://schemas.microsoft.com/office/drawing/2014/main" id="{C5574F8E-206F-439C-99C4-8AFE586BA477}"/>
              </a:ext>
            </a:extLst>
          </p:cNvPr>
          <p:cNvSpPr txBox="1">
            <a:spLocks/>
          </p:cNvSpPr>
          <p:nvPr/>
        </p:nvSpPr>
        <p:spPr>
          <a:xfrm>
            <a:off x="9243134" y="63003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B63E124A-EEA2-4BCD-8CE2-47483BCD8724}" type="slidenum">
              <a:rPr lang="en-US" sz="2000" b="1" smtClean="0">
                <a:solidFill>
                  <a:srgbClr val="4472C4"/>
                </a:solidFill>
              </a:rPr>
              <a:pPr algn="r">
                <a:defRPr/>
              </a:pPr>
              <a:t>6</a:t>
            </a:fld>
            <a:r>
              <a:rPr lang="en-US" sz="2000" b="1" dirty="0">
                <a:solidFill>
                  <a:srgbClr val="4472C4"/>
                </a:solidFill>
              </a:rPr>
              <a:t> / 30</a:t>
            </a:r>
          </a:p>
        </p:txBody>
      </p:sp>
    </p:spTree>
    <p:extLst>
      <p:ext uri="{BB962C8B-B14F-4D97-AF65-F5344CB8AC3E}">
        <p14:creationId xmlns:p14="http://schemas.microsoft.com/office/powerpoint/2010/main" val="2207666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E8245A-E353-4393-A3FA-426A8312FABD}"/>
              </a:ext>
            </a:extLst>
          </p:cNvPr>
          <p:cNvSpPr>
            <a:spLocks noGrp="1"/>
          </p:cNvSpPr>
          <p:nvPr>
            <p:ph idx="1"/>
          </p:nvPr>
        </p:nvSpPr>
        <p:spPr>
          <a:xfrm>
            <a:off x="318052" y="1055802"/>
            <a:ext cx="11729404" cy="5326144"/>
          </a:xfrm>
        </p:spPr>
        <p:txBody>
          <a:bodyPr>
            <a:normAutofit/>
          </a:bodyPr>
          <a:lstStyle/>
          <a:p>
            <a:pPr>
              <a:buFont typeface="Wingdings" panose="05000000000000000000" pitchFamily="2" charset="2"/>
              <a:buChar char="Ø"/>
            </a:pPr>
            <a:r>
              <a:rPr lang="en-US" sz="3200" dirty="0"/>
              <a:t>Optimize presentation for marketing purpose</a:t>
            </a:r>
          </a:p>
          <a:p>
            <a:pPr marL="457200" lvl="1" indent="0">
              <a:buNone/>
            </a:pPr>
            <a:r>
              <a:rPr lang="en-US" sz="2800" dirty="0"/>
              <a:t>Advertisement</a:t>
            </a:r>
          </a:p>
          <a:p>
            <a:pPr marL="457200" lvl="1" indent="0">
              <a:buNone/>
            </a:pPr>
            <a:endParaRPr lang="en-US" sz="2800" dirty="0"/>
          </a:p>
          <a:p>
            <a:pPr>
              <a:buFont typeface="Wingdings" panose="05000000000000000000" pitchFamily="2" charset="2"/>
              <a:buChar char="Ø"/>
            </a:pPr>
            <a:r>
              <a:rPr lang="en-US" sz="3200" dirty="0"/>
              <a:t>Protect privacy</a:t>
            </a:r>
          </a:p>
          <a:p>
            <a:pPr marL="0" indent="0">
              <a:buNone/>
            </a:pPr>
            <a:r>
              <a:rPr lang="en-US" sz="3200" dirty="0"/>
              <a:t>    </a:t>
            </a:r>
            <a:r>
              <a:rPr lang="en-US" dirty="0"/>
              <a:t>Detecting personal information leak when talking online.</a:t>
            </a:r>
          </a:p>
          <a:p>
            <a:pPr marL="0" indent="0">
              <a:buNone/>
            </a:pPr>
            <a:endParaRPr lang="en-US" dirty="0"/>
          </a:p>
          <a:p>
            <a:endParaRPr lang="en-US" sz="3200" dirty="0"/>
          </a:p>
        </p:txBody>
      </p:sp>
      <p:sp>
        <p:nvSpPr>
          <p:cNvPr id="4" name="Rectangle 3">
            <a:extLst>
              <a:ext uri="{FF2B5EF4-FFF2-40B4-BE49-F238E27FC236}">
                <a16:creationId xmlns:a16="http://schemas.microsoft.com/office/drawing/2014/main" id="{0739B438-5474-4FB9-BA01-13FE8F763490}"/>
              </a:ext>
            </a:extLst>
          </p:cNvPr>
          <p:cNvSpPr/>
          <p:nvPr/>
        </p:nvSpPr>
        <p:spPr>
          <a:xfrm>
            <a:off x="4226363" y="63610"/>
            <a:ext cx="3739292" cy="923330"/>
          </a:xfrm>
          <a:prstGeom prst="rect">
            <a:avLst/>
          </a:prstGeom>
          <a:noFill/>
        </p:spPr>
        <p:txBody>
          <a:bodyPr wrap="none" lIns="91440" tIns="45720" rIns="91440" bIns="45720">
            <a:spAutoFit/>
          </a:bodyPr>
          <a:lstStyle/>
          <a:p>
            <a:pPr algn="ctr"/>
            <a:r>
              <a:rPr lang="en-US" sz="5400" b="1" dirty="0">
                <a:ln w="12700" cmpd="sng">
                  <a:solidFill>
                    <a:srgbClr val="4472C4">
                      <a:lumMod val="75000"/>
                    </a:srgbClr>
                  </a:solidFill>
                  <a:prstDash val="solid"/>
                </a:ln>
                <a:gradFill>
                  <a:gsLst>
                    <a:gs pos="7000">
                      <a:srgbClr val="5B9BD5"/>
                    </a:gs>
                    <a:gs pos="69000">
                      <a:srgbClr val="4472C4">
                        <a:lumMod val="40000"/>
                        <a:lumOff val="60000"/>
                      </a:srgbClr>
                    </a:gs>
                    <a:gs pos="94000">
                      <a:srgbClr val="4472C4">
                        <a:lumMod val="20000"/>
                        <a:lumOff val="80000"/>
                      </a:srgbClr>
                    </a:gs>
                  </a:gsLst>
                  <a:lin ang="5400000"/>
                </a:gradFill>
              </a:rPr>
              <a:t>A</a:t>
            </a:r>
            <a:r>
              <a:rPr lang="en-US" altLang="zh-CN" sz="5400" b="1" dirty="0">
                <a:ln w="12700" cmpd="sng">
                  <a:solidFill>
                    <a:srgbClr val="4472C4">
                      <a:lumMod val="75000"/>
                    </a:srgbClr>
                  </a:solidFill>
                  <a:prstDash val="solid"/>
                </a:ln>
                <a:gradFill>
                  <a:gsLst>
                    <a:gs pos="7000">
                      <a:srgbClr val="5B9BD5"/>
                    </a:gs>
                    <a:gs pos="69000">
                      <a:srgbClr val="4472C4">
                        <a:lumMod val="40000"/>
                        <a:lumOff val="60000"/>
                      </a:srgbClr>
                    </a:gs>
                    <a:gs pos="94000">
                      <a:srgbClr val="4472C4">
                        <a:lumMod val="20000"/>
                        <a:lumOff val="80000"/>
                      </a:srgbClr>
                    </a:gs>
                  </a:gsLst>
                  <a:lin ang="5400000"/>
                </a:gradFill>
              </a:rPr>
              <a:t>pplications</a:t>
            </a:r>
            <a:endParaRPr lang="en-US" sz="5400" b="1" dirty="0">
              <a:ln w="12700" cmpd="sng">
                <a:solidFill>
                  <a:srgbClr val="4472C4">
                    <a:lumMod val="75000"/>
                  </a:srgbClr>
                </a:solidFill>
                <a:prstDash val="solid"/>
              </a:ln>
              <a:gradFill>
                <a:gsLst>
                  <a:gs pos="7000">
                    <a:srgbClr val="5B9BD5"/>
                  </a:gs>
                  <a:gs pos="69000">
                    <a:srgbClr val="4472C4">
                      <a:lumMod val="40000"/>
                      <a:lumOff val="60000"/>
                    </a:srgbClr>
                  </a:gs>
                  <a:gs pos="94000">
                    <a:srgbClr val="4472C4">
                      <a:lumMod val="20000"/>
                      <a:lumOff val="80000"/>
                    </a:srgbClr>
                  </a:gs>
                </a:gsLst>
                <a:lin ang="5400000"/>
              </a:gradFill>
            </a:endParaRPr>
          </a:p>
        </p:txBody>
      </p:sp>
      <p:sp>
        <p:nvSpPr>
          <p:cNvPr id="5" name="Slide Number Placeholder 3">
            <a:extLst>
              <a:ext uri="{FF2B5EF4-FFF2-40B4-BE49-F238E27FC236}">
                <a16:creationId xmlns:a16="http://schemas.microsoft.com/office/drawing/2014/main" id="{7D5826DB-56AB-46B5-9CC1-DF2445C39743}"/>
              </a:ext>
            </a:extLst>
          </p:cNvPr>
          <p:cNvSpPr txBox="1">
            <a:spLocks/>
          </p:cNvSpPr>
          <p:nvPr/>
        </p:nvSpPr>
        <p:spPr>
          <a:xfrm>
            <a:off x="9243134" y="63003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B63E124A-EEA2-4BCD-8CE2-47483BCD8724}" type="slidenum">
              <a:rPr lang="en-US" sz="2000" b="1" smtClean="0">
                <a:solidFill>
                  <a:srgbClr val="4472C4"/>
                </a:solidFill>
              </a:rPr>
              <a:pPr algn="r">
                <a:defRPr/>
              </a:pPr>
              <a:t>7</a:t>
            </a:fld>
            <a:r>
              <a:rPr lang="en-US" sz="2000" b="1" dirty="0">
                <a:solidFill>
                  <a:srgbClr val="4472C4"/>
                </a:solidFill>
              </a:rPr>
              <a:t> / 30</a:t>
            </a:r>
          </a:p>
        </p:txBody>
      </p:sp>
    </p:spTree>
    <p:extLst>
      <p:ext uri="{BB962C8B-B14F-4D97-AF65-F5344CB8AC3E}">
        <p14:creationId xmlns:p14="http://schemas.microsoft.com/office/powerpoint/2010/main" val="3721739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83DC112-C8F2-4699-89D3-621049D13237}"/>
              </a:ext>
            </a:extLst>
          </p:cNvPr>
          <p:cNvSpPr/>
          <p:nvPr/>
        </p:nvSpPr>
        <p:spPr>
          <a:xfrm>
            <a:off x="520151" y="1158416"/>
            <a:ext cx="11182184" cy="2585323"/>
          </a:xfrm>
          <a:prstGeom prst="rect">
            <a:avLst/>
          </a:prstGeom>
          <a:noFill/>
        </p:spPr>
        <p:txBody>
          <a:bodyPr wrap="square" lIns="91440" tIns="45720" rIns="91440" bIns="45720">
            <a:spAutoFit/>
          </a:bodyPr>
          <a:lstStyle/>
          <a:p>
            <a:pPr algn="ctr"/>
            <a:r>
              <a:rPr lang="en-US" sz="5400" b="1" dirty="0">
                <a:ln w="12700" cmpd="sng">
                  <a:solidFill>
                    <a:srgbClr val="4472C4">
                      <a:lumMod val="75000"/>
                    </a:srgbClr>
                  </a:solidFill>
                  <a:prstDash val="solid"/>
                </a:ln>
                <a:gradFill>
                  <a:gsLst>
                    <a:gs pos="7000">
                      <a:srgbClr val="5B9BD5"/>
                    </a:gs>
                    <a:gs pos="69000">
                      <a:srgbClr val="4472C4">
                        <a:lumMod val="40000"/>
                        <a:lumOff val="60000"/>
                      </a:srgbClr>
                    </a:gs>
                    <a:gs pos="94000">
                      <a:srgbClr val="4472C4">
                        <a:lumMod val="20000"/>
                        <a:lumOff val="80000"/>
                      </a:srgbClr>
                    </a:gs>
                  </a:gsLst>
                  <a:lin ang="5400000"/>
                </a:gradFill>
              </a:rPr>
              <a:t>Understanding the Impact of Lexical Choice on Audience Perception using Individual Treatment Effect Estimation</a:t>
            </a:r>
            <a:endPar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Slide Number Placeholder 3">
            <a:extLst>
              <a:ext uri="{FF2B5EF4-FFF2-40B4-BE49-F238E27FC236}">
                <a16:creationId xmlns:a16="http://schemas.microsoft.com/office/drawing/2014/main" id="{67138E41-F781-4CAD-84F3-11EBC0ECF15C}"/>
              </a:ext>
            </a:extLst>
          </p:cNvPr>
          <p:cNvSpPr txBox="1">
            <a:spLocks/>
          </p:cNvSpPr>
          <p:nvPr/>
        </p:nvSpPr>
        <p:spPr>
          <a:xfrm>
            <a:off x="9243134" y="63003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B63E124A-EEA2-4BCD-8CE2-47483BCD8724}" type="slidenum">
              <a:rPr lang="en-US" sz="2000" b="1" smtClean="0">
                <a:solidFill>
                  <a:srgbClr val="4472C4"/>
                </a:solidFill>
              </a:rPr>
              <a:pPr algn="r">
                <a:defRPr/>
              </a:pPr>
              <a:t>8</a:t>
            </a:fld>
            <a:r>
              <a:rPr lang="en-US" sz="2000" b="1" dirty="0">
                <a:solidFill>
                  <a:srgbClr val="4472C4"/>
                </a:solidFill>
              </a:rPr>
              <a:t> / 30</a:t>
            </a:r>
          </a:p>
        </p:txBody>
      </p:sp>
    </p:spTree>
    <p:extLst>
      <p:ext uri="{BB962C8B-B14F-4D97-AF65-F5344CB8AC3E}">
        <p14:creationId xmlns:p14="http://schemas.microsoft.com/office/powerpoint/2010/main" val="4003161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4A5F7-E8E5-4FDF-84E6-33ACA6B4F1A0}"/>
              </a:ext>
            </a:extLst>
          </p:cNvPr>
          <p:cNvSpPr>
            <a:spLocks noGrp="1"/>
          </p:cNvSpPr>
          <p:nvPr>
            <p:ph type="title"/>
          </p:nvPr>
        </p:nvSpPr>
        <p:spPr>
          <a:xfrm>
            <a:off x="0" y="284085"/>
            <a:ext cx="12091386" cy="77235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algn="ctr"/>
            <a:r>
              <a:rPr lang="en-US" b="1" dirty="0">
                <a:solidFill>
                  <a:schemeClr val="accent2">
                    <a:lumMod val="75000"/>
                  </a:schemeClr>
                </a:solidFill>
              </a:rPr>
              <a:t>    </a:t>
            </a:r>
            <a:r>
              <a:rPr lang="en-US" b="1" dirty="0">
                <a:solidFill>
                  <a:schemeClr val="accent1"/>
                </a:solidFill>
              </a:rPr>
              <a:t> ITE: </a:t>
            </a:r>
            <a:r>
              <a:rPr lang="en-US" b="1" i="1" dirty="0">
                <a:solidFill>
                  <a:schemeClr val="accent1"/>
                </a:solidFill>
              </a:rPr>
              <a:t>Individual Treatment Effect estimation </a:t>
            </a:r>
            <a:r>
              <a:rPr lang="en-US" sz="2800" b="1" i="1" dirty="0">
                <a:solidFill>
                  <a:schemeClr val="accent1"/>
                </a:solidFill>
              </a:rPr>
              <a:t>[Rubin, 1974]</a:t>
            </a:r>
          </a:p>
        </p:txBody>
      </p:sp>
      <p:pic>
        <p:nvPicPr>
          <p:cNvPr id="7" name="Picture 6">
            <a:extLst>
              <a:ext uri="{FF2B5EF4-FFF2-40B4-BE49-F238E27FC236}">
                <a16:creationId xmlns:a16="http://schemas.microsoft.com/office/drawing/2014/main" id="{BA0FC04A-93F3-499B-8ABA-A5120B856612}"/>
              </a:ext>
            </a:extLst>
          </p:cNvPr>
          <p:cNvPicPr>
            <a:picLocks noChangeAspect="1"/>
          </p:cNvPicPr>
          <p:nvPr/>
        </p:nvPicPr>
        <p:blipFill>
          <a:blip r:embed="rId3"/>
          <a:stretch>
            <a:fillRect/>
          </a:stretch>
        </p:blipFill>
        <p:spPr>
          <a:xfrm>
            <a:off x="0" y="1377030"/>
            <a:ext cx="12192000" cy="1670230"/>
          </a:xfrm>
          <a:prstGeom prst="rect">
            <a:avLst/>
          </a:prstGeom>
        </p:spPr>
      </p:pic>
      <p:sp>
        <p:nvSpPr>
          <p:cNvPr id="4" name="Slide Number Placeholder 3">
            <a:extLst>
              <a:ext uri="{FF2B5EF4-FFF2-40B4-BE49-F238E27FC236}">
                <a16:creationId xmlns:a16="http://schemas.microsoft.com/office/drawing/2014/main" id="{9CF009A1-D95C-4544-A7D2-13B1D2D3B9E4}"/>
              </a:ext>
            </a:extLst>
          </p:cNvPr>
          <p:cNvSpPr txBox="1">
            <a:spLocks/>
          </p:cNvSpPr>
          <p:nvPr/>
        </p:nvSpPr>
        <p:spPr>
          <a:xfrm>
            <a:off x="9243134" y="63003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B63E124A-EEA2-4BCD-8CE2-47483BCD8724}" type="slidenum">
              <a:rPr lang="en-US" sz="2000" b="1" smtClean="0">
                <a:solidFill>
                  <a:srgbClr val="4472C4"/>
                </a:solidFill>
              </a:rPr>
              <a:pPr algn="r">
                <a:defRPr/>
              </a:pPr>
              <a:t>9</a:t>
            </a:fld>
            <a:r>
              <a:rPr lang="en-US" sz="2000" b="1" dirty="0">
                <a:solidFill>
                  <a:srgbClr val="4472C4"/>
                </a:solidFill>
              </a:rPr>
              <a:t> / 30</a:t>
            </a:r>
          </a:p>
        </p:txBody>
      </p:sp>
    </p:spTree>
    <p:extLst>
      <p:ext uri="{BB962C8B-B14F-4D97-AF65-F5344CB8AC3E}">
        <p14:creationId xmlns:p14="http://schemas.microsoft.com/office/powerpoint/2010/main" val="3703124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1837</TotalTime>
  <Words>2273</Words>
  <Application>Microsoft Office PowerPoint</Application>
  <PresentationFormat>Widescreen</PresentationFormat>
  <Paragraphs>448</Paragraphs>
  <Slides>48</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Calibri Light</vt:lpstr>
      <vt:lpstr>Cambria Math</vt:lpstr>
      <vt:lpstr>Courier New</vt:lpstr>
      <vt:lpstr>Times New Roman</vt:lpstr>
      <vt:lpstr>Wingdings</vt:lpstr>
      <vt:lpstr>Office Theme</vt:lpstr>
      <vt:lpstr>PowerPoint Presentation</vt:lpstr>
      <vt:lpstr>Motivating example</vt:lpstr>
      <vt:lpstr>PowerPoint Presentation</vt:lpstr>
      <vt:lpstr>PowerPoint Presentation</vt:lpstr>
      <vt:lpstr>PowerPoint Presentation</vt:lpstr>
      <vt:lpstr>PowerPoint Presentation</vt:lpstr>
      <vt:lpstr>PowerPoint Presentation</vt:lpstr>
      <vt:lpstr>PowerPoint Presentation</vt:lpstr>
      <vt:lpstr>     ITE: Individual Treatment Effect estimation [Rubin, 1974]</vt:lpstr>
      <vt:lpstr>PowerPoint Presentation</vt:lpstr>
      <vt:lpstr>PowerPoint Presentation</vt:lpstr>
      <vt:lpstr>PowerPoint Presentation</vt:lpstr>
      <vt:lpstr>PowerPoint Presentation</vt:lpstr>
      <vt:lpstr>PowerPoint Presentation</vt:lpstr>
      <vt:lpstr>VT-RF: Virtual Twins Random Forest</vt:lpstr>
      <vt:lpstr>VT-RF: Virtual Twins Random Forest</vt:lpstr>
      <vt:lpstr>VT-RF: Virtual Twins Random Forest</vt:lpstr>
      <vt:lpstr>Causal Perception Classifier</vt:lpstr>
      <vt:lpstr>Causal Perception Classifier: Feature representation</vt:lpstr>
      <vt:lpstr>Causal Perception Classifier</vt:lpstr>
      <vt:lpstr>Experimental dataset</vt:lpstr>
      <vt:lpstr>Substitutable Word Pairs</vt:lpstr>
      <vt:lpstr>Substitutable Word Pairs</vt:lpstr>
      <vt:lpstr>Evaluations</vt:lpstr>
      <vt:lpstr>Evaluations</vt:lpstr>
      <vt:lpstr>Evaluations</vt:lpstr>
      <vt:lpstr>Evaluations</vt:lpstr>
      <vt:lpstr>Same substitution but different treatment effect</vt:lpstr>
      <vt:lpstr>Same substitution but different treatment effect</vt:lpstr>
      <vt:lpstr>Conclusion</vt:lpstr>
      <vt:lpstr>PowerPoint Presentation</vt:lpstr>
      <vt:lpstr>PowerPoint Presentation</vt:lpstr>
      <vt:lpstr>Randomized Controlled Trails</vt:lpstr>
      <vt:lpstr>Possible questions</vt:lpstr>
      <vt:lpstr>Samples for RCTs</vt:lpstr>
      <vt:lpstr>Running example</vt:lpstr>
      <vt:lpstr>Substitutable Word Pairs</vt:lpstr>
      <vt:lpstr>Human-derived LSE estimates (AMT)</vt:lpstr>
      <vt:lpstr>Causal perception classifier</vt:lpstr>
      <vt:lpstr>Comparisons</vt:lpstr>
      <vt:lpstr>KNN: K-Nearest Neighbor matching</vt:lpstr>
      <vt:lpstr>CF-RF: Counterfactual Random Forest</vt:lpstr>
      <vt:lpstr>CSF: Causal Forest</vt:lpstr>
      <vt:lpstr>PowerPoint Presentation</vt:lpstr>
      <vt:lpstr>Limitations</vt:lpstr>
      <vt:lpstr>Conclusion example</vt:lpstr>
      <vt:lpstr>     ITE: Individual Treatment Effect estimation</vt:lpstr>
      <vt:lpstr>     ITE: Individual Treatment Effect estimation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421</cp:revision>
  <dcterms:created xsi:type="dcterms:W3CDTF">2019-01-19T03:46:03Z</dcterms:created>
  <dcterms:modified xsi:type="dcterms:W3CDTF">2019-01-31T21:04:39Z</dcterms:modified>
</cp:coreProperties>
</file>