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2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540-78911-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Inducing dispersal to mitigate HPAI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 ?</a:t>
            </a:r>
          </a:p>
          <a:p>
            <a:pPr lvl="1"/>
            <a:r>
              <a:rPr lang="en-US" dirty="0"/>
              <a:t>At population, metapopulation scale ?</a:t>
            </a:r>
          </a:p>
          <a:p>
            <a:pPr lvl="1"/>
            <a:r>
              <a:rPr lang="en-US" dirty="0"/>
              <a:t>A significant additional risk of spreading the epidemic ?</a:t>
            </a:r>
          </a:p>
          <a:p>
            <a:pPr lvl="1"/>
            <a:r>
              <a:rPr lang="en-US" dirty="0"/>
              <a:t>Long-term disruption of reproduction?</a:t>
            </a:r>
          </a:p>
          <a:p>
            <a:r>
              <a:rPr lang="en-US" dirty="0"/>
              <a:t>When to proceed ?</a:t>
            </a:r>
          </a:p>
          <a:p>
            <a:r>
              <a:rPr lang="en-US" dirty="0"/>
              <a:t>How to proceed 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 for these species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BF5DC-2696-C896-C89B-63FC6A6D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Scenarios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Simulation of two years : </a:t>
            </a:r>
          </a:p>
          <a:p>
            <a:pPr lvl="1"/>
            <a:r>
              <a:rPr lang="en-US" sz="1800" dirty="0"/>
              <a:t>Year 0 – Induced dispersal</a:t>
            </a:r>
          </a:p>
          <a:p>
            <a:pPr lvl="1"/>
            <a:r>
              <a:rPr lang="en-US" sz="1800" dirty="0"/>
              <a:t>Year 1 – Year post-intervention</a:t>
            </a:r>
          </a:p>
          <a:p>
            <a:r>
              <a:rPr lang="en-US" sz="1800" dirty="0"/>
              <a:t>Scenario:</a:t>
            </a:r>
          </a:p>
          <a:p>
            <a:pPr lvl="1"/>
            <a:r>
              <a:rPr lang="en-US" sz="1800" dirty="0"/>
              <a:t>0 : free dynamic</a:t>
            </a:r>
          </a:p>
          <a:p>
            <a:pPr lvl="1"/>
            <a:r>
              <a:rPr lang="en-US" sz="1800" dirty="0"/>
              <a:t>1 : Induced dispersal, started at the arrival of the breeders, on all breeders</a:t>
            </a:r>
          </a:p>
          <a:p>
            <a:pPr lvl="1"/>
            <a:r>
              <a:rPr lang="en-US" sz="1800" dirty="0"/>
              <a:t>2 : Induced dispersal, started at the egg-laying , on all breeders</a:t>
            </a:r>
          </a:p>
          <a:p>
            <a:pPr lvl="1"/>
            <a:r>
              <a:rPr lang="en-US" sz="1800" dirty="0"/>
              <a:t>3 : Induced dispersal, started at the arrival of the breeders, on 50% the breeders</a:t>
            </a:r>
          </a:p>
          <a:p>
            <a:pPr lvl="1"/>
            <a:r>
              <a:rPr lang="en-US" sz="1800" dirty="0"/>
              <a:t>4 : Induced dispersal, started at the egg-laying , on 50% of the breeders</a:t>
            </a:r>
          </a:p>
          <a:p>
            <a:r>
              <a:rPr lang="en-US" sz="1800" dirty="0"/>
              <a:t>Model output:</a:t>
            </a:r>
          </a:p>
          <a:p>
            <a:pPr lvl="1"/>
            <a:r>
              <a:rPr lang="en-US" sz="1800" dirty="0"/>
              <a:t>Number of dead adults</a:t>
            </a:r>
          </a:p>
          <a:p>
            <a:pPr lvl="1"/>
            <a:r>
              <a:rPr lang="en-US" sz="1800" dirty="0"/>
              <a:t>Number of lost chicks</a:t>
            </a:r>
          </a:p>
          <a:p>
            <a:pPr lvl="1"/>
            <a:r>
              <a:rPr lang="en-US" sz="1800" dirty="0"/>
              <a:t>Number of adults leaving the colony</a:t>
            </a:r>
          </a:p>
          <a:p>
            <a:pPr lvl="1"/>
            <a:r>
              <a:rPr lang="en-US" sz="1800" dirty="0"/>
              <a:t>Number of adults who do not reproduce the following year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BF5DC-2696-C896-C89B-63FC6A6D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/>
              <a:t>Continuous time Markov chain (CTMC)</a:t>
            </a:r>
          </a:p>
          <a:p>
            <a:pPr lvl="1"/>
            <a:r>
              <a:rPr lang="en-US" dirty="0"/>
              <a:t>Gillespie’s Stochastic Simulation Algorithm </a:t>
            </a:r>
          </a:p>
          <a:p>
            <a:pPr lvl="1"/>
            <a:endParaRPr lang="en-US" dirty="0"/>
          </a:p>
          <a:p>
            <a:r>
              <a:rPr lang="en-US" dirty="0"/>
              <a:t>Reading list:</a:t>
            </a:r>
          </a:p>
          <a:p>
            <a:pPr lvl="1"/>
            <a:r>
              <a:rPr lang="en-US" dirty="0" err="1">
                <a:effectLst/>
              </a:rPr>
              <a:t>Brauer</a:t>
            </a:r>
            <a:r>
              <a:rPr lang="en-US" dirty="0">
                <a:effectLst/>
              </a:rPr>
              <a:t>, Fred, Pauline Van Den </a:t>
            </a:r>
            <a:r>
              <a:rPr lang="en-US" dirty="0" err="1">
                <a:effectLst/>
              </a:rPr>
              <a:t>Driessche</a:t>
            </a:r>
            <a:r>
              <a:rPr lang="en-US" dirty="0">
                <a:effectLst/>
              </a:rPr>
              <a:t>, et </a:t>
            </a:r>
            <a:r>
              <a:rPr lang="en-US" dirty="0" err="1">
                <a:effectLst/>
              </a:rPr>
              <a:t>Jianhong</a:t>
            </a:r>
            <a:r>
              <a:rPr lang="en-US" dirty="0">
                <a:effectLst/>
              </a:rPr>
              <a:t> Wu, </a:t>
            </a:r>
            <a:r>
              <a:rPr lang="en-US" dirty="0" err="1">
                <a:effectLst/>
              </a:rPr>
              <a:t>éd</a:t>
            </a:r>
            <a:r>
              <a:rPr lang="en-US" dirty="0">
                <a:effectLst/>
              </a:rPr>
              <a:t>. 2008. </a:t>
            </a:r>
            <a:r>
              <a:rPr lang="en-US" i="1" dirty="0">
                <a:effectLst/>
              </a:rPr>
              <a:t>Mathematical Epidemiology</a:t>
            </a:r>
            <a:r>
              <a:rPr lang="en-US" dirty="0">
                <a:effectLst/>
              </a:rPr>
              <a:t>. Vol. 1945. Lecture Notes in Mathematics. Berlin, Heidelberg: Springer Berlin Heidelberg. </a:t>
            </a:r>
            <a:r>
              <a:rPr lang="en-US" dirty="0">
                <a:effectLst/>
                <a:hlinkClick r:id="rId2"/>
              </a:rPr>
              <a:t>https://doi.org/10.1007/978-3-540-78911-6</a:t>
            </a:r>
            <a:r>
              <a:rPr lang="en-US" dirty="0">
                <a:effectLst/>
              </a:rPr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DE2F009-641C-95BE-D428-1242829B009A}"/>
              </a:ext>
            </a:extLst>
          </p:cNvPr>
          <p:cNvSpPr/>
          <p:nvPr/>
        </p:nvSpPr>
        <p:spPr>
          <a:xfrm>
            <a:off x="3239463" y="1481438"/>
            <a:ext cx="1262249" cy="7070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042C26-EFA8-7A1E-6163-543894B06112}"/>
              </a:ext>
            </a:extLst>
          </p:cNvPr>
          <p:cNvCxnSpPr>
            <a:cxnSpLocks/>
          </p:cNvCxnSpPr>
          <p:nvPr/>
        </p:nvCxnSpPr>
        <p:spPr>
          <a:xfrm>
            <a:off x="4501712" y="1834943"/>
            <a:ext cx="505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2F7BCBB-BF97-DDEA-8DE5-A9BB705F6C52}"/>
              </a:ext>
            </a:extLst>
          </p:cNvPr>
          <p:cNvSpPr txBox="1"/>
          <p:nvPr/>
        </p:nvSpPr>
        <p:spPr>
          <a:xfrm>
            <a:off x="3340540" y="1619842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1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D70BD85-8D0D-BD3C-B053-0FC6D15C1B9F}"/>
              </a:ext>
            </a:extLst>
          </p:cNvPr>
          <p:cNvSpPr txBox="1"/>
          <p:nvPr/>
        </p:nvSpPr>
        <p:spPr>
          <a:xfrm>
            <a:off x="4133582" y="959484"/>
            <a:ext cx="1490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Egg-</a:t>
            </a:r>
            <a:r>
              <a:rPr lang="fr-FR" sz="1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laying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EA09F48-90B6-7BEB-2872-396B5C94F42C}"/>
              </a:ext>
            </a:extLst>
          </p:cNvPr>
          <p:cNvCxnSpPr>
            <a:cxnSpLocks/>
          </p:cNvCxnSpPr>
          <p:nvPr/>
        </p:nvCxnSpPr>
        <p:spPr>
          <a:xfrm>
            <a:off x="4721953" y="1323360"/>
            <a:ext cx="0" cy="975697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A8A85181-7FE4-3DD9-DA21-F2000C85911E}"/>
              </a:ext>
            </a:extLst>
          </p:cNvPr>
          <p:cNvSpPr/>
          <p:nvPr/>
        </p:nvSpPr>
        <p:spPr>
          <a:xfrm>
            <a:off x="4992869" y="1481438"/>
            <a:ext cx="1262249" cy="7070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D54647-F010-9766-9268-4DD6D33C89B9}"/>
              </a:ext>
            </a:extLst>
          </p:cNvPr>
          <p:cNvCxnSpPr>
            <a:cxnSpLocks/>
          </p:cNvCxnSpPr>
          <p:nvPr/>
        </p:nvCxnSpPr>
        <p:spPr>
          <a:xfrm>
            <a:off x="6275116" y="1834943"/>
            <a:ext cx="505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E2DED27-2AF9-89FB-1C83-6E788D7485F7}"/>
              </a:ext>
            </a:extLst>
          </p:cNvPr>
          <p:cNvCxnSpPr>
            <a:cxnSpLocks/>
          </p:cNvCxnSpPr>
          <p:nvPr/>
        </p:nvCxnSpPr>
        <p:spPr>
          <a:xfrm>
            <a:off x="6506721" y="1316659"/>
            <a:ext cx="0" cy="975697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46B9A66-DF33-0FB3-0707-AD2D372594B8}"/>
              </a:ext>
            </a:extLst>
          </p:cNvPr>
          <p:cNvSpPr txBox="1"/>
          <p:nvPr/>
        </p:nvSpPr>
        <p:spPr>
          <a:xfrm>
            <a:off x="5962382" y="959483"/>
            <a:ext cx="1490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Hatching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0E06307-3F29-AFFB-32F9-9AE0A77D135B}"/>
              </a:ext>
            </a:extLst>
          </p:cNvPr>
          <p:cNvSpPr/>
          <p:nvPr/>
        </p:nvSpPr>
        <p:spPr>
          <a:xfrm>
            <a:off x="6800705" y="1481438"/>
            <a:ext cx="1262249" cy="7070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9D416F9-A9BF-D67E-AFAD-3AE7F8F8A37B}"/>
              </a:ext>
            </a:extLst>
          </p:cNvPr>
          <p:cNvSpPr txBox="1"/>
          <p:nvPr/>
        </p:nvSpPr>
        <p:spPr>
          <a:xfrm>
            <a:off x="5076917" y="1650277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B7BD5C-0F23-2019-9BB9-DD7C07C18242}"/>
              </a:ext>
            </a:extLst>
          </p:cNvPr>
          <p:cNvSpPr txBox="1"/>
          <p:nvPr/>
        </p:nvSpPr>
        <p:spPr>
          <a:xfrm>
            <a:off x="6910076" y="1663727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6057E92-47DB-698D-28B0-4C11908BA9B0}"/>
              </a:ext>
            </a:extLst>
          </p:cNvPr>
          <p:cNvSpPr/>
          <p:nvPr/>
        </p:nvSpPr>
        <p:spPr>
          <a:xfrm>
            <a:off x="4349399" y="2765963"/>
            <a:ext cx="2608710" cy="7070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C70EBC-B30C-F2AE-EB7B-532804F05DF0}"/>
              </a:ext>
            </a:extLst>
          </p:cNvPr>
          <p:cNvSpPr txBox="1"/>
          <p:nvPr/>
        </p:nvSpPr>
        <p:spPr>
          <a:xfrm>
            <a:off x="5232599" y="2923116"/>
            <a:ext cx="8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35AF38D-C3E2-1AAC-863F-6FD1612EA3D0}"/>
              </a:ext>
            </a:extLst>
          </p:cNvPr>
          <p:cNvSpPr/>
          <p:nvPr/>
        </p:nvSpPr>
        <p:spPr>
          <a:xfrm>
            <a:off x="3340540" y="5256696"/>
            <a:ext cx="1262249" cy="7070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E253CFE-5FEF-CFA8-A144-892932BABE93}"/>
              </a:ext>
            </a:extLst>
          </p:cNvPr>
          <p:cNvCxnSpPr>
            <a:cxnSpLocks/>
          </p:cNvCxnSpPr>
          <p:nvPr/>
        </p:nvCxnSpPr>
        <p:spPr>
          <a:xfrm>
            <a:off x="4602789" y="5610201"/>
            <a:ext cx="505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0C7BDF28-0C4A-3784-C1CD-309632616780}"/>
              </a:ext>
            </a:extLst>
          </p:cNvPr>
          <p:cNvSpPr txBox="1"/>
          <p:nvPr/>
        </p:nvSpPr>
        <p:spPr>
          <a:xfrm>
            <a:off x="3441617" y="5395100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19BE56D-1709-F881-5CBE-2F637C37513A}"/>
              </a:ext>
            </a:extLst>
          </p:cNvPr>
          <p:cNvSpPr txBox="1"/>
          <p:nvPr/>
        </p:nvSpPr>
        <p:spPr>
          <a:xfrm>
            <a:off x="4234659" y="4734742"/>
            <a:ext cx="1490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Egg-</a:t>
            </a:r>
            <a:r>
              <a:rPr lang="fr-FR" sz="1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laying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9794296-D90F-8AA4-B64B-4862EE23F352}"/>
              </a:ext>
            </a:extLst>
          </p:cNvPr>
          <p:cNvCxnSpPr>
            <a:cxnSpLocks/>
          </p:cNvCxnSpPr>
          <p:nvPr/>
        </p:nvCxnSpPr>
        <p:spPr>
          <a:xfrm>
            <a:off x="4823030" y="5098618"/>
            <a:ext cx="0" cy="975697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060990D4-3FFA-FE92-64FD-4D8DB4B4E3C5}"/>
              </a:ext>
            </a:extLst>
          </p:cNvPr>
          <p:cNvSpPr/>
          <p:nvPr/>
        </p:nvSpPr>
        <p:spPr>
          <a:xfrm>
            <a:off x="5093946" y="5256696"/>
            <a:ext cx="1262249" cy="7070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B5FBCA0-13CA-8FC1-54C9-5666A5199454}"/>
              </a:ext>
            </a:extLst>
          </p:cNvPr>
          <p:cNvCxnSpPr>
            <a:cxnSpLocks/>
          </p:cNvCxnSpPr>
          <p:nvPr/>
        </p:nvCxnSpPr>
        <p:spPr>
          <a:xfrm>
            <a:off x="6376193" y="5610201"/>
            <a:ext cx="5055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E58CA6-0616-202F-27E7-B169D72E9CC9}"/>
              </a:ext>
            </a:extLst>
          </p:cNvPr>
          <p:cNvCxnSpPr>
            <a:cxnSpLocks/>
          </p:cNvCxnSpPr>
          <p:nvPr/>
        </p:nvCxnSpPr>
        <p:spPr>
          <a:xfrm>
            <a:off x="6607798" y="5091917"/>
            <a:ext cx="0" cy="975697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405F3406-A2CE-DD83-8FFF-18215E918326}"/>
              </a:ext>
            </a:extLst>
          </p:cNvPr>
          <p:cNvSpPr txBox="1"/>
          <p:nvPr/>
        </p:nvSpPr>
        <p:spPr>
          <a:xfrm>
            <a:off x="6063459" y="4734741"/>
            <a:ext cx="1490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Hatching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8A3E15FF-F432-1583-3F88-4CEB9F0651F2}"/>
              </a:ext>
            </a:extLst>
          </p:cNvPr>
          <p:cNvSpPr/>
          <p:nvPr/>
        </p:nvSpPr>
        <p:spPr>
          <a:xfrm>
            <a:off x="6901782" y="5256696"/>
            <a:ext cx="1262249" cy="7070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16618F6-A152-7681-0A9F-8797C91522E6}"/>
              </a:ext>
            </a:extLst>
          </p:cNvPr>
          <p:cNvSpPr txBox="1"/>
          <p:nvPr/>
        </p:nvSpPr>
        <p:spPr>
          <a:xfrm>
            <a:off x="5177994" y="5425535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502BE27-59BE-5829-C209-3BC7B757A13F}"/>
              </a:ext>
            </a:extLst>
          </p:cNvPr>
          <p:cNvSpPr txBox="1"/>
          <p:nvPr/>
        </p:nvSpPr>
        <p:spPr>
          <a:xfrm>
            <a:off x="7011153" y="5417622"/>
            <a:ext cx="13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 3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D5B1DD1-5DB8-4855-E01F-2B1D4FF216D4}"/>
              </a:ext>
            </a:extLst>
          </p:cNvPr>
          <p:cNvSpPr txBox="1"/>
          <p:nvPr/>
        </p:nvSpPr>
        <p:spPr>
          <a:xfrm>
            <a:off x="1454697" y="1481438"/>
            <a:ext cx="10853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CDBB70E-9082-3B65-C2D1-3A657B1203E4}"/>
              </a:ext>
            </a:extLst>
          </p:cNvPr>
          <p:cNvSpPr txBox="1"/>
          <p:nvPr/>
        </p:nvSpPr>
        <p:spPr>
          <a:xfrm>
            <a:off x="1494104" y="4777736"/>
            <a:ext cx="10853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7DC9AE1-D47C-8B73-C6F7-2E7B940C796F}"/>
              </a:ext>
            </a:extLst>
          </p:cNvPr>
          <p:cNvSpPr/>
          <p:nvPr/>
        </p:nvSpPr>
        <p:spPr>
          <a:xfrm>
            <a:off x="4602789" y="3816127"/>
            <a:ext cx="2139811" cy="7070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A795ED8-71C3-34B6-F24D-D05E69EB62DF}"/>
              </a:ext>
            </a:extLst>
          </p:cNvPr>
          <p:cNvSpPr txBox="1"/>
          <p:nvPr/>
        </p:nvSpPr>
        <p:spPr>
          <a:xfrm>
            <a:off x="4955191" y="3993840"/>
            <a:ext cx="1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Visiting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-&gt; B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985C12F0-AB0F-850F-34B3-0162C2DF8E4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96121" y="2188449"/>
            <a:ext cx="735315" cy="6810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F291B05-3369-6F6C-1793-4A3E52509A32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316860" y="2084910"/>
            <a:ext cx="666743" cy="724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4F0101A3-B39A-4333-B97F-DCE07981BAD7}"/>
              </a:ext>
            </a:extLst>
          </p:cNvPr>
          <p:cNvCxnSpPr>
            <a:cxnSpLocks/>
          </p:cNvCxnSpPr>
          <p:nvPr/>
        </p:nvCxnSpPr>
        <p:spPr>
          <a:xfrm>
            <a:off x="5457065" y="2197322"/>
            <a:ext cx="2891" cy="577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7CCAD879-6964-1D6A-4F25-A886806B8908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6576072" y="2089029"/>
            <a:ext cx="438562" cy="7804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99DFC371-EEEC-93EC-0B83-C7FB55A9FF97}"/>
              </a:ext>
            </a:extLst>
          </p:cNvPr>
          <p:cNvCxnSpPr>
            <a:cxnSpLocks/>
          </p:cNvCxnSpPr>
          <p:nvPr/>
        </p:nvCxnSpPr>
        <p:spPr>
          <a:xfrm>
            <a:off x="5229708" y="3459173"/>
            <a:ext cx="33172" cy="3747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66BC580E-BC74-5B2B-F115-B075B7A34F5D}"/>
              </a:ext>
            </a:extLst>
          </p:cNvPr>
          <p:cNvCxnSpPr>
            <a:cxnSpLocks/>
          </p:cNvCxnSpPr>
          <p:nvPr/>
        </p:nvCxnSpPr>
        <p:spPr>
          <a:xfrm flipH="1">
            <a:off x="4132323" y="4333214"/>
            <a:ext cx="599113" cy="9076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34B3ADEC-9DC3-F896-87B6-E477C425DB73}"/>
              </a:ext>
            </a:extLst>
          </p:cNvPr>
          <p:cNvSpPr/>
          <p:nvPr/>
        </p:nvSpPr>
        <p:spPr>
          <a:xfrm>
            <a:off x="2929315" y="790386"/>
            <a:ext cx="5362174" cy="1788415"/>
          </a:xfrm>
          <a:prstGeom prst="round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ECC41D64-F9AB-3030-9908-343609695F6E}"/>
              </a:ext>
            </a:extLst>
          </p:cNvPr>
          <p:cNvSpPr/>
          <p:nvPr/>
        </p:nvSpPr>
        <p:spPr>
          <a:xfrm>
            <a:off x="3030391" y="3605027"/>
            <a:ext cx="5558023" cy="2714750"/>
          </a:xfrm>
          <a:prstGeom prst="roundRect">
            <a:avLst/>
          </a:prstGeom>
          <a:noFill/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EBD8F962-245E-BA36-F320-AC4B109FAFAF}"/>
              </a:ext>
            </a:extLst>
          </p:cNvPr>
          <p:cNvGrpSpPr/>
          <p:nvPr/>
        </p:nvGrpSpPr>
        <p:grpSpPr>
          <a:xfrm>
            <a:off x="2575815" y="2383761"/>
            <a:ext cx="7597812" cy="2090477"/>
            <a:chOff x="2293183" y="972589"/>
            <a:chExt cx="7597812" cy="209047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2658359" y="1498861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A168EFD-D6EA-B5E9-9170-11C3C3CCD029}"/>
                </a:ext>
              </a:extLst>
            </p:cNvPr>
            <p:cNvSpPr/>
            <p:nvPr/>
          </p:nvSpPr>
          <p:spPr>
            <a:xfrm>
              <a:off x="7674990" y="1498859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56F28FF-B9D4-806A-D097-1947799C9A7E}"/>
                </a:ext>
              </a:extLst>
            </p:cNvPr>
            <p:cNvSpPr/>
            <p:nvPr/>
          </p:nvSpPr>
          <p:spPr>
            <a:xfrm>
              <a:off x="5166674" y="1498858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5824256-65C2-8C76-FBCB-0A214863F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3684" y="1852360"/>
              <a:ext cx="1801305" cy="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2F7BCBB-BF97-DDEA-8DE5-A9BB705F6C52}"/>
                </a:ext>
              </a:extLst>
            </p:cNvPr>
            <p:cNvSpPr txBox="1"/>
            <p:nvPr/>
          </p:nvSpPr>
          <p:spPr>
            <a:xfrm>
              <a:off x="2831696" y="1663949"/>
              <a:ext cx="463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b="1" kern="100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F94F668-8E00-EBE8-72AF-0199C16D6381}"/>
                </a:ext>
              </a:extLst>
            </p:cNvPr>
            <p:cNvSpPr txBox="1"/>
            <p:nvPr/>
          </p:nvSpPr>
          <p:spPr>
            <a:xfrm>
              <a:off x="5388619" y="1637251"/>
              <a:ext cx="463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800" b="1" kern="1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493FC0A-3B58-D858-2729-E2E41089AA14}"/>
                </a:ext>
              </a:extLst>
            </p:cNvPr>
            <p:cNvSpPr txBox="1"/>
            <p:nvPr/>
          </p:nvSpPr>
          <p:spPr>
            <a:xfrm>
              <a:off x="7848326" y="1663949"/>
              <a:ext cx="463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1800" b="1" kern="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5623532-9E5B-8254-455F-668E20A5411F}"/>
                </a:ext>
              </a:extLst>
            </p:cNvPr>
            <p:cNvSpPr txBox="1"/>
            <p:nvPr/>
          </p:nvSpPr>
          <p:spPr>
            <a:xfrm>
              <a:off x="5620557" y="987875"/>
              <a:ext cx="996678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α</a:t>
              </a:r>
              <a:endParaRPr lang="fr-FR" dirty="0"/>
            </a:p>
          </p:txBody>
        </p:sp>
        <p:cxnSp>
          <p:nvCxnSpPr>
            <p:cNvPr id="60" name="Connecteur : en arc 59">
              <a:extLst>
                <a:ext uri="{FF2B5EF4-FFF2-40B4-BE49-F238E27FC236}">
                  <a16:creationId xmlns:a16="http://schemas.microsoft.com/office/drawing/2014/main" id="{3B2D056B-0167-D338-0121-B549A806D3F6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8028494" y="1852364"/>
              <a:ext cx="499933" cy="12700"/>
            </a:xfrm>
            <a:prstGeom prst="curvedConnector5">
              <a:avLst>
                <a:gd name="adj1" fmla="val -13718"/>
                <a:gd name="adj2" fmla="val 4691740"/>
                <a:gd name="adj3" fmla="val 1060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C8975A67-B104-9839-145C-95D8C76CF8CB}"/>
                </a:ext>
              </a:extLst>
            </p:cNvPr>
            <p:cNvSpPr txBox="1"/>
            <p:nvPr/>
          </p:nvSpPr>
          <p:spPr>
            <a:xfrm>
              <a:off x="3584379" y="1457826"/>
              <a:ext cx="1685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β</a:t>
              </a:r>
              <a:r>
                <a:rPr lang="fr-FR" sz="1800" b="1" kern="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state</a:t>
              </a:r>
              <a:r>
                <a:rPr lang="fr-FR" dirty="0" err="1"/>
                <a:t>.I</a:t>
              </a:r>
              <a:r>
                <a:rPr lang="fr-FR" sz="1800" b="1" kern="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state</a:t>
              </a:r>
              <a:r>
                <a:rPr lang="fr-FR" dirty="0"/>
                <a:t> </a:t>
              </a:r>
              <a:endPara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05FA782C-534A-136F-77F4-828C08F25D4E}"/>
                </a:ext>
              </a:extLst>
            </p:cNvPr>
            <p:cNvSpPr txBox="1"/>
            <p:nvPr/>
          </p:nvSpPr>
          <p:spPr>
            <a:xfrm>
              <a:off x="6594672" y="1468481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" name="Connecteur : en arc 93">
              <a:extLst>
                <a:ext uri="{FF2B5EF4-FFF2-40B4-BE49-F238E27FC236}">
                  <a16:creationId xmlns:a16="http://schemas.microsoft.com/office/drawing/2014/main" id="{741FC687-F670-BAAB-8E41-CBE729A5E263}"/>
                </a:ext>
              </a:extLst>
            </p:cNvPr>
            <p:cNvCxnSpPr>
              <a:cxnSpLocks/>
              <a:stCxn id="7" idx="2"/>
              <a:endCxn id="7" idx="4"/>
            </p:cNvCxnSpPr>
            <p:nvPr/>
          </p:nvCxnSpPr>
          <p:spPr>
            <a:xfrm rot="10800000" flipH="1" flipV="1">
              <a:off x="5166673" y="1852363"/>
              <a:ext cx="353505" cy="353505"/>
            </a:xfrm>
            <a:prstGeom prst="curvedConnector4">
              <a:avLst>
                <a:gd name="adj1" fmla="val -64667"/>
                <a:gd name="adj2" fmla="val 164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36E39470-2E05-2E02-9ECC-F8C2AD018455}"/>
                </a:ext>
              </a:extLst>
            </p:cNvPr>
            <p:cNvSpPr txBox="1"/>
            <p:nvPr/>
          </p:nvSpPr>
          <p:spPr>
            <a:xfrm>
              <a:off x="4773358" y="2435581"/>
              <a:ext cx="1211806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1 - (</a:t>
              </a:r>
              <a:r>
                <a:rPr lang="el-GR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α</a:t>
              </a:r>
              <a:r>
                <a:rPr lang="fr-FR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+</a:t>
              </a:r>
              <a:r>
                <a:rPr lang="el-GR" dirty="0"/>
                <a:t> γ</a:t>
              </a:r>
              <a:r>
                <a:rPr lang="fr-FR" dirty="0"/>
                <a:t>)</a:t>
              </a:r>
            </a:p>
          </p:txBody>
        </p:sp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4B40BF1F-DE63-7AD9-1BC9-31FBF8DA1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422" y="1833263"/>
              <a:ext cx="1801305" cy="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" name="Connecteur : en arc 2">
              <a:extLst>
                <a:ext uri="{FF2B5EF4-FFF2-40B4-BE49-F238E27FC236}">
                  <a16:creationId xmlns:a16="http://schemas.microsoft.com/office/drawing/2014/main" id="{15C2DCF9-9CA4-FAA3-477E-F93C3E5C1F2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633754" y="1863589"/>
              <a:ext cx="353505" cy="353505"/>
            </a:xfrm>
            <a:prstGeom prst="curvedConnector4">
              <a:avLst>
                <a:gd name="adj1" fmla="val -64667"/>
                <a:gd name="adj2" fmla="val 164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CD8A8591-C475-57EA-2A7B-8196F2D6C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0200" y="972589"/>
              <a:ext cx="516989" cy="5761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1526B44-E633-734E-611A-CD8C3FD20C7D}"/>
                </a:ext>
              </a:extLst>
            </p:cNvPr>
            <p:cNvSpPr txBox="1"/>
            <p:nvPr/>
          </p:nvSpPr>
          <p:spPr>
            <a:xfrm>
              <a:off x="8894317" y="1670938"/>
              <a:ext cx="996678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1</a:t>
              </a:r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7F67B7-6F70-98A9-0F54-9A5E706C32AA}"/>
                </a:ext>
              </a:extLst>
            </p:cNvPr>
            <p:cNvSpPr txBox="1"/>
            <p:nvPr/>
          </p:nvSpPr>
          <p:spPr>
            <a:xfrm>
              <a:off x="2293183" y="2416735"/>
              <a:ext cx="1211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 – (</a:t>
              </a:r>
              <a:r>
                <a:rPr lang="el-GR" dirty="0"/>
                <a:t>β</a:t>
              </a:r>
              <a:r>
                <a:rPr lang="fr-FR" dirty="0"/>
                <a:t>.I)</a:t>
              </a:r>
              <a:endPara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F73B1301-B7F6-D38E-3011-FFA1FA4430E2}"/>
              </a:ext>
            </a:extLst>
          </p:cNvPr>
          <p:cNvSpPr/>
          <p:nvPr/>
        </p:nvSpPr>
        <p:spPr>
          <a:xfrm>
            <a:off x="6509821" y="1883259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240581D-0BE4-C601-45A6-189A2174ED9A}"/>
              </a:ext>
            </a:extLst>
          </p:cNvPr>
          <p:cNvSpPr txBox="1"/>
          <p:nvPr/>
        </p:nvSpPr>
        <p:spPr>
          <a:xfrm>
            <a:off x="6735609" y="2065759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DE2F009-641C-95BE-D428-1242829B009A}"/>
              </a:ext>
            </a:extLst>
          </p:cNvPr>
          <p:cNvSpPr/>
          <p:nvPr/>
        </p:nvSpPr>
        <p:spPr>
          <a:xfrm>
            <a:off x="3409248" y="2603177"/>
            <a:ext cx="1475677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Breeder A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0009C20-DDEC-6220-C173-027778868DF4}"/>
              </a:ext>
            </a:extLst>
          </p:cNvPr>
          <p:cNvSpPr/>
          <p:nvPr/>
        </p:nvSpPr>
        <p:spPr>
          <a:xfrm>
            <a:off x="2699843" y="3428998"/>
            <a:ext cx="2182366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Failed</a:t>
            </a:r>
            <a:r>
              <a:rPr lang="fr-FR" sz="1400" b="1" dirty="0">
                <a:solidFill>
                  <a:schemeClr val="tx1"/>
                </a:solidFill>
              </a:rPr>
              <a:t> breeder A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60AEA1-DB36-EC37-C33F-63B7ADA5B9CE}"/>
              </a:ext>
            </a:extLst>
          </p:cNvPr>
          <p:cNvSpPr/>
          <p:nvPr/>
        </p:nvSpPr>
        <p:spPr>
          <a:xfrm>
            <a:off x="3202206" y="1777355"/>
            <a:ext cx="1889759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Prebreeder</a:t>
            </a:r>
            <a:r>
              <a:rPr lang="fr-FR" sz="1400" b="1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57C0DA-DC2E-8E43-796E-946A55C72647}"/>
              </a:ext>
            </a:extLst>
          </p:cNvPr>
          <p:cNvSpPr/>
          <p:nvPr/>
        </p:nvSpPr>
        <p:spPr>
          <a:xfrm>
            <a:off x="3409250" y="4284015"/>
            <a:ext cx="1475677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Breeder 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C2249E-4EE2-0677-DACE-769A81CA1BA4}"/>
              </a:ext>
            </a:extLst>
          </p:cNvPr>
          <p:cNvSpPr/>
          <p:nvPr/>
        </p:nvSpPr>
        <p:spPr>
          <a:xfrm>
            <a:off x="7686608" y="2249671"/>
            <a:ext cx="1475677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Breeder 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871999-7BDA-991C-CBFA-33A941CCAA95}"/>
              </a:ext>
            </a:extLst>
          </p:cNvPr>
          <p:cNvSpPr/>
          <p:nvPr/>
        </p:nvSpPr>
        <p:spPr>
          <a:xfrm>
            <a:off x="7523030" y="3075493"/>
            <a:ext cx="1802831" cy="7070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Non-breeder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E6B4BF-A0A0-8FE3-72BB-B50F9DB1A5D2}"/>
              </a:ext>
            </a:extLst>
          </p:cNvPr>
          <p:cNvSpPr/>
          <p:nvPr/>
        </p:nvSpPr>
        <p:spPr>
          <a:xfrm>
            <a:off x="7686610" y="3930509"/>
            <a:ext cx="1475677" cy="7070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Breeder B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D95540-FEBD-FE43-9417-5F8808490F0D}"/>
              </a:ext>
            </a:extLst>
          </p:cNvPr>
          <p:cNvCxnSpPr>
            <a:cxnSpLocks/>
          </p:cNvCxnSpPr>
          <p:nvPr/>
        </p:nvCxnSpPr>
        <p:spPr>
          <a:xfrm>
            <a:off x="5091965" y="2130863"/>
            <a:ext cx="2594643" cy="3924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90583C4-ACF6-BBA4-3146-B3AA31280EA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83117" y="2603177"/>
            <a:ext cx="2803491" cy="3537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7BC675-F4BF-5DB0-5A86-CD29E98C3D0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83116" y="2964742"/>
            <a:ext cx="2639914" cy="4642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7D0EC55-2C4B-2471-E60F-FBEE7AA78201}"/>
              </a:ext>
            </a:extLst>
          </p:cNvPr>
          <p:cNvCxnSpPr>
            <a:cxnSpLocks/>
          </p:cNvCxnSpPr>
          <p:nvPr/>
        </p:nvCxnSpPr>
        <p:spPr>
          <a:xfrm flipV="1">
            <a:off x="4883116" y="2739151"/>
            <a:ext cx="2803492" cy="104335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65B2331-7A2C-FBEE-9565-2A1F89EA9F6F}"/>
              </a:ext>
            </a:extLst>
          </p:cNvPr>
          <p:cNvCxnSpPr>
            <a:cxnSpLocks/>
          </p:cNvCxnSpPr>
          <p:nvPr/>
        </p:nvCxnSpPr>
        <p:spPr>
          <a:xfrm flipV="1">
            <a:off x="4884927" y="3491881"/>
            <a:ext cx="2638103" cy="2906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3EA0FC1-1162-72E9-BE34-688AB5AD4D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884926" y="4284015"/>
            <a:ext cx="2801684" cy="31817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C115E1C-AD9F-2B82-5B14-19EBB05A0375}"/>
              </a:ext>
            </a:extLst>
          </p:cNvPr>
          <p:cNvCxnSpPr>
            <a:cxnSpLocks/>
          </p:cNvCxnSpPr>
          <p:nvPr/>
        </p:nvCxnSpPr>
        <p:spPr>
          <a:xfrm>
            <a:off x="4883115" y="2980262"/>
            <a:ext cx="2803493" cy="115574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C75FCD2-077D-8407-987A-47BB89D0B37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884927" y="3782505"/>
            <a:ext cx="2801683" cy="5015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55DBF6E-C8DC-C0F3-4E8C-C01B0DBE50C8}"/>
              </a:ext>
            </a:extLst>
          </p:cNvPr>
          <p:cNvSpPr txBox="1"/>
          <p:nvPr/>
        </p:nvSpPr>
        <p:spPr>
          <a:xfrm>
            <a:off x="3739501" y="1105776"/>
            <a:ext cx="815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4BDA64B-6CA1-97D4-FD6A-92C45D368546}"/>
              </a:ext>
            </a:extLst>
          </p:cNvPr>
          <p:cNvSpPr txBox="1"/>
          <p:nvPr/>
        </p:nvSpPr>
        <p:spPr>
          <a:xfrm>
            <a:off x="8016861" y="1116058"/>
            <a:ext cx="815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0261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HPAI</a:t>
            </a:r>
          </a:p>
          <a:p>
            <a:pPr lvl="1"/>
            <a:r>
              <a:rPr lang="en-US" dirty="0"/>
              <a:t>Reading list: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Induced-Dispersal</a:t>
            </a:r>
          </a:p>
          <a:p>
            <a:pPr lvl="1"/>
            <a:r>
              <a:rPr lang="en-US" dirty="0"/>
              <a:t>Reading list: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3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306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Inducing dispersal to mitigate HPAI</vt:lpstr>
      <vt:lpstr>Scenarios</vt:lpstr>
      <vt:lpstr>Model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6</cp:revision>
  <dcterms:created xsi:type="dcterms:W3CDTF">2024-05-24T08:56:57Z</dcterms:created>
  <dcterms:modified xsi:type="dcterms:W3CDTF">2024-07-31T15:11:01Z</dcterms:modified>
</cp:coreProperties>
</file>