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5" r:id="rId3"/>
    <p:sldId id="272" r:id="rId4"/>
    <p:sldId id="269" r:id="rId5"/>
    <p:sldId id="270" r:id="rId6"/>
    <p:sldId id="266" r:id="rId7"/>
    <p:sldId id="268" r:id="rId8"/>
    <p:sldId id="275" r:id="rId9"/>
    <p:sldId id="273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B3"/>
    <a:srgbClr val="45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of induced dispersal as an HPAI mitigation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677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sz="2800" dirty="0"/>
              <a:t>0 : No initial infected breeder and no induced dispersal</a:t>
            </a:r>
          </a:p>
          <a:p>
            <a:pPr lvl="1"/>
            <a:r>
              <a:rPr lang="en-US" sz="2800" dirty="0"/>
              <a:t>1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no induced dispersal</a:t>
            </a:r>
          </a:p>
          <a:p>
            <a:pPr lvl="1"/>
            <a:r>
              <a:rPr lang="en-US" sz="2800" dirty="0"/>
              <a:t>2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</a:t>
            </a:r>
            <a:r>
              <a:rPr lang="en-US" sz="2800" b="1" dirty="0"/>
              <a:t>induced dispersal</a:t>
            </a:r>
          </a:p>
          <a:p>
            <a:pPr lvl="1"/>
            <a:r>
              <a:rPr lang="en-US" sz="2800" dirty="0"/>
              <a:t>3 : No initial infected breeder and </a:t>
            </a:r>
            <a:r>
              <a:rPr lang="en-US" sz="2800" b="1" dirty="0"/>
              <a:t>induced dispersal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dirty="0"/>
              <a:t>Model output: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en-US" sz="2800" dirty="0"/>
              <a:t> adults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fr-FR" sz="2800" dirty="0"/>
              <a:t> </a:t>
            </a:r>
            <a:r>
              <a:rPr lang="fr-FR" sz="2800" dirty="0" err="1"/>
              <a:t>nestlings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Beneficial?</a:t>
            </a:r>
          </a:p>
          <a:p>
            <a:pPr lvl="1"/>
            <a:r>
              <a:rPr lang="en-US" dirty="0"/>
              <a:t>At population, metapopulation scale?</a:t>
            </a:r>
          </a:p>
          <a:p>
            <a:pPr lvl="1"/>
            <a:r>
              <a:rPr lang="en-US" dirty="0"/>
              <a:t>Significant additional risk of epidemic spread ?</a:t>
            </a:r>
          </a:p>
          <a:p>
            <a:r>
              <a:rPr lang="en-US" dirty="0"/>
              <a:t>When to proceed?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parameters for this species?</a:t>
            </a:r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536-F626-F72C-09CD-C53E391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311-3081-1BC3-36AD-F7B0C11C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stochastic model (Continuous time Markov chain) :	</a:t>
            </a:r>
          </a:p>
          <a:p>
            <a:pPr marL="457200" lvl="1" indent="0">
              <a:buNone/>
            </a:pPr>
            <a:r>
              <a:rPr lang="en-US" dirty="0"/>
              <a:t>Giving epidemiological, demographical and mobility parameters, the model provides the number of survived adults and nestling (response variables)</a:t>
            </a:r>
          </a:p>
          <a:p>
            <a:r>
              <a:rPr lang="en-US" dirty="0"/>
              <a:t>Sensitivity analysis:</a:t>
            </a:r>
          </a:p>
          <a:p>
            <a:pPr marL="457200" lvl="1" indent="0">
              <a:buNone/>
            </a:pPr>
            <a:r>
              <a:rPr lang="en-US" dirty="0"/>
              <a:t>Hierarchize parameters according to their contribution to measurement performance </a:t>
            </a:r>
          </a:p>
          <a:p>
            <a:r>
              <a:rPr lang="en-US" dirty="0"/>
              <a:t>Bibliographic research to identify potential species</a:t>
            </a:r>
          </a:p>
          <a:p>
            <a:r>
              <a:rPr lang="en-US" dirty="0"/>
              <a:t>Adapt the model to these species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35D-EDF4-C1E2-5273-7C5079F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6E3-C2CB-4799-3938-113AEDD5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64640"/>
            <a:ext cx="11297920" cy="4795520"/>
          </a:xfrm>
        </p:spPr>
        <p:txBody>
          <a:bodyPr numCol="2">
            <a:normAutofit/>
          </a:bodyPr>
          <a:lstStyle/>
          <a:p>
            <a:r>
              <a:rPr lang="fr-FR" dirty="0" err="1"/>
              <a:t>Epidemiological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Susceptible (S)</a:t>
            </a:r>
          </a:p>
          <a:p>
            <a:pPr lvl="1"/>
            <a:r>
              <a:rPr lang="fr-FR" dirty="0" err="1"/>
              <a:t>Exposed</a:t>
            </a:r>
            <a:r>
              <a:rPr lang="fr-FR" dirty="0"/>
              <a:t> (E)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(I)</a:t>
            </a:r>
          </a:p>
          <a:p>
            <a:pPr lvl="1"/>
            <a:r>
              <a:rPr lang="fr-FR" dirty="0" err="1"/>
              <a:t>Recovered</a:t>
            </a:r>
            <a:r>
              <a:rPr lang="fr-FR" dirty="0"/>
              <a:t> (R)</a:t>
            </a:r>
          </a:p>
          <a:p>
            <a:pPr lvl="1"/>
            <a:r>
              <a:rPr lang="fr-FR" dirty="0"/>
              <a:t>Dead (D) </a:t>
            </a:r>
          </a:p>
          <a:p>
            <a:r>
              <a:rPr lang="fr-FR" dirty="0"/>
              <a:t>Reproductive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Breeder (B)</a:t>
            </a:r>
          </a:p>
          <a:p>
            <a:pPr lvl="1"/>
            <a:r>
              <a:rPr lang="fr-FR" dirty="0" err="1"/>
              <a:t>Nestling</a:t>
            </a:r>
            <a:r>
              <a:rPr lang="fr-FR" dirty="0"/>
              <a:t> (N)</a:t>
            </a:r>
          </a:p>
          <a:p>
            <a:pPr lvl="1"/>
            <a:r>
              <a:rPr lang="fr-FR" dirty="0"/>
              <a:t>Non-Breeder (NB)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Localisation: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1 (C1)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2 (C2)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an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infectipous</a:t>
            </a:r>
            <a:r>
              <a:rPr lang="fr-FR" dirty="0"/>
              <a:t>, non-breeder and </a:t>
            </a:r>
            <a:r>
              <a:rPr lang="fr-FR" dirty="0" err="1"/>
              <a:t>associated</a:t>
            </a:r>
            <a:r>
              <a:rPr lang="fr-FR" dirty="0"/>
              <a:t> to the </a:t>
            </a:r>
            <a:r>
              <a:rPr lang="fr-FR" dirty="0" err="1"/>
              <a:t>colony</a:t>
            </a:r>
            <a:r>
              <a:rPr lang="fr-FR" dirty="0"/>
              <a:t>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as « I</a:t>
            </a:r>
            <a:r>
              <a:rPr lang="fr-FR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 </a:t>
            </a:r>
            <a:r>
              <a:rPr lang="fr-FR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7C2-E3E8-DFCC-C9B8-6166C92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04E-3234-D265-63D1-135E4819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fr-FR" sz="2000" dirty="0"/>
              <a:t>: 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2000" dirty="0"/>
              <a:t>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infectious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η </a:t>
            </a:r>
            <a:r>
              <a:rPr lang="fr-FR" sz="2000" dirty="0"/>
              <a:t>: </a:t>
            </a:r>
            <a:r>
              <a:rPr lang="en-US" sz="2000" dirty="0"/>
              <a:t>Rate of progression from exposed to susceptible</a:t>
            </a:r>
            <a:endParaRPr lang="fr-FR" sz="2000" dirty="0"/>
          </a:p>
          <a:p>
            <a:r>
              <a:rPr lang="el-GR" sz="2000" dirty="0"/>
              <a:t>σ </a:t>
            </a:r>
            <a:r>
              <a:rPr lang="fr-FR" sz="2000" dirty="0"/>
              <a:t>: </a:t>
            </a:r>
            <a:r>
              <a:rPr lang="en-US" sz="2000" dirty="0"/>
              <a:t>Rate of progression from exposed to infectious </a:t>
            </a:r>
          </a:p>
          <a:p>
            <a:r>
              <a:rPr lang="el-GR" sz="2000" dirty="0"/>
              <a:t>γ</a:t>
            </a:r>
            <a:r>
              <a:rPr lang="fr-FR" sz="2000" dirty="0"/>
              <a:t> : </a:t>
            </a:r>
            <a:r>
              <a:rPr lang="fr-FR" sz="2000" dirty="0" err="1"/>
              <a:t>Recovery</a:t>
            </a:r>
            <a:r>
              <a:rPr lang="fr-FR" sz="2000" dirty="0"/>
              <a:t> rate </a:t>
            </a:r>
          </a:p>
          <a:p>
            <a:r>
              <a:rPr lang="el-GR" sz="2000" dirty="0"/>
              <a:t>μ</a:t>
            </a:r>
            <a:r>
              <a:rPr lang="fr-FR" sz="2000" dirty="0"/>
              <a:t> : </a:t>
            </a:r>
            <a:r>
              <a:rPr lang="fr-FR" sz="2000" dirty="0" err="1"/>
              <a:t>Disease-related</a:t>
            </a:r>
            <a:r>
              <a:rPr lang="fr-FR" sz="2000" dirty="0"/>
              <a:t> </a:t>
            </a:r>
            <a:r>
              <a:rPr lang="fr-FR" sz="2000" dirty="0" err="1"/>
              <a:t>mortality</a:t>
            </a:r>
            <a:r>
              <a:rPr lang="fr-FR" sz="2000" dirty="0"/>
              <a:t> rate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1D40D-A8FA-34C1-18F4-C9DD6475CAED}"/>
              </a:ext>
            </a:extLst>
          </p:cNvPr>
          <p:cNvSpPr txBox="1">
            <a:spLocks/>
          </p:cNvSpPr>
          <p:nvPr/>
        </p:nvSpPr>
        <p:spPr>
          <a:xfrm>
            <a:off x="6569597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/>
              <a:t>ζ </a:t>
            </a:r>
            <a:r>
              <a:rPr lang="fr-FR" sz="2000" dirty="0"/>
              <a:t>: </a:t>
            </a:r>
            <a:r>
              <a:rPr lang="en-US" sz="2000" dirty="0"/>
              <a:t>Movement between colony and sea for breeders</a:t>
            </a:r>
          </a:p>
          <a:p>
            <a:r>
              <a:rPr lang="el-GR" sz="2000" dirty="0"/>
              <a:t>Ψ </a:t>
            </a:r>
            <a:r>
              <a:rPr lang="fr-FR" sz="2000" dirty="0"/>
              <a:t>: </a:t>
            </a:r>
            <a:r>
              <a:rPr lang="en-US" sz="2000" dirty="0"/>
              <a:t>Transition from breeder to non-breeder (reproductive failure)</a:t>
            </a:r>
          </a:p>
          <a:p>
            <a:r>
              <a:rPr lang="el-GR" sz="2000" dirty="0"/>
              <a:t>ρ</a:t>
            </a: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/>
              <a:t>Movement between colony and sea for non-breeders</a:t>
            </a:r>
            <a:endParaRPr lang="fr-FR" sz="2000" b="1" kern="100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Ω</a:t>
            </a:r>
            <a:r>
              <a:rPr lang="fr-FR" sz="2000" dirty="0"/>
              <a:t> : </a:t>
            </a:r>
            <a:r>
              <a:rPr lang="en-US" sz="2000" dirty="0"/>
              <a:t>Transition from one colony to another (prospecting)</a:t>
            </a:r>
          </a:p>
          <a:p>
            <a:r>
              <a:rPr lang="en-US" sz="2000" dirty="0"/>
              <a:t>F : Fecundity, number of nestling per pair</a:t>
            </a:r>
          </a:p>
          <a:p>
            <a:r>
              <a:rPr lang="el-GR" sz="2000" dirty="0"/>
              <a:t>Κ</a:t>
            </a:r>
            <a:r>
              <a:rPr lang="fr-FR" sz="2000" dirty="0"/>
              <a:t> : </a:t>
            </a:r>
            <a:r>
              <a:rPr lang="fr-FR" sz="2000" dirty="0" err="1"/>
              <a:t>Probability</a:t>
            </a:r>
            <a:r>
              <a:rPr lang="fr-FR" sz="2000" dirty="0"/>
              <a:t> of reproductive accession, </a:t>
            </a:r>
            <a:r>
              <a:rPr lang="fr-FR" sz="2000" dirty="0" err="1"/>
              <a:t>that</a:t>
            </a:r>
            <a:r>
              <a:rPr lang="fr-FR" sz="2000" dirty="0"/>
              <a:t> a </a:t>
            </a:r>
            <a:r>
              <a:rPr lang="fr-FR" sz="2000" dirty="0" err="1"/>
              <a:t>nestling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a breeder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AD1-98E6-BE67-20DA-9355270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Rates of infection: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2E-8DD8-BE54-7410-5AB92D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colonie 1: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 </a:t>
            </a: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fr-FR" dirty="0"/>
              <a:t>In colonie 2: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 </a:t>
            </a:r>
            <a:r>
              <a:rPr lang="el-GR"/>
              <a:t>β</a:t>
            </a:r>
            <a:r>
              <a:rPr lang="fr-FR" sz="2400" b="1" kern="100" baseline="-2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/>
              <a:t>.</a:t>
            </a:r>
            <a:r>
              <a:rPr lang="fr-FR" dirty="0"/>
              <a:t>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+</a:t>
            </a:r>
            <a:r>
              <a:rPr lang="el-GR" dirty="0"/>
              <a:t> 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542-0C2D-AF6F-304A-6B14B35D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739-814E-F36E-F705-DB2699A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Dispersal:</a:t>
            </a:r>
          </a:p>
          <a:p>
            <a:pPr marL="457200" lvl="1" indent="0">
              <a:buNone/>
            </a:pPr>
            <a:r>
              <a:rPr lang="en-US" dirty="0"/>
              <a:t>Two days after the first death, all breeders in colony 1 become non-breeders.</a:t>
            </a:r>
            <a:endParaRPr lang="fr-FR" dirty="0"/>
          </a:p>
          <a:p>
            <a:r>
              <a:rPr lang="en-US" dirty="0"/>
              <a:t>The emergence of Nestlings:</a:t>
            </a:r>
          </a:p>
          <a:p>
            <a:pPr marL="457200" lvl="1" indent="0">
              <a:buNone/>
            </a:pPr>
            <a:r>
              <a:rPr lang="en-US" dirty="0"/>
              <a:t>At a fixed date, a number of nestlings equal to the number of breeders alive appears for each colony.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D2E-2318-0C6C-F8A1-E8E90CB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097-5099-944B-C8CC-F8EAEBFB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reproduction fails, two breeders become non-breeders and one nestling 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 nestling =&gt; two breeders become non-breeders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an adult =&gt; one breeder becomes non-breeder and one chick dies</a:t>
            </a:r>
          </a:p>
        </p:txBody>
      </p:sp>
    </p:spTree>
    <p:extLst>
      <p:ext uri="{BB962C8B-B14F-4D97-AF65-F5344CB8AC3E}">
        <p14:creationId xmlns:p14="http://schemas.microsoft.com/office/powerpoint/2010/main" val="851037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785</Words>
  <Application>Microsoft Office PowerPoint</Application>
  <PresentationFormat>Widescreen</PresentationFormat>
  <Paragraphs>207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Testing of induced dispersal as an HPAI mitigation measure</vt:lpstr>
      <vt:lpstr>PowerPoint Presentation</vt:lpstr>
      <vt:lpstr>Objectives :</vt:lpstr>
      <vt:lpstr>Status:</vt:lpstr>
      <vt:lpstr>Parameters:</vt:lpstr>
      <vt:lpstr>PowerPoint Presentation</vt:lpstr>
      <vt:lpstr>Rates of infection:</vt:lpstr>
      <vt:lpstr>Special events:</vt:lpstr>
      <vt:lpstr>Combined event: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15</cp:revision>
  <dcterms:created xsi:type="dcterms:W3CDTF">2024-05-24T08:56:57Z</dcterms:created>
  <dcterms:modified xsi:type="dcterms:W3CDTF">2024-08-07T11:03:36Z</dcterms:modified>
</cp:coreProperties>
</file>