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6CDE-13B7-7C9A-DFA1-A8C6ED5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AC445-53C8-664C-0437-EE84764A7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7B1E2-3E2B-0211-00C1-79DB4A0C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4987-05E0-F765-F8CC-DB2AFDF0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496C-ED7F-00B5-8B46-92F7E73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8E0E-1EF9-AA16-609C-3CD82111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F1DA7-5ED7-1280-9EC4-76D1B353B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FE8-319D-2D36-9533-E0F75CD9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AFA4-846E-17D3-4FF4-7BE238D7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A5D5-71B6-8382-A3B9-590BEC3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7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9CE6E-6500-5EFA-DB73-B9766D989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8694-01F0-09A9-EC5A-F2996A3D1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6858-BF9A-0835-6E12-B3C21F3A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628F-85A5-CFF5-EF26-37CF3B47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1C8E-C87C-1264-6CC4-0E84FA26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D18E-9CC9-B179-F63C-62291050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45FD7-7426-9205-7E70-F9800F0C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10E1-699D-21C9-4356-F26FEDB2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3CA3-6414-416D-E570-BDEC8DEF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4240-1A52-9FB4-0E3B-1D4E7591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8355-6726-A42F-91F4-4D35EF0B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0713-B41C-1E7B-D1E1-3DD48A83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8118-B202-4901-65FA-AF613404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3EA9-B845-DBF0-E2DD-D21EF3D4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7C6B-DBBF-846F-52F4-07850BAC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AB13-D68C-2559-70E1-BC8C2C98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60E6-1693-3B1F-B0D7-2AA6405B7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6A4A-EE0A-0D55-B7BE-6E04ACC5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3F828-5B95-273C-4741-5ADC0B13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D98B7-005E-DE6E-4134-B3F70BB6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D86E9-875B-D531-5747-1227697C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1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4D0-7579-0FD9-BFF8-16D52F62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4186-664D-10A8-CA74-AE9A26072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2A1E-7E68-FC36-23F2-30262B6C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AD345-B7B5-B733-6EB4-F503D6FD0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CFE40-29FD-88F6-A2F8-421D2921B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7DD56-B0DA-90D9-35AE-912C0C3C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544B8-CB53-DD87-C0F7-2F1BFCEB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7B386-46AF-CBE7-B22C-85223E06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EC9C-ACA6-5963-E7F8-ADC4E63E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723F-A45B-9D6B-AE9F-89380773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2AFDE-4AE5-15F1-BA08-0ECB72C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81B02-0E17-5732-2340-2A15FAB4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7DB09-6271-31C4-3143-FDB2FB7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D4548-5A17-6A28-EAFA-69DD295B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ED93-552C-9AAA-0FB7-3BD0E96E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B951-DE4A-F656-F1D6-69B9A87B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2967-103F-D519-ECEE-E44F5015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BC8AB-2BD5-AB5B-4160-FA37226AA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36BDE-F28A-0963-1021-CB1A27CE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6899-417A-6DE0-D105-5C3FB4B6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237BC-2103-CB24-6990-FB1EE213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4052-E470-21F5-21D8-7C20A9C5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9600D-E46A-682D-7792-6CE196C53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1324C-A284-2FF6-72C3-5394CA9D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0C641-2A56-B752-EC9C-B2D527CE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BD47-A192-7A68-987E-800C7381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40CF1-71EA-A082-01B3-7112D85E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68122-B5C6-8B1D-F552-46943A61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4C7F-0F93-5C72-1B6A-FD3573957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B836-B825-7CC2-6604-82A94ABA3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A5500-9FFB-4DF5-8287-344554A0CA4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45AF-E6FD-D10C-A7AB-88DCE8F44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445C-600B-62E0-1AF0-BB1B7C55B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5C05-E9AD-4C28-849E-D66CA5783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0419-B879-5578-43FB-DDCC0D26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1: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F11B-4F3D-6735-C769-4E1C75E1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started preparing a slide to present the project to the team as well. This is a first try, and all comments are very welcome. I might even say some incorrect things about HPAI, so please do not hesitate to stop me and correct me. Really.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07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8D96-767D-E8C9-7372-20BC4507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10: Spatial Transmission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0773-7FEF-7B3A-79EC-BF74631DA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moment, an individual is in one of these compartments.</a:t>
            </a:r>
          </a:p>
          <a:p>
            <a:r>
              <a:rPr lang="en-US" dirty="0"/>
              <a:t> There are terrestrial compartments in light gray where infectious contacts are possible, and there are light blue compartments corresponding to a state at sea where infectious contacts are not possible. </a:t>
            </a:r>
          </a:p>
          <a:p>
            <a:r>
              <a:rPr lang="en-US" dirty="0"/>
              <a:t>The virus can only spread from one colony to another through non-breeders who can visit each of the colonies.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05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87BF-9F46-FB3C-CF15-46918638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4987-201C-DE9A-F6BB-53E44B59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recap of the model parameters.</a:t>
            </a:r>
          </a:p>
        </p:txBody>
      </p:sp>
    </p:spTree>
    <p:extLst>
      <p:ext uri="{BB962C8B-B14F-4D97-AF65-F5344CB8AC3E}">
        <p14:creationId xmlns:p14="http://schemas.microsoft.com/office/powerpoint/2010/main" val="276397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6DA-EAFC-878C-677E-ECDAA9B6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12: Special Event &amp; Combined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892F-D755-EA48-A28D-293AC272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special events. </a:t>
            </a:r>
          </a:p>
          <a:p>
            <a:pPr marL="0" indent="0">
              <a:buNone/>
            </a:pPr>
            <a:r>
              <a:rPr lang="en-US" dirty="0"/>
              <a:t>Induced dispersion is triggered deterministically in proactive strategies or a certain number of days after the first death in the case of the reactive strategy. </a:t>
            </a:r>
          </a:p>
          <a:p>
            <a:pPr marL="0" indent="0">
              <a:buNone/>
            </a:pPr>
            <a:r>
              <a:rPr lang="en-US" dirty="0"/>
              <a:t>The hatching is modeled by their appearance on a fixed date of nestling. There are also combined events as I mentioned earlier.</a:t>
            </a:r>
          </a:p>
        </p:txBody>
      </p:sp>
    </p:spTree>
    <p:extLst>
      <p:ext uri="{BB962C8B-B14F-4D97-AF65-F5344CB8AC3E}">
        <p14:creationId xmlns:p14="http://schemas.microsoft.com/office/powerpoint/2010/main" val="392108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3110-608D-952F-9A7C-E6F72E70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13: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6429-3E68-2F91-67FE-EC9D355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testing 5 different scenario</a:t>
            </a:r>
          </a:p>
          <a:p>
            <a:r>
              <a:rPr lang="en-US" dirty="0"/>
              <a:t>Three outputs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152438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D95-5861-2DD4-518B-DFAC2731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14: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7AA7-C819-D91A-6909-D78CB0F5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gives these types of curves.</a:t>
            </a:r>
          </a:p>
        </p:txBody>
      </p:sp>
    </p:spTree>
    <p:extLst>
      <p:ext uri="{BB962C8B-B14F-4D97-AF65-F5344CB8AC3E}">
        <p14:creationId xmlns:p14="http://schemas.microsoft.com/office/powerpoint/2010/main" val="421829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0B89-353D-73F8-E920-612B1446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BE13-8EAA-1DA7-CA58-1A06FE88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</a:t>
            </a:r>
            <a:r>
              <a:rPr lang="en-US"/>
              <a:t>that’s how I plotted </a:t>
            </a:r>
            <a:r>
              <a:rPr lang="en-US" dirty="0"/>
              <a:t>the distribution of the output.</a:t>
            </a:r>
          </a:p>
        </p:txBody>
      </p:sp>
    </p:spTree>
    <p:extLst>
      <p:ext uri="{BB962C8B-B14F-4D97-AF65-F5344CB8AC3E}">
        <p14:creationId xmlns:p14="http://schemas.microsoft.com/office/powerpoint/2010/main" val="69502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2B71-E259-D4B2-D53C-1661756D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2DAF-52E6-5930-8D17-471AF223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first slides aim to explain the key ideas of the measure and the motivations behind it.</a:t>
            </a:r>
          </a:p>
          <a:p>
            <a:r>
              <a:rPr lang="en-US" dirty="0"/>
              <a:t>HPAI can emerge in seabird colonies. When it does, there is low reproductive success, and more importantly, adult mortality can be very high.</a:t>
            </a:r>
          </a:p>
        </p:txBody>
      </p:sp>
    </p:spTree>
    <p:extLst>
      <p:ext uri="{BB962C8B-B14F-4D97-AF65-F5344CB8AC3E}">
        <p14:creationId xmlns:p14="http://schemas.microsoft.com/office/powerpoint/2010/main" val="101910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AD66-53F8-63EB-6C4C-E2FF9E5F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Slide 3 Impacts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CB9B-E6F7-9B7C-FA32-6F63AA5E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already had a huge impact on some populations, especially in waterbirds. 71% of adult Gannets died in a British colony.</a:t>
            </a:r>
          </a:p>
        </p:txBody>
      </p:sp>
    </p:spTree>
    <p:extLst>
      <p:ext uri="{BB962C8B-B14F-4D97-AF65-F5344CB8AC3E}">
        <p14:creationId xmlns:p14="http://schemas.microsoft.com/office/powerpoint/2010/main" val="254615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C73F-335A-B980-B32C-8A37E56A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F30F-8FFB-F9E1-48A6-E5594B91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few mitigation measures available. Vaccination is one, but it is a long process, expensive, complicated to cover a large part of the population, and specific to each pathogen.</a:t>
            </a:r>
          </a:p>
        </p:txBody>
      </p:sp>
    </p:spTree>
    <p:extLst>
      <p:ext uri="{BB962C8B-B14F-4D97-AF65-F5344CB8AC3E}">
        <p14:creationId xmlns:p14="http://schemas.microsoft.com/office/powerpoint/2010/main" val="322621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1BC9-D0DF-30DB-13C7-82DD4BB7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D095-41C3-884F-87CB-CA35A511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alternative to implement is to induce the dispersion of adults from the colony during reproduction. This means deliberately inducing reproductive failure in adults so that they leave the colony.</a:t>
            </a:r>
          </a:p>
        </p:txBody>
      </p:sp>
    </p:spTree>
    <p:extLst>
      <p:ext uri="{BB962C8B-B14F-4D97-AF65-F5344CB8AC3E}">
        <p14:creationId xmlns:p14="http://schemas.microsoft.com/office/powerpoint/2010/main" val="359617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3C5D-1A53-821D-C8B4-BD314780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73DF-1BC9-1096-AC50-C5026193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sea, the probabilities of contamination are greatly reduced, which could help prevent an outbreak.</a:t>
            </a:r>
          </a:p>
          <a:p>
            <a:r>
              <a:rPr lang="en-US" dirty="0"/>
              <a:t>The consequence would be a much better survival of adults. Another direct and obligatory consequence would be the absence of reproduction in the colony for that year.</a:t>
            </a:r>
          </a:p>
          <a:p>
            <a:r>
              <a:rPr lang="en-US" dirty="0"/>
              <a:t>For long-lived species, it might still be beneficial.</a:t>
            </a:r>
          </a:p>
          <a:p>
            <a:r>
              <a:rPr lang="en-US" dirty="0"/>
              <a:t>The second detrimental consequence of this measure is the risk of spreading the epidemic to other colonies or even other species.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6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587F-1F85-6E3C-798B-8CEAF7ED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7: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DF26-D002-8354-0796-BF18D363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summarize the objectives, we want to know if this measure of inducing dispersion can be beneficial. If so, at what level—at the population scale or the metapopulation scale?</a:t>
            </a:r>
          </a:p>
          <a:p>
            <a:r>
              <a:rPr lang="en-US" dirty="0"/>
              <a:t>To what extent is the risk of spreading the epidemic increased?</a:t>
            </a:r>
          </a:p>
          <a:p>
            <a:r>
              <a:rPr lang="en-US" dirty="0"/>
              <a:t>What is the best way to operate? At what time?</a:t>
            </a:r>
          </a:p>
          <a:p>
            <a:r>
              <a:rPr lang="en-US" dirty="0"/>
              <a:t>Would it be possible to apply the model to a specific species?</a:t>
            </a:r>
          </a:p>
        </p:txBody>
      </p:sp>
    </p:spTree>
    <p:extLst>
      <p:ext uri="{BB962C8B-B14F-4D97-AF65-F5344CB8AC3E}">
        <p14:creationId xmlns:p14="http://schemas.microsoft.com/office/powerpoint/2010/main" val="421594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8568-068C-32D5-DC92-CBCDDB61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8: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E0AA-9279-1654-C69B-67E8CE47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so, we are trying to build a stochastic model integrating the dynamics of the epidemic, the mobility of individuals, and demography.</a:t>
            </a:r>
          </a:p>
          <a:p>
            <a:r>
              <a:rPr lang="en-US" dirty="0"/>
              <a:t>In an ideal world, it would be great to identify the parameters with the greatest uncertainty and sensitivity in our response variable.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6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47DA-BC6F-DE36-725B-34D56978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9: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3C1E-9EEF-5D0C-DFF3-ED67A111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chosen epidemiological model includes a compartment of individuals exposed to the pathogen who are not yet infectious.</a:t>
            </a:r>
          </a:p>
          <a:p>
            <a:r>
              <a:rPr lang="en-US" dirty="0"/>
              <a:t>There are three types of reproductive status. Within a reproductive period, breeders can become non-breeders if they have lost their reproductive partner or their nestling.</a:t>
            </a:r>
          </a:p>
          <a:p>
            <a:r>
              <a:rPr lang="en-US" dirty="0"/>
              <a:t>In my current model, I have three colonies.</a:t>
            </a:r>
          </a:p>
        </p:txBody>
      </p:sp>
    </p:spTree>
    <p:extLst>
      <p:ext uri="{BB962C8B-B14F-4D97-AF65-F5344CB8AC3E}">
        <p14:creationId xmlns:p14="http://schemas.microsoft.com/office/powerpoint/2010/main" val="18009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665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Slide 1: Cover</vt:lpstr>
      <vt:lpstr>Slide 2</vt:lpstr>
      <vt:lpstr>Slide 3 Impacts</vt:lpstr>
      <vt:lpstr>PowerPoint Presentation</vt:lpstr>
      <vt:lpstr>PowerPoint Presentation</vt:lpstr>
      <vt:lpstr>PowerPoint Presentation</vt:lpstr>
      <vt:lpstr>Slide 7: Objectives</vt:lpstr>
      <vt:lpstr>Slide 8: Method</vt:lpstr>
      <vt:lpstr>Slide 9: Status</vt:lpstr>
      <vt:lpstr>Slide 10: Spatial Transmission Process</vt:lpstr>
      <vt:lpstr>Slide 11: Parameters</vt:lpstr>
      <vt:lpstr>Slide 12: Special Event &amp; Combined Event</vt:lpstr>
      <vt:lpstr>Slide 13: Scenario</vt:lpstr>
      <vt:lpstr>Slide 14: Results</vt:lpstr>
      <vt:lpstr>Slide 15: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Odin Rumianowski</dc:creator>
  <cp:lastModifiedBy>Odin Rumianowski</cp:lastModifiedBy>
  <cp:revision>3</cp:revision>
  <dcterms:created xsi:type="dcterms:W3CDTF">2024-09-02T18:34:28Z</dcterms:created>
  <dcterms:modified xsi:type="dcterms:W3CDTF">2024-09-03T00:53:24Z</dcterms:modified>
</cp:coreProperties>
</file>