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6CDE-13B7-7C9A-DFA1-A8C6ED5F5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AC445-53C8-664C-0437-EE84764A7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7B1E2-3E2B-0211-00C1-79DB4A0CAEAB}"/>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5" name="Footer Placeholder 4">
            <a:extLst>
              <a:ext uri="{FF2B5EF4-FFF2-40B4-BE49-F238E27FC236}">
                <a16:creationId xmlns:a16="http://schemas.microsoft.com/office/drawing/2014/main" id="{AAB14987-05E0-F765-F8CC-DB2AFDF02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F496C-ED7F-00B5-8B46-92F7E7325986}"/>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151956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8E0E-1EF9-AA16-609C-3CD8211106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5F1DA7-5ED7-1280-9EC4-76D1B353B2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5DFE8-319D-2D36-9533-E0F75CD97FE8}"/>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5" name="Footer Placeholder 4">
            <a:extLst>
              <a:ext uri="{FF2B5EF4-FFF2-40B4-BE49-F238E27FC236}">
                <a16:creationId xmlns:a16="http://schemas.microsoft.com/office/drawing/2014/main" id="{CBF3AFA4-846E-17D3-4FF4-7BE238D7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8A5D5-71B6-8382-A3B9-590BEC346C9E}"/>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239077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9CE6E-6500-5EFA-DB73-B9766D9899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7A8694-01F0-09A9-EC5A-F2996A3D1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F6858-BF9A-0835-6E12-B3C21F3A7145}"/>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5" name="Footer Placeholder 4">
            <a:extLst>
              <a:ext uri="{FF2B5EF4-FFF2-40B4-BE49-F238E27FC236}">
                <a16:creationId xmlns:a16="http://schemas.microsoft.com/office/drawing/2014/main" id="{B1EE628F-85A5-CFF5-EF26-37CF3B475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A1C8E-C87C-1264-6CC4-0E84FA266117}"/>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146206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D18E-9CC9-B179-F63C-622910501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45FD7-7426-9205-7E70-F9800F0CEA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10E1-699D-21C9-4356-F26FEDB29E24}"/>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5" name="Footer Placeholder 4">
            <a:extLst>
              <a:ext uri="{FF2B5EF4-FFF2-40B4-BE49-F238E27FC236}">
                <a16:creationId xmlns:a16="http://schemas.microsoft.com/office/drawing/2014/main" id="{D12A3CA3-6414-416D-E570-BDEC8DEF4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4240-1A52-9FB4-0E3B-1D4E75913C89}"/>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56055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8355-6726-A42F-91F4-4D35EF0BDA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520713-B41C-1E7B-D1E1-3DD48A831A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88118-B202-4901-65FA-AF6134047832}"/>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5" name="Footer Placeholder 4">
            <a:extLst>
              <a:ext uri="{FF2B5EF4-FFF2-40B4-BE49-F238E27FC236}">
                <a16:creationId xmlns:a16="http://schemas.microsoft.com/office/drawing/2014/main" id="{F5723EA9-B845-DBF0-E2DD-D21EF3D46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C6B-DBBF-846F-52F4-07850BAC4636}"/>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240900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B13-D68C-2559-70E1-BC8C2C98B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D60E6-1693-3B1F-B0D7-2AA6405B7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576A4A-EE0A-0D55-B7BE-6E04ACC579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3F828-5B95-273C-4741-5ADC0B13AB32}"/>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6" name="Footer Placeholder 5">
            <a:extLst>
              <a:ext uri="{FF2B5EF4-FFF2-40B4-BE49-F238E27FC236}">
                <a16:creationId xmlns:a16="http://schemas.microsoft.com/office/drawing/2014/main" id="{3E3D98B7-005E-DE6E-4134-B3F70BB6B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D86E9-875B-D531-5747-1227697C01C3}"/>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157371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4D0-7579-0FD9-BFF8-16D52F62C5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CE4186-664D-10A8-CA74-AE9A26072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72A1E-7E68-FC36-23F2-30262B6CF5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2AD345-B7B5-B733-6EB4-F503D6FD01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CFE40-29FD-88F6-A2F8-421D2921B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87DD56-B0DA-90D9-35AE-912C0C3C5712}"/>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8" name="Footer Placeholder 7">
            <a:extLst>
              <a:ext uri="{FF2B5EF4-FFF2-40B4-BE49-F238E27FC236}">
                <a16:creationId xmlns:a16="http://schemas.microsoft.com/office/drawing/2014/main" id="{CFC544B8-CB53-DD87-C0F7-2F1BFCEB37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A7B386-46AF-CBE7-B22C-85223E06CAA6}"/>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229953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EC9C-ACA6-5963-E7F8-ADC4E63E57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A723F-A45B-9D6B-AE9F-89380773BC27}"/>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4" name="Footer Placeholder 3">
            <a:extLst>
              <a:ext uri="{FF2B5EF4-FFF2-40B4-BE49-F238E27FC236}">
                <a16:creationId xmlns:a16="http://schemas.microsoft.com/office/drawing/2014/main" id="{B5E2AFDE-4AE5-15F1-BA08-0ECB72CE1D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81B02-0E17-5732-2340-2A15FAB47EBD}"/>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257204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7DB09-6271-31C4-3143-FDB2FB7A7039}"/>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3" name="Footer Placeholder 2">
            <a:extLst>
              <a:ext uri="{FF2B5EF4-FFF2-40B4-BE49-F238E27FC236}">
                <a16:creationId xmlns:a16="http://schemas.microsoft.com/office/drawing/2014/main" id="{65CD4548-5A17-6A28-EAFA-69DD295B1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C3ED93-552C-9AAA-0FB7-3BD0E96E6D33}"/>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408793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B951-DE4A-F656-F1D6-69B9A87BA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92967-103F-D519-ECEE-E44F50158A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BC8AB-2BD5-AB5B-4160-FA37226AA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36BDE-F28A-0963-1021-CB1A27CE1381}"/>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6" name="Footer Placeholder 5">
            <a:extLst>
              <a:ext uri="{FF2B5EF4-FFF2-40B4-BE49-F238E27FC236}">
                <a16:creationId xmlns:a16="http://schemas.microsoft.com/office/drawing/2014/main" id="{53426899-417A-6DE0-D105-5C3FB4B69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237BC-2103-CB24-6990-FB1EE2139830}"/>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363193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4052-E470-21F5-21D8-7C20A9C5C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B9600D-E46A-682D-7792-6CE196C53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D1324C-A284-2FF6-72C3-5394CA9D9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0C641-2A56-B752-EC9C-B2D527CE7B37}"/>
              </a:ext>
            </a:extLst>
          </p:cNvPr>
          <p:cNvSpPr>
            <a:spLocks noGrp="1"/>
          </p:cNvSpPr>
          <p:nvPr>
            <p:ph type="dt" sz="half" idx="10"/>
          </p:nvPr>
        </p:nvSpPr>
        <p:spPr/>
        <p:txBody>
          <a:bodyPr/>
          <a:lstStyle/>
          <a:p>
            <a:fld id="{B49A5500-9FFB-4DF5-8287-344554A0CA4D}" type="datetimeFigureOut">
              <a:rPr lang="en-US" smtClean="0"/>
              <a:t>9/11/2024</a:t>
            </a:fld>
            <a:endParaRPr lang="en-US"/>
          </a:p>
        </p:txBody>
      </p:sp>
      <p:sp>
        <p:nvSpPr>
          <p:cNvPr id="6" name="Footer Placeholder 5">
            <a:extLst>
              <a:ext uri="{FF2B5EF4-FFF2-40B4-BE49-F238E27FC236}">
                <a16:creationId xmlns:a16="http://schemas.microsoft.com/office/drawing/2014/main" id="{1DA6BD47-A192-7A68-987E-800C73818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40CF1-71EA-A082-01B3-7112D85ED331}"/>
              </a:ext>
            </a:extLst>
          </p:cNvPr>
          <p:cNvSpPr>
            <a:spLocks noGrp="1"/>
          </p:cNvSpPr>
          <p:nvPr>
            <p:ph type="sldNum" sz="quarter" idx="12"/>
          </p:nvPr>
        </p:nvSpPr>
        <p:spPr/>
        <p:txBody>
          <a:bodyPr/>
          <a:lstStyle/>
          <a:p>
            <a:fld id="{779A5C05-E9AD-4C28-849E-D66CA5783671}" type="slidenum">
              <a:rPr lang="en-US" smtClean="0"/>
              <a:t>‹#›</a:t>
            </a:fld>
            <a:endParaRPr lang="en-US"/>
          </a:p>
        </p:txBody>
      </p:sp>
    </p:spTree>
    <p:extLst>
      <p:ext uri="{BB962C8B-B14F-4D97-AF65-F5344CB8AC3E}">
        <p14:creationId xmlns:p14="http://schemas.microsoft.com/office/powerpoint/2010/main" val="368862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F68122-B5C6-8B1D-F552-46943A618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C54C7F-0F93-5C72-1B6A-FD3573957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DB836-B825-7CC2-6604-82A94ABA3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A5500-9FFB-4DF5-8287-344554A0CA4D}" type="datetimeFigureOut">
              <a:rPr lang="en-US" smtClean="0"/>
              <a:t>9/11/2024</a:t>
            </a:fld>
            <a:endParaRPr lang="en-US"/>
          </a:p>
        </p:txBody>
      </p:sp>
      <p:sp>
        <p:nvSpPr>
          <p:cNvPr id="5" name="Footer Placeholder 4">
            <a:extLst>
              <a:ext uri="{FF2B5EF4-FFF2-40B4-BE49-F238E27FC236}">
                <a16:creationId xmlns:a16="http://schemas.microsoft.com/office/drawing/2014/main" id="{4CCD45AF-E6FD-D10C-A7AB-88DCE8F44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E4445C-600B-62E0-1AF0-BB1B7C55B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A5C05-E9AD-4C28-849E-D66CA5783671}" type="slidenum">
              <a:rPr lang="en-US" smtClean="0"/>
              <a:t>‹#›</a:t>
            </a:fld>
            <a:endParaRPr lang="en-US"/>
          </a:p>
        </p:txBody>
      </p:sp>
    </p:spTree>
    <p:extLst>
      <p:ext uri="{BB962C8B-B14F-4D97-AF65-F5344CB8AC3E}">
        <p14:creationId xmlns:p14="http://schemas.microsoft.com/office/powerpoint/2010/main" val="403317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0419-B879-5578-43FB-DDCC0D265346}"/>
              </a:ext>
            </a:extLst>
          </p:cNvPr>
          <p:cNvSpPr>
            <a:spLocks noGrp="1"/>
          </p:cNvSpPr>
          <p:nvPr>
            <p:ph type="title"/>
          </p:nvPr>
        </p:nvSpPr>
        <p:spPr/>
        <p:txBody>
          <a:bodyPr/>
          <a:lstStyle/>
          <a:p>
            <a:r>
              <a:rPr lang="en-US" dirty="0"/>
              <a:t>Slide 1: Cover</a:t>
            </a:r>
          </a:p>
        </p:txBody>
      </p:sp>
      <p:sp>
        <p:nvSpPr>
          <p:cNvPr id="3" name="Content Placeholder 2">
            <a:extLst>
              <a:ext uri="{FF2B5EF4-FFF2-40B4-BE49-F238E27FC236}">
                <a16:creationId xmlns:a16="http://schemas.microsoft.com/office/drawing/2014/main" id="{10D1F11B-4F3D-6735-C769-4E1C75E19E3D}"/>
              </a:ext>
            </a:extLst>
          </p:cNvPr>
          <p:cNvSpPr>
            <a:spLocks noGrp="1"/>
          </p:cNvSpPr>
          <p:nvPr>
            <p:ph idx="1"/>
          </p:nvPr>
        </p:nvSpPr>
        <p:spPr/>
        <p:txBody>
          <a:bodyPr/>
          <a:lstStyle/>
          <a:p>
            <a:pPr marL="0" indent="0">
              <a:buNone/>
            </a:pPr>
            <a:r>
              <a:rPr lang="en-US" dirty="0"/>
              <a:t>mm</a:t>
            </a:r>
            <a:endParaRPr lang="fr-FR" dirty="0"/>
          </a:p>
        </p:txBody>
      </p:sp>
    </p:spTree>
    <p:extLst>
      <p:ext uri="{BB962C8B-B14F-4D97-AF65-F5344CB8AC3E}">
        <p14:creationId xmlns:p14="http://schemas.microsoft.com/office/powerpoint/2010/main" val="215807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AD66-53F8-63EB-6C4C-E2FF9E5FEA48}"/>
              </a:ext>
            </a:extLst>
          </p:cNvPr>
          <p:cNvSpPr>
            <a:spLocks noGrp="1"/>
          </p:cNvSpPr>
          <p:nvPr>
            <p:ph type="title"/>
          </p:nvPr>
        </p:nvSpPr>
        <p:spPr/>
        <p:txBody>
          <a:bodyPr/>
          <a:lstStyle/>
          <a:p>
            <a:r>
              <a:rPr lang="fr-FR" dirty="0"/>
              <a:t>Slide 2 Impacts</a:t>
            </a:r>
            <a:endParaRPr lang="en-US" dirty="0"/>
          </a:p>
        </p:txBody>
      </p:sp>
      <p:sp>
        <p:nvSpPr>
          <p:cNvPr id="3" name="Content Placeholder 2">
            <a:extLst>
              <a:ext uri="{FF2B5EF4-FFF2-40B4-BE49-F238E27FC236}">
                <a16:creationId xmlns:a16="http://schemas.microsoft.com/office/drawing/2014/main" id="{6D07CB9B-E6F7-9B7C-FA32-6F63AA5E55F8}"/>
              </a:ext>
            </a:extLst>
          </p:cNvPr>
          <p:cNvSpPr>
            <a:spLocks noGrp="1"/>
          </p:cNvSpPr>
          <p:nvPr>
            <p:ph idx="1"/>
          </p:nvPr>
        </p:nvSpPr>
        <p:spPr>
          <a:xfrm>
            <a:off x="555396" y="1439126"/>
            <a:ext cx="10515600" cy="4351338"/>
          </a:xfrm>
        </p:spPr>
        <p:txBody>
          <a:bodyPr>
            <a:normAutofit fontScale="92500" lnSpcReduction="10000"/>
          </a:bodyPr>
          <a:lstStyle/>
          <a:p>
            <a:r>
              <a:rPr lang="en-US" sz="2000" dirty="0"/>
              <a:t>Waterbirds are well known reservoirs for low pathogenicity avian influenza (LPAI)</a:t>
            </a:r>
          </a:p>
          <a:p>
            <a:r>
              <a:rPr lang="en-US" sz="2000" dirty="0"/>
              <a:t>Low pathogenicity avian influenza (LPAI) viruses, with infections that do not cause observable clinical disease in the natural host reservoir: Anseriformes (ducks, geese, and swans) and Charadriiformes (shorebirds, gulls, </a:t>
            </a:r>
            <a:r>
              <a:rPr lang="en-US" sz="2000" dirty="0" err="1"/>
              <a:t>alcids</a:t>
            </a:r>
            <a:r>
              <a:rPr lang="en-US" sz="2000" dirty="0"/>
              <a:t>)</a:t>
            </a:r>
          </a:p>
          <a:p>
            <a:r>
              <a:rPr lang="en-US" sz="2000" dirty="0"/>
              <a:t>LPAI have co-evolved and diversified within waterbird hosts, with 16 hemagglutinin (HA) and 9 neuraminidase (NA) subtypes found in waterbirds.</a:t>
            </a:r>
          </a:p>
          <a:p>
            <a:r>
              <a:rPr lang="en-US" sz="2000" dirty="0"/>
              <a:t>Surveillance of Anas duck populations in the temperate Northern Hemisphere has demonstrated that LPAI viruses are very common. For example, between 10–20% of Mallards (Anas platyrhynchos) may be infected on any given day during the autumn (</a:t>
            </a:r>
            <a:r>
              <a:rPr lang="en-US" sz="2000" dirty="0" err="1"/>
              <a:t>Latorre-Margalef</a:t>
            </a:r>
            <a:r>
              <a:rPr lang="en-US" sz="2000" dirty="0"/>
              <a:t> et al. 2014)</a:t>
            </a:r>
          </a:p>
          <a:p>
            <a:r>
              <a:rPr lang="en-US" sz="2000" dirty="0"/>
              <a:t>high pathogenicity avian influenza (HPAI) virus, HPAI viruses emerge from H5 or H7 subtype LPAI viruses in poultry</a:t>
            </a:r>
          </a:p>
          <a:p>
            <a:r>
              <a:rPr lang="en-US" sz="2000" dirty="0"/>
              <a:t>In contrast to LPAI, HPAI viruses have not (yet) co-evolved with wild birds and are not a natural part of the </a:t>
            </a:r>
            <a:r>
              <a:rPr lang="en-US" sz="2000" dirty="0" err="1"/>
              <a:t>virome</a:t>
            </a:r>
            <a:r>
              <a:rPr lang="en-US" sz="2000" dirty="0"/>
              <a:t>, and therefore cause substantial mortality when they spill over from poultry into wild waterbirds.</a:t>
            </a:r>
          </a:p>
          <a:p>
            <a:endParaRPr lang="en-US" sz="2000" dirty="0"/>
          </a:p>
          <a:p>
            <a:endParaRPr lang="en-US" sz="2000" dirty="0"/>
          </a:p>
          <a:p>
            <a:endParaRPr lang="en-US" sz="2000" dirty="0"/>
          </a:p>
        </p:txBody>
      </p:sp>
    </p:spTree>
    <p:extLst>
      <p:ext uri="{BB962C8B-B14F-4D97-AF65-F5344CB8AC3E}">
        <p14:creationId xmlns:p14="http://schemas.microsoft.com/office/powerpoint/2010/main" val="2546158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2B71-E259-D4B2-D53C-1661756DA3B2}"/>
              </a:ext>
            </a:extLst>
          </p:cNvPr>
          <p:cNvSpPr>
            <a:spLocks noGrp="1"/>
          </p:cNvSpPr>
          <p:nvPr>
            <p:ph type="title"/>
          </p:nvPr>
        </p:nvSpPr>
        <p:spPr/>
        <p:txBody>
          <a:bodyPr/>
          <a:lstStyle/>
          <a:p>
            <a:r>
              <a:rPr lang="en-US" dirty="0"/>
              <a:t>Slide 3</a:t>
            </a:r>
          </a:p>
        </p:txBody>
      </p:sp>
      <p:sp>
        <p:nvSpPr>
          <p:cNvPr id="3" name="Content Placeholder 2">
            <a:extLst>
              <a:ext uri="{FF2B5EF4-FFF2-40B4-BE49-F238E27FC236}">
                <a16:creationId xmlns:a16="http://schemas.microsoft.com/office/drawing/2014/main" id="{B5F42DAF-52E6-5930-8D17-471AF2230E15}"/>
              </a:ext>
            </a:extLst>
          </p:cNvPr>
          <p:cNvSpPr>
            <a:spLocks noGrp="1"/>
          </p:cNvSpPr>
          <p:nvPr>
            <p:ph idx="1"/>
          </p:nvPr>
        </p:nvSpPr>
        <p:spPr/>
        <p:txBody>
          <a:bodyPr/>
          <a:lstStyle/>
          <a:p>
            <a:r>
              <a:rPr lang="en-US" dirty="0"/>
              <a:t>HPAI activity increased in 2020 and the current, ongoing HPAI panzootic commenced in 2021 following a genetic change in the virus. Specifically, this panzootic coincided with the replacement of all circulating clades with an 2.3.4.4b clade</a:t>
            </a:r>
          </a:p>
          <a:p>
            <a:r>
              <a:rPr lang="en-US" dirty="0"/>
              <a:t>The current panzootic deviates dramatically from previous outbreak waves due to the global scale, the length of time of high activity, the entrenchment of the virus in wild bird populations and the diversity of wild birds affected.</a:t>
            </a:r>
          </a:p>
        </p:txBody>
      </p:sp>
    </p:spTree>
    <p:extLst>
      <p:ext uri="{BB962C8B-B14F-4D97-AF65-F5344CB8AC3E}">
        <p14:creationId xmlns:p14="http://schemas.microsoft.com/office/powerpoint/2010/main" val="180867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2B71-E259-D4B2-D53C-1661756DA3B2}"/>
              </a:ext>
            </a:extLst>
          </p:cNvPr>
          <p:cNvSpPr>
            <a:spLocks noGrp="1"/>
          </p:cNvSpPr>
          <p:nvPr>
            <p:ph type="title"/>
          </p:nvPr>
        </p:nvSpPr>
        <p:spPr/>
        <p:txBody>
          <a:bodyPr/>
          <a:lstStyle/>
          <a:p>
            <a:r>
              <a:rPr lang="en-US" dirty="0"/>
              <a:t>Slide 4</a:t>
            </a:r>
          </a:p>
        </p:txBody>
      </p:sp>
      <p:sp>
        <p:nvSpPr>
          <p:cNvPr id="3" name="Content Placeholder 2">
            <a:extLst>
              <a:ext uri="{FF2B5EF4-FFF2-40B4-BE49-F238E27FC236}">
                <a16:creationId xmlns:a16="http://schemas.microsoft.com/office/drawing/2014/main" id="{B5F42DAF-52E6-5930-8D17-471AF2230E15}"/>
              </a:ext>
            </a:extLst>
          </p:cNvPr>
          <p:cNvSpPr>
            <a:spLocks noGrp="1"/>
          </p:cNvSpPr>
          <p:nvPr>
            <p:ph idx="1"/>
          </p:nvPr>
        </p:nvSpPr>
        <p:spPr/>
        <p:txBody>
          <a:bodyPr>
            <a:normAutofit fontScale="92500" lnSpcReduction="20000"/>
          </a:bodyPr>
          <a:lstStyle/>
          <a:p>
            <a:r>
              <a:rPr lang="en-US" dirty="0"/>
              <a:t>A key feature of this panzootic is the scale, both in number but also magnitude, of mass mortality events in wild waterbirds</a:t>
            </a:r>
          </a:p>
          <a:p>
            <a:r>
              <a:rPr lang="en-US" dirty="0"/>
              <a:t>One of the first reported outbreaks occurred in wintering Barnacle Geese in Scotland, where approximately one third of the Svalbard breeding population died</a:t>
            </a:r>
          </a:p>
          <a:p>
            <a:r>
              <a:rPr lang="en-US" dirty="0"/>
              <a:t>In early 2022, about 40% of the south-east European population of Dalmatian Pelicans was lost</a:t>
            </a:r>
          </a:p>
          <a:p>
            <a:r>
              <a:rPr lang="en-US" dirty="0"/>
              <a:t>Northern Gannets (Morus </a:t>
            </a:r>
            <a:r>
              <a:rPr lang="en-US" dirty="0" err="1"/>
              <a:t>bassanus</a:t>
            </a:r>
            <a:r>
              <a:rPr lang="en-US" dirty="0"/>
              <a:t>) were similarly heavily affected in the Atlantic, with unusually high mortality at colonies, including at Bass Rock in Scotland where the number of occupied nests decreased by 71% (Lane et al. 2023)</a:t>
            </a:r>
          </a:p>
          <a:p>
            <a:r>
              <a:rPr lang="en-US" dirty="0"/>
              <a:t>I will not mention all the populations impacted but they are…</a:t>
            </a:r>
          </a:p>
        </p:txBody>
      </p:sp>
    </p:spTree>
    <p:extLst>
      <p:ext uri="{BB962C8B-B14F-4D97-AF65-F5344CB8AC3E}">
        <p14:creationId xmlns:p14="http://schemas.microsoft.com/office/powerpoint/2010/main" val="222646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2B71-E259-D4B2-D53C-1661756DA3B2}"/>
              </a:ext>
            </a:extLst>
          </p:cNvPr>
          <p:cNvSpPr>
            <a:spLocks noGrp="1"/>
          </p:cNvSpPr>
          <p:nvPr>
            <p:ph type="title"/>
          </p:nvPr>
        </p:nvSpPr>
        <p:spPr/>
        <p:txBody>
          <a:bodyPr/>
          <a:lstStyle/>
          <a:p>
            <a:r>
              <a:rPr lang="en-US" dirty="0"/>
              <a:t>Slide 2</a:t>
            </a:r>
          </a:p>
        </p:txBody>
      </p:sp>
      <p:sp>
        <p:nvSpPr>
          <p:cNvPr id="3" name="Content Placeholder 2">
            <a:extLst>
              <a:ext uri="{FF2B5EF4-FFF2-40B4-BE49-F238E27FC236}">
                <a16:creationId xmlns:a16="http://schemas.microsoft.com/office/drawing/2014/main" id="{B5F42DAF-52E6-5930-8D17-471AF2230E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16066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2B71-E259-D4B2-D53C-1661756DA3B2}"/>
              </a:ext>
            </a:extLst>
          </p:cNvPr>
          <p:cNvSpPr>
            <a:spLocks noGrp="1"/>
          </p:cNvSpPr>
          <p:nvPr>
            <p:ph type="title"/>
          </p:nvPr>
        </p:nvSpPr>
        <p:spPr/>
        <p:txBody>
          <a:bodyPr/>
          <a:lstStyle/>
          <a:p>
            <a:r>
              <a:rPr lang="en-US" dirty="0"/>
              <a:t>Slide 2</a:t>
            </a:r>
          </a:p>
        </p:txBody>
      </p:sp>
      <p:sp>
        <p:nvSpPr>
          <p:cNvPr id="3" name="Content Placeholder 2">
            <a:extLst>
              <a:ext uri="{FF2B5EF4-FFF2-40B4-BE49-F238E27FC236}">
                <a16:creationId xmlns:a16="http://schemas.microsoft.com/office/drawing/2014/main" id="{B5F42DAF-52E6-5930-8D17-471AF2230E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20258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407</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Slide 1: Cover</vt:lpstr>
      <vt:lpstr>Slide 2 Impacts</vt:lpstr>
      <vt:lpstr>Slide 3</vt:lpstr>
      <vt:lpstr>Slide 4</vt:lpstr>
      <vt:lpstr>Slide 2</vt:lpstr>
      <vt:lpstr>Slide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Odin Rumianowski</dc:creator>
  <cp:lastModifiedBy>Odin Rumianowski</cp:lastModifiedBy>
  <cp:revision>4</cp:revision>
  <dcterms:created xsi:type="dcterms:W3CDTF">2024-09-02T18:34:28Z</dcterms:created>
  <dcterms:modified xsi:type="dcterms:W3CDTF">2024-09-11T20:48:59Z</dcterms:modified>
</cp:coreProperties>
</file>