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Lst>
  <p:sldSz cx="18288000" cy="10287000"/>
  <p:notesSz cx="6858000" cy="9144000"/>
  <p:embeddedFontLst>
    <p:embeddedFont>
      <p:font typeface="Century Gothic Paneuropean Bold" charset="1" panose="020B0702020202020204"/>
      <p:regular r:id="rId14"/>
    </p:embeddedFont>
    <p:embeddedFont>
      <p:font typeface="Century Gothic Paneuropean" charset="1" panose="020B0502020202020204"/>
      <p:regular r:id="rId15"/>
    </p:embeddedFont>
    <p:embeddedFont>
      <p:font typeface="Open Sans" charset="1" panose="020B0606030504020204"/>
      <p:regular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fonts/font14.fntdata" Type="http://schemas.openxmlformats.org/officeDocument/2006/relationships/font"/><Relationship Id="rId15" Target="fonts/font15.fntdata" Type="http://schemas.openxmlformats.org/officeDocument/2006/relationships/font"/><Relationship Id="rId16" Target="fonts/font16.fntdata" Type="http://schemas.openxmlformats.org/officeDocument/2006/relationships/font"/><Relationship Id="rId2" Target="presProps.xml" Type="http://schemas.openxmlformats.org/officeDocument/2006/relationships/presProps"/><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634754" y="710460"/>
            <a:ext cx="13018493" cy="4344644"/>
          </a:xfrm>
          <a:prstGeom prst="rect">
            <a:avLst/>
          </a:prstGeom>
        </p:spPr>
        <p:txBody>
          <a:bodyPr anchor="t" rtlCol="false" tIns="0" lIns="0" bIns="0" rIns="0">
            <a:spAutoFit/>
          </a:bodyPr>
          <a:lstStyle/>
          <a:p>
            <a:pPr algn="ctr">
              <a:lnSpc>
                <a:spcPts val="17489"/>
              </a:lnSpc>
            </a:pPr>
            <a:r>
              <a:rPr lang="en-US" b="true" sz="12492">
                <a:solidFill>
                  <a:srgbClr val="000000"/>
                </a:solidFill>
                <a:latin typeface="Century Gothic Paneuropean Bold"/>
                <a:ea typeface="Century Gothic Paneuropean Bold"/>
                <a:cs typeface="Century Gothic Paneuropean Bold"/>
                <a:sym typeface="Century Gothic Paneuropean Bold"/>
              </a:rPr>
              <a:t>DROWSY DRIVER</a:t>
            </a:r>
          </a:p>
          <a:p>
            <a:pPr algn="ctr">
              <a:lnSpc>
                <a:spcPts val="17489"/>
              </a:lnSpc>
            </a:pPr>
            <a:r>
              <a:rPr lang="en-US" b="true" sz="12492">
                <a:solidFill>
                  <a:srgbClr val="000000"/>
                </a:solidFill>
                <a:latin typeface="Century Gothic Paneuropean Bold"/>
                <a:ea typeface="Century Gothic Paneuropean Bold"/>
                <a:cs typeface="Century Gothic Paneuropean Bold"/>
                <a:sym typeface="Century Gothic Paneuropean Bold"/>
              </a:rPr>
              <a:t>DETECTION</a:t>
            </a:r>
          </a:p>
        </p:txBody>
      </p:sp>
      <p:sp>
        <p:nvSpPr>
          <p:cNvPr name="TextBox 3" id="3"/>
          <p:cNvSpPr txBox="true"/>
          <p:nvPr/>
        </p:nvSpPr>
        <p:spPr>
          <a:xfrm rot="0">
            <a:off x="2634754" y="5200799"/>
            <a:ext cx="12374663" cy="4333525"/>
          </a:xfrm>
          <a:prstGeom prst="rect">
            <a:avLst/>
          </a:prstGeom>
        </p:spPr>
        <p:txBody>
          <a:bodyPr anchor="t" rtlCol="false" tIns="0" lIns="0" bIns="0" rIns="0">
            <a:spAutoFit/>
          </a:bodyPr>
          <a:lstStyle/>
          <a:p>
            <a:pPr algn="ctr">
              <a:lnSpc>
                <a:spcPts val="8642"/>
              </a:lnSpc>
            </a:pPr>
            <a:r>
              <a:rPr lang="en-US" sz="6173">
                <a:solidFill>
                  <a:srgbClr val="000000"/>
                </a:solidFill>
                <a:latin typeface="Century Gothic Paneuropean"/>
                <a:ea typeface="Century Gothic Paneuropean"/>
                <a:cs typeface="Century Gothic Paneuropean"/>
                <a:sym typeface="Century Gothic Paneuropean"/>
              </a:rPr>
              <a:t>presented By :Mohamed Sherif</a:t>
            </a:r>
          </a:p>
          <a:p>
            <a:pPr algn="ctr">
              <a:lnSpc>
                <a:spcPts val="8642"/>
              </a:lnSpc>
            </a:pPr>
            <a:r>
              <a:rPr lang="en-US" sz="6173">
                <a:solidFill>
                  <a:srgbClr val="000000"/>
                </a:solidFill>
                <a:latin typeface="Century Gothic Paneuropean"/>
                <a:ea typeface="Century Gothic Paneuropean"/>
                <a:cs typeface="Century Gothic Paneuropean"/>
                <a:sym typeface="Century Gothic Paneuropean"/>
              </a:rPr>
              <a:t>Mohamed Osama</a:t>
            </a:r>
          </a:p>
          <a:p>
            <a:pPr algn="ctr">
              <a:lnSpc>
                <a:spcPts val="8642"/>
              </a:lnSpc>
            </a:pPr>
            <a:r>
              <a:rPr lang="en-US" sz="6173">
                <a:solidFill>
                  <a:srgbClr val="000000"/>
                </a:solidFill>
                <a:latin typeface="Century Gothic Paneuropean"/>
                <a:ea typeface="Century Gothic Paneuropean"/>
                <a:cs typeface="Century Gothic Paneuropean"/>
                <a:sym typeface="Century Gothic Paneuropean"/>
              </a:rPr>
              <a:t>Ali Zorkany</a:t>
            </a:r>
          </a:p>
          <a:p>
            <a:pPr algn="ctr">
              <a:lnSpc>
                <a:spcPts val="8642"/>
              </a:lnSpc>
            </a:pPr>
            <a:r>
              <a:rPr lang="en-US" sz="6173">
                <a:solidFill>
                  <a:srgbClr val="000000"/>
                </a:solidFill>
                <a:latin typeface="Century Gothic Paneuropean"/>
                <a:ea typeface="Century Gothic Paneuropean"/>
                <a:cs typeface="Century Gothic Paneuropean"/>
                <a:sym typeface="Century Gothic Paneuropean"/>
              </a:rPr>
              <a:t>Yousef el Ghazali</a:t>
            </a:r>
          </a:p>
        </p:txBody>
      </p:sp>
      <p:grpSp>
        <p:nvGrpSpPr>
          <p:cNvPr name="Group 4" id="4"/>
          <p:cNvGrpSpPr/>
          <p:nvPr/>
        </p:nvGrpSpPr>
        <p:grpSpPr>
          <a:xfrm rot="0">
            <a:off x="16718943" y="-989670"/>
            <a:ext cx="1080715" cy="2956684"/>
            <a:chOff x="0" y="0"/>
            <a:chExt cx="284633" cy="778715"/>
          </a:xfrm>
        </p:grpSpPr>
        <p:sp>
          <p:nvSpPr>
            <p:cNvPr name="Freeform 5" id="5"/>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6" id="6"/>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529352" y="9803843"/>
            <a:ext cx="19346704" cy="821917"/>
            <a:chOff x="0" y="0"/>
            <a:chExt cx="5095428" cy="216472"/>
          </a:xfrm>
        </p:grpSpPr>
        <p:sp>
          <p:nvSpPr>
            <p:cNvPr name="Freeform 8" id="8"/>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name="TextBox 9" id="9"/>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488343" y="-989670"/>
            <a:ext cx="1080715" cy="2956684"/>
            <a:chOff x="0" y="0"/>
            <a:chExt cx="284633" cy="778715"/>
          </a:xfrm>
        </p:grpSpPr>
        <p:sp>
          <p:nvSpPr>
            <p:cNvPr name="Freeform 13" id="1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4" id="1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1894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TextBox 8" id="8"/>
          <p:cNvSpPr txBox="true"/>
          <p:nvPr/>
        </p:nvSpPr>
        <p:spPr>
          <a:xfrm rot="0">
            <a:off x="4875411" y="574900"/>
            <a:ext cx="8537178" cy="1392115"/>
          </a:xfrm>
          <a:prstGeom prst="rect">
            <a:avLst/>
          </a:prstGeom>
        </p:spPr>
        <p:txBody>
          <a:bodyPr anchor="t" rtlCol="false" tIns="0" lIns="0" bIns="0" rIns="0">
            <a:spAutoFit/>
          </a:bodyPr>
          <a:lstStyle/>
          <a:p>
            <a:pPr algn="ctr">
              <a:lnSpc>
                <a:spcPts val="11469"/>
              </a:lnSpc>
            </a:pPr>
            <a:r>
              <a:rPr lang="en-US" b="true" sz="8192">
                <a:solidFill>
                  <a:srgbClr val="000000"/>
                </a:solidFill>
                <a:latin typeface="Century Gothic Paneuropean Bold"/>
                <a:ea typeface="Century Gothic Paneuropean Bold"/>
                <a:cs typeface="Century Gothic Paneuropean Bold"/>
                <a:sym typeface="Century Gothic Paneuropean Bold"/>
              </a:rPr>
              <a:t>INTRODUCTION</a:t>
            </a:r>
          </a:p>
        </p:txBody>
      </p:sp>
      <p:sp>
        <p:nvSpPr>
          <p:cNvPr name="TextBox 9" id="9"/>
          <p:cNvSpPr txBox="true"/>
          <p:nvPr/>
        </p:nvSpPr>
        <p:spPr>
          <a:xfrm rot="0">
            <a:off x="2918326" y="2902338"/>
            <a:ext cx="12454772" cy="5717787"/>
          </a:xfrm>
          <a:prstGeom prst="rect">
            <a:avLst/>
          </a:prstGeom>
        </p:spPr>
        <p:txBody>
          <a:bodyPr anchor="t" rtlCol="false" tIns="0" lIns="0" bIns="0" rIns="0">
            <a:spAutoFit/>
          </a:bodyPr>
          <a:lstStyle/>
          <a:p>
            <a:pPr algn="ctr">
              <a:lnSpc>
                <a:spcPts val="5096"/>
              </a:lnSpc>
            </a:pPr>
            <a:r>
              <a:rPr lang="en-US" sz="3640">
                <a:solidFill>
                  <a:srgbClr val="000000"/>
                </a:solidFill>
                <a:latin typeface="Century Gothic Paneuropean"/>
                <a:ea typeface="Century Gothic Paneuropean"/>
                <a:cs typeface="Century Gothic Paneuropean"/>
                <a:sym typeface="Century Gothic Paneuropean"/>
              </a:rPr>
              <a:t>In this project, we developed a drowsy driver detection system using traditional image processing techniques and facial landmark analysis. The system monitors the eyes and mouth in driver images to compute EAR (Eye Aspect Ratio) and MAR (Mouth Aspect Ratio), which are key indicators of drowsiness. This solution runs on a Jupyter Notebook and demonstrates how computer vision techniques can contribute to road safety</a:t>
            </a:r>
          </a:p>
        </p:txBody>
      </p:sp>
      <p:sp>
        <p:nvSpPr>
          <p:cNvPr name="Freeform 10" id="10"/>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488343" y="-989670"/>
            <a:ext cx="1080715" cy="2956684"/>
            <a:chOff x="0" y="0"/>
            <a:chExt cx="284633" cy="778715"/>
          </a:xfrm>
        </p:grpSpPr>
        <p:sp>
          <p:nvSpPr>
            <p:cNvPr name="Freeform 13" id="1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4" id="1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699589" y="-152400"/>
            <a:ext cx="16384740" cy="1395104"/>
          </a:xfrm>
          <a:prstGeom prst="rect">
            <a:avLst/>
          </a:prstGeom>
        </p:spPr>
        <p:txBody>
          <a:bodyPr anchor="t" rtlCol="false" tIns="0" lIns="0" bIns="0" rIns="0">
            <a:spAutoFit/>
          </a:bodyPr>
          <a:lstStyle/>
          <a:p>
            <a:pPr algn="ctr">
              <a:lnSpc>
                <a:spcPts val="11469"/>
              </a:lnSpc>
            </a:pPr>
            <a:r>
              <a:rPr lang="en-US" b="true" sz="8192">
                <a:solidFill>
                  <a:srgbClr val="000000"/>
                </a:solidFill>
                <a:latin typeface="Century Gothic Paneuropean Bold"/>
                <a:ea typeface="Century Gothic Paneuropean Bold"/>
                <a:cs typeface="Century Gothic Paneuropean Bold"/>
                <a:sym typeface="Century Gothic Paneuropean Bold"/>
              </a:rPr>
              <a:t>TECHNOLOGIES  &amp; LIBRARIES</a:t>
            </a:r>
          </a:p>
        </p:txBody>
      </p:sp>
      <p:sp>
        <p:nvSpPr>
          <p:cNvPr name="TextBox 3" id="3"/>
          <p:cNvSpPr txBox="true"/>
          <p:nvPr/>
        </p:nvSpPr>
        <p:spPr>
          <a:xfrm rot="0">
            <a:off x="1216107" y="1323129"/>
            <a:ext cx="17766686" cy="9546837"/>
          </a:xfrm>
          <a:prstGeom prst="rect">
            <a:avLst/>
          </a:prstGeom>
        </p:spPr>
        <p:txBody>
          <a:bodyPr anchor="t" rtlCol="false" tIns="0" lIns="0" bIns="0" rIns="0">
            <a:spAutoFit/>
          </a:bodyPr>
          <a:lstStyle/>
          <a:p>
            <a:pPr algn="l" marL="785932" indent="-392966" lvl="1">
              <a:lnSpc>
                <a:spcPts val="5096"/>
              </a:lnSpc>
              <a:buFont typeface="Arial"/>
              <a:buChar char="•"/>
            </a:pPr>
            <a:r>
              <a:rPr lang="en-US" sz="3640">
                <a:solidFill>
                  <a:srgbClr val="000000"/>
                </a:solidFill>
                <a:latin typeface="Century Gothic Paneuropean"/>
                <a:ea typeface="Century Gothic Paneuropean"/>
                <a:cs typeface="Century Gothic Paneuropean"/>
                <a:sym typeface="Century Gothic Paneuropean"/>
              </a:rPr>
              <a:t>Python: programming language</a:t>
            </a:r>
          </a:p>
          <a:p>
            <a:pPr algn="l">
              <a:lnSpc>
                <a:spcPts val="5096"/>
              </a:lnSpc>
            </a:pPr>
          </a:p>
          <a:p>
            <a:pPr algn="l" marL="785932" indent="-392966" lvl="1">
              <a:lnSpc>
                <a:spcPts val="5096"/>
              </a:lnSpc>
              <a:buFont typeface="Arial"/>
              <a:buChar char="•"/>
            </a:pPr>
            <a:r>
              <a:rPr lang="en-US" sz="3640">
                <a:solidFill>
                  <a:srgbClr val="000000"/>
                </a:solidFill>
                <a:latin typeface="Century Gothic Paneuropean"/>
                <a:ea typeface="Century Gothic Paneuropean"/>
                <a:cs typeface="Century Gothic Paneuropean"/>
                <a:sym typeface="Century Gothic Paneuropean"/>
              </a:rPr>
              <a:t>OpenCV:  Image enhancement (CLAHE, grayscale) and visualization.</a:t>
            </a:r>
          </a:p>
          <a:p>
            <a:pPr algn="l">
              <a:lnSpc>
                <a:spcPts val="5096"/>
              </a:lnSpc>
            </a:pPr>
          </a:p>
          <a:p>
            <a:pPr algn="l" marL="785932" indent="-392966" lvl="1">
              <a:lnSpc>
                <a:spcPts val="5096"/>
              </a:lnSpc>
              <a:buFont typeface="Arial"/>
              <a:buChar char="•"/>
            </a:pPr>
            <a:r>
              <a:rPr lang="en-US" sz="3640">
                <a:solidFill>
                  <a:srgbClr val="000000"/>
                </a:solidFill>
                <a:latin typeface="Century Gothic Paneuropean"/>
                <a:ea typeface="Century Gothic Paneuropean"/>
                <a:cs typeface="Century Gothic Paneuropean"/>
                <a:sym typeface="Century Gothic Paneuropean"/>
              </a:rPr>
              <a:t>NumPy: Numerical operations and geometry calculations</a:t>
            </a:r>
          </a:p>
          <a:p>
            <a:pPr algn="l">
              <a:lnSpc>
                <a:spcPts val="5096"/>
              </a:lnSpc>
            </a:pPr>
          </a:p>
          <a:p>
            <a:pPr algn="l" marL="785932" indent="-392966" lvl="1">
              <a:lnSpc>
                <a:spcPts val="5096"/>
              </a:lnSpc>
              <a:buFont typeface="Arial"/>
              <a:buChar char="•"/>
            </a:pPr>
            <a:r>
              <a:rPr lang="en-US" sz="3640">
                <a:solidFill>
                  <a:srgbClr val="000000"/>
                </a:solidFill>
                <a:latin typeface="Century Gothic Paneuropean"/>
                <a:ea typeface="Century Gothic Paneuropean"/>
                <a:cs typeface="Century Gothic Paneuropean"/>
                <a:sym typeface="Century Gothic Paneuropean"/>
              </a:rPr>
              <a:t>Matplotlib: Displaying processed images in the notebook.</a:t>
            </a:r>
          </a:p>
          <a:p>
            <a:pPr algn="l">
              <a:lnSpc>
                <a:spcPts val="5096"/>
              </a:lnSpc>
            </a:pPr>
          </a:p>
          <a:p>
            <a:pPr algn="l" marL="785932" indent="-392966" lvl="1">
              <a:lnSpc>
                <a:spcPts val="5096"/>
              </a:lnSpc>
              <a:buFont typeface="Arial"/>
              <a:buChar char="•"/>
            </a:pPr>
            <a:r>
              <a:rPr lang="en-US" sz="3640">
                <a:solidFill>
                  <a:srgbClr val="000000"/>
                </a:solidFill>
                <a:latin typeface="Century Gothic Paneuropean"/>
                <a:ea typeface="Century Gothic Paneuropean"/>
                <a:cs typeface="Century Gothic Paneuropean"/>
                <a:sym typeface="Century Gothic Paneuropean"/>
              </a:rPr>
              <a:t>Pandas: Data handling and analysis </a:t>
            </a:r>
          </a:p>
          <a:p>
            <a:pPr algn="l">
              <a:lnSpc>
                <a:spcPts val="5096"/>
              </a:lnSpc>
            </a:pPr>
          </a:p>
          <a:p>
            <a:pPr algn="l" marL="785932" indent="-392966" lvl="1">
              <a:lnSpc>
                <a:spcPts val="5096"/>
              </a:lnSpc>
              <a:buFont typeface="Arial"/>
              <a:buChar char="•"/>
            </a:pPr>
            <a:r>
              <a:rPr lang="en-US" sz="3640">
                <a:solidFill>
                  <a:srgbClr val="000000"/>
                </a:solidFill>
                <a:latin typeface="Century Gothic Paneuropean"/>
                <a:ea typeface="Century Gothic Paneuropean"/>
                <a:cs typeface="Century Gothic Paneuropean"/>
                <a:sym typeface="Century Gothic Paneuropean"/>
              </a:rPr>
              <a:t>glob: Reading multiple image files efficiently.</a:t>
            </a:r>
          </a:p>
          <a:p>
            <a:pPr algn="l">
              <a:lnSpc>
                <a:spcPts val="5096"/>
              </a:lnSpc>
            </a:pPr>
          </a:p>
          <a:p>
            <a:pPr algn="l" marL="785932" indent="-392966" lvl="1">
              <a:lnSpc>
                <a:spcPts val="5096"/>
              </a:lnSpc>
              <a:buFont typeface="Arial"/>
              <a:buChar char="•"/>
            </a:pPr>
            <a:r>
              <a:rPr lang="en-US" sz="3640">
                <a:solidFill>
                  <a:srgbClr val="000000"/>
                </a:solidFill>
                <a:latin typeface="Century Gothic Paneuropean"/>
                <a:ea typeface="Century Gothic Paneuropean"/>
                <a:cs typeface="Century Gothic Paneuropean"/>
                <a:sym typeface="Century Gothic Paneuropean"/>
              </a:rPr>
              <a:t>MediaPipe: Real-time face mesh detection and landmark extraction.</a:t>
            </a:r>
          </a:p>
          <a:p>
            <a:pPr algn="l">
              <a:lnSpc>
                <a:spcPts val="5096"/>
              </a:lnSpc>
            </a:pPr>
          </a:p>
          <a:p>
            <a:pPr algn="l">
              <a:lnSpc>
                <a:spcPts val="5096"/>
              </a:lnSpc>
            </a:pPr>
          </a:p>
        </p:txBody>
      </p:sp>
      <p:grpSp>
        <p:nvGrpSpPr>
          <p:cNvPr name="Group 4" id="4"/>
          <p:cNvGrpSpPr/>
          <p:nvPr/>
        </p:nvGrpSpPr>
        <p:grpSpPr>
          <a:xfrm rot="0">
            <a:off x="16718943" y="-989670"/>
            <a:ext cx="1080715" cy="2956684"/>
            <a:chOff x="0" y="0"/>
            <a:chExt cx="284633" cy="778715"/>
          </a:xfrm>
        </p:grpSpPr>
        <p:sp>
          <p:nvSpPr>
            <p:cNvPr name="Freeform 5" id="5"/>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6" id="6"/>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529352" y="9803843"/>
            <a:ext cx="19346704" cy="821917"/>
            <a:chOff x="0" y="0"/>
            <a:chExt cx="5095428" cy="216472"/>
          </a:xfrm>
        </p:grpSpPr>
        <p:sp>
          <p:nvSpPr>
            <p:cNvPr name="Freeform 8" id="8"/>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9" id="9"/>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488343" y="-989670"/>
            <a:ext cx="1080715" cy="2956684"/>
            <a:chOff x="0" y="0"/>
            <a:chExt cx="284633" cy="778715"/>
          </a:xfrm>
        </p:grpSpPr>
        <p:sp>
          <p:nvSpPr>
            <p:cNvPr name="Freeform 13" id="1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4" id="1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6718943" y="-989670"/>
            <a:ext cx="1080715" cy="2956684"/>
            <a:chOff x="0" y="0"/>
            <a:chExt cx="284633" cy="778715"/>
          </a:xfrm>
        </p:grpSpPr>
        <p:sp>
          <p:nvSpPr>
            <p:cNvPr name="Freeform 3" id="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4" id="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5" id="5"/>
          <p:cNvGrpSpPr/>
          <p:nvPr/>
        </p:nvGrpSpPr>
        <p:grpSpPr>
          <a:xfrm rot="0">
            <a:off x="-529352" y="9803843"/>
            <a:ext cx="19346704" cy="821917"/>
            <a:chOff x="0" y="0"/>
            <a:chExt cx="5095428" cy="216472"/>
          </a:xfrm>
        </p:grpSpPr>
        <p:sp>
          <p:nvSpPr>
            <p:cNvPr name="Freeform 6" id="6"/>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7" id="7"/>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8" id="8"/>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9" id="9"/>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0" id="10"/>
          <p:cNvGrpSpPr/>
          <p:nvPr/>
        </p:nvGrpSpPr>
        <p:grpSpPr>
          <a:xfrm rot="0">
            <a:off x="488343" y="-989670"/>
            <a:ext cx="1080715" cy="2956684"/>
            <a:chOff x="0" y="0"/>
            <a:chExt cx="284633" cy="778715"/>
          </a:xfrm>
        </p:grpSpPr>
        <p:sp>
          <p:nvSpPr>
            <p:cNvPr name="Freeform 11" id="11"/>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2" id="12"/>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Freeform 13" id="13"/>
          <p:cNvSpPr/>
          <p:nvPr/>
        </p:nvSpPr>
        <p:spPr>
          <a:xfrm flipH="false" flipV="false" rot="0">
            <a:off x="9951066" y="1892869"/>
            <a:ext cx="7308234" cy="7910975"/>
          </a:xfrm>
          <a:custGeom>
            <a:avLst/>
            <a:gdLst/>
            <a:ahLst/>
            <a:cxnLst/>
            <a:rect r="r" b="b" t="t" l="l"/>
            <a:pathLst>
              <a:path h="7910975" w="7308234">
                <a:moveTo>
                  <a:pt x="0" y="0"/>
                </a:moveTo>
                <a:lnTo>
                  <a:pt x="7308234" y="0"/>
                </a:lnTo>
                <a:lnTo>
                  <a:pt x="7308234" y="7910974"/>
                </a:lnTo>
                <a:lnTo>
                  <a:pt x="0" y="7910974"/>
                </a:lnTo>
                <a:lnTo>
                  <a:pt x="0" y="0"/>
                </a:lnTo>
                <a:close/>
              </a:path>
            </a:pathLst>
          </a:custGeom>
          <a:blipFill>
            <a:blip r:embed="rId4"/>
            <a:stretch>
              <a:fillRect l="0" t="0" r="0" b="0"/>
            </a:stretch>
          </a:blipFill>
        </p:spPr>
      </p:sp>
      <p:sp>
        <p:nvSpPr>
          <p:cNvPr name="TextBox 14" id="14"/>
          <p:cNvSpPr txBox="true"/>
          <p:nvPr/>
        </p:nvSpPr>
        <p:spPr>
          <a:xfrm rot="0">
            <a:off x="2681877" y="254948"/>
            <a:ext cx="12924246" cy="1395104"/>
          </a:xfrm>
          <a:prstGeom prst="rect">
            <a:avLst/>
          </a:prstGeom>
        </p:spPr>
        <p:txBody>
          <a:bodyPr anchor="t" rtlCol="false" tIns="0" lIns="0" bIns="0" rIns="0">
            <a:spAutoFit/>
          </a:bodyPr>
          <a:lstStyle/>
          <a:p>
            <a:pPr algn="ctr">
              <a:lnSpc>
                <a:spcPts val="11469"/>
              </a:lnSpc>
            </a:pPr>
            <a:r>
              <a:rPr lang="en-US" b="true" sz="8192">
                <a:solidFill>
                  <a:srgbClr val="000000"/>
                </a:solidFill>
                <a:latin typeface="Century Gothic Paneuropean Bold"/>
                <a:ea typeface="Century Gothic Paneuropean Bold"/>
                <a:cs typeface="Century Gothic Paneuropean Bold"/>
                <a:sym typeface="Century Gothic Paneuropean Bold"/>
              </a:rPr>
              <a:t>MEDIAPIPE LANDMARKS</a:t>
            </a:r>
          </a:p>
        </p:txBody>
      </p:sp>
      <p:sp>
        <p:nvSpPr>
          <p:cNvPr name="TextBox 15" id="15"/>
          <p:cNvSpPr txBox="true"/>
          <p:nvPr/>
        </p:nvSpPr>
        <p:spPr>
          <a:xfrm rot="0">
            <a:off x="1028700" y="3348198"/>
            <a:ext cx="8922366" cy="6155975"/>
          </a:xfrm>
          <a:prstGeom prst="rect">
            <a:avLst/>
          </a:prstGeom>
        </p:spPr>
        <p:txBody>
          <a:bodyPr anchor="t" rtlCol="false" tIns="0" lIns="0" bIns="0" rIns="0">
            <a:spAutoFit/>
          </a:bodyPr>
          <a:lstStyle/>
          <a:p>
            <a:pPr algn="ctr">
              <a:lnSpc>
                <a:spcPts val="4478"/>
              </a:lnSpc>
              <a:spcBef>
                <a:spcPct val="0"/>
              </a:spcBef>
            </a:pPr>
          </a:p>
          <a:p>
            <a:pPr algn="l" marL="690689" indent="-345344" lvl="1">
              <a:lnSpc>
                <a:spcPts val="4478"/>
              </a:lnSpc>
              <a:buFont typeface="Arial"/>
              <a:buChar char="•"/>
            </a:pPr>
            <a:r>
              <a:rPr lang="en-US" sz="3199">
                <a:solidFill>
                  <a:srgbClr val="000000"/>
                </a:solidFill>
                <a:latin typeface="Open Sans"/>
                <a:ea typeface="Open Sans"/>
                <a:cs typeface="Open Sans"/>
                <a:sym typeface="Open Sans"/>
              </a:rPr>
              <a:t>MediaPipe is an open-source framework by Google that provides real-time face and hand landmark detection</a:t>
            </a:r>
          </a:p>
          <a:p>
            <a:pPr algn="l">
              <a:lnSpc>
                <a:spcPts val="4478"/>
              </a:lnSpc>
            </a:pPr>
          </a:p>
          <a:p>
            <a:pPr algn="l">
              <a:lnSpc>
                <a:spcPts val="4478"/>
              </a:lnSpc>
            </a:pPr>
            <a:r>
              <a:rPr lang="en-US" sz="3199">
                <a:solidFill>
                  <a:srgbClr val="000000"/>
                </a:solidFill>
                <a:latin typeface="Open Sans"/>
                <a:ea typeface="Open Sans"/>
                <a:cs typeface="Open Sans"/>
                <a:sym typeface="Open Sans"/>
              </a:rPr>
              <a:t>In our project:</a:t>
            </a:r>
          </a:p>
          <a:p>
            <a:pPr algn="l" marL="690689" indent="-345344" lvl="1">
              <a:lnSpc>
                <a:spcPts val="4478"/>
              </a:lnSpc>
              <a:buFont typeface="Arial"/>
              <a:buChar char="•"/>
            </a:pPr>
            <a:r>
              <a:rPr lang="en-US" sz="3199">
                <a:solidFill>
                  <a:srgbClr val="000000"/>
                </a:solidFill>
                <a:latin typeface="Open Sans"/>
                <a:ea typeface="Open Sans"/>
                <a:cs typeface="Open Sans"/>
                <a:sym typeface="Open Sans"/>
              </a:rPr>
              <a:t>It was used to locate eye and mouth landmarks.</a:t>
            </a:r>
          </a:p>
          <a:p>
            <a:pPr algn="l" marL="690689" indent="-345344" lvl="1">
              <a:lnSpc>
                <a:spcPts val="4478"/>
              </a:lnSpc>
              <a:buFont typeface="Arial"/>
              <a:buChar char="•"/>
            </a:pPr>
            <a:r>
              <a:rPr lang="en-US" sz="3199">
                <a:solidFill>
                  <a:srgbClr val="000000"/>
                </a:solidFill>
                <a:latin typeface="Open Sans"/>
                <a:ea typeface="Open Sans"/>
                <a:cs typeface="Open Sans"/>
                <a:sym typeface="Open Sans"/>
              </a:rPr>
              <a:t>We used those coordinates to calculate EAR and MAR.</a:t>
            </a:r>
          </a:p>
          <a:p>
            <a:pPr algn="l">
              <a:lnSpc>
                <a:spcPts val="4478"/>
              </a:lnSpc>
            </a:pPr>
          </a:p>
        </p:txBody>
      </p:sp>
      <p:sp>
        <p:nvSpPr>
          <p:cNvPr name="TextBox 16" id="16"/>
          <p:cNvSpPr txBox="true"/>
          <p:nvPr/>
        </p:nvSpPr>
        <p:spPr>
          <a:xfrm rot="0">
            <a:off x="318" y="2200894"/>
            <a:ext cx="5724524" cy="865799"/>
          </a:xfrm>
          <a:prstGeom prst="rect">
            <a:avLst/>
          </a:prstGeom>
        </p:spPr>
        <p:txBody>
          <a:bodyPr anchor="t" rtlCol="false" tIns="0" lIns="0" bIns="0" rIns="0">
            <a:spAutoFit/>
          </a:bodyPr>
          <a:lstStyle/>
          <a:p>
            <a:pPr algn="ctr">
              <a:lnSpc>
                <a:spcPts val="7100"/>
              </a:lnSpc>
              <a:spcBef>
                <a:spcPct val="0"/>
              </a:spcBef>
            </a:pPr>
            <a:r>
              <a:rPr lang="en-US" sz="5071">
                <a:solidFill>
                  <a:srgbClr val="000000"/>
                </a:solidFill>
                <a:latin typeface="Open Sans"/>
                <a:ea typeface="Open Sans"/>
                <a:cs typeface="Open Sans"/>
                <a:sym typeface="Open Sans"/>
              </a:rPr>
              <a:t>What is Mediapipe: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875411" y="336272"/>
            <a:ext cx="8537178" cy="1395104"/>
          </a:xfrm>
          <a:prstGeom prst="rect">
            <a:avLst/>
          </a:prstGeom>
        </p:spPr>
        <p:txBody>
          <a:bodyPr anchor="t" rtlCol="false" tIns="0" lIns="0" bIns="0" rIns="0">
            <a:spAutoFit/>
          </a:bodyPr>
          <a:lstStyle/>
          <a:p>
            <a:pPr algn="ctr">
              <a:lnSpc>
                <a:spcPts val="11469"/>
              </a:lnSpc>
            </a:pPr>
            <a:r>
              <a:rPr lang="en-US" b="true" sz="8192">
                <a:solidFill>
                  <a:srgbClr val="000000"/>
                </a:solidFill>
                <a:latin typeface="Century Gothic Paneuropean Bold"/>
                <a:ea typeface="Century Gothic Paneuropean Bold"/>
                <a:cs typeface="Century Gothic Paneuropean Bold"/>
                <a:sym typeface="Century Gothic Paneuropean Bold"/>
              </a:rPr>
              <a:t>WORKFLOW</a:t>
            </a:r>
          </a:p>
        </p:txBody>
      </p:sp>
      <p:sp>
        <p:nvSpPr>
          <p:cNvPr name="TextBox 3" id="3"/>
          <p:cNvSpPr txBox="true"/>
          <p:nvPr/>
        </p:nvSpPr>
        <p:spPr>
          <a:xfrm rot="0">
            <a:off x="1963209" y="2171531"/>
            <a:ext cx="14281321" cy="5717787"/>
          </a:xfrm>
          <a:prstGeom prst="rect">
            <a:avLst/>
          </a:prstGeom>
        </p:spPr>
        <p:txBody>
          <a:bodyPr anchor="t" rtlCol="false" tIns="0" lIns="0" bIns="0" rIns="0">
            <a:spAutoFit/>
          </a:bodyPr>
          <a:lstStyle/>
          <a:p>
            <a:pPr algn="l" marL="785932" indent="-392966" lvl="1">
              <a:lnSpc>
                <a:spcPts val="5096"/>
              </a:lnSpc>
              <a:buFont typeface="Arial"/>
              <a:buChar char="•"/>
            </a:pPr>
            <a:r>
              <a:rPr lang="en-US" sz="3640">
                <a:solidFill>
                  <a:srgbClr val="000000"/>
                </a:solidFill>
                <a:latin typeface="Century Gothic Paneuropean"/>
                <a:ea typeface="Century Gothic Paneuropean"/>
                <a:cs typeface="Century Gothic Paneuropean"/>
                <a:sym typeface="Century Gothic Paneuropean"/>
              </a:rPr>
              <a:t>Load image dataset</a:t>
            </a:r>
          </a:p>
          <a:p>
            <a:pPr algn="l" marL="785932" indent="-392966" lvl="1">
              <a:lnSpc>
                <a:spcPts val="5096"/>
              </a:lnSpc>
              <a:buFont typeface="Arial"/>
              <a:buChar char="•"/>
            </a:pPr>
            <a:r>
              <a:rPr lang="en-US" sz="3640">
                <a:solidFill>
                  <a:srgbClr val="000000"/>
                </a:solidFill>
                <a:latin typeface="Century Gothic Paneuropean"/>
                <a:ea typeface="Century Gothic Paneuropean"/>
                <a:cs typeface="Century Gothic Paneuropean"/>
                <a:sym typeface="Century Gothic Paneuropean"/>
              </a:rPr>
              <a:t>G</a:t>
            </a:r>
            <a:r>
              <a:rPr lang="en-US" sz="3640">
                <a:solidFill>
                  <a:srgbClr val="000000"/>
                </a:solidFill>
                <a:latin typeface="Century Gothic Paneuropean"/>
                <a:ea typeface="Century Gothic Paneuropean"/>
                <a:cs typeface="Century Gothic Paneuropean"/>
                <a:sym typeface="Century Gothic Paneuropean"/>
              </a:rPr>
              <a:t>rayscale conversion &amp; brightness-based enhancement</a:t>
            </a:r>
          </a:p>
          <a:p>
            <a:pPr algn="l" marL="785932" indent="-392966" lvl="1">
              <a:lnSpc>
                <a:spcPts val="5096"/>
              </a:lnSpc>
              <a:buFont typeface="Arial"/>
              <a:buChar char="•"/>
            </a:pPr>
            <a:r>
              <a:rPr lang="en-US" sz="3640">
                <a:solidFill>
                  <a:srgbClr val="000000"/>
                </a:solidFill>
                <a:latin typeface="Century Gothic Paneuropean"/>
                <a:ea typeface="Century Gothic Paneuropean"/>
                <a:cs typeface="Century Gothic Paneuropean"/>
                <a:sym typeface="Century Gothic Paneuropean"/>
              </a:rPr>
              <a:t>CLAHE used for dark images.</a:t>
            </a:r>
          </a:p>
          <a:p>
            <a:pPr algn="l" marL="785932" indent="-392966" lvl="1">
              <a:lnSpc>
                <a:spcPts val="5096"/>
              </a:lnSpc>
              <a:buFont typeface="Arial"/>
              <a:buChar char="•"/>
            </a:pPr>
            <a:r>
              <a:rPr lang="en-US" sz="3640">
                <a:solidFill>
                  <a:srgbClr val="000000"/>
                </a:solidFill>
                <a:latin typeface="Century Gothic Paneuropean"/>
                <a:ea typeface="Century Gothic Paneuropean"/>
                <a:cs typeface="Century Gothic Paneuropean"/>
                <a:sym typeface="Century Gothic Paneuropean"/>
              </a:rPr>
              <a:t>Histogram Equalization used for others.</a:t>
            </a:r>
          </a:p>
          <a:p>
            <a:pPr algn="l" marL="785932" indent="-392966" lvl="1">
              <a:lnSpc>
                <a:spcPts val="5096"/>
              </a:lnSpc>
              <a:buFont typeface="Arial"/>
              <a:buChar char="•"/>
            </a:pPr>
            <a:r>
              <a:rPr lang="en-US" sz="3640">
                <a:solidFill>
                  <a:srgbClr val="000000"/>
                </a:solidFill>
                <a:latin typeface="Century Gothic Paneuropean"/>
                <a:ea typeface="Century Gothic Paneuropean"/>
                <a:cs typeface="Century Gothic Paneuropean"/>
                <a:sym typeface="Century Gothic Paneuropean"/>
              </a:rPr>
              <a:t>Detect facial landmarks using MediaPipe</a:t>
            </a:r>
          </a:p>
          <a:p>
            <a:pPr algn="l" marL="785932" indent="-392966" lvl="1">
              <a:lnSpc>
                <a:spcPts val="5096"/>
              </a:lnSpc>
              <a:buFont typeface="Arial"/>
              <a:buChar char="•"/>
            </a:pPr>
            <a:r>
              <a:rPr lang="en-US" sz="3640">
                <a:solidFill>
                  <a:srgbClr val="000000"/>
                </a:solidFill>
                <a:latin typeface="Century Gothic Paneuropean"/>
                <a:ea typeface="Century Gothic Paneuropean"/>
                <a:cs typeface="Century Gothic Paneuropean"/>
                <a:sym typeface="Century Gothic Paneuropean"/>
              </a:rPr>
              <a:t>Calculate EAR &amp; MAR</a:t>
            </a:r>
          </a:p>
          <a:p>
            <a:pPr algn="l" marL="785932" indent="-392966" lvl="1">
              <a:lnSpc>
                <a:spcPts val="5096"/>
              </a:lnSpc>
              <a:buFont typeface="Arial"/>
              <a:buChar char="•"/>
            </a:pPr>
            <a:r>
              <a:rPr lang="en-US" sz="3640">
                <a:solidFill>
                  <a:srgbClr val="000000"/>
                </a:solidFill>
                <a:latin typeface="Century Gothic Paneuropean"/>
                <a:ea typeface="Century Gothic Paneuropean"/>
                <a:cs typeface="Century Gothic Paneuropean"/>
                <a:sym typeface="Century Gothic Paneuropean"/>
              </a:rPr>
              <a:t>Classify as Drowsy or Alert</a:t>
            </a:r>
          </a:p>
          <a:p>
            <a:pPr algn="l" marL="785932" indent="-392966" lvl="1">
              <a:lnSpc>
                <a:spcPts val="5096"/>
              </a:lnSpc>
              <a:buFont typeface="Arial"/>
              <a:buChar char="•"/>
            </a:pPr>
            <a:r>
              <a:rPr lang="en-US" sz="3640">
                <a:solidFill>
                  <a:srgbClr val="000000"/>
                </a:solidFill>
                <a:latin typeface="Century Gothic Paneuropean"/>
                <a:ea typeface="Century Gothic Paneuropean"/>
                <a:cs typeface="Century Gothic Paneuropean"/>
                <a:sym typeface="Century Gothic Paneuropean"/>
              </a:rPr>
              <a:t>Display bounding</a:t>
            </a:r>
            <a:r>
              <a:rPr lang="en-US" sz="3640">
                <a:solidFill>
                  <a:srgbClr val="000000"/>
                </a:solidFill>
                <a:latin typeface="Century Gothic Paneuropean"/>
                <a:ea typeface="Century Gothic Paneuropean"/>
                <a:cs typeface="Century Gothic Paneuropean"/>
                <a:sym typeface="Century Gothic Paneuropean"/>
              </a:rPr>
              <a:t> boxes and labels on images</a:t>
            </a:r>
          </a:p>
          <a:p>
            <a:pPr algn="l">
              <a:lnSpc>
                <a:spcPts val="5096"/>
              </a:lnSpc>
            </a:pPr>
          </a:p>
        </p:txBody>
      </p:sp>
      <p:grpSp>
        <p:nvGrpSpPr>
          <p:cNvPr name="Group 4" id="4"/>
          <p:cNvGrpSpPr/>
          <p:nvPr/>
        </p:nvGrpSpPr>
        <p:grpSpPr>
          <a:xfrm rot="0">
            <a:off x="16718943" y="-989670"/>
            <a:ext cx="1080715" cy="2956684"/>
            <a:chOff x="0" y="0"/>
            <a:chExt cx="284633" cy="778715"/>
          </a:xfrm>
        </p:grpSpPr>
        <p:sp>
          <p:nvSpPr>
            <p:cNvPr name="Freeform 5" id="5"/>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6" id="6"/>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529352" y="9803843"/>
            <a:ext cx="19346704" cy="821917"/>
            <a:chOff x="0" y="0"/>
            <a:chExt cx="5095428" cy="216472"/>
          </a:xfrm>
        </p:grpSpPr>
        <p:sp>
          <p:nvSpPr>
            <p:cNvPr name="Freeform 8" id="8"/>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494848"/>
              </a:solidFill>
              <a:prstDash val="solid"/>
              <a:round/>
            </a:ln>
          </p:spPr>
        </p:sp>
        <p:sp>
          <p:nvSpPr>
            <p:cNvPr name="TextBox 9" id="9"/>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488343" y="-989670"/>
            <a:ext cx="1080715" cy="2956684"/>
            <a:chOff x="0" y="0"/>
            <a:chExt cx="284633" cy="778715"/>
          </a:xfrm>
        </p:grpSpPr>
        <p:sp>
          <p:nvSpPr>
            <p:cNvPr name="Freeform 13" id="1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4" id="1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607884" y="571911"/>
            <a:ext cx="15938505" cy="1392115"/>
          </a:xfrm>
          <a:prstGeom prst="rect">
            <a:avLst/>
          </a:prstGeom>
        </p:spPr>
        <p:txBody>
          <a:bodyPr anchor="t" rtlCol="false" tIns="0" lIns="0" bIns="0" rIns="0">
            <a:spAutoFit/>
          </a:bodyPr>
          <a:lstStyle/>
          <a:p>
            <a:pPr algn="ctr">
              <a:lnSpc>
                <a:spcPts val="11469"/>
              </a:lnSpc>
            </a:pPr>
            <a:r>
              <a:rPr lang="en-US" b="true" sz="8192">
                <a:solidFill>
                  <a:srgbClr val="5271FF"/>
                </a:solidFill>
                <a:latin typeface="Century Gothic Paneuropean Bold"/>
                <a:ea typeface="Century Gothic Paneuropean Bold"/>
                <a:cs typeface="Century Gothic Paneuropean Bold"/>
                <a:sym typeface="Century Gothic Paneuropean Bold"/>
              </a:rPr>
              <a:t>CHALLENGES </a:t>
            </a:r>
            <a:r>
              <a:rPr lang="en-US" b="true" sz="8192">
                <a:solidFill>
                  <a:srgbClr val="000000"/>
                </a:solidFill>
                <a:latin typeface="Century Gothic Paneuropean Bold"/>
                <a:ea typeface="Century Gothic Paneuropean Bold"/>
                <a:cs typeface="Century Gothic Paneuropean Bold"/>
                <a:sym typeface="Century Gothic Paneuropean Bold"/>
              </a:rPr>
              <a:t>&amp; SOLUTIONS</a:t>
            </a:r>
          </a:p>
        </p:txBody>
      </p:sp>
      <p:sp>
        <p:nvSpPr>
          <p:cNvPr name="TextBox 3" id="3"/>
          <p:cNvSpPr txBox="true"/>
          <p:nvPr/>
        </p:nvSpPr>
        <p:spPr>
          <a:xfrm rot="0">
            <a:off x="1294490" y="2599493"/>
            <a:ext cx="14520794" cy="5419090"/>
          </a:xfrm>
          <a:prstGeom prst="rect">
            <a:avLst/>
          </a:prstGeom>
        </p:spPr>
        <p:txBody>
          <a:bodyPr anchor="t" rtlCol="false" tIns="0" lIns="0" bIns="0" rIns="0">
            <a:spAutoFit/>
          </a:bodyPr>
          <a:lstStyle/>
          <a:p>
            <a:pPr algn="l">
              <a:lnSpc>
                <a:spcPts val="4480"/>
              </a:lnSpc>
            </a:pPr>
            <a:r>
              <a:rPr lang="en-US" sz="3200">
                <a:solidFill>
                  <a:srgbClr val="5271FF"/>
                </a:solidFill>
                <a:latin typeface="Century Gothic Paneuropean"/>
                <a:ea typeface="Century Gothic Paneuropean"/>
                <a:cs typeface="Century Gothic Paneuropean"/>
                <a:sym typeface="Century Gothic Paneuropean"/>
              </a:rPr>
              <a:t> Challenge: - Low-brightness images caused poor landmark detection</a:t>
            </a:r>
          </a:p>
          <a:p>
            <a:pPr algn="l">
              <a:lnSpc>
                <a:spcPts val="4480"/>
              </a:lnSpc>
            </a:pPr>
            <a:r>
              <a:rPr lang="en-US" sz="3200">
                <a:solidFill>
                  <a:srgbClr val="000000"/>
                </a:solidFill>
                <a:latin typeface="Century Gothic Paneuropean"/>
                <a:ea typeface="Century Gothic Paneuropean"/>
                <a:cs typeface="Century Gothic Paneuropean"/>
                <a:sym typeface="Century Gothic Paneuropean"/>
              </a:rPr>
              <a:t>                     </a:t>
            </a:r>
            <a:r>
              <a:rPr lang="en-US" sz="3200">
                <a:solidFill>
                  <a:srgbClr val="5271FF"/>
                </a:solidFill>
                <a:latin typeface="Century Gothic Paneuropean"/>
                <a:ea typeface="Century Gothic Paneuropean"/>
                <a:cs typeface="Century Gothic Paneuropean"/>
                <a:sym typeface="Century Gothic Paneuropean"/>
              </a:rPr>
              <a:t>- Varying light conditions between images</a:t>
            </a:r>
          </a:p>
          <a:p>
            <a:pPr algn="l">
              <a:lnSpc>
                <a:spcPts val="4480"/>
              </a:lnSpc>
            </a:pPr>
            <a:r>
              <a:rPr lang="en-US" sz="3200">
                <a:solidFill>
                  <a:srgbClr val="5271FF"/>
                </a:solidFill>
                <a:latin typeface="Century Gothic Paneuropean"/>
                <a:ea typeface="Century Gothic Paneuropean"/>
                <a:cs typeface="Century Gothic Paneuropean"/>
                <a:sym typeface="Century Gothic Paneuropean"/>
              </a:rPr>
              <a:t>                     - Small landmarks hard to visualize</a:t>
            </a:r>
          </a:p>
          <a:p>
            <a:pPr algn="l">
              <a:lnSpc>
                <a:spcPts val="4480"/>
              </a:lnSpc>
            </a:pPr>
          </a:p>
          <a:p>
            <a:pPr algn="l">
              <a:lnSpc>
                <a:spcPts val="5040"/>
              </a:lnSpc>
            </a:pPr>
            <a:r>
              <a:rPr lang="en-US" sz="3600">
                <a:solidFill>
                  <a:srgbClr val="000000"/>
                </a:solidFill>
                <a:latin typeface="Century Gothic Paneuropean"/>
                <a:ea typeface="Century Gothic Paneuropean"/>
                <a:cs typeface="Century Gothic Paneuropean"/>
                <a:sym typeface="Century Gothic Paneuropean"/>
              </a:rPr>
              <a:t>Solution: </a:t>
            </a:r>
          </a:p>
          <a:p>
            <a:pPr algn="l">
              <a:lnSpc>
                <a:spcPts val="5040"/>
              </a:lnSpc>
            </a:pPr>
            <a:r>
              <a:rPr lang="en-US" sz="3600">
                <a:solidFill>
                  <a:srgbClr val="000000"/>
                </a:solidFill>
                <a:latin typeface="Century Gothic Paneuropean"/>
                <a:ea typeface="Century Gothic Paneuropean"/>
                <a:cs typeface="Century Gothic Paneuropean"/>
                <a:sym typeface="Century Gothic Paneuropean"/>
              </a:rPr>
              <a:t>    - Applied adaptive enhancement (CLAHE)</a:t>
            </a:r>
          </a:p>
          <a:p>
            <a:pPr algn="l">
              <a:lnSpc>
                <a:spcPts val="5040"/>
              </a:lnSpc>
            </a:pPr>
            <a:r>
              <a:rPr lang="en-US" sz="3600">
                <a:solidFill>
                  <a:srgbClr val="000000"/>
                </a:solidFill>
                <a:latin typeface="Century Gothic Paneuropean"/>
                <a:ea typeface="Century Gothic Paneuropean"/>
                <a:cs typeface="Century Gothic Paneuropean"/>
                <a:sym typeface="Century Gothic Paneuropean"/>
              </a:rPr>
              <a:t>    - Used per-image histogram analysis</a:t>
            </a:r>
          </a:p>
          <a:p>
            <a:pPr algn="l">
              <a:lnSpc>
                <a:spcPts val="5040"/>
              </a:lnSpc>
            </a:pPr>
            <a:r>
              <a:rPr lang="en-US" sz="3600">
                <a:solidFill>
                  <a:srgbClr val="000000"/>
                </a:solidFill>
                <a:latin typeface="Century Gothic Paneuropean"/>
                <a:ea typeface="Century Gothic Paneuropean"/>
                <a:cs typeface="Century Gothic Paneuropean"/>
                <a:sym typeface="Century Gothic Paneuropean"/>
              </a:rPr>
              <a:t>    - Increased box sizes &amp; font size in output images</a:t>
            </a:r>
          </a:p>
          <a:p>
            <a:pPr algn="l">
              <a:lnSpc>
                <a:spcPts val="5040"/>
              </a:lnSpc>
            </a:pPr>
            <a:r>
              <a:rPr lang="en-US" sz="3600">
                <a:solidFill>
                  <a:srgbClr val="000000"/>
                </a:solidFill>
                <a:latin typeface="Century Gothic Paneuropean"/>
                <a:ea typeface="Century Gothic Paneuropean"/>
                <a:cs typeface="Century Gothic Paneuropean"/>
                <a:sym typeface="Century Gothic Paneuropean"/>
              </a:rPr>
              <a:t> </a:t>
            </a:r>
          </a:p>
        </p:txBody>
      </p:sp>
      <p:grpSp>
        <p:nvGrpSpPr>
          <p:cNvPr name="Group 4" id="4"/>
          <p:cNvGrpSpPr/>
          <p:nvPr/>
        </p:nvGrpSpPr>
        <p:grpSpPr>
          <a:xfrm rot="0">
            <a:off x="16718943" y="-989670"/>
            <a:ext cx="1080715" cy="2956684"/>
            <a:chOff x="0" y="0"/>
            <a:chExt cx="284633" cy="778715"/>
          </a:xfrm>
        </p:grpSpPr>
        <p:sp>
          <p:nvSpPr>
            <p:cNvPr name="Freeform 5" id="5"/>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6" id="6"/>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7" id="7"/>
          <p:cNvGrpSpPr/>
          <p:nvPr/>
        </p:nvGrpSpPr>
        <p:grpSpPr>
          <a:xfrm rot="0">
            <a:off x="-529352" y="9803843"/>
            <a:ext cx="19346704" cy="821917"/>
            <a:chOff x="0" y="0"/>
            <a:chExt cx="5095428" cy="216472"/>
          </a:xfrm>
        </p:grpSpPr>
        <p:sp>
          <p:nvSpPr>
            <p:cNvPr name="Freeform 8" id="8"/>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name="TextBox 9" id="9"/>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10" id="10"/>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1" id="11"/>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2" id="12"/>
          <p:cNvGrpSpPr/>
          <p:nvPr/>
        </p:nvGrpSpPr>
        <p:grpSpPr>
          <a:xfrm rot="0">
            <a:off x="488343" y="-989670"/>
            <a:ext cx="1080715" cy="2956684"/>
            <a:chOff x="0" y="0"/>
            <a:chExt cx="284633" cy="778715"/>
          </a:xfrm>
        </p:grpSpPr>
        <p:sp>
          <p:nvSpPr>
            <p:cNvPr name="Freeform 13" id="13"/>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4" id="14"/>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4875411" y="254948"/>
            <a:ext cx="8537178" cy="1395104"/>
          </a:xfrm>
          <a:prstGeom prst="rect">
            <a:avLst/>
          </a:prstGeom>
        </p:spPr>
        <p:txBody>
          <a:bodyPr anchor="t" rtlCol="false" tIns="0" lIns="0" bIns="0" rIns="0">
            <a:spAutoFit/>
          </a:bodyPr>
          <a:lstStyle/>
          <a:p>
            <a:pPr algn="ctr">
              <a:lnSpc>
                <a:spcPts val="11469"/>
              </a:lnSpc>
            </a:pPr>
            <a:r>
              <a:rPr lang="en-US" b="true" sz="8192">
                <a:solidFill>
                  <a:srgbClr val="000000"/>
                </a:solidFill>
                <a:latin typeface="Century Gothic Paneuropean Bold"/>
                <a:ea typeface="Century Gothic Paneuropean Bold"/>
                <a:cs typeface="Century Gothic Paneuropean Bold"/>
                <a:sym typeface="Century Gothic Paneuropean Bold"/>
              </a:rPr>
              <a:t>CONCLUSION</a:t>
            </a:r>
          </a:p>
        </p:txBody>
      </p:sp>
      <p:grpSp>
        <p:nvGrpSpPr>
          <p:cNvPr name="Group 3" id="3"/>
          <p:cNvGrpSpPr/>
          <p:nvPr/>
        </p:nvGrpSpPr>
        <p:grpSpPr>
          <a:xfrm rot="0">
            <a:off x="16718943" y="-989670"/>
            <a:ext cx="1080715" cy="2956684"/>
            <a:chOff x="0" y="0"/>
            <a:chExt cx="284633" cy="778715"/>
          </a:xfrm>
        </p:grpSpPr>
        <p:sp>
          <p:nvSpPr>
            <p:cNvPr name="Freeform 4" id="4"/>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5" id="5"/>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529352" y="9803843"/>
            <a:ext cx="19346704" cy="821917"/>
            <a:chOff x="0" y="0"/>
            <a:chExt cx="5095428" cy="216472"/>
          </a:xfrm>
        </p:grpSpPr>
        <p:sp>
          <p:nvSpPr>
            <p:cNvPr name="Freeform 7" id="7"/>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name="TextBox 8" id="8"/>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1" id="11"/>
          <p:cNvGrpSpPr/>
          <p:nvPr/>
        </p:nvGrpSpPr>
        <p:grpSpPr>
          <a:xfrm rot="0">
            <a:off x="488343" y="-989670"/>
            <a:ext cx="1080715" cy="2956684"/>
            <a:chOff x="0" y="0"/>
            <a:chExt cx="284633" cy="778715"/>
          </a:xfrm>
        </p:grpSpPr>
        <p:sp>
          <p:nvSpPr>
            <p:cNvPr name="Freeform 12" id="12"/>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3" id="13"/>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
        <p:nvSpPr>
          <p:cNvPr name="TextBox 14" id="14"/>
          <p:cNvSpPr txBox="true"/>
          <p:nvPr/>
        </p:nvSpPr>
        <p:spPr>
          <a:xfrm rot="0">
            <a:off x="0" y="3850397"/>
            <a:ext cx="18288000" cy="3114688"/>
          </a:xfrm>
          <a:prstGeom prst="rect">
            <a:avLst/>
          </a:prstGeom>
        </p:spPr>
        <p:txBody>
          <a:bodyPr anchor="t" rtlCol="false" tIns="0" lIns="0" bIns="0" rIns="0">
            <a:spAutoFit/>
          </a:bodyPr>
          <a:lstStyle/>
          <a:p>
            <a:pPr algn="ctr" marL="647592" indent="-323796" lvl="1">
              <a:lnSpc>
                <a:spcPts val="4199"/>
              </a:lnSpc>
              <a:buFont typeface="Arial"/>
              <a:buChar char="•"/>
            </a:pPr>
            <a:r>
              <a:rPr lang="en-US" sz="2999">
                <a:solidFill>
                  <a:srgbClr val="000000"/>
                </a:solidFill>
                <a:latin typeface="Open Sans"/>
                <a:ea typeface="Open Sans"/>
                <a:cs typeface="Open Sans"/>
                <a:sym typeface="Open Sans"/>
              </a:rPr>
              <a:t>We implemented a robust offline image-based drowsiness detection system.</a:t>
            </a:r>
          </a:p>
          <a:p>
            <a:pPr algn="ctr" marL="647592" indent="-323796" lvl="1">
              <a:lnSpc>
                <a:spcPts val="4199"/>
              </a:lnSpc>
              <a:buFont typeface="Arial"/>
              <a:buChar char="•"/>
            </a:pPr>
            <a:r>
              <a:rPr lang="en-US" sz="2999">
                <a:solidFill>
                  <a:srgbClr val="000000"/>
                </a:solidFill>
                <a:latin typeface="Open Sans"/>
                <a:ea typeface="Open Sans"/>
                <a:cs typeface="Open Sans"/>
                <a:sym typeface="Open Sans"/>
              </a:rPr>
              <a:t>The system adapts enhancement per image, handles low-light cases, and provides clear visual and textual feedback.</a:t>
            </a:r>
          </a:p>
          <a:p>
            <a:pPr algn="ctr" marL="647592" indent="-323796" lvl="1">
              <a:lnSpc>
                <a:spcPts val="4199"/>
              </a:lnSpc>
              <a:buFont typeface="Arial"/>
              <a:buChar char="•"/>
            </a:pPr>
            <a:r>
              <a:rPr lang="en-US" sz="2999">
                <a:solidFill>
                  <a:srgbClr val="000000"/>
                </a:solidFill>
                <a:latin typeface="Open Sans"/>
                <a:ea typeface="Open Sans"/>
                <a:cs typeface="Open Sans"/>
                <a:sym typeface="Open Sans"/>
              </a:rPr>
              <a:t>This project proves that basic computer vision tools combined with landmark-based metrics can be powerful for safety-critical applications.</a:t>
            </a:r>
          </a:p>
          <a:p>
            <a:pPr algn="ctr">
              <a:lnSpc>
                <a:spcPts val="4199"/>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TextBox 2" id="2"/>
          <p:cNvSpPr txBox="true"/>
          <p:nvPr/>
        </p:nvSpPr>
        <p:spPr>
          <a:xfrm rot="0">
            <a:off x="2950481" y="4013348"/>
            <a:ext cx="12387037" cy="2031703"/>
          </a:xfrm>
          <a:prstGeom prst="rect">
            <a:avLst/>
          </a:prstGeom>
        </p:spPr>
        <p:txBody>
          <a:bodyPr anchor="t" rtlCol="false" tIns="0" lIns="0" bIns="0" rIns="0">
            <a:spAutoFit/>
          </a:bodyPr>
          <a:lstStyle/>
          <a:p>
            <a:pPr algn="ctr">
              <a:lnSpc>
                <a:spcPts val="16641"/>
              </a:lnSpc>
            </a:pPr>
            <a:r>
              <a:rPr lang="en-US" b="true" sz="11886">
                <a:solidFill>
                  <a:srgbClr val="000000"/>
                </a:solidFill>
                <a:latin typeface="Century Gothic Paneuropean Bold"/>
                <a:ea typeface="Century Gothic Paneuropean Bold"/>
                <a:cs typeface="Century Gothic Paneuropean Bold"/>
                <a:sym typeface="Century Gothic Paneuropean Bold"/>
              </a:rPr>
              <a:t>THANK YOU</a:t>
            </a:r>
          </a:p>
        </p:txBody>
      </p:sp>
      <p:grpSp>
        <p:nvGrpSpPr>
          <p:cNvPr name="Group 3" id="3"/>
          <p:cNvGrpSpPr/>
          <p:nvPr/>
        </p:nvGrpSpPr>
        <p:grpSpPr>
          <a:xfrm rot="0">
            <a:off x="16718943" y="-989670"/>
            <a:ext cx="1080715" cy="2956684"/>
            <a:chOff x="0" y="0"/>
            <a:chExt cx="284633" cy="778715"/>
          </a:xfrm>
        </p:grpSpPr>
        <p:sp>
          <p:nvSpPr>
            <p:cNvPr name="Freeform 4" id="4"/>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5" id="5"/>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529352" y="9803843"/>
            <a:ext cx="19346704" cy="821917"/>
            <a:chOff x="0" y="0"/>
            <a:chExt cx="5095428" cy="216472"/>
          </a:xfrm>
        </p:grpSpPr>
        <p:sp>
          <p:nvSpPr>
            <p:cNvPr name="Freeform 7" id="7"/>
            <p:cNvSpPr/>
            <p:nvPr/>
          </p:nvSpPr>
          <p:spPr>
            <a:xfrm flipH="false" flipV="false" rot="0">
              <a:off x="0" y="0"/>
              <a:ext cx="5095428" cy="216472"/>
            </a:xfrm>
            <a:custGeom>
              <a:avLst/>
              <a:gdLst/>
              <a:ahLst/>
              <a:cxnLst/>
              <a:rect r="r" b="b" t="t" l="l"/>
              <a:pathLst>
                <a:path h="216472" w="5095428">
                  <a:moveTo>
                    <a:pt x="20409" y="0"/>
                  </a:moveTo>
                  <a:lnTo>
                    <a:pt x="5075020" y="0"/>
                  </a:lnTo>
                  <a:cubicBezTo>
                    <a:pt x="5086291" y="0"/>
                    <a:pt x="5095428" y="9137"/>
                    <a:pt x="5095428" y="20409"/>
                  </a:cubicBezTo>
                  <a:lnTo>
                    <a:pt x="5095428" y="196063"/>
                  </a:lnTo>
                  <a:cubicBezTo>
                    <a:pt x="5095428" y="201476"/>
                    <a:pt x="5093278" y="206667"/>
                    <a:pt x="5089451" y="210494"/>
                  </a:cubicBezTo>
                  <a:cubicBezTo>
                    <a:pt x="5085623" y="214322"/>
                    <a:pt x="5080432" y="216472"/>
                    <a:pt x="5075020" y="216472"/>
                  </a:cubicBezTo>
                  <a:lnTo>
                    <a:pt x="20409" y="216472"/>
                  </a:lnTo>
                  <a:cubicBezTo>
                    <a:pt x="14996" y="216472"/>
                    <a:pt x="9805" y="214322"/>
                    <a:pt x="5978" y="210494"/>
                  </a:cubicBezTo>
                  <a:cubicBezTo>
                    <a:pt x="2150" y="206667"/>
                    <a:pt x="0" y="201476"/>
                    <a:pt x="0" y="196063"/>
                  </a:cubicBezTo>
                  <a:lnTo>
                    <a:pt x="0" y="20409"/>
                  </a:lnTo>
                  <a:cubicBezTo>
                    <a:pt x="0" y="14996"/>
                    <a:pt x="2150" y="9805"/>
                    <a:pt x="5978" y="5978"/>
                  </a:cubicBezTo>
                  <a:cubicBezTo>
                    <a:pt x="9805" y="2150"/>
                    <a:pt x="14996" y="0"/>
                    <a:pt x="20409" y="0"/>
                  </a:cubicBezTo>
                  <a:close/>
                </a:path>
              </a:pathLst>
            </a:custGeom>
            <a:solidFill>
              <a:srgbClr val="FAE7BC"/>
            </a:solidFill>
            <a:ln w="85725" cap="rnd">
              <a:solidFill>
                <a:srgbClr val="000000"/>
              </a:solidFill>
              <a:prstDash val="solid"/>
              <a:round/>
            </a:ln>
          </p:spPr>
        </p:sp>
        <p:sp>
          <p:nvSpPr>
            <p:cNvPr name="TextBox 8" id="8"/>
            <p:cNvSpPr txBox="true"/>
            <p:nvPr/>
          </p:nvSpPr>
          <p:spPr>
            <a:xfrm>
              <a:off x="0" y="-38100"/>
              <a:ext cx="5095428" cy="254572"/>
            </a:xfrm>
            <a:prstGeom prst="rect">
              <a:avLst/>
            </a:prstGeom>
          </p:spPr>
          <p:txBody>
            <a:bodyPr anchor="ctr" rtlCol="false" tIns="50800" lIns="50800" bIns="50800" rIns="50800"/>
            <a:lstStyle/>
            <a:p>
              <a:pPr algn="ctr">
                <a:lnSpc>
                  <a:spcPts val="2659"/>
                </a:lnSpc>
                <a:spcBef>
                  <a:spcPct val="0"/>
                </a:spcBef>
              </a:pPr>
            </a:p>
          </p:txBody>
        </p:sp>
      </p:grpSp>
      <p:sp>
        <p:nvSpPr>
          <p:cNvPr name="Freeform 9" id="9"/>
          <p:cNvSpPr/>
          <p:nvPr/>
        </p:nvSpPr>
        <p:spPr>
          <a:xfrm flipH="true" flipV="false" rot="0">
            <a:off x="17259300" y="3085173"/>
            <a:ext cx="4518707" cy="3939865"/>
          </a:xfrm>
          <a:custGeom>
            <a:avLst/>
            <a:gdLst/>
            <a:ahLst/>
            <a:cxnLst/>
            <a:rect r="r" b="b" t="t" l="l"/>
            <a:pathLst>
              <a:path h="3939865" w="4518707">
                <a:moveTo>
                  <a:pt x="4518707" y="0"/>
                </a:moveTo>
                <a:lnTo>
                  <a:pt x="0" y="0"/>
                </a:lnTo>
                <a:lnTo>
                  <a:pt x="0" y="3939864"/>
                </a:lnTo>
                <a:lnTo>
                  <a:pt x="4518707" y="3939864"/>
                </a:lnTo>
                <a:lnTo>
                  <a:pt x="4518707"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Freeform 10" id="10"/>
          <p:cNvSpPr/>
          <p:nvPr/>
        </p:nvSpPr>
        <p:spPr>
          <a:xfrm flipH="false" flipV="false" rot="0">
            <a:off x="-3486583" y="3085173"/>
            <a:ext cx="4518707" cy="3939865"/>
          </a:xfrm>
          <a:custGeom>
            <a:avLst/>
            <a:gdLst/>
            <a:ahLst/>
            <a:cxnLst/>
            <a:rect r="r" b="b" t="t" l="l"/>
            <a:pathLst>
              <a:path h="3939865" w="4518707">
                <a:moveTo>
                  <a:pt x="0" y="0"/>
                </a:moveTo>
                <a:lnTo>
                  <a:pt x="4518707" y="0"/>
                </a:lnTo>
                <a:lnTo>
                  <a:pt x="4518707" y="3939864"/>
                </a:lnTo>
                <a:lnTo>
                  <a:pt x="0" y="3939864"/>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11" id="11"/>
          <p:cNvGrpSpPr/>
          <p:nvPr/>
        </p:nvGrpSpPr>
        <p:grpSpPr>
          <a:xfrm rot="0">
            <a:off x="488343" y="-989670"/>
            <a:ext cx="1080715" cy="2956684"/>
            <a:chOff x="0" y="0"/>
            <a:chExt cx="284633" cy="778715"/>
          </a:xfrm>
        </p:grpSpPr>
        <p:sp>
          <p:nvSpPr>
            <p:cNvPr name="Freeform 12" id="12"/>
            <p:cNvSpPr/>
            <p:nvPr/>
          </p:nvSpPr>
          <p:spPr>
            <a:xfrm flipH="false" flipV="false" rot="0">
              <a:off x="0" y="0"/>
              <a:ext cx="284633" cy="778715"/>
            </a:xfrm>
            <a:custGeom>
              <a:avLst/>
              <a:gdLst/>
              <a:ahLst/>
              <a:cxnLst/>
              <a:rect r="r" b="b" t="t" l="l"/>
              <a:pathLst>
                <a:path h="778715" w="284633">
                  <a:moveTo>
                    <a:pt x="142316" y="0"/>
                  </a:moveTo>
                  <a:lnTo>
                    <a:pt x="142316" y="0"/>
                  </a:lnTo>
                  <a:cubicBezTo>
                    <a:pt x="220916" y="0"/>
                    <a:pt x="284633" y="63717"/>
                    <a:pt x="284633" y="142316"/>
                  </a:cubicBezTo>
                  <a:lnTo>
                    <a:pt x="284633" y="636399"/>
                  </a:lnTo>
                  <a:cubicBezTo>
                    <a:pt x="284633" y="714998"/>
                    <a:pt x="220916" y="778715"/>
                    <a:pt x="142316" y="778715"/>
                  </a:cubicBezTo>
                  <a:lnTo>
                    <a:pt x="142316" y="778715"/>
                  </a:lnTo>
                  <a:cubicBezTo>
                    <a:pt x="63717" y="778715"/>
                    <a:pt x="0" y="714998"/>
                    <a:pt x="0" y="636399"/>
                  </a:cubicBezTo>
                  <a:lnTo>
                    <a:pt x="0" y="142316"/>
                  </a:lnTo>
                  <a:cubicBezTo>
                    <a:pt x="0" y="63717"/>
                    <a:pt x="63717" y="0"/>
                    <a:pt x="142316" y="0"/>
                  </a:cubicBezTo>
                  <a:close/>
                </a:path>
              </a:pathLst>
            </a:custGeom>
            <a:solidFill>
              <a:srgbClr val="FAE7BC"/>
            </a:solidFill>
          </p:spPr>
        </p:sp>
        <p:sp>
          <p:nvSpPr>
            <p:cNvPr name="TextBox 13" id="13"/>
            <p:cNvSpPr txBox="true"/>
            <p:nvPr/>
          </p:nvSpPr>
          <p:spPr>
            <a:xfrm>
              <a:off x="0" y="-38100"/>
              <a:ext cx="284633" cy="816815"/>
            </a:xfrm>
            <a:prstGeom prst="rect">
              <a:avLst/>
            </a:prstGeom>
          </p:spPr>
          <p:txBody>
            <a:bodyPr anchor="ctr" rtlCol="false" tIns="50800" lIns="50800" bIns="50800" rIns="50800"/>
            <a:lstStyle/>
            <a:p>
              <a:pPr algn="ctr">
                <a:lnSpc>
                  <a:spcPts val="2659"/>
                </a:lnSpc>
                <a:spcBef>
                  <a:spcPct val="0"/>
                </a:spcBef>
              </a:p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DAGpN8z0iFA</dc:identifier>
  <dcterms:modified xsi:type="dcterms:W3CDTF">2011-08-01T06:04:30Z</dcterms:modified>
  <cp:revision>1</cp:revision>
  <dc:title>Drowsy Driver detection</dc:title>
</cp:coreProperties>
</file>