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79" r:id="rId3"/>
    <p:sldId id="340" r:id="rId5"/>
    <p:sldId id="419" r:id="rId6"/>
    <p:sldId id="460" r:id="rId7"/>
    <p:sldId id="461" r:id="rId8"/>
    <p:sldId id="462" r:id="rId9"/>
    <p:sldId id="449" r:id="rId10"/>
    <p:sldId id="472" r:id="rId11"/>
    <p:sldId id="468" r:id="rId12"/>
    <p:sldId id="469" r:id="rId13"/>
    <p:sldId id="470" r:id="rId14"/>
    <p:sldId id="471" r:id="rId15"/>
    <p:sldId id="480" r:id="rId16"/>
    <p:sldId id="481" r:id="rId17"/>
    <p:sldId id="464" r:id="rId18"/>
    <p:sldId id="465" r:id="rId19"/>
    <p:sldId id="31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747EE02-9955-46CC-9462-D653224C7923}">
          <p14:sldIdLst>
            <p14:sldId id="279"/>
            <p14:sldId id="340"/>
            <p14:sldId id="419"/>
            <p14:sldId id="460"/>
            <p14:sldId id="461"/>
            <p14:sldId id="462"/>
            <p14:sldId id="449"/>
            <p14:sldId id="472"/>
            <p14:sldId id="468"/>
            <p14:sldId id="469"/>
            <p14:sldId id="480"/>
            <p14:sldId id="481"/>
            <p14:sldId id="464"/>
            <p14:sldId id="465"/>
            <p14:sldId id="314"/>
            <p14:sldId id="471"/>
            <p14:sldId id="47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101"/>
    <a:srgbClr val="704F95"/>
    <a:srgbClr val="EDEDED"/>
    <a:srgbClr val="E7E6E6"/>
    <a:srgbClr val="6C4B90"/>
    <a:srgbClr val="803A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8" autoAdjust="0"/>
    <p:restoredTop sz="81491" autoAdjust="0"/>
  </p:normalViewPr>
  <p:slideViewPr>
    <p:cSldViewPr snapToGrid="0" snapToObjects="1">
      <p:cViewPr varScale="1">
        <p:scale>
          <a:sx n="93" d="100"/>
          <a:sy n="93" d="100"/>
        </p:scale>
        <p:origin x="224" y="472"/>
      </p:cViewPr>
      <p:guideLst>
        <p:guide orient="horz" pos="1155"/>
        <p:guide pos="665"/>
        <p:guide pos="6978"/>
      </p:guideLst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5668F-B37B-164D-A62C-3FF5A8BC808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5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6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7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1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-435429" y="49783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占位符 1"/>
          <p:cNvSpPr txBox="1"/>
          <p:nvPr/>
        </p:nvSpPr>
        <p:spPr>
          <a:xfrm>
            <a:off x="363954" y="2066159"/>
            <a:ext cx="11464091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 err="1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Uintr</a:t>
            </a:r>
            <a:endParaRPr lang="en-US" altLang="zh-CN" sz="44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0" name="文本占位符 4"/>
          <p:cNvSpPr txBox="1"/>
          <p:nvPr/>
        </p:nvSpPr>
        <p:spPr>
          <a:xfrm>
            <a:off x="2277745" y="3579495"/>
            <a:ext cx="7636510" cy="2142490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Quint</a:t>
            </a:r>
            <a:r>
              <a:rPr lang="zh-CN" altLang="en-US" dirty="0"/>
              <a:t> </a:t>
            </a:r>
            <a:r>
              <a:rPr lang="en-US" altLang="zh-CN" dirty="0"/>
              <a:t>2022.6.11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demo: 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</a:rPr>
              <a:t>docker run -it uintr/demo</a:t>
            </a:r>
            <a:endParaRPr lang="en-US" altLang="zh-CN" dirty="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性能测试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横向对比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056186" y="183303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复现</a:t>
            </a:r>
            <a:r>
              <a:rPr lang="en-US" altLang="zh-CN" dirty="0">
                <a:latin typeface="+mn-ea"/>
              </a:rPr>
              <a:t> linux rfc </a:t>
            </a:r>
            <a:r>
              <a:rPr lang="zh-CN" altLang="en-US" dirty="0">
                <a:latin typeface="+mn-ea"/>
              </a:rPr>
              <a:t>性能测试结果</a:t>
            </a:r>
            <a:endParaRPr lang="zh-CN" altLang="en-US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75" y="2680970"/>
            <a:ext cx="5708015" cy="2889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590" y="2255520"/>
            <a:ext cx="4031615" cy="21247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250430" y="1706245"/>
            <a:ext cx="3608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上：</a:t>
            </a:r>
            <a:r>
              <a:rPr lang="en-US" altLang="zh-CN"/>
              <a:t>uintr</a:t>
            </a:r>
            <a:r>
              <a:rPr lang="zh-CN" altLang="en-US"/>
              <a:t>；下：</a:t>
            </a:r>
            <a:r>
              <a:rPr lang="en-US" altLang="zh-CN"/>
              <a:t>eventfd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rcRect l="819"/>
          <a:stretch>
            <a:fillRect/>
          </a:stretch>
        </p:blipFill>
        <p:spPr>
          <a:xfrm>
            <a:off x="7150100" y="4454525"/>
            <a:ext cx="3998595" cy="21863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性能测试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横向对比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056186" y="183303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复现</a:t>
            </a:r>
            <a:r>
              <a:rPr lang="en-US" altLang="zh-CN" dirty="0">
                <a:latin typeface="+mn-ea"/>
              </a:rPr>
              <a:t> linux rfc </a:t>
            </a:r>
            <a:r>
              <a:rPr lang="zh-CN" altLang="en-US" dirty="0">
                <a:latin typeface="+mn-ea"/>
              </a:rPr>
              <a:t>性能测试结果</a:t>
            </a:r>
            <a:endParaRPr lang="zh-CN" altLang="en-US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75" y="2680970"/>
            <a:ext cx="5708015" cy="2889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590" y="2255520"/>
            <a:ext cx="4031615" cy="21247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250430" y="1706245"/>
            <a:ext cx="3608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上：</a:t>
            </a:r>
            <a:r>
              <a:rPr lang="en-US" altLang="zh-CN"/>
              <a:t>uintr</a:t>
            </a:r>
            <a:r>
              <a:rPr lang="zh-CN" altLang="en-US"/>
              <a:t>；下：</a:t>
            </a:r>
            <a:r>
              <a:rPr lang="en-US" altLang="zh-CN"/>
              <a:t>pipe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3590" y="4523740"/>
            <a:ext cx="3925570" cy="21374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性能测试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横向对比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056186" y="183303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复现</a:t>
            </a:r>
            <a:r>
              <a:rPr lang="en-US" altLang="zh-CN" dirty="0">
                <a:latin typeface="+mn-ea"/>
              </a:rPr>
              <a:t> linux rfc </a:t>
            </a:r>
            <a:r>
              <a:rPr lang="zh-CN" altLang="en-US" dirty="0">
                <a:latin typeface="+mn-ea"/>
              </a:rPr>
              <a:t>性能测试结果</a:t>
            </a:r>
            <a:endParaRPr lang="zh-CN" altLang="en-US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75" y="2680970"/>
            <a:ext cx="5708015" cy="2889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590" y="2255520"/>
            <a:ext cx="4031615" cy="21247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250430" y="1706245"/>
            <a:ext cx="3608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上：</a:t>
            </a:r>
            <a:r>
              <a:rPr lang="en-US" altLang="zh-CN"/>
              <a:t>uintr</a:t>
            </a:r>
            <a:r>
              <a:rPr lang="zh-CN" altLang="en-US"/>
              <a:t>；下：</a:t>
            </a:r>
            <a:r>
              <a:rPr lang="en-US" altLang="zh-CN"/>
              <a:t>domain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6290" y="4561205"/>
            <a:ext cx="3918585" cy="20859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性能测试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横向对比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056186" y="183303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latin typeface="+mn-ea"/>
              </a:rPr>
              <a:t>将</a:t>
            </a:r>
            <a:r>
              <a:rPr lang="en-US" altLang="zh-CN" dirty="0">
                <a:latin typeface="+mn-ea"/>
              </a:rPr>
              <a:t> message size </a:t>
            </a:r>
            <a:r>
              <a:rPr lang="zh-CN" altLang="en-US" dirty="0">
                <a:latin typeface="+mn-ea"/>
              </a:rPr>
              <a:t>扩大到</a:t>
            </a:r>
            <a:r>
              <a:rPr lang="en-US" altLang="zh-CN" dirty="0">
                <a:latin typeface="+mn-ea"/>
              </a:rPr>
              <a:t> 4KB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分别为</a:t>
            </a:r>
            <a:r>
              <a:rPr lang="en-US" altLang="zh-CN" dirty="0">
                <a:latin typeface="+mn-ea"/>
              </a:rPr>
              <a:t> pipe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uintr-shm</a:t>
            </a:r>
            <a:r>
              <a:rPr lang="zh-CN" altLang="en-US" dirty="0">
                <a:latin typeface="+mn-ea"/>
              </a:rPr>
              <a:t>（双线程）、</a:t>
            </a:r>
            <a:r>
              <a:rPr lang="en-US" altLang="zh-CN" dirty="0">
                <a:latin typeface="+mn-ea"/>
              </a:rPr>
              <a:t>uintr-shm</a:t>
            </a:r>
            <a:r>
              <a:rPr lang="zh-CN" altLang="en-US" dirty="0">
                <a:latin typeface="+mn-ea"/>
              </a:rPr>
              <a:t>（双进程）</a:t>
            </a:r>
            <a:endParaRPr lang="en-US" altLang="zh-CN" dirty="0">
              <a:latin typeface="+mn-ea"/>
            </a:endParaRPr>
          </a:p>
        </p:txBody>
      </p:sp>
      <p:pic>
        <p:nvPicPr>
          <p:cNvPr id="4" name="图片 3" descr="Screenshot_20220610_2247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3637915"/>
            <a:ext cx="3378835" cy="1802130"/>
          </a:xfrm>
          <a:prstGeom prst="rect">
            <a:avLst/>
          </a:prstGeom>
        </p:spPr>
      </p:pic>
      <p:pic>
        <p:nvPicPr>
          <p:cNvPr id="5" name="图片 4" descr="Screenshot_20220610_2248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085" y="3637915"/>
            <a:ext cx="3478530" cy="1802765"/>
          </a:xfrm>
          <a:prstGeom prst="rect">
            <a:avLst/>
          </a:prstGeom>
        </p:spPr>
      </p:pic>
      <p:pic>
        <p:nvPicPr>
          <p:cNvPr id="9" name="图片 8" descr="Screenshot_20220610_2249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785" y="3637915"/>
            <a:ext cx="3509645" cy="18249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性能测试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横向对比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2046605" y="1905000"/>
          <a:ext cx="8881745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4060"/>
                <a:gridCol w="3378835"/>
                <a:gridCol w="349885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IPC type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Message rate</a:t>
                      </a:r>
                      <a:r>
                        <a:rPr lang="en-US" altLang="zh-CN"/>
                        <a:t> (msg/s, size = 1)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Message rate</a:t>
                      </a:r>
                      <a:r>
                        <a:rPr lang="en-US" altLang="zh-CN" sz="1800">
                          <a:sym typeface="+mn-ea"/>
                        </a:rPr>
                        <a:t> (</a:t>
                      </a:r>
                      <a:r>
                        <a:rPr lang="en-US" altLang="zh-CN" sz="1800">
                          <a:sym typeface="+mn-ea"/>
                        </a:rPr>
                        <a:t>msg/s, size = 4096)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uintr (thread)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28935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23305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uintr (process)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34392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22662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signal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6286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N/A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eventfd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6649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N/A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pipe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2858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2256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fifo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2782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2674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domain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4835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2781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工作过程管理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sp>
        <p:nvSpPr>
          <p:cNvPr id="15" name="Content Placeholder 2"/>
          <p:cNvSpPr txBox="1"/>
          <p:nvPr/>
        </p:nvSpPr>
        <p:spPr>
          <a:xfrm>
            <a:off x="1113971" y="1758689"/>
            <a:ext cx="6954264" cy="21746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万字工作文档，详细记录问题解决过程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5k</a:t>
            </a:r>
            <a:r>
              <a:rPr lang="zh-CN" altLang="en-US" dirty="0">
                <a:latin typeface="+mn-ea"/>
              </a:rPr>
              <a:t>字</a:t>
            </a:r>
            <a:r>
              <a:rPr lang="en-US" altLang="zh-CN" dirty="0" err="1">
                <a:latin typeface="+mn-ea"/>
              </a:rPr>
              <a:t>qemu</a:t>
            </a:r>
            <a:r>
              <a:rPr lang="en-US" altLang="zh-CN" dirty="0">
                <a:latin typeface="+mn-ea"/>
              </a:rPr>
              <a:t>-tutorial</a:t>
            </a:r>
            <a:r>
              <a:rPr lang="zh-CN" altLang="en-US" dirty="0">
                <a:latin typeface="+mn-ea"/>
              </a:rPr>
              <a:t>，代码级</a:t>
            </a:r>
            <a:r>
              <a:rPr lang="en-US" altLang="zh-CN" dirty="0" err="1">
                <a:latin typeface="+mn-ea"/>
              </a:rPr>
              <a:t>qemu</a:t>
            </a:r>
            <a:r>
              <a:rPr lang="zh-CN" altLang="en-US" dirty="0">
                <a:latin typeface="+mn-ea"/>
              </a:rPr>
              <a:t>教程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每周展示</a:t>
            </a:r>
            <a:r>
              <a:rPr lang="en-US" altLang="zh-CN" dirty="0">
                <a:latin typeface="+mn-ea"/>
              </a:rPr>
              <a:t>ppt</a:t>
            </a:r>
            <a:r>
              <a:rPr lang="zh-CN" altLang="en-US" dirty="0">
                <a:latin typeface="+mn-ea"/>
              </a:rPr>
              <a:t>，周工作记录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更多的</a:t>
            </a:r>
            <a:r>
              <a:rPr lang="en-US" altLang="zh-CN" dirty="0">
                <a:latin typeface="+mn-ea"/>
              </a:rPr>
              <a:t>debug</a:t>
            </a:r>
            <a:r>
              <a:rPr lang="zh-CN" altLang="en-US" dirty="0">
                <a:latin typeface="+mn-ea"/>
              </a:rPr>
              <a:t>过程</a:t>
            </a:r>
            <a:r>
              <a:rPr lang="en-US" altLang="zh-CN" dirty="0">
                <a:latin typeface="+mn-ea"/>
              </a:rPr>
              <a:t>……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感想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sp>
        <p:nvSpPr>
          <p:cNvPr id="15" name="Content Placeholder 2"/>
          <p:cNvSpPr txBox="1"/>
          <p:nvPr/>
        </p:nvSpPr>
        <p:spPr>
          <a:xfrm>
            <a:off x="1113790" y="1758950"/>
            <a:ext cx="10515600" cy="36315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>
                <a:latin typeface="+mn-ea"/>
              </a:rPr>
              <a:t>Xcd</a:t>
            </a:r>
            <a:r>
              <a:rPr lang="zh-CN" altLang="en-US" dirty="0">
                <a:latin typeface="+mn-ea"/>
              </a:rPr>
              <a:t>：从硬件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操作系统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用户程序的全流程调试体验，和学长、社区的讨论、对</a:t>
            </a:r>
            <a:r>
              <a:rPr lang="en-US" altLang="zh-CN" dirty="0">
                <a:latin typeface="+mn-ea"/>
              </a:rPr>
              <a:t>x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Sx</a:t>
            </a:r>
            <a:r>
              <a:rPr lang="zh-CN" altLang="en-US" dirty="0">
                <a:latin typeface="+mn-ea"/>
              </a:rPr>
              <a:t>：很喜欢现代调试工具，打断点看变量很舒服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/>
          <p:nvPr/>
        </p:nvSpPr>
        <p:spPr>
          <a:xfrm>
            <a:off x="880106" y="2024290"/>
            <a:ext cx="10395795" cy="41526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zh-CN" alt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kumimoji="1" lang="zh-CN" altLang="en-US" sz="3600" dirty="0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感谢陈渝老师和向勇老师的指导！</a:t>
            </a:r>
            <a:endParaRPr kumimoji="1" lang="en-US" altLang="zh-CN" sz="36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  <a:p>
            <a:pPr marL="0" indent="0" algn="ctr">
              <a:buNone/>
            </a:pPr>
            <a:r>
              <a:rPr kumimoji="1" lang="zh-CN" altLang="en-US" sz="3600" dirty="0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感谢贾越凯、贺鲲鹏、尤予阳以及其他学长的帮助！</a:t>
            </a:r>
            <a:endParaRPr kumimoji="1" lang="en-US" altLang="zh-CN" sz="36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  <a:p>
            <a:pPr marL="0" indent="0" algn="ctr">
              <a:buNone/>
            </a:pPr>
            <a:endParaRPr kumimoji="1" lang="en-US" altLang="zh-CN" sz="36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pic>
        <p:nvPicPr>
          <p:cNvPr id="8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5" name="Rectangle 236"/>
          <p:cNvSpPr/>
          <p:nvPr/>
        </p:nvSpPr>
        <p:spPr>
          <a:xfrm>
            <a:off x="880107" y="752160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234" y="308691"/>
            <a:ext cx="1073156" cy="108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5925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目录</a:t>
            </a:r>
            <a:endParaRPr lang="zh-CN" altLang="en-US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Content Placeholder 2"/>
          <p:cNvSpPr txBox="1"/>
          <p:nvPr/>
        </p:nvSpPr>
        <p:spPr>
          <a:xfrm>
            <a:off x="1113971" y="183334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/>
              <a:t>项目概览</a:t>
            </a:r>
            <a:endParaRPr lang="en-US" altLang="zh-CN" sz="3200" dirty="0"/>
          </a:p>
          <a:p>
            <a:r>
              <a:rPr lang="en-US" altLang="zh-CN" sz="3200" dirty="0" err="1"/>
              <a:t>qemu</a:t>
            </a:r>
            <a:r>
              <a:rPr lang="zh-CN" altLang="en-US" sz="3200" dirty="0"/>
              <a:t>完成情况</a:t>
            </a:r>
            <a:endParaRPr lang="en-US" altLang="zh-CN" sz="3200" dirty="0"/>
          </a:p>
          <a:p>
            <a:r>
              <a:rPr lang="en-US" altLang="zh-CN" sz="3200" dirty="0" err="1"/>
              <a:t>uintr</a:t>
            </a:r>
            <a:r>
              <a:rPr lang="zh-CN" altLang="en-US" sz="3200" dirty="0"/>
              <a:t>性能测试</a:t>
            </a:r>
            <a:endParaRPr lang="en-US" altLang="zh-CN" sz="3200" dirty="0"/>
          </a:p>
          <a:p>
            <a:r>
              <a:rPr lang="zh-CN" altLang="en-US" sz="3200" dirty="0"/>
              <a:t>工作过程管理</a:t>
            </a:r>
            <a:endParaRPr lang="en-US" altLang="zh-CN" sz="3200" dirty="0"/>
          </a:p>
          <a:p>
            <a:r>
              <a:rPr lang="zh-CN" altLang="en-US" sz="3200" dirty="0"/>
              <a:t>感想</a:t>
            </a:r>
            <a:endParaRPr lang="en-US" altLang="zh-CN" sz="3200" dirty="0"/>
          </a:p>
          <a:p>
            <a:r>
              <a:rPr lang="zh-CN" altLang="en-US" sz="3200" dirty="0"/>
              <a:t>未来的规划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新增硬件寄存器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新增指令支持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新增中断处理支持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直接发中断支持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性能可观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可能是国内或者是世界第一个基于</a:t>
            </a:r>
            <a:r>
              <a:rPr lang="en-US" altLang="zh-CN" dirty="0" err="1">
                <a:latin typeface="+mn-ea"/>
              </a:rPr>
              <a:t>qemu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x86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uintr</a:t>
            </a:r>
            <a:r>
              <a:rPr lang="zh-CN" altLang="en-US" dirty="0">
                <a:latin typeface="+mn-ea"/>
              </a:rPr>
              <a:t>的实现</a:t>
            </a:r>
            <a:endParaRPr lang="zh-CN" altLang="en-US" dirty="0">
              <a:latin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demo: 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docker run -it uintr/demo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正确性测试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个测试程序</a:t>
            </a:r>
            <a:r>
              <a:rPr lang="en-US" altLang="zh-CN" dirty="0">
                <a:latin typeface="+mn-ea"/>
              </a:rPr>
              <a:t>+</a:t>
            </a:r>
            <a:r>
              <a:rPr lang="zh-CN" altLang="en-US" dirty="0">
                <a:latin typeface="+mn-ea"/>
              </a:rPr>
              <a:t>样例程序全部通过</a:t>
            </a:r>
            <a:endParaRPr lang="en-US" altLang="zh-CN" dirty="0">
              <a:latin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21884"/>
          <a:stretch>
            <a:fillRect/>
          </a:stretch>
        </p:blipFill>
        <p:spPr>
          <a:xfrm>
            <a:off x="817125" y="2399389"/>
            <a:ext cx="5069531" cy="346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5213"/>
          <a:stretch>
            <a:fillRect/>
          </a:stretch>
        </p:blipFill>
        <p:spPr>
          <a:xfrm>
            <a:off x="6253105" y="2399389"/>
            <a:ext cx="4648796" cy="2197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正确性测试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个测试程序</a:t>
            </a:r>
            <a:r>
              <a:rPr lang="en-US" altLang="zh-CN" dirty="0">
                <a:latin typeface="+mn-ea"/>
              </a:rPr>
              <a:t>+</a:t>
            </a:r>
            <a:r>
              <a:rPr lang="zh-CN" altLang="en-US" dirty="0">
                <a:latin typeface="+mn-ea"/>
              </a:rPr>
              <a:t>样例程序全部通过</a:t>
            </a:r>
            <a:endParaRPr lang="en-US" altLang="zh-CN" dirty="0">
              <a:latin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55" y="2136346"/>
            <a:ext cx="6477000" cy="238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55" y="4798784"/>
            <a:ext cx="5854700" cy="1498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正确性测试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个测试程序</a:t>
            </a:r>
            <a:r>
              <a:rPr lang="en-US" altLang="zh-CN" dirty="0">
                <a:latin typeface="+mn-ea"/>
              </a:rPr>
              <a:t>+</a:t>
            </a:r>
            <a:r>
              <a:rPr lang="zh-CN" altLang="en-US" dirty="0">
                <a:latin typeface="+mn-ea"/>
              </a:rPr>
              <a:t>样例程序全部通过</a:t>
            </a:r>
            <a:endParaRPr lang="en-US" altLang="zh-CN" dirty="0">
              <a:latin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581" y="2137032"/>
            <a:ext cx="5867400" cy="290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10" y="2137032"/>
            <a:ext cx="3769344" cy="14857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性能测试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收发延迟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616" y="1816958"/>
            <a:ext cx="4099193" cy="16120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616" y="3976951"/>
            <a:ext cx="3914861" cy="1801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143" y="1656518"/>
            <a:ext cx="3977278" cy="2174627"/>
          </a:xfrm>
          <a:prstGeom prst="rect">
            <a:avLst/>
          </a:prstGeom>
        </p:spPr>
      </p:pic>
      <p:sp>
        <p:nvSpPr>
          <p:cNvPr id="12" name="文本框 15"/>
          <p:cNvSpPr txBox="1"/>
          <p:nvPr/>
        </p:nvSpPr>
        <p:spPr>
          <a:xfrm>
            <a:off x="1830379" y="2584614"/>
            <a:ext cx="1262445" cy="345450"/>
          </a:xfrm>
          <a:prstGeom prst="rect">
            <a:avLst/>
          </a:prstGeom>
          <a:noFill/>
          <a:ln w="6032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3" name="文本框 15"/>
          <p:cNvSpPr txBox="1"/>
          <p:nvPr/>
        </p:nvSpPr>
        <p:spPr>
          <a:xfrm>
            <a:off x="1830379" y="4995779"/>
            <a:ext cx="1383468" cy="288915"/>
          </a:xfrm>
          <a:prstGeom prst="rect">
            <a:avLst/>
          </a:prstGeom>
          <a:noFill/>
          <a:ln w="6032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文本框 15"/>
          <p:cNvSpPr txBox="1"/>
          <p:nvPr/>
        </p:nvSpPr>
        <p:spPr>
          <a:xfrm>
            <a:off x="6965576" y="3083550"/>
            <a:ext cx="1224287" cy="345450"/>
          </a:xfrm>
          <a:prstGeom prst="rect">
            <a:avLst/>
          </a:prstGeom>
          <a:noFill/>
          <a:ln w="6032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5" name="Content Placeholder 2"/>
          <p:cNvSpPr txBox="1"/>
          <p:nvPr/>
        </p:nvSpPr>
        <p:spPr>
          <a:xfrm>
            <a:off x="5618885" y="4114168"/>
            <a:ext cx="5888933" cy="21746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直接发中断获得数十倍的性能提升！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经过操作系统调度则性能大幅下降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性能测试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直接发送比例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sp>
        <p:nvSpPr>
          <p:cNvPr id="15" name="Content Placeholder 2"/>
          <p:cNvSpPr txBox="1"/>
          <p:nvPr/>
        </p:nvSpPr>
        <p:spPr>
          <a:xfrm>
            <a:off x="1367265" y="5506890"/>
            <a:ext cx="5961790" cy="10873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+mn-ea"/>
              </a:rPr>
              <a:t>1000</a:t>
            </a:r>
            <a:r>
              <a:rPr lang="zh-CN" altLang="en-US" dirty="0">
                <a:latin typeface="+mn-ea"/>
              </a:rPr>
              <a:t>次来回收发中，只有个位数次由操作系统调度发送</a:t>
            </a:r>
            <a:endParaRPr lang="en-US" altLang="zh-CN" dirty="0">
              <a:latin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769" y="1442282"/>
            <a:ext cx="8001000" cy="37592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049286" y="1753364"/>
            <a:ext cx="1979914" cy="612248"/>
          </a:xfrm>
          <a:prstGeom prst="rect">
            <a:avLst/>
          </a:prstGeom>
          <a:noFill/>
          <a:ln w="6032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性能测试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横向对比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056186" y="183303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复现</a:t>
            </a:r>
            <a:r>
              <a:rPr lang="en-US" altLang="zh-CN" dirty="0">
                <a:latin typeface="+mn-ea"/>
              </a:rPr>
              <a:t> linux rfc </a:t>
            </a:r>
            <a:r>
              <a:rPr lang="zh-CN" altLang="en-US" dirty="0">
                <a:latin typeface="+mn-ea"/>
              </a:rPr>
              <a:t>性能测试结果</a:t>
            </a:r>
            <a:endParaRPr lang="zh-CN" altLang="en-US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75" y="2680970"/>
            <a:ext cx="5708015" cy="2889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590" y="2255520"/>
            <a:ext cx="4031615" cy="21247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845" y="4573270"/>
            <a:ext cx="4023360" cy="20599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250430" y="1706245"/>
            <a:ext cx="3608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上：</a:t>
            </a:r>
            <a:r>
              <a:rPr lang="en-US" altLang="zh-CN"/>
              <a:t>uintr</a:t>
            </a:r>
            <a:r>
              <a:rPr lang="zh-CN" altLang="en-US"/>
              <a:t>；下：</a:t>
            </a:r>
            <a:r>
              <a:rPr lang="en-US" altLang="zh-CN"/>
              <a:t>signal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2019</Words>
  <Application>WPS 演示</Application>
  <PresentationFormat>Widescreen</PresentationFormat>
  <Paragraphs>176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思源宋体 Heavy</vt:lpstr>
      <vt:lpstr>方正书宋_GBK</vt:lpstr>
      <vt:lpstr>Consolas</vt:lpstr>
      <vt:lpstr>思源宋体 Medium</vt:lpstr>
      <vt:lpstr>Calibri</vt:lpstr>
      <vt:lpstr>微软雅黑</vt:lpstr>
      <vt:lpstr>宋体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Yiming Zhang</dc:creator>
  <cp:lastModifiedBy>unidy</cp:lastModifiedBy>
  <cp:revision>2490</cp:revision>
  <cp:lastPrinted>2022-06-10T15:08:45Z</cp:lastPrinted>
  <dcterms:created xsi:type="dcterms:W3CDTF">2022-06-10T15:08:45Z</dcterms:created>
  <dcterms:modified xsi:type="dcterms:W3CDTF">2022-06-10T15:08:45Z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2052-11.1.0.10976</vt:lpwstr>
  </property>
</Properties>
</file>