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79" r:id="rId2"/>
    <p:sldId id="490" r:id="rId3"/>
    <p:sldId id="491" r:id="rId4"/>
    <p:sldId id="493" r:id="rId5"/>
    <p:sldId id="492" r:id="rId6"/>
    <p:sldId id="494" r:id="rId7"/>
    <p:sldId id="495" r:id="rId8"/>
    <p:sldId id="496" r:id="rId9"/>
    <p:sldId id="497" r:id="rId10"/>
    <p:sldId id="499" r:id="rId11"/>
    <p:sldId id="498" r:id="rId12"/>
    <p:sldId id="510" r:id="rId13"/>
    <p:sldId id="512" r:id="rId14"/>
    <p:sldId id="419" r:id="rId15"/>
    <p:sldId id="482" r:id="rId16"/>
    <p:sldId id="460" r:id="rId17"/>
    <p:sldId id="461" r:id="rId18"/>
    <p:sldId id="462" r:id="rId19"/>
    <p:sldId id="500" r:id="rId20"/>
    <p:sldId id="501" r:id="rId21"/>
    <p:sldId id="502" r:id="rId22"/>
    <p:sldId id="503" r:id="rId23"/>
    <p:sldId id="513" r:id="rId24"/>
    <p:sldId id="504" r:id="rId25"/>
    <p:sldId id="506" r:id="rId26"/>
    <p:sldId id="507" r:id="rId27"/>
    <p:sldId id="508" r:id="rId28"/>
    <p:sldId id="509" r:id="rId29"/>
    <p:sldId id="514" r:id="rId30"/>
    <p:sldId id="31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747EE02-9955-46CC-9462-D653224C7923}">
          <p14:sldIdLst>
            <p14:sldId id="279"/>
            <p14:sldId id="490"/>
            <p14:sldId id="491"/>
            <p14:sldId id="493"/>
            <p14:sldId id="492"/>
            <p14:sldId id="494"/>
            <p14:sldId id="495"/>
            <p14:sldId id="496"/>
            <p14:sldId id="497"/>
            <p14:sldId id="499"/>
            <p14:sldId id="498"/>
            <p14:sldId id="510"/>
            <p14:sldId id="512"/>
            <p14:sldId id="419"/>
            <p14:sldId id="482"/>
            <p14:sldId id="460"/>
            <p14:sldId id="461"/>
            <p14:sldId id="462"/>
            <p14:sldId id="500"/>
            <p14:sldId id="501"/>
            <p14:sldId id="502"/>
            <p14:sldId id="503"/>
            <p14:sldId id="513"/>
            <p14:sldId id="504"/>
            <p14:sldId id="506"/>
            <p14:sldId id="507"/>
            <p14:sldId id="508"/>
            <p14:sldId id="509"/>
            <p14:sldId id="514"/>
            <p14:sldId id="314"/>
          </p14:sldIdLst>
        </p14:section>
      </p14:sectionLst>
    </p:ext>
    <p:ext uri="{EFAFB233-063F-42B5-8137-9DF3F51BA10A}">
      <p15:sldGuideLst xmlns:p15="http://schemas.microsoft.com/office/powerpoint/2012/main">
        <p15:guide id="1" orient="horz" pos="1155">
          <p15:clr>
            <a:srgbClr val="A4A3A4"/>
          </p15:clr>
        </p15:guide>
        <p15:guide id="2" pos="665">
          <p15:clr>
            <a:srgbClr val="A4A3A4"/>
          </p15:clr>
        </p15:guide>
        <p15:guide id="3" pos="697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5ACE"/>
    <a:srgbClr val="0000FF"/>
    <a:srgbClr val="FF0101"/>
    <a:srgbClr val="704F95"/>
    <a:srgbClr val="EDEDED"/>
    <a:srgbClr val="E7E6E6"/>
    <a:srgbClr val="6C4B90"/>
    <a:srgbClr val="803A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93" autoAdjust="0"/>
    <p:restoredTop sz="81410" autoAdjust="0"/>
  </p:normalViewPr>
  <p:slideViewPr>
    <p:cSldViewPr snapToGrid="0" snapToObjects="1">
      <p:cViewPr varScale="1">
        <p:scale>
          <a:sx n="119" d="100"/>
          <a:sy n="119" d="100"/>
        </p:scale>
        <p:origin x="232" y="1648"/>
      </p:cViewPr>
      <p:guideLst>
        <p:guide orient="horz" pos="1155"/>
        <p:guide pos="665"/>
        <p:guide pos="6978"/>
      </p:guideLst>
    </p:cSldViewPr>
  </p:slideViewPr>
  <p:notesTextViewPr>
    <p:cViewPr>
      <p:scale>
        <a:sx n="110" d="100"/>
        <a:sy n="11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5668F-B37B-164D-A62C-3FF5A8BC808F}" type="datetimeFigureOut">
              <a:rPr lang="en-US" smtClean="0"/>
              <a:t>8/15/22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AC59A-2554-7441-A138-FBAFD49FADC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OS-F-4/usr-intr/blob/main/ppt/qemu%E5%B7%A5%E4%BD%9C%E6%96%87%E6%A1%A3%E5%88%86%E5%9D%97/%E9%97%AE%E9%A2%98%E4%BB%A5%E5%8F%8A%E6%8E%A2%E7%A9%B6%E8%BF%87%E7%A8%8B.md"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OS-F-4/uintr-linux-kernel/tree/urin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幻灯片编号占位符 3"/>
          <p:cNvSpPr>
            <a:spLocks noGrp="1"/>
          </p:cNvSpPr>
          <p:nvPr>
            <p:ph type="sldNum" sz="quarter" idx="10"/>
          </p:nvPr>
        </p:nvSpPr>
        <p:spPr/>
        <p:txBody>
          <a:bodyPr/>
          <a:lstStyle/>
          <a:p>
            <a:fld id="{09FAC59A-2554-7441-A138-FBAFD49FADCF}"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10</a:t>
            </a:fld>
            <a:endParaRPr lang="en-US"/>
          </a:p>
        </p:txBody>
      </p:sp>
    </p:spTree>
    <p:extLst>
      <p:ext uri="{BB962C8B-B14F-4D97-AF65-F5344CB8AC3E}">
        <p14:creationId xmlns:p14="http://schemas.microsoft.com/office/powerpoint/2010/main" val="749357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11</a:t>
            </a:fld>
            <a:endParaRPr lang="en-US"/>
          </a:p>
        </p:txBody>
      </p:sp>
    </p:spTree>
    <p:extLst>
      <p:ext uri="{BB962C8B-B14F-4D97-AF65-F5344CB8AC3E}">
        <p14:creationId xmlns:p14="http://schemas.microsoft.com/office/powerpoint/2010/main" val="1252581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12</a:t>
            </a:fld>
            <a:endParaRPr lang="en-US"/>
          </a:p>
        </p:txBody>
      </p:sp>
    </p:spTree>
    <p:extLst>
      <p:ext uri="{BB962C8B-B14F-4D97-AF65-F5344CB8AC3E}">
        <p14:creationId xmlns:p14="http://schemas.microsoft.com/office/powerpoint/2010/main" val="1446036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13</a:t>
            </a:fld>
            <a:endParaRPr lang="en-US"/>
          </a:p>
        </p:txBody>
      </p:sp>
    </p:spTree>
    <p:extLst>
      <p:ext uri="{BB962C8B-B14F-4D97-AF65-F5344CB8AC3E}">
        <p14:creationId xmlns:p14="http://schemas.microsoft.com/office/powerpoint/2010/main" val="3664025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2400" dirty="0" err="1"/>
              <a:t>Qemu</a:t>
            </a:r>
            <a:r>
              <a:rPr lang="zh-CN" altLang="en-US" sz="2400" dirty="0"/>
              <a:t>工作文档</a:t>
            </a:r>
            <a:r>
              <a:rPr lang="en-US" altLang="zh-CN" sz="2400" dirty="0"/>
              <a:t>:</a:t>
            </a:r>
            <a:r>
              <a:rPr lang="zh-CN" altLang="en-US" sz="2400" dirty="0"/>
              <a:t> </a:t>
            </a:r>
            <a:r>
              <a:rPr lang="en-US" altLang="zh-CN" sz="1200" b="0" i="0" u="sng" kern="1200" dirty="0">
                <a:solidFill>
                  <a:schemeClr val="tx1"/>
                </a:solidFill>
                <a:effectLst/>
                <a:latin typeface="+mn-lt"/>
                <a:ea typeface="+mn-ea"/>
                <a:cs typeface="+mn-cs"/>
                <a:hlinkClick r:id="rId3"/>
              </a:rPr>
              <a:t>https://github.com/OS-F-4/usr-intr/blob/main/ppt/qemu%E5%B7%A5%E4%BD%9C%E6%96%87%E6%A1%A3%E5%88%86%E5%9D%97/%E9%97%AE%E9%A2%98%E4%BB%A5%E5%8F%8A%E6%8E%A2%E7%A9%B6%E8%BF%87%E7%A8%8B.md</a:t>
            </a:r>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err="1"/>
              <a:t>Qemu</a:t>
            </a:r>
            <a:r>
              <a:rPr lang="zh-CN" altLang="en-US" sz="2400" dirty="0"/>
              <a:t>工作文档</a:t>
            </a:r>
            <a:r>
              <a:rPr lang="en-US" altLang="zh-CN" sz="2400" dirty="0"/>
              <a:t>:</a:t>
            </a:r>
            <a:r>
              <a:rPr lang="zh-CN" altLang="en-US" sz="2400" dirty="0"/>
              <a:t> </a:t>
            </a:r>
            <a:r>
              <a:rPr lang="en-US" altLang="zh-CN" sz="2400" dirty="0"/>
              <a:t>https://</a:t>
            </a:r>
            <a:r>
              <a:rPr lang="en-US" altLang="zh-CN" sz="2400" dirty="0" err="1"/>
              <a:t>github.com</a:t>
            </a:r>
            <a:r>
              <a:rPr lang="en-US" altLang="zh-CN" sz="2400" dirty="0"/>
              <a:t>/OS-F-4/</a:t>
            </a:r>
            <a:r>
              <a:rPr lang="en-US" altLang="zh-CN" sz="2400" dirty="0" err="1"/>
              <a:t>usr-intr</a:t>
            </a:r>
            <a:r>
              <a:rPr lang="en-US" altLang="zh-CN" sz="2400" dirty="0"/>
              <a:t>/blob/main/ppt/qemu%E5%B7%A5%E4%BD%9C%E6%96%87%E6%A1%A3%E5%88%86%E5%9D%97/%E9%97%AE%E9%A2%98%E4%BB%A5%E5%8F%8A%E6%8E%A2%E7%A9%B6%E8%BF%87%E7%A8%8B.md</a:t>
            </a:r>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15</a:t>
            </a:fld>
            <a:endParaRPr lang="en-US"/>
          </a:p>
        </p:txBody>
      </p:sp>
    </p:spTree>
    <p:extLst>
      <p:ext uri="{BB962C8B-B14F-4D97-AF65-F5344CB8AC3E}">
        <p14:creationId xmlns:p14="http://schemas.microsoft.com/office/powerpoint/2010/main" val="4095840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19</a:t>
            </a:fld>
            <a:endParaRPr lang="en-US"/>
          </a:p>
        </p:txBody>
      </p:sp>
    </p:spTree>
    <p:extLst>
      <p:ext uri="{BB962C8B-B14F-4D97-AF65-F5344CB8AC3E}">
        <p14:creationId xmlns:p14="http://schemas.microsoft.com/office/powerpoint/2010/main" val="4243130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a:t>
            </a:fld>
            <a:endParaRPr lang="en-US"/>
          </a:p>
        </p:txBody>
      </p:sp>
    </p:spTree>
    <p:extLst>
      <p:ext uri="{BB962C8B-B14F-4D97-AF65-F5344CB8AC3E}">
        <p14:creationId xmlns:p14="http://schemas.microsoft.com/office/powerpoint/2010/main" val="3220856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20</a:t>
            </a:fld>
            <a:endParaRPr lang="en-US"/>
          </a:p>
        </p:txBody>
      </p:sp>
    </p:spTree>
    <p:extLst>
      <p:ext uri="{BB962C8B-B14F-4D97-AF65-F5344CB8AC3E}">
        <p14:creationId xmlns:p14="http://schemas.microsoft.com/office/powerpoint/2010/main" val="465257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21</a:t>
            </a:fld>
            <a:endParaRPr lang="en-US"/>
          </a:p>
        </p:txBody>
      </p:sp>
    </p:spTree>
    <p:extLst>
      <p:ext uri="{BB962C8B-B14F-4D97-AF65-F5344CB8AC3E}">
        <p14:creationId xmlns:p14="http://schemas.microsoft.com/office/powerpoint/2010/main" val="1767097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22</a:t>
            </a:fld>
            <a:endParaRPr lang="en-US"/>
          </a:p>
        </p:txBody>
      </p:sp>
    </p:spTree>
    <p:extLst>
      <p:ext uri="{BB962C8B-B14F-4D97-AF65-F5344CB8AC3E}">
        <p14:creationId xmlns:p14="http://schemas.microsoft.com/office/powerpoint/2010/main" val="2759411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23</a:t>
            </a:fld>
            <a:endParaRPr lang="en-US"/>
          </a:p>
        </p:txBody>
      </p:sp>
    </p:spTree>
    <p:extLst>
      <p:ext uri="{BB962C8B-B14F-4D97-AF65-F5344CB8AC3E}">
        <p14:creationId xmlns:p14="http://schemas.microsoft.com/office/powerpoint/2010/main" val="1573118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24</a:t>
            </a:fld>
            <a:endParaRPr lang="en-US"/>
          </a:p>
        </p:txBody>
      </p:sp>
    </p:spTree>
    <p:extLst>
      <p:ext uri="{BB962C8B-B14F-4D97-AF65-F5344CB8AC3E}">
        <p14:creationId xmlns:p14="http://schemas.microsoft.com/office/powerpoint/2010/main" val="748477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内核实现</a:t>
            </a:r>
            <a:r>
              <a:rPr lang="en-US" altLang="zh-CN" sz="2400" dirty="0"/>
              <a:t>:</a:t>
            </a:r>
            <a:r>
              <a:rPr lang="zh-CN" altLang="en-US" sz="2400" dirty="0"/>
              <a:t> </a:t>
            </a:r>
            <a:r>
              <a:rPr lang="en-US" altLang="zh-CN" sz="1200" b="0" i="0" u="sng" kern="1200" dirty="0">
                <a:solidFill>
                  <a:schemeClr val="tx1"/>
                </a:solidFill>
                <a:effectLst/>
                <a:latin typeface="+mn-lt"/>
                <a:ea typeface="+mn-ea"/>
                <a:cs typeface="+mn-cs"/>
                <a:hlinkClick r:id="rId3"/>
              </a:rPr>
              <a:t>https://github.com/OS-F-4/uintr-linux-kernel/tree/uring</a:t>
            </a:r>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25</a:t>
            </a:fld>
            <a:endParaRPr lang="en-US"/>
          </a:p>
        </p:txBody>
      </p:sp>
    </p:spTree>
    <p:extLst>
      <p:ext uri="{BB962C8B-B14F-4D97-AF65-F5344CB8AC3E}">
        <p14:creationId xmlns:p14="http://schemas.microsoft.com/office/powerpoint/2010/main" val="320356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26</a:t>
            </a:fld>
            <a:endParaRPr lang="en-US"/>
          </a:p>
        </p:txBody>
      </p:sp>
    </p:spTree>
    <p:extLst>
      <p:ext uri="{BB962C8B-B14F-4D97-AF65-F5344CB8AC3E}">
        <p14:creationId xmlns:p14="http://schemas.microsoft.com/office/powerpoint/2010/main" val="84390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27</a:t>
            </a:fld>
            <a:endParaRPr lang="en-US"/>
          </a:p>
        </p:txBody>
      </p:sp>
    </p:spTree>
    <p:extLst>
      <p:ext uri="{BB962C8B-B14F-4D97-AF65-F5344CB8AC3E}">
        <p14:creationId xmlns:p14="http://schemas.microsoft.com/office/powerpoint/2010/main" val="9743552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2400" dirty="0"/>
              <a:t>https://</a:t>
            </a:r>
            <a:r>
              <a:rPr lang="en-US" altLang="zh-CN" sz="2400" dirty="0" err="1"/>
              <a:t>arthurchiao.art</a:t>
            </a:r>
            <a:r>
              <a:rPr lang="en-US" altLang="zh-CN" sz="2400" dirty="0"/>
              <a:t>/blog/intro-to-io-</a:t>
            </a:r>
            <a:r>
              <a:rPr lang="en-US" altLang="zh-CN" sz="2400" dirty="0" err="1"/>
              <a:t>uring</a:t>
            </a:r>
            <a:r>
              <a:rPr lang="en-US" altLang="zh-CN" sz="2400" dirty="0"/>
              <a:t>-</a:t>
            </a:r>
            <a:r>
              <a:rPr lang="en-US" altLang="zh-CN" sz="2400" dirty="0" err="1"/>
              <a:t>zh</a:t>
            </a:r>
            <a:r>
              <a:rPr lang="en-US" altLang="zh-CN" sz="2400" dirty="0"/>
              <a:t>/</a:t>
            </a:r>
          </a:p>
        </p:txBody>
      </p:sp>
      <p:sp>
        <p:nvSpPr>
          <p:cNvPr id="4" name="幻灯片编号占位符 3"/>
          <p:cNvSpPr>
            <a:spLocks noGrp="1"/>
          </p:cNvSpPr>
          <p:nvPr>
            <p:ph type="sldNum" sz="quarter" idx="10"/>
          </p:nvPr>
        </p:nvSpPr>
        <p:spPr/>
        <p:txBody>
          <a:bodyPr/>
          <a:lstStyle/>
          <a:p>
            <a:fld id="{09FAC59A-2554-7441-A138-FBAFD49FADCF}" type="slidenum">
              <a:rPr lang="en-US" smtClean="0"/>
              <a:t>28</a:t>
            </a:fld>
            <a:endParaRPr lang="en-US"/>
          </a:p>
        </p:txBody>
      </p:sp>
    </p:spTree>
    <p:extLst>
      <p:ext uri="{BB962C8B-B14F-4D97-AF65-F5344CB8AC3E}">
        <p14:creationId xmlns:p14="http://schemas.microsoft.com/office/powerpoint/2010/main" val="22457889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2400" dirty="0"/>
              <a:t>https://</a:t>
            </a:r>
            <a:r>
              <a:rPr lang="en-US" altLang="zh-CN" sz="2400" dirty="0" err="1"/>
              <a:t>arthurchiao.art</a:t>
            </a:r>
            <a:r>
              <a:rPr lang="en-US" altLang="zh-CN" sz="2400" dirty="0"/>
              <a:t>/blog/intro-to-io-</a:t>
            </a:r>
            <a:r>
              <a:rPr lang="en-US" altLang="zh-CN" sz="2400" dirty="0" err="1"/>
              <a:t>uring</a:t>
            </a:r>
            <a:r>
              <a:rPr lang="en-US" altLang="zh-CN" sz="2400" dirty="0"/>
              <a:t>-</a:t>
            </a:r>
            <a:r>
              <a:rPr lang="en-US" altLang="zh-CN" sz="2400" dirty="0" err="1"/>
              <a:t>zh</a:t>
            </a:r>
            <a:r>
              <a:rPr lang="en-US" altLang="zh-CN" sz="2400" dirty="0"/>
              <a:t>/</a:t>
            </a:r>
          </a:p>
        </p:txBody>
      </p:sp>
      <p:sp>
        <p:nvSpPr>
          <p:cNvPr id="4" name="幻灯片编号占位符 3"/>
          <p:cNvSpPr>
            <a:spLocks noGrp="1"/>
          </p:cNvSpPr>
          <p:nvPr>
            <p:ph type="sldNum" sz="quarter" idx="10"/>
          </p:nvPr>
        </p:nvSpPr>
        <p:spPr/>
        <p:txBody>
          <a:bodyPr/>
          <a:lstStyle/>
          <a:p>
            <a:fld id="{09FAC59A-2554-7441-A138-FBAFD49FADCF}" type="slidenum">
              <a:rPr lang="en-US" smtClean="0"/>
              <a:t>29</a:t>
            </a:fld>
            <a:endParaRPr lang="en-US"/>
          </a:p>
        </p:txBody>
      </p:sp>
    </p:spTree>
    <p:extLst>
      <p:ext uri="{BB962C8B-B14F-4D97-AF65-F5344CB8AC3E}">
        <p14:creationId xmlns:p14="http://schemas.microsoft.com/office/powerpoint/2010/main" val="4125307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3</a:t>
            </a:fld>
            <a:endParaRPr lang="en-US"/>
          </a:p>
        </p:txBody>
      </p:sp>
    </p:spTree>
    <p:extLst>
      <p:ext uri="{BB962C8B-B14F-4D97-AF65-F5344CB8AC3E}">
        <p14:creationId xmlns:p14="http://schemas.microsoft.com/office/powerpoint/2010/main" val="20403853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4</a:t>
            </a:fld>
            <a:endParaRPr lang="en-US"/>
          </a:p>
        </p:txBody>
      </p:sp>
    </p:spTree>
    <p:extLst>
      <p:ext uri="{BB962C8B-B14F-4D97-AF65-F5344CB8AC3E}">
        <p14:creationId xmlns:p14="http://schemas.microsoft.com/office/powerpoint/2010/main" val="4186231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2400" dirty="0"/>
              <a:t>https://gallium70.github.io/</a:t>
            </a:r>
            <a:r>
              <a:rPr lang="en-US" altLang="zh-CN" sz="2400" dirty="0" err="1"/>
              <a:t>rv</a:t>
            </a:r>
            <a:r>
              <a:rPr lang="en-US" altLang="zh-CN" sz="2400" dirty="0"/>
              <a:t>-n-</a:t>
            </a:r>
            <a:r>
              <a:rPr lang="en-US" altLang="zh-CN" sz="2400" dirty="0" err="1"/>
              <a:t>ext</a:t>
            </a:r>
            <a:r>
              <a:rPr lang="en-US" altLang="zh-CN" sz="2400" dirty="0"/>
              <a:t>-</a:t>
            </a:r>
            <a:r>
              <a:rPr lang="en-US" altLang="zh-CN" sz="2400" dirty="0" err="1"/>
              <a:t>impl</a:t>
            </a:r>
            <a:r>
              <a:rPr lang="en-US" altLang="zh-CN" sz="2400" dirty="0"/>
              <a:t>/ch1_2_driver_and_ipc.html</a:t>
            </a:r>
          </a:p>
        </p:txBody>
      </p:sp>
      <p:sp>
        <p:nvSpPr>
          <p:cNvPr id="4" name="幻灯片编号占位符 3"/>
          <p:cNvSpPr>
            <a:spLocks noGrp="1"/>
          </p:cNvSpPr>
          <p:nvPr>
            <p:ph type="sldNum" sz="quarter" idx="10"/>
          </p:nvPr>
        </p:nvSpPr>
        <p:spPr/>
        <p:txBody>
          <a:bodyPr/>
          <a:lstStyle/>
          <a:p>
            <a:fld id="{09FAC59A-2554-7441-A138-FBAFD49FADCF}" type="slidenum">
              <a:rPr lang="en-US" smtClean="0"/>
              <a:t>5</a:t>
            </a:fld>
            <a:endParaRPr lang="en-US"/>
          </a:p>
        </p:txBody>
      </p:sp>
    </p:spTree>
    <p:extLst>
      <p:ext uri="{BB962C8B-B14F-4D97-AF65-F5344CB8AC3E}">
        <p14:creationId xmlns:p14="http://schemas.microsoft.com/office/powerpoint/2010/main" val="1901387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r>
              <a:rPr lang="en-US" altLang="zh-CN" sz="2400" dirty="0"/>
              <a:t>https://five-</a:t>
            </a:r>
            <a:r>
              <a:rPr lang="en-US" altLang="zh-CN" sz="2400" dirty="0" err="1"/>
              <a:t>embeddev.com</a:t>
            </a:r>
            <a:r>
              <a:rPr lang="en-US" altLang="zh-CN" sz="2400" dirty="0"/>
              <a:t>/</a:t>
            </a:r>
            <a:r>
              <a:rPr lang="en-US" altLang="zh-CN" sz="2400" dirty="0" err="1"/>
              <a:t>riscv</a:t>
            </a:r>
            <a:r>
              <a:rPr lang="en-US" altLang="zh-CN" sz="2400" dirty="0"/>
              <a:t>-</a:t>
            </a:r>
            <a:r>
              <a:rPr lang="en-US" altLang="zh-CN" sz="2400" dirty="0" err="1"/>
              <a:t>isa</a:t>
            </a:r>
            <a:r>
              <a:rPr lang="en-US" altLang="zh-CN" sz="2400" dirty="0"/>
              <a:t>-manual/latest/</a:t>
            </a:r>
            <a:r>
              <a:rPr lang="en-US" altLang="zh-CN" sz="2400" dirty="0" err="1"/>
              <a:t>n.html</a:t>
            </a:r>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6</a:t>
            </a:fld>
            <a:endParaRPr lang="en-US"/>
          </a:p>
        </p:txBody>
      </p:sp>
    </p:spTree>
    <p:extLst>
      <p:ext uri="{BB962C8B-B14F-4D97-AF65-F5344CB8AC3E}">
        <p14:creationId xmlns:p14="http://schemas.microsoft.com/office/powerpoint/2010/main" val="3560474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7</a:t>
            </a:fld>
            <a:endParaRPr lang="en-US"/>
          </a:p>
        </p:txBody>
      </p:sp>
    </p:spTree>
    <p:extLst>
      <p:ext uri="{BB962C8B-B14F-4D97-AF65-F5344CB8AC3E}">
        <p14:creationId xmlns:p14="http://schemas.microsoft.com/office/powerpoint/2010/main" val="1816140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8</a:t>
            </a:fld>
            <a:endParaRPr lang="en-US"/>
          </a:p>
        </p:txBody>
      </p:sp>
    </p:spTree>
    <p:extLst>
      <p:ext uri="{BB962C8B-B14F-4D97-AF65-F5344CB8AC3E}">
        <p14:creationId xmlns:p14="http://schemas.microsoft.com/office/powerpoint/2010/main" val="578209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9</a:t>
            </a:fld>
            <a:endParaRPr lang="en-US"/>
          </a:p>
        </p:txBody>
      </p:sp>
    </p:spTree>
    <p:extLst>
      <p:ext uri="{BB962C8B-B14F-4D97-AF65-F5344CB8AC3E}">
        <p14:creationId xmlns:p14="http://schemas.microsoft.com/office/powerpoint/2010/main" val="3098103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E875574-B30F-E946-8A30-5D40B09C42BE}"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875574-B30F-E946-8A30-5D40B09C42BE}"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875574-B30F-E946-8A30-5D40B09C42BE}"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875574-B30F-E946-8A30-5D40B09C42BE}"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875574-B30F-E946-8A30-5D40B09C42BE}"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E875574-B30F-E946-8A30-5D40B09C42BE}"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E875574-B30F-E946-8A30-5D40B09C42BE}" type="datetimeFigureOut">
              <a:rPr lang="en-US" smtClean="0"/>
              <a:t>8/15/22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875574-B30F-E946-8A30-5D40B09C42BE}" type="datetimeFigureOut">
              <a:rPr lang="en-US" smtClean="0"/>
              <a:t>8/15/22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875574-B30F-E946-8A30-5D40B09C42BE}" type="datetimeFigureOut">
              <a:rPr lang="en-US" smtClean="0"/>
              <a:t>8/15/22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875574-B30F-E946-8A30-5D40B09C42BE}"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875574-B30F-E946-8A30-5D40B09C42BE}"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75574-B30F-E946-8A30-5D40B09C42BE}" type="datetimeFigureOut">
              <a:rPr lang="en-US" smtClean="0"/>
              <a:t>8/15/22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D2AD8-20DD-1F43-B782-FEE6429B95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tiff"/></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openxmlformats.org/officeDocument/2006/relationships/image" Target="../media/image28.sv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5" name="文本框 4"/>
          <p:cNvSpPr txBox="1"/>
          <p:nvPr/>
        </p:nvSpPr>
        <p:spPr>
          <a:xfrm>
            <a:off x="-435429" y="4978399"/>
            <a:ext cx="184731" cy="369332"/>
          </a:xfrm>
          <a:prstGeom prst="rect">
            <a:avLst/>
          </a:prstGeom>
          <a:noFill/>
        </p:spPr>
        <p:txBody>
          <a:bodyPr wrap="none" rtlCol="0">
            <a:spAutoFit/>
          </a:bodyPr>
          <a:lstStyle/>
          <a:p>
            <a:endParaRPr kumimoji="1" lang="zh-CN" altLang="en-US" dirty="0"/>
          </a:p>
        </p:txBody>
      </p:sp>
      <p:sp>
        <p:nvSpPr>
          <p:cNvPr id="9" name="文本占位符 1"/>
          <p:cNvSpPr txBox="1"/>
          <p:nvPr/>
        </p:nvSpPr>
        <p:spPr>
          <a:xfrm>
            <a:off x="98113" y="2066159"/>
            <a:ext cx="12093887" cy="937937"/>
          </a:xfrm>
          <a:prstGeom prst="rect">
            <a:avLst/>
          </a:prstGeom>
          <a:ln w="12700" cmpd="sng">
            <a:noFill/>
          </a:ln>
        </p:spPr>
        <p:txBody>
          <a:bodyPr vert="horz" anchor="ctr"/>
          <a:lstStyle>
            <a:lvl1pPr marL="0" indent="0" algn="ctr" defTabSz="914400" rtl="0" eaLnBrk="1" latinLnBrk="0" hangingPunct="1">
              <a:lnSpc>
                <a:spcPct val="90000"/>
              </a:lnSpc>
              <a:spcBef>
                <a:spcPts val="1000"/>
              </a:spcBef>
              <a:buFont typeface="Arial" panose="020B0604020202020204" pitchFamily="34" charset="0"/>
              <a:buNone/>
              <a:defRPr sz="48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4400" dirty="0">
                <a:solidFill>
                  <a:srgbClr val="704F95"/>
                </a:solidFill>
                <a:latin typeface="思源宋体 Heavy" panose="02020900000000000000" pitchFamily="18" charset="-122"/>
                <a:ea typeface="思源宋体 Heavy" panose="02020900000000000000" pitchFamily="18" charset="-122"/>
              </a:rPr>
              <a:t>基于用户态中断的进程间通信以及异步系统调用</a:t>
            </a:r>
            <a:endParaRPr lang="en-US" altLang="zh-CN" sz="4400" dirty="0">
              <a:solidFill>
                <a:srgbClr val="704F95"/>
              </a:solidFill>
              <a:latin typeface="思源宋体 Heavy" panose="02020900000000000000" pitchFamily="18" charset="-122"/>
              <a:ea typeface="思源宋体 Heavy" panose="02020900000000000000" pitchFamily="18" charset="-122"/>
            </a:endParaRPr>
          </a:p>
        </p:txBody>
      </p:sp>
      <p:sp>
        <p:nvSpPr>
          <p:cNvPr id="10" name="文本占位符 4"/>
          <p:cNvSpPr txBox="1"/>
          <p:nvPr/>
        </p:nvSpPr>
        <p:spPr>
          <a:xfrm>
            <a:off x="2277745" y="3579495"/>
            <a:ext cx="7636510" cy="2142490"/>
          </a:xfrm>
          <a:prstGeom prst="rect">
            <a:avLst/>
          </a:prstGeom>
          <a:ln w="12700" cmpd="sng">
            <a:noFill/>
          </a:ln>
        </p:spPr>
        <p:txBody>
          <a:bodyPr vert="horz" anchor="t"/>
          <a:lstStyle>
            <a:lvl1pPr marL="0" indent="0" algn="ctr" defTabSz="914400" rtl="0" eaLnBrk="1" latinLnBrk="0" hangingPunct="1">
              <a:lnSpc>
                <a:spcPct val="90000"/>
              </a:lnSpc>
              <a:spcBef>
                <a:spcPts val="1000"/>
              </a:spcBef>
              <a:buFont typeface="Arial" panose="020B0604020202020204" pitchFamily="34" charset="0"/>
              <a:buNone/>
              <a:defRPr sz="2000" b="0"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团队成员</a:t>
            </a:r>
            <a:r>
              <a:rPr lang="en-US" altLang="zh-CN" dirty="0"/>
              <a:t>:</a:t>
            </a:r>
            <a:r>
              <a:rPr lang="zh-CN" altLang="en-US" dirty="0"/>
              <a:t> 项晨东 王之栋 孙迅 </a:t>
            </a:r>
            <a:r>
              <a:rPr lang="en-US" altLang="zh-CN" dirty="0"/>
              <a:t>(</a:t>
            </a:r>
            <a:r>
              <a:rPr lang="zh-CN" altLang="en-US" dirty="0"/>
              <a:t>清华大学</a:t>
            </a:r>
            <a:r>
              <a:rPr lang="en-US" altLang="zh-CN" dirty="0"/>
              <a:t>)</a:t>
            </a:r>
            <a:r>
              <a:rPr lang="zh-CN" altLang="en-US" dirty="0"/>
              <a:t> </a:t>
            </a:r>
            <a:endParaRPr lang="en-US" altLang="zh-CN" dirty="0"/>
          </a:p>
          <a:p>
            <a:r>
              <a:rPr lang="zh-CN" altLang="en-US" dirty="0"/>
              <a:t>指导老师</a:t>
            </a:r>
            <a:r>
              <a:rPr lang="en-US" altLang="zh-CN" dirty="0"/>
              <a:t>:</a:t>
            </a:r>
            <a:r>
              <a:rPr lang="zh-CN" altLang="en-US" dirty="0"/>
              <a:t> 陈渝 向勇 </a:t>
            </a:r>
            <a:r>
              <a:rPr lang="en-US" altLang="zh-CN" dirty="0"/>
              <a:t>(</a:t>
            </a:r>
            <a:r>
              <a:rPr lang="zh-CN" altLang="en-US" dirty="0"/>
              <a:t>清华大学</a:t>
            </a:r>
            <a:r>
              <a:rPr lang="en-US" altLang="zh-CN" dirty="0"/>
              <a:t>)</a:t>
            </a:r>
          </a:p>
          <a:p>
            <a:r>
              <a:rPr lang="zh-CN" altLang="en-US" dirty="0"/>
              <a:t>校外指导老师</a:t>
            </a:r>
            <a:r>
              <a:rPr lang="en-US" altLang="zh-CN" dirty="0"/>
              <a:t>:</a:t>
            </a:r>
            <a:r>
              <a:rPr lang="zh-CN" altLang="en-US" dirty="0"/>
              <a:t> 闫守孟 刘双</a:t>
            </a:r>
            <a:r>
              <a:rPr lang="en-US" altLang="zh-CN" dirty="0"/>
              <a:t>(</a:t>
            </a:r>
            <a:r>
              <a:rPr lang="zh-CN" altLang="en-US" dirty="0"/>
              <a:t>蚂蚁集团</a:t>
            </a:r>
            <a:r>
              <a:rPr lang="en-US" altLang="zh-CN" dirty="0"/>
              <a:t>)</a:t>
            </a:r>
          </a:p>
          <a:p>
            <a:r>
              <a:rPr lang="zh-CN" altLang="en-US" dirty="0"/>
              <a:t>技术支持</a:t>
            </a:r>
            <a:r>
              <a:rPr lang="en-US" altLang="zh-CN" dirty="0"/>
              <a:t>:</a:t>
            </a:r>
            <a:r>
              <a:rPr lang="zh-CN" altLang="en-US" dirty="0"/>
              <a:t> 蚂蚁集团 </a:t>
            </a:r>
            <a:r>
              <a:rPr lang="en-US" altLang="zh-CN" dirty="0"/>
              <a:t>intel</a:t>
            </a:r>
          </a:p>
          <a:p>
            <a:r>
              <a:rPr lang="en-US" altLang="zh-CN" dirty="0"/>
              <a:t>2022.8.14</a:t>
            </a:r>
          </a:p>
          <a:p>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内核和硬件</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mn-ea"/>
              </a:rPr>
              <a:t>ON:</a:t>
            </a:r>
            <a:r>
              <a:rPr lang="zh-CN" altLang="en-US" dirty="0">
                <a:latin typeface="+mn-ea"/>
              </a:rPr>
              <a:t> 是否有中断</a:t>
            </a:r>
            <a:endParaRPr lang="en-US" altLang="zh-CN" dirty="0">
              <a:latin typeface="+mn-ea"/>
            </a:endParaRPr>
          </a:p>
          <a:p>
            <a:r>
              <a:rPr lang="en-US" altLang="zh-CN" dirty="0">
                <a:latin typeface="+mn-ea"/>
              </a:rPr>
              <a:t>SN:</a:t>
            </a:r>
            <a:r>
              <a:rPr lang="zh-CN" altLang="en-US" dirty="0">
                <a:latin typeface="+mn-ea"/>
              </a:rPr>
              <a:t> 使能</a:t>
            </a:r>
            <a:endParaRPr lang="en-US" altLang="zh-CN" dirty="0">
              <a:latin typeface="+mn-ea"/>
            </a:endParaRPr>
          </a:p>
          <a:p>
            <a:r>
              <a:rPr lang="en-US" altLang="zh-CN" dirty="0">
                <a:latin typeface="+mn-ea"/>
              </a:rPr>
              <a:t>NV:</a:t>
            </a:r>
            <a:r>
              <a:rPr lang="zh-CN" altLang="en-US" dirty="0">
                <a:latin typeface="+mn-ea"/>
              </a:rPr>
              <a:t> 中断编号</a:t>
            </a:r>
            <a:endParaRPr lang="en-US" altLang="zh-CN" dirty="0">
              <a:latin typeface="+mn-ea"/>
            </a:endParaRPr>
          </a:p>
          <a:p>
            <a:r>
              <a:rPr lang="en-US" altLang="zh-CN" dirty="0">
                <a:latin typeface="+mn-ea"/>
              </a:rPr>
              <a:t>NDST:</a:t>
            </a:r>
            <a:r>
              <a:rPr lang="zh-CN" altLang="en-US" dirty="0">
                <a:latin typeface="+mn-ea"/>
              </a:rPr>
              <a:t> 接收方核号</a:t>
            </a:r>
            <a:endParaRPr lang="en-US" altLang="zh-CN" dirty="0">
              <a:latin typeface="+mn-ea"/>
            </a:endParaRPr>
          </a:p>
          <a:p>
            <a:r>
              <a:rPr lang="en-US" altLang="zh-CN" dirty="0">
                <a:latin typeface="+mn-ea"/>
              </a:rPr>
              <a:t>PIR:</a:t>
            </a:r>
            <a:r>
              <a:rPr lang="zh-CN" altLang="en-US" dirty="0">
                <a:latin typeface="+mn-ea"/>
              </a:rPr>
              <a:t> 中断向量状态</a:t>
            </a:r>
            <a:endParaRPr lang="en-US" altLang="zh-CN" dirty="0">
              <a:latin typeface="+mn-ea"/>
            </a:endParaRPr>
          </a:p>
          <a:p>
            <a:endParaRPr lang="en-US" altLang="zh-CN" dirty="0">
              <a:latin typeface="+mn-ea"/>
            </a:endParaRPr>
          </a:p>
        </p:txBody>
      </p:sp>
      <p:pic>
        <p:nvPicPr>
          <p:cNvPr id="9" name="内容占位符 6">
            <a:extLst>
              <a:ext uri="{FF2B5EF4-FFF2-40B4-BE49-F238E27FC236}">
                <a16:creationId xmlns:a16="http://schemas.microsoft.com/office/drawing/2014/main" id="{5D0D86B5-9A8F-9144-AFD8-87839D2D5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6656" y="2395921"/>
            <a:ext cx="4812000" cy="3319080"/>
          </a:xfrm>
          <a:prstGeom prst="rect">
            <a:avLst/>
          </a:prstGeom>
        </p:spPr>
      </p:pic>
    </p:spTree>
    <p:extLst>
      <p:ext uri="{BB962C8B-B14F-4D97-AF65-F5344CB8AC3E}">
        <p14:creationId xmlns:p14="http://schemas.microsoft.com/office/powerpoint/2010/main" val="142410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圆角矩形 8">
            <a:extLst>
              <a:ext uri="{FF2B5EF4-FFF2-40B4-BE49-F238E27FC236}">
                <a16:creationId xmlns:a16="http://schemas.microsoft.com/office/drawing/2014/main" id="{030B81EA-8B0E-3848-A47F-5FD58089F2B2}"/>
              </a:ext>
            </a:extLst>
          </p:cNvPr>
          <p:cNvSpPr/>
          <p:nvPr/>
        </p:nvSpPr>
        <p:spPr>
          <a:xfrm>
            <a:off x="731157" y="3801199"/>
            <a:ext cx="1176020" cy="2189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a:p>
        </p:txBody>
      </p:sp>
      <p:sp>
        <p:nvSpPr>
          <p:cNvPr id="10" name="文本框 9">
            <a:extLst>
              <a:ext uri="{FF2B5EF4-FFF2-40B4-BE49-F238E27FC236}">
                <a16:creationId xmlns:a16="http://schemas.microsoft.com/office/drawing/2014/main" id="{92F172F9-43CE-6D4A-BCA4-73A140EB461F}"/>
              </a:ext>
            </a:extLst>
          </p:cNvPr>
          <p:cNvSpPr txBox="1"/>
          <p:nvPr/>
        </p:nvSpPr>
        <p:spPr>
          <a:xfrm>
            <a:off x="961662" y="3868509"/>
            <a:ext cx="715645" cy="306705"/>
          </a:xfrm>
          <a:prstGeom prst="rect">
            <a:avLst/>
          </a:prstGeom>
          <a:noFill/>
        </p:spPr>
        <p:txBody>
          <a:bodyPr wrap="square" rtlCol="0">
            <a:spAutoFit/>
          </a:bodyPr>
          <a:lstStyle/>
          <a:p>
            <a:pPr algn="ctr"/>
            <a:r>
              <a:rPr lang="en-US" altLang="zh-CN" sz="1400"/>
              <a:t>UITT</a:t>
            </a:r>
          </a:p>
        </p:txBody>
      </p:sp>
      <p:sp>
        <p:nvSpPr>
          <p:cNvPr id="12" name="圆角矩形 11">
            <a:extLst>
              <a:ext uri="{FF2B5EF4-FFF2-40B4-BE49-F238E27FC236}">
                <a16:creationId xmlns:a16="http://schemas.microsoft.com/office/drawing/2014/main" id="{FD1950A9-0B90-F74E-8426-D70DABFAB671}"/>
              </a:ext>
            </a:extLst>
          </p:cNvPr>
          <p:cNvSpPr/>
          <p:nvPr/>
        </p:nvSpPr>
        <p:spPr>
          <a:xfrm>
            <a:off x="851807" y="4244429"/>
            <a:ext cx="935355" cy="3759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t>UITTE 0</a:t>
            </a:r>
          </a:p>
        </p:txBody>
      </p:sp>
      <p:sp>
        <p:nvSpPr>
          <p:cNvPr id="13" name="圆角矩形 12">
            <a:extLst>
              <a:ext uri="{FF2B5EF4-FFF2-40B4-BE49-F238E27FC236}">
                <a16:creationId xmlns:a16="http://schemas.microsoft.com/office/drawing/2014/main" id="{76C14814-8A4B-494E-9843-6E0F37732A68}"/>
              </a:ext>
            </a:extLst>
          </p:cNvPr>
          <p:cNvSpPr/>
          <p:nvPr/>
        </p:nvSpPr>
        <p:spPr>
          <a:xfrm>
            <a:off x="851807" y="4746079"/>
            <a:ext cx="935355" cy="3759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a:t>UITTE 1</a:t>
            </a:r>
          </a:p>
        </p:txBody>
      </p:sp>
      <p:sp>
        <p:nvSpPr>
          <p:cNvPr id="14" name="圆角矩形 13">
            <a:extLst>
              <a:ext uri="{FF2B5EF4-FFF2-40B4-BE49-F238E27FC236}">
                <a16:creationId xmlns:a16="http://schemas.microsoft.com/office/drawing/2014/main" id="{FE52AA5A-C53C-494F-8212-BA3F4CC1EE6E}"/>
              </a:ext>
            </a:extLst>
          </p:cNvPr>
          <p:cNvSpPr/>
          <p:nvPr/>
        </p:nvSpPr>
        <p:spPr>
          <a:xfrm>
            <a:off x="851172" y="5464899"/>
            <a:ext cx="935355" cy="3759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a:t>UITTE N</a:t>
            </a:r>
          </a:p>
        </p:txBody>
      </p:sp>
      <p:sp>
        <p:nvSpPr>
          <p:cNvPr id="15" name="文本框 14">
            <a:extLst>
              <a:ext uri="{FF2B5EF4-FFF2-40B4-BE49-F238E27FC236}">
                <a16:creationId xmlns:a16="http://schemas.microsoft.com/office/drawing/2014/main" id="{7593BB43-9769-BA46-9BC0-A8DE0473DDC8}"/>
              </a:ext>
            </a:extLst>
          </p:cNvPr>
          <p:cNvSpPr txBox="1"/>
          <p:nvPr/>
        </p:nvSpPr>
        <p:spPr>
          <a:xfrm>
            <a:off x="1061992" y="5096599"/>
            <a:ext cx="513080" cy="368300"/>
          </a:xfrm>
          <a:prstGeom prst="rect">
            <a:avLst/>
          </a:prstGeom>
          <a:noFill/>
        </p:spPr>
        <p:txBody>
          <a:bodyPr wrap="square" rtlCol="0">
            <a:spAutoFit/>
          </a:bodyPr>
          <a:lstStyle/>
          <a:p>
            <a:pPr algn="ctr"/>
            <a:r>
              <a:rPr lang="en-US" altLang="zh-CN"/>
              <a:t>...</a:t>
            </a:r>
          </a:p>
        </p:txBody>
      </p:sp>
      <p:sp>
        <p:nvSpPr>
          <p:cNvPr id="16" name="圆角矩形 15">
            <a:extLst>
              <a:ext uri="{FF2B5EF4-FFF2-40B4-BE49-F238E27FC236}">
                <a16:creationId xmlns:a16="http://schemas.microsoft.com/office/drawing/2014/main" id="{025B4E4A-C749-1C45-A8A6-12701692B7B5}"/>
              </a:ext>
            </a:extLst>
          </p:cNvPr>
          <p:cNvSpPr/>
          <p:nvPr/>
        </p:nvSpPr>
        <p:spPr>
          <a:xfrm>
            <a:off x="723537" y="465544"/>
            <a:ext cx="1176020" cy="28714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a:p>
        </p:txBody>
      </p:sp>
      <p:sp>
        <p:nvSpPr>
          <p:cNvPr id="17" name="文本框 16">
            <a:extLst>
              <a:ext uri="{FF2B5EF4-FFF2-40B4-BE49-F238E27FC236}">
                <a16:creationId xmlns:a16="http://schemas.microsoft.com/office/drawing/2014/main" id="{55F634C1-7764-E84C-A120-C65ED7A82E1F}"/>
              </a:ext>
            </a:extLst>
          </p:cNvPr>
          <p:cNvSpPr txBox="1"/>
          <p:nvPr/>
        </p:nvSpPr>
        <p:spPr>
          <a:xfrm>
            <a:off x="954042" y="532854"/>
            <a:ext cx="715645" cy="306705"/>
          </a:xfrm>
          <a:prstGeom prst="rect">
            <a:avLst/>
          </a:prstGeom>
          <a:noFill/>
        </p:spPr>
        <p:txBody>
          <a:bodyPr wrap="square" rtlCol="0">
            <a:spAutoFit/>
          </a:bodyPr>
          <a:lstStyle/>
          <a:p>
            <a:pPr algn="ctr"/>
            <a:r>
              <a:rPr lang="en-US" altLang="zh-CN" sz="1400"/>
              <a:t>UPID</a:t>
            </a:r>
          </a:p>
        </p:txBody>
      </p:sp>
      <p:sp>
        <p:nvSpPr>
          <p:cNvPr id="18" name="圆角矩形 17">
            <a:extLst>
              <a:ext uri="{FF2B5EF4-FFF2-40B4-BE49-F238E27FC236}">
                <a16:creationId xmlns:a16="http://schemas.microsoft.com/office/drawing/2014/main" id="{9D2E9523-2E4C-C846-9D79-47297EA738B9}"/>
              </a:ext>
            </a:extLst>
          </p:cNvPr>
          <p:cNvSpPr/>
          <p:nvPr/>
        </p:nvSpPr>
        <p:spPr>
          <a:xfrm>
            <a:off x="844187" y="908774"/>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ON</a:t>
            </a:r>
          </a:p>
        </p:txBody>
      </p:sp>
      <p:sp>
        <p:nvSpPr>
          <p:cNvPr id="19" name="圆角矩形 18">
            <a:extLst>
              <a:ext uri="{FF2B5EF4-FFF2-40B4-BE49-F238E27FC236}">
                <a16:creationId xmlns:a16="http://schemas.microsoft.com/office/drawing/2014/main" id="{8157D42E-2A9E-684A-8C01-B382CD51350A}"/>
              </a:ext>
            </a:extLst>
          </p:cNvPr>
          <p:cNvSpPr/>
          <p:nvPr/>
        </p:nvSpPr>
        <p:spPr>
          <a:xfrm>
            <a:off x="844187" y="1410424"/>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SN</a:t>
            </a:r>
          </a:p>
        </p:txBody>
      </p:sp>
      <p:sp>
        <p:nvSpPr>
          <p:cNvPr id="20" name="圆角矩形 19">
            <a:extLst>
              <a:ext uri="{FF2B5EF4-FFF2-40B4-BE49-F238E27FC236}">
                <a16:creationId xmlns:a16="http://schemas.microsoft.com/office/drawing/2014/main" id="{9B4D9563-6713-A842-8059-A36562BB6F96}"/>
              </a:ext>
            </a:extLst>
          </p:cNvPr>
          <p:cNvSpPr/>
          <p:nvPr/>
        </p:nvSpPr>
        <p:spPr>
          <a:xfrm>
            <a:off x="843552" y="1901914"/>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NV</a:t>
            </a:r>
          </a:p>
        </p:txBody>
      </p:sp>
      <p:sp>
        <p:nvSpPr>
          <p:cNvPr id="21" name="圆角矩形 20">
            <a:extLst>
              <a:ext uri="{FF2B5EF4-FFF2-40B4-BE49-F238E27FC236}">
                <a16:creationId xmlns:a16="http://schemas.microsoft.com/office/drawing/2014/main" id="{480312D7-E8F7-A34B-9DF7-C8A6FB5F70B2}"/>
              </a:ext>
            </a:extLst>
          </p:cNvPr>
          <p:cNvSpPr/>
          <p:nvPr/>
        </p:nvSpPr>
        <p:spPr>
          <a:xfrm>
            <a:off x="843552" y="2395309"/>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NDEST</a:t>
            </a:r>
          </a:p>
        </p:txBody>
      </p:sp>
      <p:cxnSp>
        <p:nvCxnSpPr>
          <p:cNvPr id="22" name="直接连接符 15">
            <a:extLst>
              <a:ext uri="{FF2B5EF4-FFF2-40B4-BE49-F238E27FC236}">
                <a16:creationId xmlns:a16="http://schemas.microsoft.com/office/drawing/2014/main" id="{79787B5A-2CF6-E24C-97FB-817840F00738}"/>
              </a:ext>
            </a:extLst>
          </p:cNvPr>
          <p:cNvCxnSpPr/>
          <p:nvPr/>
        </p:nvCxnSpPr>
        <p:spPr>
          <a:xfrm flipH="1">
            <a:off x="447947" y="3643719"/>
            <a:ext cx="3411220" cy="0"/>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16">
            <a:extLst>
              <a:ext uri="{FF2B5EF4-FFF2-40B4-BE49-F238E27FC236}">
                <a16:creationId xmlns:a16="http://schemas.microsoft.com/office/drawing/2014/main" id="{F1AA361C-1A3A-4244-99DB-55CC80BC8C1D}"/>
              </a:ext>
            </a:extLst>
          </p:cNvPr>
          <p:cNvCxnSpPr/>
          <p:nvPr/>
        </p:nvCxnSpPr>
        <p:spPr>
          <a:xfrm flipV="1">
            <a:off x="437787" y="1952079"/>
            <a:ext cx="0" cy="1696720"/>
          </a:xfrm>
          <a:prstGeom prst="line">
            <a:avLst/>
          </a:prstGeom>
        </p:spPr>
        <p:style>
          <a:lnRef idx="1">
            <a:schemeClr val="dk1"/>
          </a:lnRef>
          <a:fillRef idx="0">
            <a:schemeClr val="dk1"/>
          </a:fillRef>
          <a:effectRef idx="0">
            <a:schemeClr val="dk1"/>
          </a:effectRef>
          <a:fontRef idx="minor">
            <a:schemeClr val="tx1"/>
          </a:fontRef>
        </p:style>
      </p:cxnSp>
      <p:cxnSp>
        <p:nvCxnSpPr>
          <p:cNvPr id="24" name="直接箭头连接符 17">
            <a:extLst>
              <a:ext uri="{FF2B5EF4-FFF2-40B4-BE49-F238E27FC236}">
                <a16:creationId xmlns:a16="http://schemas.microsoft.com/office/drawing/2014/main" id="{376D22D5-183D-0940-B9AD-CDBDCAA65D85}"/>
              </a:ext>
            </a:extLst>
          </p:cNvPr>
          <p:cNvCxnSpPr/>
          <p:nvPr/>
        </p:nvCxnSpPr>
        <p:spPr>
          <a:xfrm>
            <a:off x="437152" y="1956524"/>
            <a:ext cx="286385" cy="0"/>
          </a:xfrm>
          <a:prstGeom prst="straightConnector1">
            <a:avLst/>
          </a:prstGeom>
          <a:ln>
            <a:tailEnd type="triangle" w="med" len="med"/>
          </a:ln>
        </p:spPr>
        <p:style>
          <a:lnRef idx="1">
            <a:schemeClr val="dk1"/>
          </a:lnRef>
          <a:fillRef idx="0">
            <a:schemeClr val="dk1"/>
          </a:fillRef>
          <a:effectRef idx="0">
            <a:schemeClr val="dk1"/>
          </a:effectRef>
          <a:fontRef idx="minor">
            <a:schemeClr val="tx1"/>
          </a:fontRef>
        </p:style>
      </p:cxnSp>
      <p:sp>
        <p:nvSpPr>
          <p:cNvPr id="25" name="圆角矩形 24">
            <a:extLst>
              <a:ext uri="{FF2B5EF4-FFF2-40B4-BE49-F238E27FC236}">
                <a16:creationId xmlns:a16="http://schemas.microsoft.com/office/drawing/2014/main" id="{D9B0E3BA-332F-0248-A060-50B39BE6B5E8}"/>
              </a:ext>
            </a:extLst>
          </p:cNvPr>
          <p:cNvSpPr/>
          <p:nvPr/>
        </p:nvSpPr>
        <p:spPr>
          <a:xfrm>
            <a:off x="851807" y="2856319"/>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PIR</a:t>
            </a:r>
          </a:p>
        </p:txBody>
      </p:sp>
      <p:sp>
        <p:nvSpPr>
          <p:cNvPr id="26" name="文本框 25">
            <a:extLst>
              <a:ext uri="{FF2B5EF4-FFF2-40B4-BE49-F238E27FC236}">
                <a16:creationId xmlns:a16="http://schemas.microsoft.com/office/drawing/2014/main" id="{7F224FF9-0546-7540-AAB8-A1F5FF2FFFFF}"/>
              </a:ext>
            </a:extLst>
          </p:cNvPr>
          <p:cNvSpPr txBox="1"/>
          <p:nvPr/>
        </p:nvSpPr>
        <p:spPr>
          <a:xfrm>
            <a:off x="2006237" y="943064"/>
            <a:ext cx="1268095" cy="306705"/>
          </a:xfrm>
          <a:prstGeom prst="rect">
            <a:avLst/>
          </a:prstGeom>
          <a:noFill/>
        </p:spPr>
        <p:txBody>
          <a:bodyPr wrap="square" rtlCol="0">
            <a:spAutoFit/>
          </a:bodyPr>
          <a:lstStyle/>
          <a:p>
            <a:r>
              <a:rPr lang="en-US" altLang="zh-CN" sz="1400"/>
              <a:t>0</a:t>
            </a:r>
          </a:p>
        </p:txBody>
      </p:sp>
      <p:sp>
        <p:nvSpPr>
          <p:cNvPr id="27" name="文本框 26">
            <a:extLst>
              <a:ext uri="{FF2B5EF4-FFF2-40B4-BE49-F238E27FC236}">
                <a16:creationId xmlns:a16="http://schemas.microsoft.com/office/drawing/2014/main" id="{E691EB3F-E575-9F40-9760-0C545AB8AA2F}"/>
              </a:ext>
            </a:extLst>
          </p:cNvPr>
          <p:cNvSpPr txBox="1"/>
          <p:nvPr/>
        </p:nvSpPr>
        <p:spPr>
          <a:xfrm>
            <a:off x="2006237" y="1444714"/>
            <a:ext cx="1268730" cy="306705"/>
          </a:xfrm>
          <a:prstGeom prst="rect">
            <a:avLst/>
          </a:prstGeom>
          <a:noFill/>
        </p:spPr>
        <p:txBody>
          <a:bodyPr wrap="square" rtlCol="0">
            <a:spAutoFit/>
          </a:bodyPr>
          <a:lstStyle/>
          <a:p>
            <a:r>
              <a:rPr lang="en-US" altLang="zh-CN" sz="1400"/>
              <a:t>1</a:t>
            </a:r>
          </a:p>
        </p:txBody>
      </p:sp>
      <p:sp>
        <p:nvSpPr>
          <p:cNvPr id="28" name="文本框 27">
            <a:extLst>
              <a:ext uri="{FF2B5EF4-FFF2-40B4-BE49-F238E27FC236}">
                <a16:creationId xmlns:a16="http://schemas.microsoft.com/office/drawing/2014/main" id="{D86FEDC1-91B8-2C4E-9D57-0C0A76AF96ED}"/>
              </a:ext>
            </a:extLst>
          </p:cNvPr>
          <p:cNvSpPr txBox="1"/>
          <p:nvPr/>
        </p:nvSpPr>
        <p:spPr>
          <a:xfrm>
            <a:off x="2006237" y="1936204"/>
            <a:ext cx="1543685" cy="306705"/>
          </a:xfrm>
          <a:prstGeom prst="rect">
            <a:avLst/>
          </a:prstGeom>
          <a:noFill/>
        </p:spPr>
        <p:txBody>
          <a:bodyPr wrap="square" rtlCol="0">
            <a:spAutoFit/>
          </a:bodyPr>
          <a:lstStyle/>
          <a:p>
            <a:r>
              <a:rPr lang="en-US" altLang="zh-CN" sz="1400"/>
              <a:t>23:16</a:t>
            </a:r>
          </a:p>
        </p:txBody>
      </p:sp>
      <p:sp>
        <p:nvSpPr>
          <p:cNvPr id="29" name="文本框 28">
            <a:extLst>
              <a:ext uri="{FF2B5EF4-FFF2-40B4-BE49-F238E27FC236}">
                <a16:creationId xmlns:a16="http://schemas.microsoft.com/office/drawing/2014/main" id="{CD2B963E-F31C-FE43-9AAE-86F115CA7472}"/>
              </a:ext>
            </a:extLst>
          </p:cNvPr>
          <p:cNvSpPr txBox="1"/>
          <p:nvPr/>
        </p:nvSpPr>
        <p:spPr>
          <a:xfrm>
            <a:off x="2006237" y="2429599"/>
            <a:ext cx="1543685" cy="306705"/>
          </a:xfrm>
          <a:prstGeom prst="rect">
            <a:avLst/>
          </a:prstGeom>
          <a:noFill/>
        </p:spPr>
        <p:txBody>
          <a:bodyPr wrap="square" rtlCol="0">
            <a:spAutoFit/>
          </a:bodyPr>
          <a:lstStyle/>
          <a:p>
            <a:r>
              <a:rPr lang="en-US" altLang="zh-CN" sz="1400"/>
              <a:t>63:32</a:t>
            </a:r>
          </a:p>
        </p:txBody>
      </p:sp>
      <p:sp>
        <p:nvSpPr>
          <p:cNvPr id="30" name="文本框 29">
            <a:extLst>
              <a:ext uri="{FF2B5EF4-FFF2-40B4-BE49-F238E27FC236}">
                <a16:creationId xmlns:a16="http://schemas.microsoft.com/office/drawing/2014/main" id="{B15D4B66-DEF8-3A43-A1E8-1AA110325DDA}"/>
              </a:ext>
            </a:extLst>
          </p:cNvPr>
          <p:cNvSpPr txBox="1"/>
          <p:nvPr/>
        </p:nvSpPr>
        <p:spPr>
          <a:xfrm>
            <a:off x="2006237" y="2881084"/>
            <a:ext cx="1543685" cy="306705"/>
          </a:xfrm>
          <a:prstGeom prst="rect">
            <a:avLst/>
          </a:prstGeom>
          <a:noFill/>
        </p:spPr>
        <p:txBody>
          <a:bodyPr wrap="square" rtlCol="0">
            <a:spAutoFit/>
          </a:bodyPr>
          <a:lstStyle/>
          <a:p>
            <a:r>
              <a:rPr lang="en-US" altLang="zh-CN" sz="1400"/>
              <a:t>127:64</a:t>
            </a:r>
          </a:p>
        </p:txBody>
      </p:sp>
      <p:sp>
        <p:nvSpPr>
          <p:cNvPr id="31" name="文本框 30">
            <a:extLst>
              <a:ext uri="{FF2B5EF4-FFF2-40B4-BE49-F238E27FC236}">
                <a16:creationId xmlns:a16="http://schemas.microsoft.com/office/drawing/2014/main" id="{933FE4D9-E603-7349-9E98-E1452E213C1A}"/>
              </a:ext>
            </a:extLst>
          </p:cNvPr>
          <p:cNvSpPr txBox="1"/>
          <p:nvPr/>
        </p:nvSpPr>
        <p:spPr>
          <a:xfrm>
            <a:off x="723537" y="5990679"/>
            <a:ext cx="1168400" cy="306705"/>
          </a:xfrm>
          <a:prstGeom prst="rect">
            <a:avLst/>
          </a:prstGeom>
          <a:noFill/>
        </p:spPr>
        <p:txBody>
          <a:bodyPr wrap="square" rtlCol="0">
            <a:spAutoFit/>
          </a:bodyPr>
          <a:lstStyle/>
          <a:p>
            <a:pPr algn="ctr"/>
            <a:r>
              <a:rPr lang="en-US" altLang="zh-CN" sz="1400"/>
              <a:t>N = UITTSZ</a:t>
            </a:r>
          </a:p>
        </p:txBody>
      </p:sp>
      <p:sp>
        <p:nvSpPr>
          <p:cNvPr id="32" name="圆角矩形 31">
            <a:extLst>
              <a:ext uri="{FF2B5EF4-FFF2-40B4-BE49-F238E27FC236}">
                <a16:creationId xmlns:a16="http://schemas.microsoft.com/office/drawing/2014/main" id="{695D2716-E480-844A-AA0A-4D1C1795F2F6}"/>
              </a:ext>
            </a:extLst>
          </p:cNvPr>
          <p:cNvSpPr/>
          <p:nvPr/>
        </p:nvSpPr>
        <p:spPr>
          <a:xfrm>
            <a:off x="2288177" y="3801199"/>
            <a:ext cx="1499235" cy="2189480"/>
          </a:xfrm>
          <a:prstGeom prst="roundRect">
            <a:avLst>
              <a:gd name="adj" fmla="val 13455"/>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a:p>
        </p:txBody>
      </p:sp>
      <p:sp>
        <p:nvSpPr>
          <p:cNvPr id="33" name="文本框 32">
            <a:extLst>
              <a:ext uri="{FF2B5EF4-FFF2-40B4-BE49-F238E27FC236}">
                <a16:creationId xmlns:a16="http://schemas.microsoft.com/office/drawing/2014/main" id="{71AFC5CD-D508-6045-A6BC-473C0A8F8EC6}"/>
              </a:ext>
            </a:extLst>
          </p:cNvPr>
          <p:cNvSpPr txBox="1"/>
          <p:nvPr/>
        </p:nvSpPr>
        <p:spPr>
          <a:xfrm>
            <a:off x="2679337" y="3868509"/>
            <a:ext cx="715645" cy="306705"/>
          </a:xfrm>
          <a:prstGeom prst="rect">
            <a:avLst/>
          </a:prstGeom>
          <a:noFill/>
        </p:spPr>
        <p:txBody>
          <a:bodyPr wrap="square" rtlCol="0">
            <a:spAutoFit/>
          </a:bodyPr>
          <a:lstStyle/>
          <a:p>
            <a:pPr algn="ctr"/>
            <a:r>
              <a:rPr lang="en-US" altLang="zh-CN" sz="1400"/>
              <a:t>UITTE</a:t>
            </a:r>
          </a:p>
        </p:txBody>
      </p:sp>
      <p:sp>
        <p:nvSpPr>
          <p:cNvPr id="34" name="圆角矩形 33">
            <a:extLst>
              <a:ext uri="{FF2B5EF4-FFF2-40B4-BE49-F238E27FC236}">
                <a16:creationId xmlns:a16="http://schemas.microsoft.com/office/drawing/2014/main" id="{575ADC06-9193-E248-A4F3-782A68317034}"/>
              </a:ext>
            </a:extLst>
          </p:cNvPr>
          <p:cNvSpPr/>
          <p:nvPr/>
        </p:nvSpPr>
        <p:spPr>
          <a:xfrm>
            <a:off x="2436767" y="4244429"/>
            <a:ext cx="1201420" cy="3759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V</a:t>
            </a:r>
          </a:p>
        </p:txBody>
      </p:sp>
      <p:sp>
        <p:nvSpPr>
          <p:cNvPr id="35" name="圆角矩形 34">
            <a:extLst>
              <a:ext uri="{FF2B5EF4-FFF2-40B4-BE49-F238E27FC236}">
                <a16:creationId xmlns:a16="http://schemas.microsoft.com/office/drawing/2014/main" id="{1AA3A0B3-B65C-EF4C-9041-5F4DE048DE93}"/>
              </a:ext>
            </a:extLst>
          </p:cNvPr>
          <p:cNvSpPr/>
          <p:nvPr/>
        </p:nvSpPr>
        <p:spPr>
          <a:xfrm>
            <a:off x="2437402" y="4854664"/>
            <a:ext cx="1201420" cy="3759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a:t>UV</a:t>
            </a:r>
          </a:p>
        </p:txBody>
      </p:sp>
      <p:sp>
        <p:nvSpPr>
          <p:cNvPr id="36" name="圆角矩形 35">
            <a:extLst>
              <a:ext uri="{FF2B5EF4-FFF2-40B4-BE49-F238E27FC236}">
                <a16:creationId xmlns:a16="http://schemas.microsoft.com/office/drawing/2014/main" id="{510E55C4-FC35-FC48-9D71-8AB5521A232B}"/>
              </a:ext>
            </a:extLst>
          </p:cNvPr>
          <p:cNvSpPr/>
          <p:nvPr/>
        </p:nvSpPr>
        <p:spPr>
          <a:xfrm>
            <a:off x="2437402" y="5464899"/>
            <a:ext cx="1201420" cy="3759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UPIDADDR</a:t>
            </a:r>
          </a:p>
        </p:txBody>
      </p:sp>
      <p:sp>
        <p:nvSpPr>
          <p:cNvPr id="37" name="文本框 36">
            <a:extLst>
              <a:ext uri="{FF2B5EF4-FFF2-40B4-BE49-F238E27FC236}">
                <a16:creationId xmlns:a16="http://schemas.microsoft.com/office/drawing/2014/main" id="{398E73D9-8428-CB4B-805B-1306D5CFB66C}"/>
              </a:ext>
            </a:extLst>
          </p:cNvPr>
          <p:cNvSpPr txBox="1"/>
          <p:nvPr/>
        </p:nvSpPr>
        <p:spPr>
          <a:xfrm>
            <a:off x="3918857" y="4278719"/>
            <a:ext cx="1416685" cy="306705"/>
          </a:xfrm>
          <a:prstGeom prst="rect">
            <a:avLst/>
          </a:prstGeom>
          <a:noFill/>
        </p:spPr>
        <p:txBody>
          <a:bodyPr wrap="square" rtlCol="0">
            <a:spAutoFit/>
          </a:bodyPr>
          <a:lstStyle/>
          <a:p>
            <a:r>
              <a:rPr lang="en-US" altLang="zh-CN" sz="1400"/>
              <a:t>0</a:t>
            </a:r>
          </a:p>
        </p:txBody>
      </p:sp>
      <p:sp>
        <p:nvSpPr>
          <p:cNvPr id="38" name="文本框 37">
            <a:extLst>
              <a:ext uri="{FF2B5EF4-FFF2-40B4-BE49-F238E27FC236}">
                <a16:creationId xmlns:a16="http://schemas.microsoft.com/office/drawing/2014/main" id="{5A60C12C-53ED-B647-8E5E-A540DCA09A12}"/>
              </a:ext>
            </a:extLst>
          </p:cNvPr>
          <p:cNvSpPr txBox="1"/>
          <p:nvPr/>
        </p:nvSpPr>
        <p:spPr>
          <a:xfrm>
            <a:off x="3918857" y="4889589"/>
            <a:ext cx="1416050" cy="306705"/>
          </a:xfrm>
          <a:prstGeom prst="rect">
            <a:avLst/>
          </a:prstGeom>
          <a:noFill/>
        </p:spPr>
        <p:txBody>
          <a:bodyPr wrap="square" rtlCol="0">
            <a:spAutoFit/>
          </a:bodyPr>
          <a:lstStyle/>
          <a:p>
            <a:r>
              <a:rPr lang="en-US" altLang="zh-CN" sz="1400"/>
              <a:t>15:8 (15:14 = 0)</a:t>
            </a:r>
          </a:p>
        </p:txBody>
      </p:sp>
      <p:sp>
        <p:nvSpPr>
          <p:cNvPr id="39" name="文本框 38">
            <a:extLst>
              <a:ext uri="{FF2B5EF4-FFF2-40B4-BE49-F238E27FC236}">
                <a16:creationId xmlns:a16="http://schemas.microsoft.com/office/drawing/2014/main" id="{DB85702F-82AC-1947-82C0-C977FB5C9841}"/>
              </a:ext>
            </a:extLst>
          </p:cNvPr>
          <p:cNvSpPr txBox="1"/>
          <p:nvPr/>
        </p:nvSpPr>
        <p:spPr>
          <a:xfrm>
            <a:off x="3918222" y="5499824"/>
            <a:ext cx="1416050" cy="306705"/>
          </a:xfrm>
          <a:prstGeom prst="rect">
            <a:avLst/>
          </a:prstGeom>
          <a:noFill/>
        </p:spPr>
        <p:txBody>
          <a:bodyPr wrap="square" rtlCol="0">
            <a:spAutoFit/>
          </a:bodyPr>
          <a:lstStyle/>
          <a:p>
            <a:r>
              <a:rPr lang="en-US" altLang="zh-CN" sz="1400"/>
              <a:t>127:64</a:t>
            </a:r>
          </a:p>
        </p:txBody>
      </p:sp>
      <p:cxnSp>
        <p:nvCxnSpPr>
          <p:cNvPr id="40" name="直接连接符 35">
            <a:extLst>
              <a:ext uri="{FF2B5EF4-FFF2-40B4-BE49-F238E27FC236}">
                <a16:creationId xmlns:a16="http://schemas.microsoft.com/office/drawing/2014/main" id="{9B724DAC-D1A4-D54B-988B-8A304FBD8139}"/>
              </a:ext>
            </a:extLst>
          </p:cNvPr>
          <p:cNvCxnSpPr>
            <a:stCxn id="12" idx="3"/>
          </p:cNvCxnSpPr>
          <p:nvPr/>
        </p:nvCxnSpPr>
        <p:spPr>
          <a:xfrm>
            <a:off x="1787162" y="4432389"/>
            <a:ext cx="287655" cy="0"/>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36">
            <a:extLst>
              <a:ext uri="{FF2B5EF4-FFF2-40B4-BE49-F238E27FC236}">
                <a16:creationId xmlns:a16="http://schemas.microsoft.com/office/drawing/2014/main" id="{7E91F808-C49A-AD46-AD33-D171AE2B5F0F}"/>
              </a:ext>
            </a:extLst>
          </p:cNvPr>
          <p:cNvCxnSpPr/>
          <p:nvPr/>
        </p:nvCxnSpPr>
        <p:spPr>
          <a:xfrm>
            <a:off x="2074817" y="4432389"/>
            <a:ext cx="0" cy="449580"/>
          </a:xfrm>
          <a:prstGeom prst="line">
            <a:avLst/>
          </a:prstGeom>
        </p:spPr>
        <p:style>
          <a:lnRef idx="1">
            <a:schemeClr val="dk1"/>
          </a:lnRef>
          <a:fillRef idx="0">
            <a:schemeClr val="dk1"/>
          </a:fillRef>
          <a:effectRef idx="0">
            <a:schemeClr val="dk1"/>
          </a:effectRef>
          <a:fontRef idx="minor">
            <a:schemeClr val="tx1"/>
          </a:fontRef>
        </p:style>
      </p:cxnSp>
      <p:cxnSp>
        <p:nvCxnSpPr>
          <p:cNvPr id="42" name="直接箭头连接符 37">
            <a:extLst>
              <a:ext uri="{FF2B5EF4-FFF2-40B4-BE49-F238E27FC236}">
                <a16:creationId xmlns:a16="http://schemas.microsoft.com/office/drawing/2014/main" id="{0338D5FE-20DC-BB49-B477-47ED0EF3B8FA}"/>
              </a:ext>
            </a:extLst>
          </p:cNvPr>
          <p:cNvCxnSpPr/>
          <p:nvPr/>
        </p:nvCxnSpPr>
        <p:spPr>
          <a:xfrm>
            <a:off x="2084342" y="4886414"/>
            <a:ext cx="187325" cy="0"/>
          </a:xfrm>
          <a:prstGeom prst="straightConnector1">
            <a:avLst/>
          </a:prstGeom>
          <a:ln>
            <a:tailEnd type="triangle" w="med" len="med"/>
          </a:ln>
        </p:spPr>
        <p:style>
          <a:lnRef idx="1">
            <a:schemeClr val="dk1"/>
          </a:lnRef>
          <a:fillRef idx="0">
            <a:schemeClr val="dk1"/>
          </a:fillRef>
          <a:effectRef idx="0">
            <a:schemeClr val="dk1"/>
          </a:effectRef>
          <a:fontRef idx="minor">
            <a:schemeClr val="tx1"/>
          </a:fontRef>
        </p:style>
      </p:cxnSp>
      <p:sp>
        <p:nvSpPr>
          <p:cNvPr id="45" name="文本框 44">
            <a:extLst>
              <a:ext uri="{FF2B5EF4-FFF2-40B4-BE49-F238E27FC236}">
                <a16:creationId xmlns:a16="http://schemas.microsoft.com/office/drawing/2014/main" id="{54A10EFC-2650-634E-8F5F-4A7CA287DE25}"/>
              </a:ext>
            </a:extLst>
          </p:cNvPr>
          <p:cNvSpPr txBox="1"/>
          <p:nvPr/>
        </p:nvSpPr>
        <p:spPr>
          <a:xfrm>
            <a:off x="723537" y="3337014"/>
            <a:ext cx="1168400" cy="306705"/>
          </a:xfrm>
          <a:prstGeom prst="rect">
            <a:avLst/>
          </a:prstGeom>
          <a:noFill/>
        </p:spPr>
        <p:txBody>
          <a:bodyPr wrap="square" rtlCol="0">
            <a:spAutoFit/>
          </a:bodyPr>
          <a:lstStyle/>
          <a:p>
            <a:pPr algn="ctr"/>
            <a:r>
              <a:rPr lang="en-US" altLang="zh-CN" sz="1400"/>
              <a:t>16 bytes</a:t>
            </a:r>
          </a:p>
        </p:txBody>
      </p:sp>
      <p:sp>
        <p:nvSpPr>
          <p:cNvPr id="46" name="文本框 45">
            <a:extLst>
              <a:ext uri="{FF2B5EF4-FFF2-40B4-BE49-F238E27FC236}">
                <a16:creationId xmlns:a16="http://schemas.microsoft.com/office/drawing/2014/main" id="{5FD549B2-6BBC-7C41-B1BC-EFCE3F2D764F}"/>
              </a:ext>
            </a:extLst>
          </p:cNvPr>
          <p:cNvSpPr txBox="1"/>
          <p:nvPr/>
        </p:nvSpPr>
        <p:spPr>
          <a:xfrm>
            <a:off x="2288177" y="5990679"/>
            <a:ext cx="1499235" cy="306705"/>
          </a:xfrm>
          <a:prstGeom prst="rect">
            <a:avLst/>
          </a:prstGeom>
          <a:noFill/>
        </p:spPr>
        <p:txBody>
          <a:bodyPr wrap="square" rtlCol="0">
            <a:spAutoFit/>
          </a:bodyPr>
          <a:lstStyle/>
          <a:p>
            <a:pPr algn="ctr"/>
            <a:r>
              <a:rPr lang="en-US" altLang="zh-CN" sz="1400"/>
              <a:t>16 bytes</a:t>
            </a:r>
          </a:p>
        </p:txBody>
      </p:sp>
      <p:cxnSp>
        <p:nvCxnSpPr>
          <p:cNvPr id="47" name="直接连接符 1">
            <a:extLst>
              <a:ext uri="{FF2B5EF4-FFF2-40B4-BE49-F238E27FC236}">
                <a16:creationId xmlns:a16="http://schemas.microsoft.com/office/drawing/2014/main" id="{393A7BEE-99C5-CC40-97EB-ECFCE91A2D15}"/>
              </a:ext>
            </a:extLst>
          </p:cNvPr>
          <p:cNvCxnSpPr/>
          <p:nvPr/>
        </p:nvCxnSpPr>
        <p:spPr>
          <a:xfrm>
            <a:off x="3859167" y="3634194"/>
            <a:ext cx="0" cy="1992630"/>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13">
            <a:extLst>
              <a:ext uri="{FF2B5EF4-FFF2-40B4-BE49-F238E27FC236}">
                <a16:creationId xmlns:a16="http://schemas.microsoft.com/office/drawing/2014/main" id="{CBF22688-53FD-0A4F-8DB7-93DA6A20574F}"/>
              </a:ext>
            </a:extLst>
          </p:cNvPr>
          <p:cNvCxnSpPr/>
          <p:nvPr/>
        </p:nvCxnSpPr>
        <p:spPr>
          <a:xfrm>
            <a:off x="3638822" y="5626824"/>
            <a:ext cx="220345" cy="0"/>
          </a:xfrm>
          <a:prstGeom prst="line">
            <a:avLst/>
          </a:prstGeom>
        </p:spPr>
        <p:style>
          <a:lnRef idx="1">
            <a:schemeClr val="dk1"/>
          </a:lnRef>
          <a:fillRef idx="0">
            <a:schemeClr val="dk1"/>
          </a:fillRef>
          <a:effectRef idx="0">
            <a:schemeClr val="dk1"/>
          </a:effectRef>
          <a:fontRef idx="minor">
            <a:schemeClr val="tx1"/>
          </a:fontRef>
        </p:style>
      </p:cxnSp>
      <p:sp>
        <p:nvSpPr>
          <p:cNvPr id="49" name="文本框 48">
            <a:extLst>
              <a:ext uri="{FF2B5EF4-FFF2-40B4-BE49-F238E27FC236}">
                <a16:creationId xmlns:a16="http://schemas.microsoft.com/office/drawing/2014/main" id="{6386C140-A02A-C34B-9D3E-4272710BE8EB}"/>
              </a:ext>
            </a:extLst>
          </p:cNvPr>
          <p:cNvSpPr txBox="1"/>
          <p:nvPr/>
        </p:nvSpPr>
        <p:spPr>
          <a:xfrm>
            <a:off x="2006237" y="534124"/>
            <a:ext cx="715645" cy="306705"/>
          </a:xfrm>
          <a:prstGeom prst="rect">
            <a:avLst/>
          </a:prstGeom>
          <a:noFill/>
        </p:spPr>
        <p:txBody>
          <a:bodyPr wrap="square" rtlCol="0">
            <a:spAutoFit/>
          </a:bodyPr>
          <a:lstStyle/>
          <a:p>
            <a:pPr algn="l"/>
            <a:r>
              <a:rPr lang="en-US" altLang="zh-CN" sz="1400"/>
              <a:t>bit</a:t>
            </a:r>
          </a:p>
        </p:txBody>
      </p:sp>
      <p:sp>
        <p:nvSpPr>
          <p:cNvPr id="50" name="文本框 49">
            <a:extLst>
              <a:ext uri="{FF2B5EF4-FFF2-40B4-BE49-F238E27FC236}">
                <a16:creationId xmlns:a16="http://schemas.microsoft.com/office/drawing/2014/main" id="{624DEE82-D94F-FC4C-B0BC-E4C223784E2E}"/>
              </a:ext>
            </a:extLst>
          </p:cNvPr>
          <p:cNvSpPr txBox="1"/>
          <p:nvPr/>
        </p:nvSpPr>
        <p:spPr>
          <a:xfrm>
            <a:off x="3918857" y="3868509"/>
            <a:ext cx="715645" cy="306705"/>
          </a:xfrm>
          <a:prstGeom prst="rect">
            <a:avLst/>
          </a:prstGeom>
          <a:noFill/>
        </p:spPr>
        <p:txBody>
          <a:bodyPr wrap="square" rtlCol="0">
            <a:spAutoFit/>
          </a:bodyPr>
          <a:lstStyle/>
          <a:p>
            <a:pPr algn="l"/>
            <a:r>
              <a:rPr lang="en-US" altLang="zh-CN" sz="1400"/>
              <a:t>bit</a:t>
            </a:r>
          </a:p>
        </p:txBody>
      </p:sp>
      <p:sp>
        <p:nvSpPr>
          <p:cNvPr id="51" name="圆角矩形 50">
            <a:extLst>
              <a:ext uri="{FF2B5EF4-FFF2-40B4-BE49-F238E27FC236}">
                <a16:creationId xmlns:a16="http://schemas.microsoft.com/office/drawing/2014/main" id="{8712C174-F11B-3B4E-A057-D8244692CBAA}"/>
              </a:ext>
            </a:extLst>
          </p:cNvPr>
          <p:cNvSpPr/>
          <p:nvPr/>
        </p:nvSpPr>
        <p:spPr>
          <a:xfrm>
            <a:off x="5568043" y="412928"/>
            <a:ext cx="5900420" cy="2397125"/>
          </a:xfrm>
          <a:prstGeom prst="roundRect">
            <a:avLst>
              <a:gd name="adj" fmla="val 130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a:p>
        </p:txBody>
      </p:sp>
      <p:sp>
        <p:nvSpPr>
          <p:cNvPr id="52" name="圆角矩形 51">
            <a:extLst>
              <a:ext uri="{FF2B5EF4-FFF2-40B4-BE49-F238E27FC236}">
                <a16:creationId xmlns:a16="http://schemas.microsoft.com/office/drawing/2014/main" id="{29BFF9F7-3B96-404A-A61C-C974B2535977}"/>
              </a:ext>
            </a:extLst>
          </p:cNvPr>
          <p:cNvSpPr/>
          <p:nvPr/>
        </p:nvSpPr>
        <p:spPr>
          <a:xfrm>
            <a:off x="5693138" y="1625143"/>
            <a:ext cx="2129790" cy="532765"/>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D173C840-6C1D-C549-9AF9-F5808B47033B}"/>
              </a:ext>
            </a:extLst>
          </p:cNvPr>
          <p:cNvSpPr txBox="1"/>
          <p:nvPr/>
        </p:nvSpPr>
        <p:spPr>
          <a:xfrm>
            <a:off x="5671548" y="412928"/>
            <a:ext cx="2865120" cy="306705"/>
          </a:xfrm>
          <a:prstGeom prst="rect">
            <a:avLst/>
          </a:prstGeom>
          <a:noFill/>
        </p:spPr>
        <p:txBody>
          <a:bodyPr wrap="square" rtlCol="0">
            <a:spAutoFit/>
          </a:bodyPr>
          <a:lstStyle/>
          <a:p>
            <a:pPr algn="l"/>
            <a:r>
              <a:rPr lang="en-US" altLang="zh-CN" sz="1400"/>
              <a:t>User-Interrupt States and MSRs</a:t>
            </a:r>
          </a:p>
        </p:txBody>
      </p:sp>
      <p:sp>
        <p:nvSpPr>
          <p:cNvPr id="54" name="圆角矩形 53">
            <a:extLst>
              <a:ext uri="{FF2B5EF4-FFF2-40B4-BE49-F238E27FC236}">
                <a16:creationId xmlns:a16="http://schemas.microsoft.com/office/drawing/2014/main" id="{A05F7F7C-F968-894A-AE2E-3479247DED12}"/>
              </a:ext>
            </a:extLst>
          </p:cNvPr>
          <p:cNvSpPr/>
          <p:nvPr/>
        </p:nvSpPr>
        <p:spPr>
          <a:xfrm>
            <a:off x="5778863" y="794563"/>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UIRR</a:t>
            </a:r>
          </a:p>
        </p:txBody>
      </p:sp>
      <p:sp>
        <p:nvSpPr>
          <p:cNvPr id="55" name="圆角矩形 54">
            <a:extLst>
              <a:ext uri="{FF2B5EF4-FFF2-40B4-BE49-F238E27FC236}">
                <a16:creationId xmlns:a16="http://schemas.microsoft.com/office/drawing/2014/main" id="{E312EA48-88F7-7D40-8193-4D3BB607E045}"/>
              </a:ext>
            </a:extLst>
          </p:cNvPr>
          <p:cNvSpPr/>
          <p:nvPr/>
        </p:nvSpPr>
        <p:spPr>
          <a:xfrm>
            <a:off x="6817088" y="794563"/>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UIF</a:t>
            </a:r>
          </a:p>
        </p:txBody>
      </p:sp>
      <p:sp>
        <p:nvSpPr>
          <p:cNvPr id="56" name="圆角矩形 55">
            <a:extLst>
              <a:ext uri="{FF2B5EF4-FFF2-40B4-BE49-F238E27FC236}">
                <a16:creationId xmlns:a16="http://schemas.microsoft.com/office/drawing/2014/main" id="{D433B120-B692-7C4D-813F-CFA97C419C47}"/>
              </a:ext>
            </a:extLst>
          </p:cNvPr>
          <p:cNvSpPr/>
          <p:nvPr/>
        </p:nvSpPr>
        <p:spPr>
          <a:xfrm>
            <a:off x="7861028" y="794563"/>
            <a:ext cx="1398270"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UIHANDLER</a:t>
            </a:r>
          </a:p>
        </p:txBody>
      </p:sp>
      <p:sp>
        <p:nvSpPr>
          <p:cNvPr id="57" name="圆角矩形 56">
            <a:extLst>
              <a:ext uri="{FF2B5EF4-FFF2-40B4-BE49-F238E27FC236}">
                <a16:creationId xmlns:a16="http://schemas.microsoft.com/office/drawing/2014/main" id="{9BB90641-8DF2-0949-8CFF-3955A78ABE63}"/>
              </a:ext>
            </a:extLst>
          </p:cNvPr>
          <p:cNvSpPr/>
          <p:nvPr/>
        </p:nvSpPr>
        <p:spPr>
          <a:xfrm>
            <a:off x="9369788" y="794563"/>
            <a:ext cx="1764030"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UISTACKADJUST</a:t>
            </a:r>
          </a:p>
        </p:txBody>
      </p:sp>
      <p:sp>
        <p:nvSpPr>
          <p:cNvPr id="58" name="圆角矩形 57">
            <a:extLst>
              <a:ext uri="{FF2B5EF4-FFF2-40B4-BE49-F238E27FC236}">
                <a16:creationId xmlns:a16="http://schemas.microsoft.com/office/drawing/2014/main" id="{D113685D-A656-4144-9091-8808CE148421}"/>
              </a:ext>
            </a:extLst>
          </p:cNvPr>
          <p:cNvSpPr/>
          <p:nvPr/>
        </p:nvSpPr>
        <p:spPr>
          <a:xfrm>
            <a:off x="5778863" y="1703248"/>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UINV</a:t>
            </a:r>
          </a:p>
        </p:txBody>
      </p:sp>
      <p:sp>
        <p:nvSpPr>
          <p:cNvPr id="59" name="圆角矩形 58">
            <a:extLst>
              <a:ext uri="{FF2B5EF4-FFF2-40B4-BE49-F238E27FC236}">
                <a16:creationId xmlns:a16="http://schemas.microsoft.com/office/drawing/2014/main" id="{2D64F17F-E512-914B-9F95-B07E9F95A8B2}"/>
              </a:ext>
            </a:extLst>
          </p:cNvPr>
          <p:cNvSpPr/>
          <p:nvPr/>
        </p:nvSpPr>
        <p:spPr>
          <a:xfrm>
            <a:off x="6817088" y="1703883"/>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UITTSZ</a:t>
            </a:r>
          </a:p>
        </p:txBody>
      </p:sp>
      <p:sp>
        <p:nvSpPr>
          <p:cNvPr id="60" name="圆角矩形 59">
            <a:extLst>
              <a:ext uri="{FF2B5EF4-FFF2-40B4-BE49-F238E27FC236}">
                <a16:creationId xmlns:a16="http://schemas.microsoft.com/office/drawing/2014/main" id="{82948607-5C46-3F48-B152-92074AAA017A}"/>
              </a:ext>
            </a:extLst>
          </p:cNvPr>
          <p:cNvSpPr/>
          <p:nvPr/>
        </p:nvSpPr>
        <p:spPr>
          <a:xfrm>
            <a:off x="7861028" y="1703883"/>
            <a:ext cx="1398270"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UPIDADDR</a:t>
            </a:r>
          </a:p>
        </p:txBody>
      </p:sp>
      <p:sp>
        <p:nvSpPr>
          <p:cNvPr id="61" name="圆角矩形 60">
            <a:extLst>
              <a:ext uri="{FF2B5EF4-FFF2-40B4-BE49-F238E27FC236}">
                <a16:creationId xmlns:a16="http://schemas.microsoft.com/office/drawing/2014/main" id="{5FAD5782-BD7F-394F-B2D1-EFDF301694E0}"/>
              </a:ext>
            </a:extLst>
          </p:cNvPr>
          <p:cNvSpPr/>
          <p:nvPr/>
        </p:nvSpPr>
        <p:spPr>
          <a:xfrm>
            <a:off x="9369788" y="1703883"/>
            <a:ext cx="176339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UITTADDR</a:t>
            </a:r>
          </a:p>
        </p:txBody>
      </p:sp>
      <p:sp>
        <p:nvSpPr>
          <p:cNvPr id="62" name="文本框 61">
            <a:extLst>
              <a:ext uri="{FF2B5EF4-FFF2-40B4-BE49-F238E27FC236}">
                <a16:creationId xmlns:a16="http://schemas.microsoft.com/office/drawing/2014/main" id="{6D8584F0-973C-1849-A563-A011D06FAF89}"/>
              </a:ext>
            </a:extLst>
          </p:cNvPr>
          <p:cNvSpPr txBox="1"/>
          <p:nvPr/>
        </p:nvSpPr>
        <p:spPr>
          <a:xfrm>
            <a:off x="5841728" y="2157908"/>
            <a:ext cx="808990" cy="306705"/>
          </a:xfrm>
          <a:prstGeom prst="rect">
            <a:avLst/>
          </a:prstGeom>
          <a:noFill/>
        </p:spPr>
        <p:txBody>
          <a:bodyPr wrap="square" rtlCol="0">
            <a:spAutoFit/>
          </a:bodyPr>
          <a:lstStyle/>
          <a:p>
            <a:pPr algn="ctr"/>
            <a:r>
              <a:rPr lang="en-US" altLang="zh-CN" sz="1400"/>
              <a:t>39:32</a:t>
            </a:r>
          </a:p>
        </p:txBody>
      </p:sp>
      <p:sp>
        <p:nvSpPr>
          <p:cNvPr id="63" name="文本框 62">
            <a:extLst>
              <a:ext uri="{FF2B5EF4-FFF2-40B4-BE49-F238E27FC236}">
                <a16:creationId xmlns:a16="http://schemas.microsoft.com/office/drawing/2014/main" id="{6F3EBFB2-2B00-CF45-8D64-0DF3C0568623}"/>
              </a:ext>
            </a:extLst>
          </p:cNvPr>
          <p:cNvSpPr txBox="1"/>
          <p:nvPr/>
        </p:nvSpPr>
        <p:spPr>
          <a:xfrm>
            <a:off x="6880588" y="2157908"/>
            <a:ext cx="808990" cy="306705"/>
          </a:xfrm>
          <a:prstGeom prst="rect">
            <a:avLst/>
          </a:prstGeom>
          <a:noFill/>
        </p:spPr>
        <p:txBody>
          <a:bodyPr wrap="square" rtlCol="0">
            <a:spAutoFit/>
          </a:bodyPr>
          <a:lstStyle/>
          <a:p>
            <a:pPr algn="ctr"/>
            <a:r>
              <a:rPr lang="en-US" altLang="zh-CN" sz="1400"/>
              <a:t>31:0</a:t>
            </a:r>
          </a:p>
        </p:txBody>
      </p:sp>
      <p:sp>
        <p:nvSpPr>
          <p:cNvPr id="64" name="文本框 63">
            <a:extLst>
              <a:ext uri="{FF2B5EF4-FFF2-40B4-BE49-F238E27FC236}">
                <a16:creationId xmlns:a16="http://schemas.microsoft.com/office/drawing/2014/main" id="{0EFDF70C-B8B9-EB4F-A5C5-B0E6C38BBEB0}"/>
              </a:ext>
            </a:extLst>
          </p:cNvPr>
          <p:cNvSpPr txBox="1"/>
          <p:nvPr/>
        </p:nvSpPr>
        <p:spPr>
          <a:xfrm>
            <a:off x="5842363" y="1238428"/>
            <a:ext cx="808990" cy="306705"/>
          </a:xfrm>
          <a:prstGeom prst="rect">
            <a:avLst/>
          </a:prstGeom>
          <a:noFill/>
        </p:spPr>
        <p:txBody>
          <a:bodyPr wrap="square" rtlCol="0">
            <a:spAutoFit/>
          </a:bodyPr>
          <a:lstStyle/>
          <a:p>
            <a:pPr algn="ctr"/>
            <a:r>
              <a:rPr lang="en-US" altLang="zh-CN" sz="1400"/>
              <a:t>985H</a:t>
            </a:r>
          </a:p>
        </p:txBody>
      </p:sp>
      <p:sp>
        <p:nvSpPr>
          <p:cNvPr id="65" name="文本框 64">
            <a:extLst>
              <a:ext uri="{FF2B5EF4-FFF2-40B4-BE49-F238E27FC236}">
                <a16:creationId xmlns:a16="http://schemas.microsoft.com/office/drawing/2014/main" id="{6CA3CBF0-886E-454F-917D-F45C54ACCF07}"/>
              </a:ext>
            </a:extLst>
          </p:cNvPr>
          <p:cNvSpPr txBox="1"/>
          <p:nvPr/>
        </p:nvSpPr>
        <p:spPr>
          <a:xfrm>
            <a:off x="8155668" y="1238428"/>
            <a:ext cx="808990" cy="306705"/>
          </a:xfrm>
          <a:prstGeom prst="rect">
            <a:avLst/>
          </a:prstGeom>
          <a:noFill/>
        </p:spPr>
        <p:txBody>
          <a:bodyPr wrap="square" rtlCol="0">
            <a:spAutoFit/>
          </a:bodyPr>
          <a:lstStyle/>
          <a:p>
            <a:pPr algn="ctr"/>
            <a:r>
              <a:rPr lang="en-US" altLang="zh-CN" sz="1400"/>
              <a:t>986H</a:t>
            </a:r>
          </a:p>
        </p:txBody>
      </p:sp>
      <p:sp>
        <p:nvSpPr>
          <p:cNvPr id="66" name="文本框 65">
            <a:extLst>
              <a:ext uri="{FF2B5EF4-FFF2-40B4-BE49-F238E27FC236}">
                <a16:creationId xmlns:a16="http://schemas.microsoft.com/office/drawing/2014/main" id="{A33F8D3D-8C08-0F47-8F1D-A2E70985ED86}"/>
              </a:ext>
            </a:extLst>
          </p:cNvPr>
          <p:cNvSpPr txBox="1"/>
          <p:nvPr/>
        </p:nvSpPr>
        <p:spPr>
          <a:xfrm>
            <a:off x="9846673" y="1238428"/>
            <a:ext cx="808990" cy="306705"/>
          </a:xfrm>
          <a:prstGeom prst="rect">
            <a:avLst/>
          </a:prstGeom>
          <a:noFill/>
        </p:spPr>
        <p:txBody>
          <a:bodyPr wrap="square" rtlCol="0">
            <a:spAutoFit/>
          </a:bodyPr>
          <a:lstStyle/>
          <a:p>
            <a:pPr algn="ctr"/>
            <a:r>
              <a:rPr lang="en-US" altLang="zh-CN" sz="1400"/>
              <a:t>987H</a:t>
            </a:r>
          </a:p>
        </p:txBody>
      </p:sp>
      <p:sp>
        <p:nvSpPr>
          <p:cNvPr id="67" name="文本框 66">
            <a:extLst>
              <a:ext uri="{FF2B5EF4-FFF2-40B4-BE49-F238E27FC236}">
                <a16:creationId xmlns:a16="http://schemas.microsoft.com/office/drawing/2014/main" id="{22137594-149E-C44B-A811-F43D13815940}"/>
              </a:ext>
            </a:extLst>
          </p:cNvPr>
          <p:cNvSpPr txBox="1"/>
          <p:nvPr/>
        </p:nvSpPr>
        <p:spPr>
          <a:xfrm>
            <a:off x="6352903" y="2436038"/>
            <a:ext cx="808990" cy="306705"/>
          </a:xfrm>
          <a:prstGeom prst="rect">
            <a:avLst/>
          </a:prstGeom>
          <a:noFill/>
        </p:spPr>
        <p:txBody>
          <a:bodyPr wrap="square" rtlCol="0">
            <a:spAutoFit/>
          </a:bodyPr>
          <a:lstStyle/>
          <a:p>
            <a:pPr algn="ctr"/>
            <a:r>
              <a:rPr lang="en-US" altLang="zh-CN" sz="1400"/>
              <a:t>988H</a:t>
            </a:r>
          </a:p>
        </p:txBody>
      </p:sp>
      <p:sp>
        <p:nvSpPr>
          <p:cNvPr id="68" name="文本框 67">
            <a:extLst>
              <a:ext uri="{FF2B5EF4-FFF2-40B4-BE49-F238E27FC236}">
                <a16:creationId xmlns:a16="http://schemas.microsoft.com/office/drawing/2014/main" id="{4454A1A2-8CAD-464C-9695-CADD9831E860}"/>
              </a:ext>
            </a:extLst>
          </p:cNvPr>
          <p:cNvSpPr txBox="1"/>
          <p:nvPr/>
        </p:nvSpPr>
        <p:spPr>
          <a:xfrm>
            <a:off x="8155668" y="2196643"/>
            <a:ext cx="808990" cy="306705"/>
          </a:xfrm>
          <a:prstGeom prst="rect">
            <a:avLst/>
          </a:prstGeom>
          <a:noFill/>
        </p:spPr>
        <p:txBody>
          <a:bodyPr wrap="square" rtlCol="0">
            <a:spAutoFit/>
          </a:bodyPr>
          <a:lstStyle/>
          <a:p>
            <a:pPr algn="ctr"/>
            <a:r>
              <a:rPr lang="en-US" altLang="zh-CN" sz="1400"/>
              <a:t>989H</a:t>
            </a:r>
          </a:p>
        </p:txBody>
      </p:sp>
      <p:sp>
        <p:nvSpPr>
          <p:cNvPr id="69" name="文本框 68">
            <a:extLst>
              <a:ext uri="{FF2B5EF4-FFF2-40B4-BE49-F238E27FC236}">
                <a16:creationId xmlns:a16="http://schemas.microsoft.com/office/drawing/2014/main" id="{BA2F9434-FEC9-2D46-B147-FCCB334CD8D2}"/>
              </a:ext>
            </a:extLst>
          </p:cNvPr>
          <p:cNvSpPr txBox="1"/>
          <p:nvPr/>
        </p:nvSpPr>
        <p:spPr>
          <a:xfrm>
            <a:off x="9847308" y="2196643"/>
            <a:ext cx="808990" cy="306705"/>
          </a:xfrm>
          <a:prstGeom prst="rect">
            <a:avLst/>
          </a:prstGeom>
          <a:noFill/>
        </p:spPr>
        <p:txBody>
          <a:bodyPr wrap="square" rtlCol="0">
            <a:spAutoFit/>
          </a:bodyPr>
          <a:lstStyle/>
          <a:p>
            <a:pPr algn="ctr"/>
            <a:r>
              <a:rPr lang="en-US" altLang="zh-CN" sz="1400"/>
              <a:t>98AH</a:t>
            </a:r>
          </a:p>
        </p:txBody>
      </p:sp>
      <p:sp>
        <p:nvSpPr>
          <p:cNvPr id="70" name="文本框 69">
            <a:extLst>
              <a:ext uri="{FF2B5EF4-FFF2-40B4-BE49-F238E27FC236}">
                <a16:creationId xmlns:a16="http://schemas.microsoft.com/office/drawing/2014/main" id="{C5A1FA28-DC99-204F-86BA-956EEF1A751C}"/>
              </a:ext>
            </a:extLst>
          </p:cNvPr>
          <p:cNvSpPr txBox="1"/>
          <p:nvPr/>
        </p:nvSpPr>
        <p:spPr>
          <a:xfrm>
            <a:off x="6817088" y="1238428"/>
            <a:ext cx="953770" cy="275590"/>
          </a:xfrm>
          <a:prstGeom prst="rect">
            <a:avLst/>
          </a:prstGeom>
          <a:noFill/>
        </p:spPr>
        <p:txBody>
          <a:bodyPr wrap="square" rtlCol="0">
            <a:spAutoFit/>
          </a:bodyPr>
          <a:lstStyle/>
          <a:p>
            <a:pPr algn="ctr"/>
            <a:r>
              <a:rPr lang="en-US" altLang="zh-CN" sz="1200"/>
              <a:t>CLUI/STUI</a:t>
            </a:r>
          </a:p>
        </p:txBody>
      </p:sp>
      <p:sp>
        <p:nvSpPr>
          <p:cNvPr id="92" name="Content Placeholder 2">
            <a:extLst>
              <a:ext uri="{FF2B5EF4-FFF2-40B4-BE49-F238E27FC236}">
                <a16:creationId xmlns:a16="http://schemas.microsoft.com/office/drawing/2014/main" id="{3859A984-41C0-F844-B4C3-3D75AEA33785}"/>
              </a:ext>
            </a:extLst>
          </p:cNvPr>
          <p:cNvSpPr txBox="1"/>
          <p:nvPr/>
        </p:nvSpPr>
        <p:spPr>
          <a:xfrm>
            <a:off x="5872208" y="3012761"/>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mn-ea"/>
              </a:rPr>
              <a:t>UV:</a:t>
            </a:r>
            <a:r>
              <a:rPr lang="zh-CN" altLang="en-US" sz="2400" dirty="0">
                <a:latin typeface="+mn-ea"/>
              </a:rPr>
              <a:t> 用户中断向量</a:t>
            </a:r>
            <a:endParaRPr lang="en-US" altLang="zh-CN" sz="2400" dirty="0">
              <a:latin typeface="+mn-ea"/>
            </a:endParaRPr>
          </a:p>
          <a:p>
            <a:r>
              <a:rPr lang="en-US" altLang="zh-CN" sz="2400" dirty="0">
                <a:latin typeface="+mn-ea"/>
              </a:rPr>
              <a:t>V:</a:t>
            </a:r>
            <a:r>
              <a:rPr lang="zh-CN" altLang="en-US" sz="2400" dirty="0">
                <a:latin typeface="+mn-ea"/>
              </a:rPr>
              <a:t> 合法</a:t>
            </a:r>
            <a:endParaRPr lang="en-US" altLang="zh-CN" sz="2400" dirty="0">
              <a:latin typeface="+mn-ea"/>
            </a:endParaRPr>
          </a:p>
          <a:p>
            <a:r>
              <a:rPr lang="en-US" altLang="zh-CN" sz="2400" dirty="0">
                <a:latin typeface="+mn-ea"/>
              </a:rPr>
              <a:t>UIF:</a:t>
            </a:r>
            <a:r>
              <a:rPr lang="zh-CN" altLang="en-US" sz="2400" dirty="0">
                <a:latin typeface="+mn-ea"/>
              </a:rPr>
              <a:t> 使能</a:t>
            </a:r>
            <a:endParaRPr lang="en-US" altLang="zh-CN" sz="2400" dirty="0">
              <a:latin typeface="+mn-ea"/>
            </a:endParaRPr>
          </a:p>
          <a:p>
            <a:r>
              <a:rPr lang="en-US" altLang="zh-CN" sz="2400" dirty="0">
                <a:latin typeface="+mn-ea"/>
              </a:rPr>
              <a:t>UPIDADDR:</a:t>
            </a:r>
            <a:r>
              <a:rPr lang="zh-CN" altLang="en-US" sz="2400" dirty="0">
                <a:latin typeface="+mn-ea"/>
              </a:rPr>
              <a:t> 作为收方数据结构基址</a:t>
            </a:r>
            <a:endParaRPr lang="en-US" altLang="zh-CN" sz="2400" dirty="0">
              <a:latin typeface="+mn-ea"/>
            </a:endParaRPr>
          </a:p>
          <a:p>
            <a:r>
              <a:rPr lang="en-US" altLang="zh-CN" sz="2400" dirty="0">
                <a:latin typeface="+mn-ea"/>
              </a:rPr>
              <a:t>UITTADDR:</a:t>
            </a:r>
            <a:r>
              <a:rPr lang="zh-CN" altLang="en-US" sz="2400" dirty="0">
                <a:latin typeface="+mn-ea"/>
              </a:rPr>
              <a:t> 法方表格基址</a:t>
            </a:r>
            <a:endParaRPr lang="en-US" altLang="zh-CN" sz="2400" dirty="0">
              <a:latin typeface="+mn-ea"/>
            </a:endParaRPr>
          </a:p>
          <a:p>
            <a:r>
              <a:rPr lang="en-US" altLang="zh-CN" sz="2400" dirty="0">
                <a:latin typeface="+mn-ea"/>
              </a:rPr>
              <a:t>HANDLER:</a:t>
            </a:r>
            <a:r>
              <a:rPr lang="zh-CN" altLang="en-US" sz="2400" dirty="0">
                <a:latin typeface="+mn-ea"/>
              </a:rPr>
              <a:t> 中断处理函数地址</a:t>
            </a:r>
            <a:endParaRPr lang="en-US" altLang="zh-CN" sz="2400" dirty="0">
              <a:latin typeface="+mn-ea"/>
            </a:endParaRPr>
          </a:p>
          <a:p>
            <a:r>
              <a:rPr lang="en-US" altLang="zh-CN" sz="2400" dirty="0">
                <a:latin typeface="+mn-ea"/>
              </a:rPr>
              <a:t>STACKADJUST:</a:t>
            </a:r>
            <a:r>
              <a:rPr lang="zh-CN" altLang="en-US" sz="2400" dirty="0">
                <a:latin typeface="+mn-ea"/>
              </a:rPr>
              <a:t> 栈偏移</a:t>
            </a:r>
            <a:endParaRPr lang="en-US" altLang="zh-CN" sz="2400" dirty="0">
              <a:latin typeface="+mn-ea"/>
            </a:endParaRPr>
          </a:p>
        </p:txBody>
      </p:sp>
    </p:spTree>
    <p:extLst>
      <p:ext uri="{BB962C8B-B14F-4D97-AF65-F5344CB8AC3E}">
        <p14:creationId xmlns:p14="http://schemas.microsoft.com/office/powerpoint/2010/main" val="2522975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软硬件概览图</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mn-ea"/>
            </a:endParaRPr>
          </a:p>
        </p:txBody>
      </p:sp>
      <p:sp>
        <p:nvSpPr>
          <p:cNvPr id="10" name="圆角矩形 9">
            <a:extLst>
              <a:ext uri="{FF2B5EF4-FFF2-40B4-BE49-F238E27FC236}">
                <a16:creationId xmlns:a16="http://schemas.microsoft.com/office/drawing/2014/main" id="{0873E80D-28CE-7445-A819-2E92CFF7A80B}"/>
              </a:ext>
            </a:extLst>
          </p:cNvPr>
          <p:cNvSpPr/>
          <p:nvPr/>
        </p:nvSpPr>
        <p:spPr>
          <a:xfrm>
            <a:off x="7567523" y="3566149"/>
            <a:ext cx="1463221" cy="806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操作系统</a:t>
            </a:r>
            <a:endParaRPr lang="en-US" altLang="zh-CN" sz="1400" dirty="0"/>
          </a:p>
        </p:txBody>
      </p:sp>
      <p:sp>
        <p:nvSpPr>
          <p:cNvPr id="13" name="圆角矩形 12">
            <a:extLst>
              <a:ext uri="{FF2B5EF4-FFF2-40B4-BE49-F238E27FC236}">
                <a16:creationId xmlns:a16="http://schemas.microsoft.com/office/drawing/2014/main" id="{270465CF-C52E-4143-9B03-C02F9DA7AFB7}"/>
              </a:ext>
            </a:extLst>
          </p:cNvPr>
          <p:cNvSpPr/>
          <p:nvPr/>
        </p:nvSpPr>
        <p:spPr>
          <a:xfrm>
            <a:off x="4388303" y="5242627"/>
            <a:ext cx="1281794" cy="5726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t>发送方</a:t>
            </a:r>
            <a:endParaRPr lang="en-US" altLang="zh-CN" sz="1400" dirty="0"/>
          </a:p>
        </p:txBody>
      </p:sp>
      <p:sp>
        <p:nvSpPr>
          <p:cNvPr id="14" name="圆角矩形 13">
            <a:extLst>
              <a:ext uri="{FF2B5EF4-FFF2-40B4-BE49-F238E27FC236}">
                <a16:creationId xmlns:a16="http://schemas.microsoft.com/office/drawing/2014/main" id="{84D51ABB-B1A2-D840-A7F5-0C866B701692}"/>
              </a:ext>
            </a:extLst>
          </p:cNvPr>
          <p:cNvSpPr/>
          <p:nvPr/>
        </p:nvSpPr>
        <p:spPr>
          <a:xfrm>
            <a:off x="4388303" y="2174010"/>
            <a:ext cx="1281794" cy="5268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t>接收方</a:t>
            </a:r>
            <a:endParaRPr lang="en-US" altLang="zh-CN" sz="1400" dirty="0"/>
          </a:p>
        </p:txBody>
      </p:sp>
      <p:sp>
        <p:nvSpPr>
          <p:cNvPr id="15" name="圆角矩形 14">
            <a:extLst>
              <a:ext uri="{FF2B5EF4-FFF2-40B4-BE49-F238E27FC236}">
                <a16:creationId xmlns:a16="http://schemas.microsoft.com/office/drawing/2014/main" id="{63A6E6D6-3D81-9149-AF31-4E9DABDB64BD}"/>
              </a:ext>
            </a:extLst>
          </p:cNvPr>
          <p:cNvSpPr/>
          <p:nvPr/>
        </p:nvSpPr>
        <p:spPr>
          <a:xfrm>
            <a:off x="1570892" y="3705729"/>
            <a:ext cx="1688122" cy="5268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硬件</a:t>
            </a:r>
            <a:endParaRPr lang="en-US" altLang="zh-CN" sz="1400" dirty="0"/>
          </a:p>
        </p:txBody>
      </p:sp>
      <p:cxnSp>
        <p:nvCxnSpPr>
          <p:cNvPr id="3" name="直线箭头连接符 2">
            <a:extLst>
              <a:ext uri="{FF2B5EF4-FFF2-40B4-BE49-F238E27FC236}">
                <a16:creationId xmlns:a16="http://schemas.microsoft.com/office/drawing/2014/main" id="{AA976781-BC69-944D-875F-8A49558B3B6D}"/>
              </a:ext>
            </a:extLst>
          </p:cNvPr>
          <p:cNvCxnSpPr>
            <a:stCxn id="14" idx="3"/>
            <a:endCxn id="10" idx="0"/>
          </p:cNvCxnSpPr>
          <p:nvPr/>
        </p:nvCxnSpPr>
        <p:spPr>
          <a:xfrm>
            <a:off x="5670097" y="2437441"/>
            <a:ext cx="2629037" cy="11287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655B74CA-7302-5744-A46F-5F3281D81A83}"/>
              </a:ext>
            </a:extLst>
          </p:cNvPr>
          <p:cNvSpPr txBox="1"/>
          <p:nvPr/>
        </p:nvSpPr>
        <p:spPr>
          <a:xfrm>
            <a:off x="6498889" y="2536842"/>
            <a:ext cx="3344185" cy="307777"/>
          </a:xfrm>
          <a:prstGeom prst="rect">
            <a:avLst/>
          </a:prstGeom>
          <a:noFill/>
        </p:spPr>
        <p:txBody>
          <a:bodyPr wrap="none" rtlCol="0">
            <a:spAutoFit/>
          </a:bodyPr>
          <a:lstStyle/>
          <a:p>
            <a:r>
              <a:rPr kumimoji="1" lang="zh-CN" altLang="en-US" sz="1400" dirty="0"/>
              <a:t>注册</a:t>
            </a:r>
            <a:r>
              <a:rPr kumimoji="1" lang="en-US" altLang="zh-CN" sz="1400" dirty="0"/>
              <a:t>handler</a:t>
            </a:r>
            <a:r>
              <a:rPr kumimoji="1" lang="zh-CN" altLang="en-US" sz="1400" dirty="0"/>
              <a:t>，告诉硬件中断来了到哪里</a:t>
            </a:r>
          </a:p>
        </p:txBody>
      </p:sp>
      <p:cxnSp>
        <p:nvCxnSpPr>
          <p:cNvPr id="16" name="直线箭头连接符 15">
            <a:extLst>
              <a:ext uri="{FF2B5EF4-FFF2-40B4-BE49-F238E27FC236}">
                <a16:creationId xmlns:a16="http://schemas.microsoft.com/office/drawing/2014/main" id="{8215C372-6CD9-BE48-BCC7-409784D84EAA}"/>
              </a:ext>
            </a:extLst>
          </p:cNvPr>
          <p:cNvCxnSpPr>
            <a:cxnSpLocks/>
            <a:stCxn id="10" idx="1"/>
            <a:endCxn id="15" idx="3"/>
          </p:cNvCxnSpPr>
          <p:nvPr/>
        </p:nvCxnSpPr>
        <p:spPr>
          <a:xfrm flipH="1">
            <a:off x="3259014" y="3969160"/>
            <a:ext cx="4308509"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05F63C96-DEC2-064F-BD91-BBFF890CDEE8}"/>
              </a:ext>
            </a:extLst>
          </p:cNvPr>
          <p:cNvSpPr txBox="1"/>
          <p:nvPr/>
        </p:nvSpPr>
        <p:spPr>
          <a:xfrm>
            <a:off x="3917738" y="3602361"/>
            <a:ext cx="902811" cy="307777"/>
          </a:xfrm>
          <a:prstGeom prst="rect">
            <a:avLst/>
          </a:prstGeom>
          <a:noFill/>
        </p:spPr>
        <p:txBody>
          <a:bodyPr wrap="none" rtlCol="0">
            <a:spAutoFit/>
          </a:bodyPr>
          <a:lstStyle/>
          <a:p>
            <a:r>
              <a:rPr kumimoji="1" lang="zh-CN" altLang="en-US" sz="1400" dirty="0"/>
              <a:t>写入硬件</a:t>
            </a:r>
          </a:p>
        </p:txBody>
      </p:sp>
      <p:sp>
        <p:nvSpPr>
          <p:cNvPr id="30" name="文本框 29">
            <a:extLst>
              <a:ext uri="{FF2B5EF4-FFF2-40B4-BE49-F238E27FC236}">
                <a16:creationId xmlns:a16="http://schemas.microsoft.com/office/drawing/2014/main" id="{92AB5959-984D-9C47-A844-1A9F1CF711D6}"/>
              </a:ext>
            </a:extLst>
          </p:cNvPr>
          <p:cNvSpPr txBox="1"/>
          <p:nvPr/>
        </p:nvSpPr>
        <p:spPr>
          <a:xfrm>
            <a:off x="5308572" y="3170311"/>
            <a:ext cx="1912447" cy="307777"/>
          </a:xfrm>
          <a:prstGeom prst="rect">
            <a:avLst/>
          </a:prstGeom>
          <a:noFill/>
        </p:spPr>
        <p:txBody>
          <a:bodyPr wrap="none" rtlCol="0">
            <a:spAutoFit/>
          </a:bodyPr>
          <a:lstStyle/>
          <a:p>
            <a:r>
              <a:rPr kumimoji="1" lang="zh-CN" altLang="en-US" sz="1400" dirty="0"/>
              <a:t>注册</a:t>
            </a:r>
            <a:r>
              <a:rPr kumimoji="1" lang="en-US" altLang="zh-CN" sz="1400" dirty="0"/>
              <a:t>vector</a:t>
            </a:r>
            <a:r>
              <a:rPr kumimoji="1" lang="zh-CN" altLang="en-US" sz="1400" dirty="0"/>
              <a:t>，封装为</a:t>
            </a:r>
            <a:r>
              <a:rPr kumimoji="1" lang="en-US" altLang="zh-CN" sz="1400" dirty="0" err="1">
                <a:solidFill>
                  <a:srgbClr val="7030A0"/>
                </a:solidFill>
              </a:rPr>
              <a:t>fd</a:t>
            </a:r>
            <a:endParaRPr kumimoji="1" lang="zh-CN" altLang="en-US" sz="1400" dirty="0">
              <a:solidFill>
                <a:srgbClr val="7030A0"/>
              </a:solidFill>
            </a:endParaRPr>
          </a:p>
        </p:txBody>
      </p:sp>
      <p:cxnSp>
        <p:nvCxnSpPr>
          <p:cNvPr id="29" name="直线箭头连接符 28">
            <a:extLst>
              <a:ext uri="{FF2B5EF4-FFF2-40B4-BE49-F238E27FC236}">
                <a16:creationId xmlns:a16="http://schemas.microsoft.com/office/drawing/2014/main" id="{3ECDDFEA-1637-8048-A1AC-CAE42842A0C6}"/>
              </a:ext>
            </a:extLst>
          </p:cNvPr>
          <p:cNvCxnSpPr>
            <a:stCxn id="14" idx="2"/>
            <a:endCxn id="10" idx="1"/>
          </p:cNvCxnSpPr>
          <p:nvPr/>
        </p:nvCxnSpPr>
        <p:spPr>
          <a:xfrm>
            <a:off x="5029200" y="2700872"/>
            <a:ext cx="2538323" cy="1268288"/>
          </a:xfrm>
          <a:prstGeom prst="straightConnector1">
            <a:avLst/>
          </a:prstGeom>
          <a:ln w="19050">
            <a:solidFill>
              <a:srgbClr val="FF0000"/>
            </a:solidFill>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32" name="直线箭头连接符 31">
            <a:extLst>
              <a:ext uri="{FF2B5EF4-FFF2-40B4-BE49-F238E27FC236}">
                <a16:creationId xmlns:a16="http://schemas.microsoft.com/office/drawing/2014/main" id="{8BF2F80A-31DB-EB4A-BA27-43AEC7C9FBD3}"/>
              </a:ext>
            </a:extLst>
          </p:cNvPr>
          <p:cNvCxnSpPr>
            <a:stCxn id="14" idx="2"/>
            <a:endCxn id="13" idx="0"/>
          </p:cNvCxnSpPr>
          <p:nvPr/>
        </p:nvCxnSpPr>
        <p:spPr>
          <a:xfrm>
            <a:off x="5029200" y="2700872"/>
            <a:ext cx="0" cy="2541755"/>
          </a:xfrm>
          <a:prstGeom prst="straightConnector1">
            <a:avLst/>
          </a:prstGeom>
          <a:ln w="19050">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35" name="直线箭头连接符 34">
            <a:extLst>
              <a:ext uri="{FF2B5EF4-FFF2-40B4-BE49-F238E27FC236}">
                <a16:creationId xmlns:a16="http://schemas.microsoft.com/office/drawing/2014/main" id="{C851F30C-8860-9444-9C37-0B6E3D8FD655}"/>
              </a:ext>
            </a:extLst>
          </p:cNvPr>
          <p:cNvCxnSpPr>
            <a:cxnSpLocks/>
            <a:stCxn id="13" idx="3"/>
            <a:endCxn id="10" idx="2"/>
          </p:cNvCxnSpPr>
          <p:nvPr/>
        </p:nvCxnSpPr>
        <p:spPr>
          <a:xfrm flipV="1">
            <a:off x="5670097" y="4372170"/>
            <a:ext cx="2629037" cy="1156798"/>
          </a:xfrm>
          <a:prstGeom prst="straightConnector1">
            <a:avLst/>
          </a:prstGeom>
          <a:ln w="19050">
            <a:solidFill>
              <a:srgbClr val="FF0000"/>
            </a:solidFill>
            <a:tailEnd type="triangle"/>
          </a:ln>
        </p:spPr>
        <p:style>
          <a:lnRef idx="1">
            <a:schemeClr val="accent5"/>
          </a:lnRef>
          <a:fillRef idx="0">
            <a:schemeClr val="accent5"/>
          </a:fillRef>
          <a:effectRef idx="0">
            <a:schemeClr val="accent5"/>
          </a:effectRef>
          <a:fontRef idx="minor">
            <a:schemeClr val="tx1"/>
          </a:fontRef>
        </p:style>
      </p:cxnSp>
      <p:sp>
        <p:nvSpPr>
          <p:cNvPr id="38" name="文本框 37">
            <a:extLst>
              <a:ext uri="{FF2B5EF4-FFF2-40B4-BE49-F238E27FC236}">
                <a16:creationId xmlns:a16="http://schemas.microsoft.com/office/drawing/2014/main" id="{00968470-674B-CC4E-82CD-45AF4FACB8DD}"/>
              </a:ext>
            </a:extLst>
          </p:cNvPr>
          <p:cNvSpPr txBox="1"/>
          <p:nvPr/>
        </p:nvSpPr>
        <p:spPr>
          <a:xfrm>
            <a:off x="3662784" y="4513508"/>
            <a:ext cx="1451038" cy="307777"/>
          </a:xfrm>
          <a:prstGeom prst="rect">
            <a:avLst/>
          </a:prstGeom>
          <a:noFill/>
        </p:spPr>
        <p:txBody>
          <a:bodyPr wrap="none" rtlCol="0">
            <a:spAutoFit/>
          </a:bodyPr>
          <a:lstStyle/>
          <a:p>
            <a:r>
              <a:rPr kumimoji="1" lang="zh-CN" altLang="en-US" sz="1400" dirty="0"/>
              <a:t>分享</a:t>
            </a:r>
            <a:r>
              <a:rPr kumimoji="1" lang="en-US" altLang="zh-CN" sz="1400" dirty="0" err="1">
                <a:solidFill>
                  <a:srgbClr val="7030A0"/>
                </a:solidFill>
              </a:rPr>
              <a:t>fd</a:t>
            </a:r>
            <a:r>
              <a:rPr kumimoji="1" lang="zh-CN" altLang="en-US" sz="1400" dirty="0"/>
              <a:t>给发送方</a:t>
            </a:r>
          </a:p>
        </p:txBody>
      </p:sp>
      <p:sp>
        <p:nvSpPr>
          <p:cNvPr id="39" name="文本框 38">
            <a:extLst>
              <a:ext uri="{FF2B5EF4-FFF2-40B4-BE49-F238E27FC236}">
                <a16:creationId xmlns:a16="http://schemas.microsoft.com/office/drawing/2014/main" id="{20E79AF4-5CA2-1145-A4EC-83E369967530}"/>
              </a:ext>
            </a:extLst>
          </p:cNvPr>
          <p:cNvSpPr txBox="1"/>
          <p:nvPr/>
        </p:nvSpPr>
        <p:spPr>
          <a:xfrm>
            <a:off x="6834790" y="5109567"/>
            <a:ext cx="1593706" cy="307777"/>
          </a:xfrm>
          <a:prstGeom prst="rect">
            <a:avLst/>
          </a:prstGeom>
          <a:noFill/>
        </p:spPr>
        <p:txBody>
          <a:bodyPr wrap="none" rtlCol="0">
            <a:spAutoFit/>
          </a:bodyPr>
          <a:lstStyle/>
          <a:p>
            <a:r>
              <a:rPr kumimoji="1" lang="zh-CN" altLang="en-US" sz="1400" dirty="0"/>
              <a:t>使用</a:t>
            </a:r>
            <a:r>
              <a:rPr kumimoji="1" lang="en-US" altLang="zh-CN" sz="1400" dirty="0" err="1">
                <a:solidFill>
                  <a:srgbClr val="7030A0"/>
                </a:solidFill>
              </a:rPr>
              <a:t>fd</a:t>
            </a:r>
            <a:r>
              <a:rPr kumimoji="1" lang="zh-CN" altLang="en-US" sz="1400" dirty="0"/>
              <a:t>注册</a:t>
            </a:r>
            <a:r>
              <a:rPr kumimoji="1" lang="en-US" altLang="zh-CN" sz="1400" dirty="0"/>
              <a:t>sender</a:t>
            </a:r>
            <a:endParaRPr kumimoji="1" lang="zh-CN" altLang="en-US" sz="1400" dirty="0"/>
          </a:p>
        </p:txBody>
      </p:sp>
      <p:cxnSp>
        <p:nvCxnSpPr>
          <p:cNvPr id="45" name="直线箭头连接符 44">
            <a:extLst>
              <a:ext uri="{FF2B5EF4-FFF2-40B4-BE49-F238E27FC236}">
                <a16:creationId xmlns:a16="http://schemas.microsoft.com/office/drawing/2014/main" id="{248EA85E-C3ED-BB4D-B11A-4A95FF710903}"/>
              </a:ext>
            </a:extLst>
          </p:cNvPr>
          <p:cNvCxnSpPr>
            <a:cxnSpLocks/>
          </p:cNvCxnSpPr>
          <p:nvPr/>
        </p:nvCxnSpPr>
        <p:spPr>
          <a:xfrm flipH="1" flipV="1">
            <a:off x="3259015" y="4139527"/>
            <a:ext cx="4308508" cy="12069"/>
          </a:xfrm>
          <a:prstGeom prst="straightConnector1">
            <a:avLst/>
          </a:prstGeom>
          <a:ln w="19050">
            <a:solidFill>
              <a:srgbClr val="FF0000"/>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46271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软硬件概览图</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mn-ea"/>
            </a:endParaRPr>
          </a:p>
        </p:txBody>
      </p:sp>
      <p:sp>
        <p:nvSpPr>
          <p:cNvPr id="10" name="圆角矩形 9">
            <a:extLst>
              <a:ext uri="{FF2B5EF4-FFF2-40B4-BE49-F238E27FC236}">
                <a16:creationId xmlns:a16="http://schemas.microsoft.com/office/drawing/2014/main" id="{0873E80D-28CE-7445-A819-2E92CFF7A80B}"/>
              </a:ext>
            </a:extLst>
          </p:cNvPr>
          <p:cNvSpPr/>
          <p:nvPr/>
        </p:nvSpPr>
        <p:spPr>
          <a:xfrm>
            <a:off x="7567523" y="3566149"/>
            <a:ext cx="1463221" cy="806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操作系统</a:t>
            </a:r>
            <a:endParaRPr lang="en-US" altLang="zh-CN" sz="1400" dirty="0"/>
          </a:p>
        </p:txBody>
      </p:sp>
      <p:sp>
        <p:nvSpPr>
          <p:cNvPr id="13" name="圆角矩形 12">
            <a:extLst>
              <a:ext uri="{FF2B5EF4-FFF2-40B4-BE49-F238E27FC236}">
                <a16:creationId xmlns:a16="http://schemas.microsoft.com/office/drawing/2014/main" id="{270465CF-C52E-4143-9B03-C02F9DA7AFB7}"/>
              </a:ext>
            </a:extLst>
          </p:cNvPr>
          <p:cNvSpPr/>
          <p:nvPr/>
        </p:nvSpPr>
        <p:spPr>
          <a:xfrm>
            <a:off x="4388303" y="5242627"/>
            <a:ext cx="1281794" cy="5726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t>发送方</a:t>
            </a:r>
            <a:endParaRPr lang="en-US" altLang="zh-CN" sz="1400" dirty="0"/>
          </a:p>
        </p:txBody>
      </p:sp>
      <p:sp>
        <p:nvSpPr>
          <p:cNvPr id="14" name="圆角矩形 13">
            <a:extLst>
              <a:ext uri="{FF2B5EF4-FFF2-40B4-BE49-F238E27FC236}">
                <a16:creationId xmlns:a16="http://schemas.microsoft.com/office/drawing/2014/main" id="{84D51ABB-B1A2-D840-A7F5-0C866B701692}"/>
              </a:ext>
            </a:extLst>
          </p:cNvPr>
          <p:cNvSpPr/>
          <p:nvPr/>
        </p:nvSpPr>
        <p:spPr>
          <a:xfrm>
            <a:off x="4388303" y="2174010"/>
            <a:ext cx="1281794" cy="5268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t>接收方</a:t>
            </a:r>
            <a:endParaRPr lang="en-US" altLang="zh-CN" sz="1400" dirty="0"/>
          </a:p>
        </p:txBody>
      </p:sp>
      <p:sp>
        <p:nvSpPr>
          <p:cNvPr id="15" name="圆角矩形 14">
            <a:extLst>
              <a:ext uri="{FF2B5EF4-FFF2-40B4-BE49-F238E27FC236}">
                <a16:creationId xmlns:a16="http://schemas.microsoft.com/office/drawing/2014/main" id="{63A6E6D6-3D81-9149-AF31-4E9DABDB64BD}"/>
              </a:ext>
            </a:extLst>
          </p:cNvPr>
          <p:cNvSpPr/>
          <p:nvPr/>
        </p:nvSpPr>
        <p:spPr>
          <a:xfrm>
            <a:off x="1570892" y="3705729"/>
            <a:ext cx="1688122" cy="5268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硬件</a:t>
            </a:r>
            <a:endParaRPr lang="en-US" altLang="zh-CN" sz="1400" dirty="0"/>
          </a:p>
        </p:txBody>
      </p:sp>
      <p:cxnSp>
        <p:nvCxnSpPr>
          <p:cNvPr id="3" name="直线箭头连接符 2">
            <a:extLst>
              <a:ext uri="{FF2B5EF4-FFF2-40B4-BE49-F238E27FC236}">
                <a16:creationId xmlns:a16="http://schemas.microsoft.com/office/drawing/2014/main" id="{AA976781-BC69-944D-875F-8A49558B3B6D}"/>
              </a:ext>
            </a:extLst>
          </p:cNvPr>
          <p:cNvCxnSpPr>
            <a:cxnSpLocks/>
            <a:stCxn id="15" idx="0"/>
            <a:endCxn id="14" idx="1"/>
          </p:cNvCxnSpPr>
          <p:nvPr/>
        </p:nvCxnSpPr>
        <p:spPr>
          <a:xfrm flipV="1">
            <a:off x="2414953" y="2437441"/>
            <a:ext cx="1973350" cy="12682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8215C372-6CD9-BE48-BCC7-409784D84EAA}"/>
              </a:ext>
            </a:extLst>
          </p:cNvPr>
          <p:cNvCxnSpPr>
            <a:cxnSpLocks/>
            <a:stCxn id="13" idx="1"/>
            <a:endCxn id="15" idx="2"/>
          </p:cNvCxnSpPr>
          <p:nvPr/>
        </p:nvCxnSpPr>
        <p:spPr>
          <a:xfrm flipH="1" flipV="1">
            <a:off x="2414953" y="4232592"/>
            <a:ext cx="1973350" cy="1296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05F63C96-DEC2-064F-BD91-BBFF890CDEE8}"/>
              </a:ext>
            </a:extLst>
          </p:cNvPr>
          <p:cNvSpPr txBox="1"/>
          <p:nvPr/>
        </p:nvSpPr>
        <p:spPr>
          <a:xfrm>
            <a:off x="844027" y="2502832"/>
            <a:ext cx="3082895" cy="307777"/>
          </a:xfrm>
          <a:prstGeom prst="rect">
            <a:avLst/>
          </a:prstGeom>
          <a:noFill/>
        </p:spPr>
        <p:txBody>
          <a:bodyPr wrap="none" rtlCol="0">
            <a:spAutoFit/>
          </a:bodyPr>
          <a:lstStyle/>
          <a:p>
            <a:r>
              <a:rPr kumimoji="1" lang="zh-CN" altLang="en-US" sz="1400" dirty="0"/>
              <a:t>硬件直接发送中断，进入</a:t>
            </a:r>
            <a:r>
              <a:rPr kumimoji="1" lang="en-US" altLang="zh-CN" sz="1400" dirty="0"/>
              <a:t>handler</a:t>
            </a:r>
            <a:r>
              <a:rPr kumimoji="1" lang="zh-CN" altLang="en-US" sz="1400" dirty="0"/>
              <a:t>函数</a:t>
            </a:r>
          </a:p>
        </p:txBody>
      </p:sp>
      <p:sp>
        <p:nvSpPr>
          <p:cNvPr id="38" name="文本框 37">
            <a:extLst>
              <a:ext uri="{FF2B5EF4-FFF2-40B4-BE49-F238E27FC236}">
                <a16:creationId xmlns:a16="http://schemas.microsoft.com/office/drawing/2014/main" id="{00968470-674B-CC4E-82CD-45AF4FACB8DD}"/>
              </a:ext>
            </a:extLst>
          </p:cNvPr>
          <p:cNvSpPr txBox="1"/>
          <p:nvPr/>
        </p:nvSpPr>
        <p:spPr>
          <a:xfrm>
            <a:off x="3757361" y="4620439"/>
            <a:ext cx="1883849" cy="307777"/>
          </a:xfrm>
          <a:prstGeom prst="rect">
            <a:avLst/>
          </a:prstGeom>
          <a:noFill/>
        </p:spPr>
        <p:txBody>
          <a:bodyPr wrap="none" rtlCol="0">
            <a:spAutoFit/>
          </a:bodyPr>
          <a:lstStyle/>
          <a:p>
            <a:r>
              <a:rPr kumimoji="1" lang="zh-CN" altLang="en-US" sz="1400" dirty="0"/>
              <a:t>使用硬件指令</a:t>
            </a:r>
            <a:r>
              <a:rPr kumimoji="1" lang="en-US" altLang="zh-CN" sz="1400" dirty="0" err="1"/>
              <a:t>senduipi</a:t>
            </a:r>
            <a:endParaRPr kumimoji="1" lang="zh-CN" altLang="en-US" sz="1400" dirty="0"/>
          </a:p>
        </p:txBody>
      </p:sp>
      <p:cxnSp>
        <p:nvCxnSpPr>
          <p:cNvPr id="27" name="直线箭头连接符 26">
            <a:extLst>
              <a:ext uri="{FF2B5EF4-FFF2-40B4-BE49-F238E27FC236}">
                <a16:creationId xmlns:a16="http://schemas.microsoft.com/office/drawing/2014/main" id="{EEC4939E-FA8C-2D42-9118-9A42C5712E10}"/>
              </a:ext>
            </a:extLst>
          </p:cNvPr>
          <p:cNvCxnSpPr>
            <a:cxnSpLocks/>
            <a:stCxn id="15" idx="3"/>
          </p:cNvCxnSpPr>
          <p:nvPr/>
        </p:nvCxnSpPr>
        <p:spPr>
          <a:xfrm flipV="1">
            <a:off x="3259014" y="3942685"/>
            <a:ext cx="4308509" cy="264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5483B75B-24D5-3C49-BBC8-938A56E6382A}"/>
              </a:ext>
            </a:extLst>
          </p:cNvPr>
          <p:cNvSpPr txBox="1"/>
          <p:nvPr/>
        </p:nvSpPr>
        <p:spPr>
          <a:xfrm>
            <a:off x="4065112" y="3557070"/>
            <a:ext cx="2877711" cy="307777"/>
          </a:xfrm>
          <a:prstGeom prst="rect">
            <a:avLst/>
          </a:prstGeom>
          <a:noFill/>
        </p:spPr>
        <p:txBody>
          <a:bodyPr wrap="none" rtlCol="0">
            <a:spAutoFit/>
          </a:bodyPr>
          <a:lstStyle/>
          <a:p>
            <a:r>
              <a:rPr kumimoji="1" lang="zh-CN" altLang="en-US" sz="1400" dirty="0"/>
              <a:t>接收方不在场，等待操作系统换入</a:t>
            </a:r>
          </a:p>
        </p:txBody>
      </p:sp>
    </p:spTree>
    <p:extLst>
      <p:ext uri="{BB962C8B-B14F-4D97-AF65-F5344CB8AC3E}">
        <p14:creationId xmlns:p14="http://schemas.microsoft.com/office/powerpoint/2010/main" val="136064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工作情况</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新增硬件寄存器</a:t>
            </a:r>
            <a:endParaRPr lang="en-US" altLang="zh-CN" dirty="0">
              <a:latin typeface="+mn-ea"/>
            </a:endParaRPr>
          </a:p>
          <a:p>
            <a:r>
              <a:rPr lang="zh-CN" altLang="en-US" dirty="0">
                <a:latin typeface="+mn-ea"/>
              </a:rPr>
              <a:t>新增指令支持</a:t>
            </a:r>
            <a:endParaRPr lang="en-US" altLang="zh-CN" dirty="0">
              <a:latin typeface="+mn-ea"/>
            </a:endParaRPr>
          </a:p>
          <a:p>
            <a:r>
              <a:rPr lang="zh-CN" altLang="en-US" dirty="0">
                <a:latin typeface="+mn-ea"/>
              </a:rPr>
              <a:t>新增中断处理支持</a:t>
            </a:r>
            <a:endParaRPr lang="en-US" altLang="zh-CN" dirty="0">
              <a:latin typeface="+mn-ea"/>
            </a:endParaRPr>
          </a:p>
          <a:p>
            <a:r>
              <a:rPr lang="zh-CN" altLang="en-US" dirty="0">
                <a:latin typeface="+mn-ea"/>
              </a:rPr>
              <a:t>直接发中断支持</a:t>
            </a:r>
            <a:endParaRPr lang="en-US" altLang="zh-CN" dirty="0">
              <a:latin typeface="+mn-ea"/>
            </a:endParaRPr>
          </a:p>
          <a:p>
            <a:r>
              <a:rPr lang="zh-CN" altLang="en-US" dirty="0">
                <a:latin typeface="+mn-ea"/>
              </a:rPr>
              <a:t>有数十倍的性能提升</a:t>
            </a:r>
            <a:endParaRPr lang="en-US" altLang="zh-CN" dirty="0">
              <a:latin typeface="+mn-ea"/>
            </a:endParaRPr>
          </a:p>
          <a:p>
            <a:r>
              <a:rPr lang="zh-CN" altLang="en-US" dirty="0">
                <a:latin typeface="+mn-ea"/>
              </a:rPr>
              <a:t>据我们了解，可能第一个基于</a:t>
            </a:r>
            <a:r>
              <a:rPr lang="en-US" altLang="zh-CN" dirty="0" err="1">
                <a:latin typeface="+mn-ea"/>
              </a:rPr>
              <a:t>qemu</a:t>
            </a:r>
            <a:r>
              <a:rPr lang="zh-CN" altLang="en-US" dirty="0">
                <a:latin typeface="+mn-ea"/>
              </a:rPr>
              <a:t>的</a:t>
            </a:r>
            <a:r>
              <a:rPr lang="en-US" altLang="zh-CN" dirty="0">
                <a:latin typeface="+mn-ea"/>
              </a:rPr>
              <a:t>x86</a:t>
            </a:r>
            <a:r>
              <a:rPr lang="zh-CN" altLang="en-US" dirty="0">
                <a:latin typeface="+mn-ea"/>
              </a:rPr>
              <a:t> </a:t>
            </a:r>
            <a:r>
              <a:rPr lang="en-US" altLang="zh-CN" dirty="0" err="1">
                <a:latin typeface="+mn-ea"/>
              </a:rPr>
              <a:t>uintr</a:t>
            </a:r>
            <a:r>
              <a:rPr lang="zh-CN" altLang="en-US" dirty="0">
                <a:latin typeface="+mn-ea"/>
              </a:rPr>
              <a:t>实现</a:t>
            </a:r>
          </a:p>
          <a:p>
            <a:pPr lvl="1"/>
            <a:r>
              <a:rPr lang="en-US" altLang="zh-CN" dirty="0">
                <a:sym typeface="+mn-ea"/>
              </a:rPr>
              <a:t>https://</a:t>
            </a:r>
            <a:r>
              <a:rPr lang="en-US" altLang="zh-CN" dirty="0" err="1">
                <a:sym typeface="+mn-ea"/>
              </a:rPr>
              <a:t>github.com</a:t>
            </a:r>
            <a:r>
              <a:rPr lang="en-US" altLang="zh-CN" dirty="0">
                <a:sym typeface="+mn-ea"/>
              </a:rPr>
              <a:t>/OS-F-4/</a:t>
            </a:r>
            <a:r>
              <a:rPr lang="en-US" altLang="zh-CN" dirty="0" err="1">
                <a:sym typeface="+mn-ea"/>
              </a:rPr>
              <a:t>uintr-misc</a:t>
            </a:r>
            <a:endParaRPr lang="en-US" altLang="zh-CN" dirty="0">
              <a:sym typeface="+mn-ea"/>
            </a:endParaRPr>
          </a:p>
          <a:p>
            <a:pPr lvl="1"/>
            <a:r>
              <a:rPr lang="en-US" altLang="zh-CN" dirty="0">
                <a:sym typeface="+mn-ea"/>
              </a:rPr>
              <a:t>demo: </a:t>
            </a:r>
            <a:r>
              <a:rPr lang="en-US" altLang="zh-CN" dirty="0">
                <a:latin typeface="Consolas" panose="020B0609020204030204" charset="0"/>
                <a:cs typeface="Consolas" panose="020B0609020204030204" charset="0"/>
                <a:sym typeface="+mn-ea"/>
              </a:rPr>
              <a:t>docker run -it uintr/demo</a:t>
            </a:r>
          </a:p>
          <a:p>
            <a:pPr lvl="1"/>
            <a:r>
              <a:rPr lang="en-US" altLang="zh-CN" dirty="0">
                <a:latin typeface="Consolas" panose="020B0609020204030204" pitchFamily="49" charset="0"/>
                <a:cs typeface="Consolas" panose="020B0609020204030204" pitchFamily="49" charset="0"/>
              </a:rPr>
              <a:t>https://</a:t>
            </a:r>
            <a:r>
              <a:rPr lang="en-US" altLang="zh-CN" dirty="0" err="1">
                <a:latin typeface="Consolas" panose="020B0609020204030204" pitchFamily="49" charset="0"/>
                <a:cs typeface="Consolas" panose="020B0609020204030204" pitchFamily="49" charset="0"/>
              </a:rPr>
              <a:t>github.com</a:t>
            </a:r>
            <a:r>
              <a:rPr lang="en-US" altLang="zh-CN" dirty="0">
                <a:latin typeface="Consolas" panose="020B0609020204030204" pitchFamily="49" charset="0"/>
                <a:cs typeface="Consolas" panose="020B0609020204030204" pitchFamily="49" charset="0"/>
              </a:rPr>
              <a:t>/OS-F-4/</a:t>
            </a:r>
            <a:r>
              <a:rPr lang="en-US" altLang="zh-CN" dirty="0" err="1">
                <a:latin typeface="Consolas" panose="020B0609020204030204" pitchFamily="49" charset="0"/>
                <a:cs typeface="Consolas" panose="020B0609020204030204" pitchFamily="49" charset="0"/>
              </a:rPr>
              <a:t>qemu-uintr</a:t>
            </a:r>
            <a:endParaRPr lang="en-US" altLang="zh-CN" dirty="0">
              <a:latin typeface="Consolas" panose="020B0609020204030204" pitchFamily="49" charset="0"/>
              <a:cs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开发过程</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mn-ea"/>
              </a:rPr>
              <a:t>环境准备</a:t>
            </a:r>
            <a:endParaRPr lang="en-US" altLang="zh-CN" dirty="0">
              <a:sym typeface="+mn-ea"/>
            </a:endParaRPr>
          </a:p>
          <a:p>
            <a:r>
              <a:rPr lang="zh-CN" altLang="en-US" dirty="0">
                <a:sym typeface="+mn-ea"/>
              </a:rPr>
              <a:t>指令捕捉，向软件反馈硬件特性</a:t>
            </a:r>
            <a:endParaRPr lang="en-US" altLang="zh-CN" dirty="0">
              <a:sym typeface="+mn-ea"/>
            </a:endParaRPr>
          </a:p>
          <a:p>
            <a:r>
              <a:rPr lang="zh-CN" altLang="en-US" dirty="0">
                <a:sym typeface="+mn-ea"/>
              </a:rPr>
              <a:t>内存读写实现发送</a:t>
            </a:r>
            <a:endParaRPr lang="en-US" altLang="zh-CN" dirty="0">
              <a:sym typeface="+mn-ea"/>
            </a:endParaRPr>
          </a:p>
          <a:p>
            <a:r>
              <a:rPr lang="zh-CN" altLang="en-US" dirty="0">
                <a:sym typeface="+mn-ea"/>
              </a:rPr>
              <a:t>修改中断处理实现接收</a:t>
            </a:r>
            <a:endParaRPr lang="en-US" altLang="zh-CN" dirty="0">
              <a:sym typeface="+mn-ea"/>
            </a:endParaRPr>
          </a:p>
          <a:p>
            <a:r>
              <a:rPr lang="zh-CN" altLang="en-US" dirty="0">
                <a:sym typeface="+mn-ea"/>
              </a:rPr>
              <a:t>中断收尾实现完整运行</a:t>
            </a:r>
            <a:endParaRPr lang="en-US" altLang="zh-CN" dirty="0">
              <a:sym typeface="+mn-ea"/>
            </a:endParaRPr>
          </a:p>
          <a:p>
            <a:r>
              <a:rPr lang="zh-CN" altLang="en-US" dirty="0">
                <a:sym typeface="+mn-ea"/>
              </a:rPr>
              <a:t>实现直接发中断，提高性能</a:t>
            </a:r>
            <a:endParaRPr lang="en-US" altLang="zh-CN" dirty="0">
              <a:sym typeface="+mn-ea"/>
            </a:endParaRPr>
          </a:p>
          <a:p>
            <a:r>
              <a:rPr lang="zh-CN" altLang="en-US" dirty="0">
                <a:sym typeface="+mn-ea"/>
              </a:rPr>
              <a:t>多次调试，完善实现细节</a:t>
            </a:r>
            <a:endParaRPr lang="en-US" altLang="zh-CN" dirty="0">
              <a:sym typeface="+mn-ea"/>
            </a:endParaRPr>
          </a:p>
        </p:txBody>
      </p:sp>
    </p:spTree>
    <p:extLst>
      <p:ext uri="{BB962C8B-B14F-4D97-AF65-F5344CB8AC3E}">
        <p14:creationId xmlns:p14="http://schemas.microsoft.com/office/powerpoint/2010/main" val="3325025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完成情况</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正确性测试</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mn-ea"/>
              </a:rPr>
              <a:t>5</a:t>
            </a:r>
            <a:r>
              <a:rPr lang="zh-CN" altLang="en-US" dirty="0">
                <a:latin typeface="+mn-ea"/>
              </a:rPr>
              <a:t>个测试程序</a:t>
            </a:r>
            <a:r>
              <a:rPr lang="en-US" altLang="zh-CN" dirty="0">
                <a:latin typeface="+mn-ea"/>
              </a:rPr>
              <a:t>+</a:t>
            </a:r>
            <a:r>
              <a:rPr lang="zh-CN" altLang="en-US" dirty="0">
                <a:latin typeface="+mn-ea"/>
              </a:rPr>
              <a:t>样例程序全部通过</a:t>
            </a:r>
            <a:endParaRPr lang="en-US" altLang="zh-CN" dirty="0">
              <a:latin typeface="+mn-ea"/>
            </a:endParaRPr>
          </a:p>
        </p:txBody>
      </p:sp>
      <p:pic>
        <p:nvPicPr>
          <p:cNvPr id="9" name="Picture 8"/>
          <p:cNvPicPr>
            <a:picLocks noChangeAspect="1"/>
          </p:cNvPicPr>
          <p:nvPr/>
        </p:nvPicPr>
        <p:blipFill rotWithShape="1">
          <a:blip r:embed="rId4"/>
          <a:srcRect r="21884"/>
          <a:stretch>
            <a:fillRect/>
          </a:stretch>
        </p:blipFill>
        <p:spPr>
          <a:xfrm>
            <a:off x="817125" y="2399389"/>
            <a:ext cx="5069531" cy="3467100"/>
          </a:xfrm>
          <a:prstGeom prst="rect">
            <a:avLst/>
          </a:prstGeom>
        </p:spPr>
      </p:pic>
      <p:pic>
        <p:nvPicPr>
          <p:cNvPr id="5" name="Picture 4"/>
          <p:cNvPicPr>
            <a:picLocks noChangeAspect="1"/>
          </p:cNvPicPr>
          <p:nvPr/>
        </p:nvPicPr>
        <p:blipFill rotWithShape="1">
          <a:blip r:embed="rId5"/>
          <a:srcRect r="35213"/>
          <a:stretch>
            <a:fillRect/>
          </a:stretch>
        </p:blipFill>
        <p:spPr>
          <a:xfrm>
            <a:off x="6253105" y="2399389"/>
            <a:ext cx="4648796" cy="2197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完成情况</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正确性测试</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mn-ea"/>
              </a:rPr>
              <a:t>5</a:t>
            </a:r>
            <a:r>
              <a:rPr lang="zh-CN" altLang="en-US" dirty="0">
                <a:latin typeface="+mn-ea"/>
              </a:rPr>
              <a:t>个测试程序</a:t>
            </a:r>
            <a:r>
              <a:rPr lang="en-US" altLang="zh-CN" dirty="0">
                <a:latin typeface="+mn-ea"/>
              </a:rPr>
              <a:t>+</a:t>
            </a:r>
            <a:r>
              <a:rPr lang="zh-CN" altLang="en-US" dirty="0">
                <a:latin typeface="+mn-ea"/>
              </a:rPr>
              <a:t>样例程序全部通过</a:t>
            </a:r>
            <a:endParaRPr lang="en-US" altLang="zh-CN" dirty="0">
              <a:latin typeface="+mn-ea"/>
            </a:endParaRPr>
          </a:p>
        </p:txBody>
      </p:sp>
      <p:pic>
        <p:nvPicPr>
          <p:cNvPr id="3" name="Picture 2"/>
          <p:cNvPicPr>
            <a:picLocks noChangeAspect="1"/>
          </p:cNvPicPr>
          <p:nvPr/>
        </p:nvPicPr>
        <p:blipFill>
          <a:blip r:embed="rId4"/>
          <a:stretch>
            <a:fillRect/>
          </a:stretch>
        </p:blipFill>
        <p:spPr>
          <a:xfrm>
            <a:off x="879455" y="2136346"/>
            <a:ext cx="6477000" cy="2387600"/>
          </a:xfrm>
          <a:prstGeom prst="rect">
            <a:avLst/>
          </a:prstGeom>
        </p:spPr>
      </p:pic>
      <p:pic>
        <p:nvPicPr>
          <p:cNvPr id="7" name="Picture 6"/>
          <p:cNvPicPr>
            <a:picLocks noChangeAspect="1"/>
          </p:cNvPicPr>
          <p:nvPr/>
        </p:nvPicPr>
        <p:blipFill>
          <a:blip r:embed="rId5"/>
          <a:stretch>
            <a:fillRect/>
          </a:stretch>
        </p:blipFill>
        <p:spPr>
          <a:xfrm>
            <a:off x="879455" y="4798784"/>
            <a:ext cx="5854700" cy="1498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完成情况</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正确性测试</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mn-ea"/>
              </a:rPr>
              <a:t>5</a:t>
            </a:r>
            <a:r>
              <a:rPr lang="zh-CN" altLang="en-US" dirty="0">
                <a:latin typeface="+mn-ea"/>
              </a:rPr>
              <a:t>个测试程序</a:t>
            </a:r>
            <a:r>
              <a:rPr lang="en-US" altLang="zh-CN" dirty="0">
                <a:latin typeface="+mn-ea"/>
              </a:rPr>
              <a:t>+</a:t>
            </a:r>
            <a:r>
              <a:rPr lang="zh-CN" altLang="en-US" dirty="0">
                <a:latin typeface="+mn-ea"/>
              </a:rPr>
              <a:t>样例程序全部通过</a:t>
            </a:r>
            <a:endParaRPr lang="en-US" altLang="zh-CN" dirty="0">
              <a:latin typeface="+mn-ea"/>
            </a:endParaRPr>
          </a:p>
        </p:txBody>
      </p:sp>
      <p:pic>
        <p:nvPicPr>
          <p:cNvPr id="4" name="Picture 3"/>
          <p:cNvPicPr>
            <a:picLocks noChangeAspect="1"/>
          </p:cNvPicPr>
          <p:nvPr/>
        </p:nvPicPr>
        <p:blipFill>
          <a:blip r:embed="rId4"/>
          <a:stretch>
            <a:fillRect/>
          </a:stretch>
        </p:blipFill>
        <p:spPr>
          <a:xfrm>
            <a:off x="1024581" y="2137032"/>
            <a:ext cx="5867400" cy="2908300"/>
          </a:xfrm>
          <a:prstGeom prst="rect">
            <a:avLst/>
          </a:prstGeom>
        </p:spPr>
      </p:pic>
      <p:pic>
        <p:nvPicPr>
          <p:cNvPr id="5" name="Picture 4"/>
          <p:cNvPicPr>
            <a:picLocks noChangeAspect="1"/>
          </p:cNvPicPr>
          <p:nvPr/>
        </p:nvPicPr>
        <p:blipFill>
          <a:blip r:embed="rId5"/>
          <a:stretch>
            <a:fillRect/>
          </a:stretch>
        </p:blipFill>
        <p:spPr>
          <a:xfrm>
            <a:off x="7315210" y="2137032"/>
            <a:ext cx="3769344" cy="148572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Uintr</a:t>
            </a:r>
            <a:r>
              <a:rPr lang="zh-CN" altLang="en-US" sz="4000" b="1" dirty="0">
                <a:solidFill>
                  <a:srgbClr val="704F95"/>
                </a:solidFill>
                <a:latin typeface="思源宋体 Medium" panose="02020500000000000000" pitchFamily="18" charset="-122"/>
                <a:ea typeface="思源宋体 Medium" panose="02020500000000000000" pitchFamily="18" charset="-122"/>
              </a:rPr>
              <a:t>性能测试</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收发延迟</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pic>
        <p:nvPicPr>
          <p:cNvPr id="9" name="Picture 1">
            <a:extLst>
              <a:ext uri="{FF2B5EF4-FFF2-40B4-BE49-F238E27FC236}">
                <a16:creationId xmlns:a16="http://schemas.microsoft.com/office/drawing/2014/main" id="{D4D6EB95-C68D-A645-8006-9FE9CFC1FE5E}"/>
              </a:ext>
            </a:extLst>
          </p:cNvPr>
          <p:cNvPicPr>
            <a:picLocks noChangeAspect="1"/>
          </p:cNvPicPr>
          <p:nvPr/>
        </p:nvPicPr>
        <p:blipFill>
          <a:blip r:embed="rId4"/>
          <a:stretch>
            <a:fillRect/>
          </a:stretch>
        </p:blipFill>
        <p:spPr>
          <a:xfrm>
            <a:off x="1101916" y="1636499"/>
            <a:ext cx="4099193" cy="1612042"/>
          </a:xfrm>
          <a:prstGeom prst="rect">
            <a:avLst/>
          </a:prstGeom>
        </p:spPr>
      </p:pic>
      <p:pic>
        <p:nvPicPr>
          <p:cNvPr id="10" name="Picture 3">
            <a:extLst>
              <a:ext uri="{FF2B5EF4-FFF2-40B4-BE49-F238E27FC236}">
                <a16:creationId xmlns:a16="http://schemas.microsoft.com/office/drawing/2014/main" id="{DAF8366A-DCEF-BF40-9B60-FF6D3ADD415E}"/>
              </a:ext>
            </a:extLst>
          </p:cNvPr>
          <p:cNvPicPr>
            <a:picLocks noChangeAspect="1"/>
          </p:cNvPicPr>
          <p:nvPr/>
        </p:nvPicPr>
        <p:blipFill>
          <a:blip r:embed="rId5"/>
          <a:stretch>
            <a:fillRect/>
          </a:stretch>
        </p:blipFill>
        <p:spPr>
          <a:xfrm>
            <a:off x="1101916" y="3796492"/>
            <a:ext cx="3914861" cy="1801134"/>
          </a:xfrm>
          <a:prstGeom prst="rect">
            <a:avLst/>
          </a:prstGeom>
        </p:spPr>
      </p:pic>
      <p:pic>
        <p:nvPicPr>
          <p:cNvPr id="12" name="Picture 4">
            <a:extLst>
              <a:ext uri="{FF2B5EF4-FFF2-40B4-BE49-F238E27FC236}">
                <a16:creationId xmlns:a16="http://schemas.microsoft.com/office/drawing/2014/main" id="{CD3C362C-BC68-804D-A498-246F8583336E}"/>
              </a:ext>
            </a:extLst>
          </p:cNvPr>
          <p:cNvPicPr>
            <a:picLocks noChangeAspect="1"/>
          </p:cNvPicPr>
          <p:nvPr/>
        </p:nvPicPr>
        <p:blipFill>
          <a:blip r:embed="rId6"/>
          <a:stretch>
            <a:fillRect/>
          </a:stretch>
        </p:blipFill>
        <p:spPr>
          <a:xfrm>
            <a:off x="6261443" y="1476059"/>
            <a:ext cx="3977278" cy="2174627"/>
          </a:xfrm>
          <a:prstGeom prst="rect">
            <a:avLst/>
          </a:prstGeom>
        </p:spPr>
      </p:pic>
      <p:sp>
        <p:nvSpPr>
          <p:cNvPr id="13" name="文本框 15">
            <a:extLst>
              <a:ext uri="{FF2B5EF4-FFF2-40B4-BE49-F238E27FC236}">
                <a16:creationId xmlns:a16="http://schemas.microsoft.com/office/drawing/2014/main" id="{C9B1C6A3-E5F1-3F46-8666-CA2CC96308CE}"/>
              </a:ext>
            </a:extLst>
          </p:cNvPr>
          <p:cNvSpPr txBox="1"/>
          <p:nvPr/>
        </p:nvSpPr>
        <p:spPr>
          <a:xfrm>
            <a:off x="1944679" y="2404155"/>
            <a:ext cx="1262445" cy="345450"/>
          </a:xfrm>
          <a:prstGeom prst="rect">
            <a:avLst/>
          </a:prstGeom>
          <a:noFill/>
          <a:ln w="60325" cmpd="sng">
            <a:solidFill>
              <a:srgbClr val="FF0000"/>
            </a:solidFill>
            <a:prstDash val="solid"/>
          </a:ln>
        </p:spPr>
        <p:txBody>
          <a:bodyPr wrap="square" rtlCol="0">
            <a:spAutoFit/>
          </a:bodyPr>
          <a:lstStyle/>
          <a:p>
            <a:endParaRPr kumimoji="1" lang="zh-CN" altLang="en-US" dirty="0"/>
          </a:p>
        </p:txBody>
      </p:sp>
      <p:sp>
        <p:nvSpPr>
          <p:cNvPr id="14" name="文本框 15">
            <a:extLst>
              <a:ext uri="{FF2B5EF4-FFF2-40B4-BE49-F238E27FC236}">
                <a16:creationId xmlns:a16="http://schemas.microsoft.com/office/drawing/2014/main" id="{D46A96E1-0BD6-8549-90B0-88DC2B5E6C7E}"/>
              </a:ext>
            </a:extLst>
          </p:cNvPr>
          <p:cNvSpPr txBox="1"/>
          <p:nvPr/>
        </p:nvSpPr>
        <p:spPr>
          <a:xfrm>
            <a:off x="1944679" y="4815320"/>
            <a:ext cx="1383468" cy="288915"/>
          </a:xfrm>
          <a:prstGeom prst="rect">
            <a:avLst/>
          </a:prstGeom>
          <a:noFill/>
          <a:ln w="60325" cmpd="sng">
            <a:solidFill>
              <a:srgbClr val="FF0000"/>
            </a:solidFill>
            <a:prstDash val="solid"/>
          </a:ln>
        </p:spPr>
        <p:txBody>
          <a:bodyPr wrap="square" rtlCol="0">
            <a:spAutoFit/>
          </a:bodyPr>
          <a:lstStyle/>
          <a:p>
            <a:endParaRPr kumimoji="1" lang="zh-CN" altLang="en-US" dirty="0"/>
          </a:p>
        </p:txBody>
      </p:sp>
      <p:sp>
        <p:nvSpPr>
          <p:cNvPr id="15" name="文本框 15">
            <a:extLst>
              <a:ext uri="{FF2B5EF4-FFF2-40B4-BE49-F238E27FC236}">
                <a16:creationId xmlns:a16="http://schemas.microsoft.com/office/drawing/2014/main" id="{D083B5FA-032C-C54A-92B0-853A9C05D83B}"/>
              </a:ext>
            </a:extLst>
          </p:cNvPr>
          <p:cNvSpPr txBox="1"/>
          <p:nvPr/>
        </p:nvSpPr>
        <p:spPr>
          <a:xfrm>
            <a:off x="7079876" y="2903091"/>
            <a:ext cx="1224287" cy="345450"/>
          </a:xfrm>
          <a:prstGeom prst="rect">
            <a:avLst/>
          </a:prstGeom>
          <a:noFill/>
          <a:ln w="60325" cmpd="sng">
            <a:solidFill>
              <a:srgbClr val="FF0000"/>
            </a:solidFill>
            <a:prstDash val="solid"/>
          </a:ln>
        </p:spPr>
        <p:txBody>
          <a:bodyPr wrap="square" rtlCol="0">
            <a:spAutoFit/>
          </a:bodyPr>
          <a:lstStyle/>
          <a:p>
            <a:endParaRPr kumimoji="1" lang="zh-CN" altLang="en-US" dirty="0"/>
          </a:p>
        </p:txBody>
      </p:sp>
      <p:sp>
        <p:nvSpPr>
          <p:cNvPr id="16" name="Content Placeholder 2">
            <a:extLst>
              <a:ext uri="{FF2B5EF4-FFF2-40B4-BE49-F238E27FC236}">
                <a16:creationId xmlns:a16="http://schemas.microsoft.com/office/drawing/2014/main" id="{C4BAD082-C1CF-1048-92F2-92BCF925C088}"/>
              </a:ext>
            </a:extLst>
          </p:cNvPr>
          <p:cNvSpPr txBox="1"/>
          <p:nvPr/>
        </p:nvSpPr>
        <p:spPr>
          <a:xfrm>
            <a:off x="5859540" y="4294627"/>
            <a:ext cx="5888933" cy="2174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直接发中断获得数十倍的性能提升！</a:t>
            </a:r>
            <a:endParaRPr lang="en-US" altLang="zh-CN" dirty="0">
              <a:latin typeface="+mn-ea"/>
            </a:endParaRPr>
          </a:p>
          <a:p>
            <a:r>
              <a:rPr lang="zh-CN" altLang="en-US" dirty="0">
                <a:latin typeface="+mn-ea"/>
              </a:rPr>
              <a:t>经过操作系统调度则性能大幅下降</a:t>
            </a:r>
            <a:endParaRPr lang="en-US" altLang="zh-CN" dirty="0">
              <a:latin typeface="+mn-ea"/>
            </a:endParaRPr>
          </a:p>
        </p:txBody>
      </p:sp>
    </p:spTree>
    <p:extLst>
      <p:ext uri="{BB962C8B-B14F-4D97-AF65-F5344CB8AC3E}">
        <p14:creationId xmlns:p14="http://schemas.microsoft.com/office/powerpoint/2010/main" val="225149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总览</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mn-ea"/>
              </a:rPr>
              <a:t>本次分享主要介绍如下内容</a:t>
            </a:r>
            <a:r>
              <a:rPr lang="en-US" altLang="zh-CN" sz="2400" dirty="0">
                <a:latin typeface="+mn-ea"/>
              </a:rPr>
              <a:t>:</a:t>
            </a:r>
          </a:p>
          <a:p>
            <a:r>
              <a:rPr lang="zh-CN" altLang="en-US" sz="2400" dirty="0">
                <a:latin typeface="+mn-ea"/>
              </a:rPr>
              <a:t>用户态中断背景以及其运作方式简介</a:t>
            </a:r>
            <a:endParaRPr lang="en-US" altLang="zh-CN" sz="2400" dirty="0">
              <a:latin typeface="+mn-ea"/>
            </a:endParaRPr>
          </a:p>
          <a:p>
            <a:r>
              <a:rPr lang="zh-CN" altLang="en-US" sz="2400" dirty="0">
                <a:latin typeface="+mn-ea"/>
              </a:rPr>
              <a:t>我们在</a:t>
            </a:r>
            <a:r>
              <a:rPr lang="en-US" altLang="zh-CN" sz="2400" dirty="0" err="1">
                <a:latin typeface="+mn-ea"/>
              </a:rPr>
              <a:t>qemu</a:t>
            </a:r>
            <a:r>
              <a:rPr lang="zh-CN" altLang="en-US" sz="2400" dirty="0">
                <a:latin typeface="+mn-ea"/>
              </a:rPr>
              <a:t>中实现用户态中断的工作</a:t>
            </a:r>
            <a:endParaRPr lang="en-US" altLang="zh-CN" sz="2400" dirty="0">
              <a:latin typeface="+mn-ea"/>
            </a:endParaRPr>
          </a:p>
          <a:p>
            <a:r>
              <a:rPr lang="zh-CN" altLang="en-US" sz="2400" dirty="0">
                <a:latin typeface="+mn-ea"/>
              </a:rPr>
              <a:t>基于用户态中断的进程间通信以及性能比较</a:t>
            </a:r>
            <a:endParaRPr lang="en-US" altLang="zh-CN" sz="2400" dirty="0">
              <a:latin typeface="+mn-ea"/>
            </a:endParaRPr>
          </a:p>
          <a:p>
            <a:r>
              <a:rPr lang="zh-CN" altLang="en-US" sz="2400" dirty="0">
                <a:latin typeface="+mn-ea"/>
              </a:rPr>
              <a:t>基于用户态中断的异步系统调用实现以及性能比较</a:t>
            </a:r>
            <a:endParaRPr lang="en-US" altLang="zh-CN" sz="2400" dirty="0">
              <a:latin typeface="+mn-ea"/>
            </a:endParaRPr>
          </a:p>
          <a:p>
            <a:r>
              <a:rPr lang="zh-CN" altLang="en-US" sz="2400" dirty="0">
                <a:latin typeface="+mn-ea"/>
              </a:rPr>
              <a:t>未来展望</a:t>
            </a:r>
            <a:r>
              <a:rPr lang="en-US" altLang="zh-CN" sz="2400" dirty="0">
                <a:latin typeface="+mn-ea"/>
              </a:rPr>
              <a:t>:</a:t>
            </a:r>
            <a:r>
              <a:rPr lang="zh-CN" altLang="en-US" sz="2400" dirty="0">
                <a:latin typeface="+mn-ea"/>
              </a:rPr>
              <a:t>用户态中断的</a:t>
            </a:r>
            <a:r>
              <a:rPr lang="en-US" altLang="zh-CN" sz="2400" dirty="0">
                <a:latin typeface="+mn-ea"/>
              </a:rPr>
              <a:t>web</a:t>
            </a:r>
            <a:r>
              <a:rPr lang="zh-CN" altLang="en-US" sz="2400" dirty="0">
                <a:latin typeface="+mn-ea"/>
              </a:rPr>
              <a:t>框架</a:t>
            </a:r>
            <a:endParaRPr lang="en-US" altLang="zh-CN" sz="2400" dirty="0">
              <a:latin typeface="+mn-ea"/>
            </a:endParaRPr>
          </a:p>
        </p:txBody>
      </p:sp>
    </p:spTree>
    <p:extLst>
      <p:ext uri="{BB962C8B-B14F-4D97-AF65-F5344CB8AC3E}">
        <p14:creationId xmlns:p14="http://schemas.microsoft.com/office/powerpoint/2010/main" val="2798252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基于用户态中断的进程间通信以及性能比较</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graphicFrame>
        <p:nvGraphicFramePr>
          <p:cNvPr id="7" name="表格 6">
            <a:extLst>
              <a:ext uri="{FF2B5EF4-FFF2-40B4-BE49-F238E27FC236}">
                <a16:creationId xmlns:a16="http://schemas.microsoft.com/office/drawing/2014/main" id="{5AF158ED-DCDC-554C-BFBE-A5EAF4A62A52}"/>
              </a:ext>
            </a:extLst>
          </p:cNvPr>
          <p:cNvGraphicFramePr/>
          <p:nvPr>
            <p:extLst>
              <p:ext uri="{D42A27DB-BD31-4B8C-83A1-F6EECF244321}">
                <p14:modId xmlns:p14="http://schemas.microsoft.com/office/powerpoint/2010/main" val="1590600485"/>
              </p:ext>
            </p:extLst>
          </p:nvPr>
        </p:nvGraphicFramePr>
        <p:xfrm>
          <a:off x="1445783" y="2464903"/>
          <a:ext cx="8881745" cy="3048000"/>
        </p:xfrm>
        <a:graphic>
          <a:graphicData uri="http://schemas.openxmlformats.org/drawingml/2006/table">
            <a:tbl>
              <a:tblPr firstRow="1" bandRow="1">
                <a:tableStyleId>{5940675A-B579-460E-94D1-54222C63F5DA}</a:tableStyleId>
              </a:tblPr>
              <a:tblGrid>
                <a:gridCol w="2004060">
                  <a:extLst>
                    <a:ext uri="{9D8B030D-6E8A-4147-A177-3AD203B41FA5}">
                      <a16:colId xmlns:a16="http://schemas.microsoft.com/office/drawing/2014/main" val="20000"/>
                    </a:ext>
                  </a:extLst>
                </a:gridCol>
                <a:gridCol w="3378835">
                  <a:extLst>
                    <a:ext uri="{9D8B030D-6E8A-4147-A177-3AD203B41FA5}">
                      <a16:colId xmlns:a16="http://schemas.microsoft.com/office/drawing/2014/main" val="20001"/>
                    </a:ext>
                  </a:extLst>
                </a:gridCol>
                <a:gridCol w="3498850">
                  <a:extLst>
                    <a:ext uri="{9D8B030D-6E8A-4147-A177-3AD203B41FA5}">
                      <a16:colId xmlns:a16="http://schemas.microsoft.com/office/drawing/2014/main" val="20002"/>
                    </a:ext>
                  </a:extLst>
                </a:gridCol>
              </a:tblGrid>
              <a:tr h="381000">
                <a:tc>
                  <a:txBody>
                    <a:bodyPr/>
                    <a:lstStyle/>
                    <a:p>
                      <a:pPr algn="ctr">
                        <a:buNone/>
                      </a:pPr>
                      <a:r>
                        <a:rPr lang="en-US" altLang="zh-CN"/>
                        <a:t>IPC type</a:t>
                      </a:r>
                    </a:p>
                  </a:txBody>
                  <a:tcPr anchor="ctr"/>
                </a:tc>
                <a:tc>
                  <a:txBody>
                    <a:bodyPr/>
                    <a:lstStyle/>
                    <a:p>
                      <a:pPr algn="ctr">
                        <a:buNone/>
                      </a:pPr>
                      <a:r>
                        <a:rPr lang="zh-CN" altLang="en-US"/>
                        <a:t>Message rate</a:t>
                      </a:r>
                      <a:r>
                        <a:rPr lang="en-US" altLang="zh-CN"/>
                        <a:t> (msg/s, size = 1)</a:t>
                      </a:r>
                    </a:p>
                  </a:txBody>
                  <a:tcPr anchor="ctr"/>
                </a:tc>
                <a:tc>
                  <a:txBody>
                    <a:bodyPr/>
                    <a:lstStyle/>
                    <a:p>
                      <a:pPr algn="ctr">
                        <a:buNone/>
                      </a:pPr>
                      <a:r>
                        <a:rPr lang="zh-CN" altLang="en-US" sz="1800">
                          <a:sym typeface="+mn-ea"/>
                        </a:rPr>
                        <a:t>Message rate</a:t>
                      </a:r>
                      <a:r>
                        <a:rPr lang="en-US" altLang="zh-CN" sz="1800">
                          <a:sym typeface="+mn-ea"/>
                        </a:rPr>
                        <a:t> (msg/s, size = 4096)</a:t>
                      </a:r>
                      <a:endParaRPr lang="zh-CN" altLang="en-US"/>
                    </a:p>
                  </a:txBody>
                  <a:tcPr anchor="ctr"/>
                </a:tc>
                <a:extLst>
                  <a:ext uri="{0D108BD9-81ED-4DB2-BD59-A6C34878D82A}">
                    <a16:rowId xmlns:a16="http://schemas.microsoft.com/office/drawing/2014/main" val="10000"/>
                  </a:ext>
                </a:extLst>
              </a:tr>
              <a:tr h="381000">
                <a:tc>
                  <a:txBody>
                    <a:bodyPr/>
                    <a:lstStyle/>
                    <a:p>
                      <a:pPr algn="ctr">
                        <a:buNone/>
                      </a:pPr>
                      <a:r>
                        <a:rPr lang="en-US" altLang="zh-CN" dirty="0" err="1"/>
                        <a:t>uintr</a:t>
                      </a:r>
                      <a:r>
                        <a:rPr lang="en-US" altLang="zh-CN" dirty="0"/>
                        <a:t> (thread)</a:t>
                      </a:r>
                    </a:p>
                  </a:txBody>
                  <a:tcPr anchor="ctr"/>
                </a:tc>
                <a:tc>
                  <a:txBody>
                    <a:bodyPr/>
                    <a:lstStyle/>
                    <a:p>
                      <a:pPr algn="ctr">
                        <a:buNone/>
                      </a:pPr>
                      <a:r>
                        <a:rPr lang="en-US" altLang="zh-CN" dirty="0"/>
                        <a:t>28935</a:t>
                      </a:r>
                    </a:p>
                  </a:txBody>
                  <a:tcPr anchor="ctr"/>
                </a:tc>
                <a:tc>
                  <a:txBody>
                    <a:bodyPr/>
                    <a:lstStyle/>
                    <a:p>
                      <a:pPr algn="ctr">
                        <a:buNone/>
                      </a:pPr>
                      <a:r>
                        <a:rPr lang="en-US" altLang="zh-CN"/>
                        <a:t>23305</a:t>
                      </a:r>
                    </a:p>
                  </a:txBody>
                  <a:tcPr anchor="ctr"/>
                </a:tc>
                <a:extLst>
                  <a:ext uri="{0D108BD9-81ED-4DB2-BD59-A6C34878D82A}">
                    <a16:rowId xmlns:a16="http://schemas.microsoft.com/office/drawing/2014/main" val="10001"/>
                  </a:ext>
                </a:extLst>
              </a:tr>
              <a:tr h="381000">
                <a:tc>
                  <a:txBody>
                    <a:bodyPr/>
                    <a:lstStyle/>
                    <a:p>
                      <a:pPr algn="ctr">
                        <a:buNone/>
                      </a:pPr>
                      <a:r>
                        <a:rPr lang="en-US" altLang="zh-CN" dirty="0" err="1"/>
                        <a:t>uintr</a:t>
                      </a:r>
                      <a:r>
                        <a:rPr lang="en-US" altLang="zh-CN" dirty="0"/>
                        <a:t> (process)</a:t>
                      </a:r>
                    </a:p>
                  </a:txBody>
                  <a:tcPr anchor="ctr"/>
                </a:tc>
                <a:tc>
                  <a:txBody>
                    <a:bodyPr/>
                    <a:lstStyle/>
                    <a:p>
                      <a:pPr algn="ctr">
                        <a:buNone/>
                      </a:pPr>
                      <a:r>
                        <a:rPr lang="en-US" altLang="zh-CN" dirty="0"/>
                        <a:t>34392</a:t>
                      </a:r>
                    </a:p>
                  </a:txBody>
                  <a:tcPr anchor="ctr"/>
                </a:tc>
                <a:tc>
                  <a:txBody>
                    <a:bodyPr/>
                    <a:lstStyle/>
                    <a:p>
                      <a:pPr algn="ctr">
                        <a:buNone/>
                      </a:pPr>
                      <a:r>
                        <a:rPr lang="en-US" altLang="zh-CN"/>
                        <a:t>22662</a:t>
                      </a:r>
                    </a:p>
                  </a:txBody>
                  <a:tcPr anchor="ctr"/>
                </a:tc>
                <a:extLst>
                  <a:ext uri="{0D108BD9-81ED-4DB2-BD59-A6C34878D82A}">
                    <a16:rowId xmlns:a16="http://schemas.microsoft.com/office/drawing/2014/main" val="10002"/>
                  </a:ext>
                </a:extLst>
              </a:tr>
              <a:tr h="381000">
                <a:tc>
                  <a:txBody>
                    <a:bodyPr/>
                    <a:lstStyle/>
                    <a:p>
                      <a:pPr algn="ctr">
                        <a:buNone/>
                      </a:pPr>
                      <a:r>
                        <a:rPr lang="en-US" altLang="zh-CN" dirty="0"/>
                        <a:t>signal</a:t>
                      </a:r>
                    </a:p>
                  </a:txBody>
                  <a:tcPr anchor="ctr"/>
                </a:tc>
                <a:tc>
                  <a:txBody>
                    <a:bodyPr/>
                    <a:lstStyle/>
                    <a:p>
                      <a:pPr algn="ctr">
                        <a:buNone/>
                      </a:pPr>
                      <a:r>
                        <a:rPr lang="en-US" altLang="zh-CN"/>
                        <a:t>6286</a:t>
                      </a:r>
                    </a:p>
                  </a:txBody>
                  <a:tcPr anchor="ctr"/>
                </a:tc>
                <a:tc>
                  <a:txBody>
                    <a:bodyPr/>
                    <a:lstStyle/>
                    <a:p>
                      <a:pPr algn="ctr">
                        <a:buNone/>
                      </a:pPr>
                      <a:r>
                        <a:rPr lang="en-US" altLang="zh-CN" dirty="0"/>
                        <a:t>N/A</a:t>
                      </a:r>
                    </a:p>
                  </a:txBody>
                  <a:tcPr anchor="ctr"/>
                </a:tc>
                <a:extLst>
                  <a:ext uri="{0D108BD9-81ED-4DB2-BD59-A6C34878D82A}">
                    <a16:rowId xmlns:a16="http://schemas.microsoft.com/office/drawing/2014/main" val="10003"/>
                  </a:ext>
                </a:extLst>
              </a:tr>
              <a:tr h="381000">
                <a:tc>
                  <a:txBody>
                    <a:bodyPr/>
                    <a:lstStyle/>
                    <a:p>
                      <a:pPr algn="ctr">
                        <a:buNone/>
                      </a:pPr>
                      <a:r>
                        <a:rPr lang="en-US" altLang="zh-CN" dirty="0" err="1"/>
                        <a:t>eventfd</a:t>
                      </a:r>
                      <a:endParaRPr lang="en-US" altLang="zh-CN" dirty="0"/>
                    </a:p>
                  </a:txBody>
                  <a:tcPr anchor="ctr"/>
                </a:tc>
                <a:tc>
                  <a:txBody>
                    <a:bodyPr/>
                    <a:lstStyle/>
                    <a:p>
                      <a:pPr algn="ctr">
                        <a:buNone/>
                      </a:pPr>
                      <a:r>
                        <a:rPr lang="en-US" altLang="zh-CN"/>
                        <a:t>6649</a:t>
                      </a:r>
                    </a:p>
                  </a:txBody>
                  <a:tcPr anchor="ctr"/>
                </a:tc>
                <a:tc>
                  <a:txBody>
                    <a:bodyPr/>
                    <a:lstStyle/>
                    <a:p>
                      <a:pPr algn="ctr">
                        <a:buNone/>
                      </a:pPr>
                      <a:r>
                        <a:rPr lang="en-US" altLang="zh-CN"/>
                        <a:t>N/A</a:t>
                      </a:r>
                    </a:p>
                  </a:txBody>
                  <a:tcPr anchor="ctr"/>
                </a:tc>
                <a:extLst>
                  <a:ext uri="{0D108BD9-81ED-4DB2-BD59-A6C34878D82A}">
                    <a16:rowId xmlns:a16="http://schemas.microsoft.com/office/drawing/2014/main" val="10004"/>
                  </a:ext>
                </a:extLst>
              </a:tr>
              <a:tr h="381000">
                <a:tc>
                  <a:txBody>
                    <a:bodyPr/>
                    <a:lstStyle/>
                    <a:p>
                      <a:pPr algn="ctr">
                        <a:buNone/>
                      </a:pPr>
                      <a:r>
                        <a:rPr lang="en-US" altLang="zh-CN" dirty="0"/>
                        <a:t>pipe</a:t>
                      </a:r>
                    </a:p>
                  </a:txBody>
                  <a:tcPr anchor="ctr"/>
                </a:tc>
                <a:tc>
                  <a:txBody>
                    <a:bodyPr/>
                    <a:lstStyle/>
                    <a:p>
                      <a:pPr algn="ctr">
                        <a:buNone/>
                      </a:pPr>
                      <a:r>
                        <a:rPr lang="en-US" altLang="zh-CN"/>
                        <a:t>2858</a:t>
                      </a:r>
                    </a:p>
                  </a:txBody>
                  <a:tcPr anchor="ctr"/>
                </a:tc>
                <a:tc>
                  <a:txBody>
                    <a:bodyPr/>
                    <a:lstStyle/>
                    <a:p>
                      <a:pPr algn="ctr">
                        <a:buNone/>
                      </a:pPr>
                      <a:r>
                        <a:rPr lang="en-US" altLang="zh-CN"/>
                        <a:t>2256</a:t>
                      </a:r>
                    </a:p>
                  </a:txBody>
                  <a:tcPr anchor="ctr"/>
                </a:tc>
                <a:extLst>
                  <a:ext uri="{0D108BD9-81ED-4DB2-BD59-A6C34878D82A}">
                    <a16:rowId xmlns:a16="http://schemas.microsoft.com/office/drawing/2014/main" val="10005"/>
                  </a:ext>
                </a:extLst>
              </a:tr>
              <a:tr h="381000">
                <a:tc>
                  <a:txBody>
                    <a:bodyPr/>
                    <a:lstStyle/>
                    <a:p>
                      <a:pPr algn="ctr">
                        <a:buNone/>
                      </a:pPr>
                      <a:r>
                        <a:rPr lang="en-US" altLang="zh-CN" dirty="0" err="1"/>
                        <a:t>fifo</a:t>
                      </a:r>
                      <a:endParaRPr lang="en-US" altLang="zh-CN" dirty="0"/>
                    </a:p>
                  </a:txBody>
                  <a:tcPr anchor="ctr"/>
                </a:tc>
                <a:tc>
                  <a:txBody>
                    <a:bodyPr/>
                    <a:lstStyle/>
                    <a:p>
                      <a:pPr algn="ctr">
                        <a:buNone/>
                      </a:pPr>
                      <a:r>
                        <a:rPr lang="en-US" altLang="zh-CN"/>
                        <a:t>2782</a:t>
                      </a:r>
                    </a:p>
                  </a:txBody>
                  <a:tcPr anchor="ctr"/>
                </a:tc>
                <a:tc>
                  <a:txBody>
                    <a:bodyPr/>
                    <a:lstStyle/>
                    <a:p>
                      <a:pPr algn="ctr">
                        <a:buNone/>
                      </a:pPr>
                      <a:r>
                        <a:rPr lang="en-US" altLang="zh-CN"/>
                        <a:t>2674</a:t>
                      </a:r>
                    </a:p>
                  </a:txBody>
                  <a:tcPr anchor="ctr"/>
                </a:tc>
                <a:extLst>
                  <a:ext uri="{0D108BD9-81ED-4DB2-BD59-A6C34878D82A}">
                    <a16:rowId xmlns:a16="http://schemas.microsoft.com/office/drawing/2014/main" val="10006"/>
                  </a:ext>
                </a:extLst>
              </a:tr>
              <a:tr h="381000">
                <a:tc>
                  <a:txBody>
                    <a:bodyPr/>
                    <a:lstStyle/>
                    <a:p>
                      <a:pPr algn="ctr">
                        <a:buNone/>
                      </a:pPr>
                      <a:r>
                        <a:rPr lang="en-US" altLang="zh-CN" dirty="0"/>
                        <a:t>domain</a:t>
                      </a:r>
                    </a:p>
                  </a:txBody>
                  <a:tcPr anchor="ctr"/>
                </a:tc>
                <a:tc>
                  <a:txBody>
                    <a:bodyPr/>
                    <a:lstStyle/>
                    <a:p>
                      <a:pPr algn="ctr">
                        <a:buNone/>
                      </a:pPr>
                      <a:r>
                        <a:rPr lang="en-US" altLang="zh-CN"/>
                        <a:t>4835</a:t>
                      </a:r>
                    </a:p>
                  </a:txBody>
                  <a:tcPr anchor="ctr"/>
                </a:tc>
                <a:tc>
                  <a:txBody>
                    <a:bodyPr/>
                    <a:lstStyle/>
                    <a:p>
                      <a:pPr algn="ctr">
                        <a:buNone/>
                      </a:pPr>
                      <a:r>
                        <a:rPr lang="en-US" altLang="zh-CN" dirty="0"/>
                        <a:t>2781</a:t>
                      </a:r>
                    </a:p>
                  </a:txBody>
                  <a:tcPr anchor="ctr"/>
                </a:tc>
                <a:extLst>
                  <a:ext uri="{0D108BD9-81ED-4DB2-BD59-A6C34878D82A}">
                    <a16:rowId xmlns:a16="http://schemas.microsoft.com/office/drawing/2014/main" val="10007"/>
                  </a:ext>
                </a:extLst>
              </a:tr>
            </a:tbl>
          </a:graphicData>
        </a:graphic>
      </p:graphicFrame>
      <p:sp>
        <p:nvSpPr>
          <p:cNvPr id="9" name="Content Placeholder 2">
            <a:extLst>
              <a:ext uri="{FF2B5EF4-FFF2-40B4-BE49-F238E27FC236}">
                <a16:creationId xmlns:a16="http://schemas.microsoft.com/office/drawing/2014/main" id="{37CB16B1-C46F-A247-B032-59935CBE1852}"/>
              </a:ext>
            </a:extLst>
          </p:cNvPr>
          <p:cNvSpPr txBox="1"/>
          <p:nvPr/>
        </p:nvSpPr>
        <p:spPr>
          <a:xfrm>
            <a:off x="871414" y="171692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mn-ea"/>
              </a:rPr>
              <a:t>基于</a:t>
            </a:r>
            <a:r>
              <a:rPr lang="en-US" altLang="zh-CN" dirty="0" err="1">
                <a:sym typeface="+mn-ea"/>
              </a:rPr>
              <a:t>qemu</a:t>
            </a:r>
            <a:r>
              <a:rPr lang="zh-CN" altLang="en-US" dirty="0">
                <a:sym typeface="+mn-ea"/>
              </a:rPr>
              <a:t>的实现</a:t>
            </a:r>
            <a:endParaRPr lang="en-US" altLang="zh-CN" dirty="0">
              <a:sym typeface="+mn-ea"/>
            </a:endParaRPr>
          </a:p>
        </p:txBody>
      </p:sp>
    </p:spTree>
    <p:extLst>
      <p:ext uri="{BB962C8B-B14F-4D97-AF65-F5344CB8AC3E}">
        <p14:creationId xmlns:p14="http://schemas.microsoft.com/office/powerpoint/2010/main" val="2564720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基于用户态中断的进程间通信以及性能比较</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graphicFrame>
        <p:nvGraphicFramePr>
          <p:cNvPr id="7" name="表格 6">
            <a:extLst>
              <a:ext uri="{FF2B5EF4-FFF2-40B4-BE49-F238E27FC236}">
                <a16:creationId xmlns:a16="http://schemas.microsoft.com/office/drawing/2014/main" id="{5AF158ED-DCDC-554C-BFBE-A5EAF4A62A52}"/>
              </a:ext>
            </a:extLst>
          </p:cNvPr>
          <p:cNvGraphicFramePr/>
          <p:nvPr>
            <p:extLst>
              <p:ext uri="{D42A27DB-BD31-4B8C-83A1-F6EECF244321}">
                <p14:modId xmlns:p14="http://schemas.microsoft.com/office/powerpoint/2010/main" val="2481854574"/>
              </p:ext>
            </p:extLst>
          </p:nvPr>
        </p:nvGraphicFramePr>
        <p:xfrm>
          <a:off x="1445783" y="2464903"/>
          <a:ext cx="8881745" cy="3048000"/>
        </p:xfrm>
        <a:graphic>
          <a:graphicData uri="http://schemas.openxmlformats.org/drawingml/2006/table">
            <a:tbl>
              <a:tblPr firstRow="1" bandRow="1">
                <a:tableStyleId>{5940675A-B579-460E-94D1-54222C63F5DA}</a:tableStyleId>
              </a:tblPr>
              <a:tblGrid>
                <a:gridCol w="2004060">
                  <a:extLst>
                    <a:ext uri="{9D8B030D-6E8A-4147-A177-3AD203B41FA5}">
                      <a16:colId xmlns:a16="http://schemas.microsoft.com/office/drawing/2014/main" val="20000"/>
                    </a:ext>
                  </a:extLst>
                </a:gridCol>
                <a:gridCol w="3378835">
                  <a:extLst>
                    <a:ext uri="{9D8B030D-6E8A-4147-A177-3AD203B41FA5}">
                      <a16:colId xmlns:a16="http://schemas.microsoft.com/office/drawing/2014/main" val="20001"/>
                    </a:ext>
                  </a:extLst>
                </a:gridCol>
                <a:gridCol w="3498850">
                  <a:extLst>
                    <a:ext uri="{9D8B030D-6E8A-4147-A177-3AD203B41FA5}">
                      <a16:colId xmlns:a16="http://schemas.microsoft.com/office/drawing/2014/main" val="20002"/>
                    </a:ext>
                  </a:extLst>
                </a:gridCol>
              </a:tblGrid>
              <a:tr h="381000">
                <a:tc>
                  <a:txBody>
                    <a:bodyPr/>
                    <a:lstStyle/>
                    <a:p>
                      <a:pPr algn="ctr">
                        <a:buNone/>
                      </a:pPr>
                      <a:r>
                        <a:rPr lang="en-US" altLang="zh-CN" dirty="0"/>
                        <a:t>IPC type</a:t>
                      </a:r>
                    </a:p>
                  </a:txBody>
                  <a:tcPr anchor="ctr"/>
                </a:tc>
                <a:tc>
                  <a:txBody>
                    <a:bodyPr/>
                    <a:lstStyle/>
                    <a:p>
                      <a:pPr algn="ctr">
                        <a:buNone/>
                      </a:pPr>
                      <a:r>
                        <a:rPr lang="zh-CN" altLang="en-US" dirty="0"/>
                        <a:t>Message rate</a:t>
                      </a:r>
                      <a:r>
                        <a:rPr lang="en-US" altLang="zh-CN" dirty="0"/>
                        <a:t> (msg/s, size = 1)</a:t>
                      </a:r>
                    </a:p>
                  </a:txBody>
                  <a:tcPr anchor="ctr"/>
                </a:tc>
                <a:tc>
                  <a:txBody>
                    <a:bodyPr/>
                    <a:lstStyle/>
                    <a:p>
                      <a:pPr algn="ctr">
                        <a:buNone/>
                      </a:pPr>
                      <a:r>
                        <a:rPr lang="zh-CN" altLang="en-US" sz="1800">
                          <a:sym typeface="+mn-ea"/>
                        </a:rPr>
                        <a:t>Message rate</a:t>
                      </a:r>
                      <a:r>
                        <a:rPr lang="en-US" altLang="zh-CN" sz="1800">
                          <a:sym typeface="+mn-ea"/>
                        </a:rPr>
                        <a:t> (msg/s, size = 4096)</a:t>
                      </a:r>
                      <a:endParaRPr lang="zh-CN" altLang="en-US"/>
                    </a:p>
                  </a:txBody>
                  <a:tcPr anchor="ctr"/>
                </a:tc>
                <a:extLst>
                  <a:ext uri="{0D108BD9-81ED-4DB2-BD59-A6C34878D82A}">
                    <a16:rowId xmlns:a16="http://schemas.microsoft.com/office/drawing/2014/main" val="10000"/>
                  </a:ext>
                </a:extLst>
              </a:tr>
              <a:tr h="381000">
                <a:tc>
                  <a:txBody>
                    <a:bodyPr/>
                    <a:lstStyle/>
                    <a:p>
                      <a:pPr algn="ctr">
                        <a:buNone/>
                      </a:pPr>
                      <a:r>
                        <a:rPr lang="en-US" altLang="zh-CN"/>
                        <a:t>uintr (thread)</a:t>
                      </a:r>
                    </a:p>
                  </a:txBody>
                  <a:tcPr anchor="ctr"/>
                </a:tc>
                <a:tc>
                  <a:txBody>
                    <a:bodyPr/>
                    <a:lstStyle/>
                    <a:p>
                      <a:pPr algn="ctr">
                        <a:buNone/>
                      </a:pPr>
                      <a:r>
                        <a:rPr lang="en-US" altLang="zh-CN" dirty="0"/>
                        <a:t>191868</a:t>
                      </a:r>
                    </a:p>
                  </a:txBody>
                  <a:tcPr anchor="ctr"/>
                </a:tc>
                <a:tc>
                  <a:txBody>
                    <a:bodyPr/>
                    <a:lstStyle/>
                    <a:p>
                      <a:pPr algn="ctr">
                        <a:buNone/>
                      </a:pPr>
                      <a:r>
                        <a:rPr lang="en-US" altLang="zh-CN" dirty="0"/>
                        <a:t>116340</a:t>
                      </a:r>
                    </a:p>
                  </a:txBody>
                  <a:tcPr anchor="ctr"/>
                </a:tc>
                <a:extLst>
                  <a:ext uri="{0D108BD9-81ED-4DB2-BD59-A6C34878D82A}">
                    <a16:rowId xmlns:a16="http://schemas.microsoft.com/office/drawing/2014/main" val="10001"/>
                  </a:ext>
                </a:extLst>
              </a:tr>
              <a:tr h="381000">
                <a:tc>
                  <a:txBody>
                    <a:bodyPr/>
                    <a:lstStyle/>
                    <a:p>
                      <a:pPr algn="ctr">
                        <a:buNone/>
                      </a:pPr>
                      <a:r>
                        <a:rPr lang="en-US" altLang="zh-CN" dirty="0" err="1"/>
                        <a:t>uintr</a:t>
                      </a:r>
                      <a:r>
                        <a:rPr lang="en-US" altLang="zh-CN" dirty="0"/>
                        <a:t> (process)</a:t>
                      </a:r>
                    </a:p>
                  </a:txBody>
                  <a:tcPr anchor="ctr"/>
                </a:tc>
                <a:tc>
                  <a:txBody>
                    <a:bodyPr/>
                    <a:lstStyle/>
                    <a:p>
                      <a:pPr algn="ctr">
                        <a:buNone/>
                      </a:pPr>
                      <a:r>
                        <a:rPr lang="en-US" altLang="zh-CN" dirty="0"/>
                        <a:t>377670</a:t>
                      </a:r>
                    </a:p>
                  </a:txBody>
                  <a:tcPr anchor="ctr"/>
                </a:tc>
                <a:tc>
                  <a:txBody>
                    <a:bodyPr/>
                    <a:lstStyle/>
                    <a:p>
                      <a:pPr algn="ctr">
                        <a:buNone/>
                      </a:pPr>
                      <a:r>
                        <a:rPr lang="en-US" altLang="zh-CN" dirty="0"/>
                        <a:t>347037</a:t>
                      </a:r>
                    </a:p>
                  </a:txBody>
                  <a:tcPr anchor="ctr"/>
                </a:tc>
                <a:extLst>
                  <a:ext uri="{0D108BD9-81ED-4DB2-BD59-A6C34878D82A}">
                    <a16:rowId xmlns:a16="http://schemas.microsoft.com/office/drawing/2014/main" val="10002"/>
                  </a:ext>
                </a:extLst>
              </a:tr>
              <a:tr h="381000">
                <a:tc>
                  <a:txBody>
                    <a:bodyPr/>
                    <a:lstStyle/>
                    <a:p>
                      <a:pPr algn="ctr">
                        <a:buNone/>
                      </a:pPr>
                      <a:r>
                        <a:rPr lang="en-US" altLang="zh-CN" dirty="0"/>
                        <a:t>signal</a:t>
                      </a:r>
                    </a:p>
                  </a:txBody>
                  <a:tcPr anchor="ctr"/>
                </a:tc>
                <a:tc>
                  <a:txBody>
                    <a:bodyPr/>
                    <a:lstStyle/>
                    <a:p>
                      <a:pPr algn="ctr">
                        <a:buNone/>
                      </a:pPr>
                      <a:r>
                        <a:rPr lang="en-US" altLang="zh-CN" dirty="0"/>
                        <a:t>31798</a:t>
                      </a:r>
                    </a:p>
                  </a:txBody>
                  <a:tcPr anchor="ctr"/>
                </a:tc>
                <a:tc>
                  <a:txBody>
                    <a:bodyPr/>
                    <a:lstStyle/>
                    <a:p>
                      <a:pPr algn="ctr">
                        <a:buNone/>
                      </a:pPr>
                      <a:r>
                        <a:rPr lang="en-US" altLang="zh-CN" dirty="0"/>
                        <a:t>N/A</a:t>
                      </a:r>
                    </a:p>
                  </a:txBody>
                  <a:tcPr anchor="ctr"/>
                </a:tc>
                <a:extLst>
                  <a:ext uri="{0D108BD9-81ED-4DB2-BD59-A6C34878D82A}">
                    <a16:rowId xmlns:a16="http://schemas.microsoft.com/office/drawing/2014/main" val="10003"/>
                  </a:ext>
                </a:extLst>
              </a:tr>
              <a:tr h="381000">
                <a:tc>
                  <a:txBody>
                    <a:bodyPr/>
                    <a:lstStyle/>
                    <a:p>
                      <a:pPr algn="ctr">
                        <a:buNone/>
                      </a:pPr>
                      <a:r>
                        <a:rPr lang="en-US" altLang="zh-CN" dirty="0" err="1"/>
                        <a:t>eventfd</a:t>
                      </a:r>
                      <a:endParaRPr lang="en-US" altLang="zh-CN" dirty="0"/>
                    </a:p>
                  </a:txBody>
                  <a:tcPr anchor="ctr"/>
                </a:tc>
                <a:tc>
                  <a:txBody>
                    <a:bodyPr/>
                    <a:lstStyle/>
                    <a:p>
                      <a:pPr algn="ctr">
                        <a:buNone/>
                      </a:pPr>
                      <a:r>
                        <a:rPr lang="en-US" altLang="zh-CN" dirty="0"/>
                        <a:t>26630</a:t>
                      </a:r>
                    </a:p>
                  </a:txBody>
                  <a:tcPr anchor="ctr"/>
                </a:tc>
                <a:tc>
                  <a:txBody>
                    <a:bodyPr/>
                    <a:lstStyle/>
                    <a:p>
                      <a:pPr algn="ctr">
                        <a:buNone/>
                      </a:pPr>
                      <a:r>
                        <a:rPr lang="en-US" altLang="zh-CN"/>
                        <a:t>N/A</a:t>
                      </a:r>
                    </a:p>
                  </a:txBody>
                  <a:tcPr anchor="ctr"/>
                </a:tc>
                <a:extLst>
                  <a:ext uri="{0D108BD9-81ED-4DB2-BD59-A6C34878D82A}">
                    <a16:rowId xmlns:a16="http://schemas.microsoft.com/office/drawing/2014/main" val="10004"/>
                  </a:ext>
                </a:extLst>
              </a:tr>
              <a:tr h="381000">
                <a:tc>
                  <a:txBody>
                    <a:bodyPr/>
                    <a:lstStyle/>
                    <a:p>
                      <a:pPr algn="ctr">
                        <a:buNone/>
                      </a:pPr>
                      <a:r>
                        <a:rPr lang="en-US" altLang="zh-CN" dirty="0"/>
                        <a:t>pipe</a:t>
                      </a:r>
                    </a:p>
                  </a:txBody>
                  <a:tcPr anchor="ctr"/>
                </a:tc>
                <a:tc>
                  <a:txBody>
                    <a:bodyPr/>
                    <a:lstStyle/>
                    <a:p>
                      <a:pPr algn="ctr">
                        <a:buNone/>
                      </a:pPr>
                      <a:r>
                        <a:rPr lang="en-US" altLang="zh-CN" dirty="0"/>
                        <a:t>9436</a:t>
                      </a:r>
                    </a:p>
                  </a:txBody>
                  <a:tcPr anchor="ctr"/>
                </a:tc>
                <a:tc>
                  <a:txBody>
                    <a:bodyPr/>
                    <a:lstStyle/>
                    <a:p>
                      <a:pPr algn="ctr">
                        <a:buNone/>
                      </a:pPr>
                      <a:r>
                        <a:rPr lang="en-US" altLang="zh-CN" dirty="0"/>
                        <a:t>14011</a:t>
                      </a:r>
                    </a:p>
                  </a:txBody>
                  <a:tcPr anchor="ctr"/>
                </a:tc>
                <a:extLst>
                  <a:ext uri="{0D108BD9-81ED-4DB2-BD59-A6C34878D82A}">
                    <a16:rowId xmlns:a16="http://schemas.microsoft.com/office/drawing/2014/main" val="10005"/>
                  </a:ext>
                </a:extLst>
              </a:tr>
              <a:tr h="381000">
                <a:tc>
                  <a:txBody>
                    <a:bodyPr/>
                    <a:lstStyle/>
                    <a:p>
                      <a:pPr algn="ctr">
                        <a:buNone/>
                      </a:pPr>
                      <a:r>
                        <a:rPr lang="en-US" altLang="zh-CN" dirty="0" err="1"/>
                        <a:t>fifo</a:t>
                      </a:r>
                      <a:endParaRPr lang="en-US" altLang="zh-CN" dirty="0"/>
                    </a:p>
                  </a:txBody>
                  <a:tcPr anchor="ctr"/>
                </a:tc>
                <a:tc>
                  <a:txBody>
                    <a:bodyPr/>
                    <a:lstStyle/>
                    <a:p>
                      <a:pPr algn="ctr">
                        <a:buNone/>
                      </a:pPr>
                      <a:r>
                        <a:rPr lang="en-US" altLang="zh-CN" dirty="0"/>
                        <a:t>25544</a:t>
                      </a:r>
                    </a:p>
                  </a:txBody>
                  <a:tcPr anchor="ctr"/>
                </a:tc>
                <a:tc>
                  <a:txBody>
                    <a:bodyPr/>
                    <a:lstStyle/>
                    <a:p>
                      <a:pPr algn="ctr">
                        <a:buNone/>
                      </a:pPr>
                      <a:r>
                        <a:rPr lang="en-US" altLang="zh-CN" dirty="0"/>
                        <a:t>16527</a:t>
                      </a:r>
                    </a:p>
                  </a:txBody>
                  <a:tcPr anchor="ctr"/>
                </a:tc>
                <a:extLst>
                  <a:ext uri="{0D108BD9-81ED-4DB2-BD59-A6C34878D82A}">
                    <a16:rowId xmlns:a16="http://schemas.microsoft.com/office/drawing/2014/main" val="10006"/>
                  </a:ext>
                </a:extLst>
              </a:tr>
              <a:tr h="381000">
                <a:tc>
                  <a:txBody>
                    <a:bodyPr/>
                    <a:lstStyle/>
                    <a:p>
                      <a:pPr algn="ctr">
                        <a:buNone/>
                      </a:pPr>
                      <a:r>
                        <a:rPr lang="en-US" altLang="zh-CN" dirty="0"/>
                        <a:t>domain</a:t>
                      </a:r>
                    </a:p>
                  </a:txBody>
                  <a:tcPr anchor="ctr"/>
                </a:tc>
                <a:tc>
                  <a:txBody>
                    <a:bodyPr/>
                    <a:lstStyle/>
                    <a:p>
                      <a:pPr algn="ctr">
                        <a:buNone/>
                      </a:pPr>
                      <a:r>
                        <a:rPr lang="en-US" altLang="zh-CN" dirty="0"/>
                        <a:t>11183</a:t>
                      </a:r>
                    </a:p>
                  </a:txBody>
                  <a:tcPr anchor="ctr"/>
                </a:tc>
                <a:tc>
                  <a:txBody>
                    <a:bodyPr/>
                    <a:lstStyle/>
                    <a:p>
                      <a:pPr algn="ctr">
                        <a:buNone/>
                      </a:pPr>
                      <a:r>
                        <a:rPr lang="en-US" altLang="zh-CN" dirty="0"/>
                        <a:t>19758</a:t>
                      </a:r>
                    </a:p>
                  </a:txBody>
                  <a:tcPr anchor="ctr"/>
                </a:tc>
                <a:extLst>
                  <a:ext uri="{0D108BD9-81ED-4DB2-BD59-A6C34878D82A}">
                    <a16:rowId xmlns:a16="http://schemas.microsoft.com/office/drawing/2014/main" val="10007"/>
                  </a:ext>
                </a:extLst>
              </a:tr>
            </a:tbl>
          </a:graphicData>
        </a:graphic>
      </p:graphicFrame>
      <p:sp>
        <p:nvSpPr>
          <p:cNvPr id="9" name="Content Placeholder 2">
            <a:extLst>
              <a:ext uri="{FF2B5EF4-FFF2-40B4-BE49-F238E27FC236}">
                <a16:creationId xmlns:a16="http://schemas.microsoft.com/office/drawing/2014/main" id="{2E0D6732-3D11-3E43-A883-8D7FBA08F678}"/>
              </a:ext>
            </a:extLst>
          </p:cNvPr>
          <p:cNvSpPr txBox="1"/>
          <p:nvPr/>
        </p:nvSpPr>
        <p:spPr>
          <a:xfrm>
            <a:off x="871414" y="1770401"/>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mn-ea"/>
              </a:rPr>
              <a:t>物理机器数据</a:t>
            </a:r>
            <a:endParaRPr lang="en-US" altLang="zh-CN" dirty="0">
              <a:sym typeface="+mn-ea"/>
            </a:endParaRPr>
          </a:p>
        </p:txBody>
      </p:sp>
    </p:spTree>
    <p:extLst>
      <p:ext uri="{BB962C8B-B14F-4D97-AF65-F5344CB8AC3E}">
        <p14:creationId xmlns:p14="http://schemas.microsoft.com/office/powerpoint/2010/main" val="1361388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系统调用和进程间通信的关系</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04986"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err="1">
                <a:sym typeface="+mn-ea"/>
              </a:rPr>
              <a:t>Uintr</a:t>
            </a:r>
            <a:r>
              <a:rPr lang="zh-CN" altLang="en-US" sz="2400" dirty="0">
                <a:sym typeface="+mn-ea"/>
              </a:rPr>
              <a:t> 为</a:t>
            </a:r>
            <a:r>
              <a:rPr lang="en-US" altLang="zh-CN" sz="2400" dirty="0">
                <a:sym typeface="+mn-ea"/>
              </a:rPr>
              <a:t>IPC</a:t>
            </a:r>
            <a:r>
              <a:rPr lang="zh-CN" altLang="en-US" sz="2400" dirty="0">
                <a:sym typeface="+mn-ea"/>
              </a:rPr>
              <a:t>提供了双向的通知机制，实现进程间通信</a:t>
            </a:r>
            <a:endParaRPr lang="en-US" altLang="zh-CN" sz="2400" dirty="0">
              <a:sym typeface="+mn-ea"/>
            </a:endParaRPr>
          </a:p>
          <a:p>
            <a:r>
              <a:rPr lang="zh-CN" altLang="en-US" sz="2400" dirty="0">
                <a:sym typeface="+mn-ea"/>
              </a:rPr>
              <a:t>在内核页表隔离的情况下</a:t>
            </a:r>
            <a:r>
              <a:rPr lang="en-US" altLang="zh-CN" sz="2400" dirty="0">
                <a:sym typeface="+mn-ea"/>
              </a:rPr>
              <a:t>,</a:t>
            </a:r>
            <a:r>
              <a:rPr lang="zh-CN" altLang="en-US" sz="2400" dirty="0">
                <a:sym typeface="+mn-ea"/>
              </a:rPr>
              <a:t> 内核也可以看成广义的进程</a:t>
            </a:r>
            <a:endParaRPr lang="en-US" altLang="zh-CN" sz="2400" dirty="0">
              <a:sym typeface="+mn-ea"/>
            </a:endParaRPr>
          </a:p>
          <a:p>
            <a:r>
              <a:rPr lang="zh-CN" altLang="en-US" sz="2400" dirty="0">
                <a:sym typeface="+mn-ea"/>
              </a:rPr>
              <a:t>同步</a:t>
            </a:r>
            <a:r>
              <a:rPr lang="en-US" altLang="zh-CN" sz="2400" dirty="0" err="1">
                <a:sym typeface="+mn-ea"/>
              </a:rPr>
              <a:t>syscall</a:t>
            </a:r>
            <a:r>
              <a:rPr lang="zh-CN" altLang="en-US" sz="2400" dirty="0">
                <a:sym typeface="+mn-ea"/>
              </a:rPr>
              <a:t>指令本身就是一种类似中断的通知机制</a:t>
            </a:r>
            <a:endParaRPr lang="en-US" altLang="zh-CN" sz="2400" dirty="0">
              <a:sym typeface="+mn-ea"/>
            </a:endParaRPr>
          </a:p>
          <a:p>
            <a:r>
              <a:rPr lang="zh-CN" altLang="en-US" sz="2400" dirty="0">
                <a:sym typeface="+mn-ea"/>
              </a:rPr>
              <a:t>传统的</a:t>
            </a:r>
            <a:r>
              <a:rPr lang="en-US" altLang="zh-CN" sz="2400" dirty="0" err="1">
                <a:sym typeface="+mn-ea"/>
              </a:rPr>
              <a:t>syscall</a:t>
            </a:r>
            <a:r>
              <a:rPr lang="zh-CN" altLang="en-US" sz="2400" dirty="0">
                <a:sym typeface="+mn-ea"/>
              </a:rPr>
              <a:t>是同步的</a:t>
            </a:r>
            <a:r>
              <a:rPr lang="en-US" altLang="zh-CN" sz="2400" dirty="0">
                <a:sym typeface="+mn-ea"/>
              </a:rPr>
              <a:t>,</a:t>
            </a:r>
            <a:r>
              <a:rPr lang="zh-CN" altLang="en-US" sz="2400" dirty="0">
                <a:sym typeface="+mn-ea"/>
              </a:rPr>
              <a:t> 单向的</a:t>
            </a:r>
            <a:endParaRPr lang="en-US" altLang="zh-CN" sz="2400" dirty="0">
              <a:sym typeface="+mn-ea"/>
            </a:endParaRPr>
          </a:p>
          <a:p>
            <a:r>
              <a:rPr lang="zh-CN" altLang="en-US" sz="2400" dirty="0">
                <a:sym typeface="+mn-ea"/>
              </a:rPr>
              <a:t>如果内核能用利用</a:t>
            </a:r>
            <a:r>
              <a:rPr lang="en-US" altLang="zh-CN" sz="2400" dirty="0" err="1">
                <a:sym typeface="+mn-ea"/>
              </a:rPr>
              <a:t>uintr</a:t>
            </a:r>
            <a:r>
              <a:rPr lang="zh-CN" altLang="en-US" sz="2400" dirty="0">
                <a:sym typeface="+mn-ea"/>
              </a:rPr>
              <a:t>通知机制作为系统调用的返回</a:t>
            </a:r>
            <a:r>
              <a:rPr lang="en-US" altLang="zh-CN" sz="2400" dirty="0">
                <a:sym typeface="+mn-ea"/>
              </a:rPr>
              <a:t>?</a:t>
            </a:r>
          </a:p>
          <a:p>
            <a:r>
              <a:rPr lang="zh-CN" altLang="en-US" sz="2400" dirty="0">
                <a:sym typeface="+mn-ea"/>
              </a:rPr>
              <a:t>双向通知</a:t>
            </a:r>
            <a:r>
              <a:rPr lang="en-US" altLang="zh-CN" sz="2400" dirty="0">
                <a:sym typeface="+mn-ea"/>
              </a:rPr>
              <a:t>,</a:t>
            </a:r>
            <a:r>
              <a:rPr lang="zh-CN" altLang="en-US" sz="2400" dirty="0">
                <a:sym typeface="+mn-ea"/>
              </a:rPr>
              <a:t> 异步编程</a:t>
            </a:r>
            <a:r>
              <a:rPr lang="en-US" altLang="zh-CN" sz="2400" dirty="0">
                <a:sym typeface="+mn-ea"/>
              </a:rPr>
              <a:t>/io?</a:t>
            </a:r>
          </a:p>
          <a:p>
            <a:endParaRPr lang="en-US" altLang="zh-CN" sz="2400" dirty="0">
              <a:sym typeface="+mn-ea"/>
            </a:endParaRPr>
          </a:p>
        </p:txBody>
      </p:sp>
    </p:spTree>
    <p:extLst>
      <p:ext uri="{BB962C8B-B14F-4D97-AF65-F5344CB8AC3E}">
        <p14:creationId xmlns:p14="http://schemas.microsoft.com/office/powerpoint/2010/main" val="2543525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异步编程</a:t>
            </a:r>
            <a:r>
              <a:rPr lang="en-US" altLang="zh-CN" sz="4000" b="1" dirty="0">
                <a:solidFill>
                  <a:srgbClr val="704F95"/>
                </a:solidFill>
                <a:latin typeface="思源宋体 Medium" panose="02020500000000000000" pitchFamily="18" charset="-122"/>
                <a:ea typeface="思源宋体 Medium" panose="02020500000000000000" pitchFamily="18" charset="-122"/>
              </a:rPr>
              <a:t>/IO</a:t>
            </a:r>
            <a:r>
              <a:rPr lang="zh-CN" altLang="en-US" sz="4000" b="1" dirty="0">
                <a:solidFill>
                  <a:srgbClr val="704F95"/>
                </a:solidFill>
                <a:latin typeface="思源宋体 Medium" panose="02020500000000000000" pitchFamily="18" charset="-122"/>
                <a:ea typeface="思源宋体 Medium" panose="02020500000000000000" pitchFamily="18" charset="-122"/>
              </a:rPr>
              <a:t>背景</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04986"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ym typeface="+mn-ea"/>
              </a:rPr>
              <a:t>Why</a:t>
            </a:r>
            <a:r>
              <a:rPr lang="zh-CN" altLang="en-US" sz="2400" dirty="0">
                <a:sym typeface="+mn-ea"/>
              </a:rPr>
              <a:t> 异步</a:t>
            </a:r>
            <a:r>
              <a:rPr lang="en-US" altLang="zh-CN" sz="2400" dirty="0">
                <a:sym typeface="+mn-ea"/>
              </a:rPr>
              <a:t>?</a:t>
            </a:r>
          </a:p>
          <a:p>
            <a:r>
              <a:rPr lang="zh-CN" altLang="en-US" sz="2400" dirty="0">
                <a:sym typeface="+mn-ea"/>
              </a:rPr>
              <a:t>随着互联网上数据量的不断增大</a:t>
            </a:r>
            <a:r>
              <a:rPr lang="en-US" altLang="zh-CN" sz="2400" dirty="0">
                <a:sym typeface="+mn-ea"/>
              </a:rPr>
              <a:t>,</a:t>
            </a:r>
            <a:r>
              <a:rPr lang="zh-CN" altLang="en-US" sz="2400" dirty="0">
                <a:sym typeface="+mn-ea"/>
              </a:rPr>
              <a:t> </a:t>
            </a:r>
            <a:r>
              <a:rPr lang="en-US" altLang="zh-CN" sz="2400" dirty="0">
                <a:sym typeface="+mn-ea"/>
              </a:rPr>
              <a:t>web</a:t>
            </a:r>
            <a:r>
              <a:rPr lang="zh-CN" altLang="en-US" sz="2400" dirty="0">
                <a:sym typeface="+mn-ea"/>
              </a:rPr>
              <a:t>服务的不断多样化</a:t>
            </a:r>
            <a:r>
              <a:rPr lang="en-US" altLang="zh-CN" sz="2400" dirty="0">
                <a:sym typeface="+mn-ea"/>
              </a:rPr>
              <a:t>,</a:t>
            </a:r>
            <a:r>
              <a:rPr lang="zh-CN" altLang="en-US" sz="2400" dirty="0">
                <a:sym typeface="+mn-ea"/>
              </a:rPr>
              <a:t> 如何让高并发且</a:t>
            </a:r>
            <a:r>
              <a:rPr lang="en-US" altLang="zh-CN" sz="2400" dirty="0">
                <a:sym typeface="+mn-ea"/>
              </a:rPr>
              <a:t>IO</a:t>
            </a:r>
            <a:r>
              <a:rPr lang="zh-CN" altLang="en-US" sz="2400" dirty="0">
                <a:sym typeface="+mn-ea"/>
              </a:rPr>
              <a:t>密集的程序更高效的工作变得格外重要。</a:t>
            </a:r>
            <a:endParaRPr lang="en-US" altLang="zh-CN" sz="2400" dirty="0">
              <a:sym typeface="+mn-ea"/>
            </a:endParaRPr>
          </a:p>
          <a:p>
            <a:r>
              <a:rPr lang="zh-CN" altLang="en-US" sz="2400" dirty="0">
                <a:sym typeface="+mn-ea"/>
              </a:rPr>
              <a:t>经典的阻塞</a:t>
            </a:r>
            <a:r>
              <a:rPr lang="en-US" altLang="zh-CN" sz="2400" dirty="0">
                <a:sym typeface="+mn-ea"/>
              </a:rPr>
              <a:t>IO</a:t>
            </a:r>
            <a:r>
              <a:rPr lang="zh-CN" altLang="en-US" sz="2400" dirty="0">
                <a:sym typeface="+mn-ea"/>
              </a:rPr>
              <a:t>或者系统调用显然不能满足对性能的需求。</a:t>
            </a:r>
            <a:endParaRPr lang="en-US" altLang="zh-CN" sz="2400" dirty="0">
              <a:sym typeface="+mn-ea"/>
            </a:endParaRPr>
          </a:p>
          <a:p>
            <a:r>
              <a:rPr lang="zh-CN" altLang="en-US" sz="2400" dirty="0">
                <a:sym typeface="+mn-ea"/>
              </a:rPr>
              <a:t>纯粹的同步并行并不能处理海量的数据</a:t>
            </a:r>
            <a:r>
              <a:rPr lang="en-US" altLang="zh-CN" sz="2400" dirty="0">
                <a:sym typeface="+mn-ea"/>
              </a:rPr>
              <a:t>,</a:t>
            </a:r>
            <a:r>
              <a:rPr lang="zh-CN" altLang="en-US" sz="2400" dirty="0">
                <a:sym typeface="+mn-ea"/>
              </a:rPr>
              <a:t> 并且线程的堆栈以及切换开销很大。</a:t>
            </a:r>
            <a:endParaRPr lang="en-US" altLang="zh-CN" sz="2400" dirty="0">
              <a:sym typeface="+mn-ea"/>
            </a:endParaRPr>
          </a:p>
          <a:p>
            <a:r>
              <a:rPr lang="zh-CN" altLang="en-US" sz="2400" dirty="0">
                <a:sym typeface="+mn-ea"/>
              </a:rPr>
              <a:t>异步的本质是使得</a:t>
            </a:r>
            <a:r>
              <a:rPr lang="en-US" altLang="zh-CN" sz="2400" dirty="0" err="1">
                <a:sym typeface="+mn-ea"/>
              </a:rPr>
              <a:t>cpu</a:t>
            </a:r>
            <a:r>
              <a:rPr lang="zh-CN" altLang="en-US" sz="2400" dirty="0">
                <a:sym typeface="+mn-ea"/>
              </a:rPr>
              <a:t>任务和非</a:t>
            </a:r>
            <a:r>
              <a:rPr lang="en-US" altLang="zh-CN" sz="2400" dirty="0" err="1">
                <a:sym typeface="+mn-ea"/>
              </a:rPr>
              <a:t>cpu</a:t>
            </a:r>
            <a:r>
              <a:rPr lang="zh-CN" altLang="en-US" sz="2400" dirty="0">
                <a:sym typeface="+mn-ea"/>
              </a:rPr>
              <a:t>任务分离</a:t>
            </a:r>
            <a:r>
              <a:rPr lang="en-US" altLang="zh-CN" sz="2400" dirty="0">
                <a:sym typeface="+mn-ea"/>
              </a:rPr>
              <a:t>,</a:t>
            </a:r>
            <a:r>
              <a:rPr lang="zh-CN" altLang="en-US" sz="2400" dirty="0">
                <a:sym typeface="+mn-ea"/>
              </a:rPr>
              <a:t> 从而更好地提高</a:t>
            </a:r>
            <a:r>
              <a:rPr lang="en-US" altLang="zh-CN" sz="2400" dirty="0" err="1">
                <a:sym typeface="+mn-ea"/>
              </a:rPr>
              <a:t>cpu</a:t>
            </a:r>
            <a:r>
              <a:rPr lang="zh-CN" altLang="en-US" sz="2400" dirty="0">
                <a:sym typeface="+mn-ea"/>
              </a:rPr>
              <a:t>和其他设备的利用率</a:t>
            </a:r>
            <a:endParaRPr lang="en-US" altLang="zh-CN" sz="2400" dirty="0">
              <a:sym typeface="+mn-ea"/>
            </a:endParaRPr>
          </a:p>
          <a:p>
            <a:endParaRPr lang="en-US" altLang="zh-CN" sz="2400" dirty="0">
              <a:sym typeface="+mn-ea"/>
            </a:endParaRPr>
          </a:p>
          <a:p>
            <a:endParaRPr lang="en-US" altLang="zh-CN" sz="2400" dirty="0">
              <a:sym typeface="+mn-ea"/>
            </a:endParaRPr>
          </a:p>
        </p:txBody>
      </p:sp>
      <p:pic>
        <p:nvPicPr>
          <p:cNvPr id="5" name="图片 4">
            <a:extLst>
              <a:ext uri="{FF2B5EF4-FFF2-40B4-BE49-F238E27FC236}">
                <a16:creationId xmlns:a16="http://schemas.microsoft.com/office/drawing/2014/main" id="{DFFB32D4-BEAD-6040-B138-900AECA919BA}"/>
              </a:ext>
            </a:extLst>
          </p:cNvPr>
          <p:cNvPicPr>
            <a:picLocks noChangeAspect="1"/>
          </p:cNvPicPr>
          <p:nvPr/>
        </p:nvPicPr>
        <p:blipFill>
          <a:blip r:embed="rId4"/>
          <a:stretch>
            <a:fillRect/>
          </a:stretch>
        </p:blipFill>
        <p:spPr>
          <a:xfrm>
            <a:off x="4054021" y="4126706"/>
            <a:ext cx="2822301" cy="2467498"/>
          </a:xfrm>
          <a:prstGeom prst="rect">
            <a:avLst/>
          </a:prstGeom>
        </p:spPr>
      </p:pic>
    </p:spTree>
    <p:extLst>
      <p:ext uri="{BB962C8B-B14F-4D97-AF65-F5344CB8AC3E}">
        <p14:creationId xmlns:p14="http://schemas.microsoft.com/office/powerpoint/2010/main" val="2274710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同步</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异步</a:t>
            </a:r>
            <a:r>
              <a:rPr lang="en-US" altLang="zh-CN" sz="4000" b="1" dirty="0">
                <a:solidFill>
                  <a:srgbClr val="704F95"/>
                </a:solidFill>
                <a:latin typeface="思源宋体 Medium" panose="02020500000000000000" pitchFamily="18" charset="-122"/>
                <a:ea typeface="思源宋体 Medium" panose="02020500000000000000" pitchFamily="18" charset="-122"/>
              </a:rPr>
              <a:t>IO</a:t>
            </a:r>
            <a:r>
              <a:rPr lang="zh-CN" altLang="en-US" sz="4000" b="1" dirty="0">
                <a:solidFill>
                  <a:srgbClr val="704F95"/>
                </a:solidFill>
                <a:latin typeface="思源宋体 Medium" panose="02020500000000000000" pitchFamily="18" charset="-122"/>
                <a:ea typeface="思源宋体 Medium" panose="02020500000000000000" pitchFamily="18" charset="-122"/>
              </a:rPr>
              <a:t>分类</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ym typeface="+mn-ea"/>
              </a:rPr>
              <a:t>同步阻塞：例如 </a:t>
            </a:r>
            <a:r>
              <a:rPr lang="en-US" altLang="zh-CN" sz="2400" dirty="0">
                <a:sym typeface="+mn-ea"/>
              </a:rPr>
              <a:t>read</a:t>
            </a:r>
            <a:r>
              <a:rPr lang="zh-CN" altLang="en-US" sz="2400" dirty="0">
                <a:sym typeface="+mn-ea"/>
              </a:rPr>
              <a:t>，阻塞当前线程直到读取完成。</a:t>
            </a:r>
          </a:p>
          <a:p>
            <a:r>
              <a:rPr lang="zh-CN" altLang="en-US" sz="2400" dirty="0">
                <a:sym typeface="+mn-ea"/>
              </a:rPr>
              <a:t>同步非阻塞：例如 </a:t>
            </a:r>
            <a:r>
              <a:rPr lang="en-US" altLang="zh-CN" sz="2400" dirty="0">
                <a:sym typeface="+mn-ea"/>
              </a:rPr>
              <a:t>read(NONBLOCK) </a:t>
            </a:r>
            <a:r>
              <a:rPr lang="zh-CN" altLang="en-US" sz="2400" dirty="0">
                <a:sym typeface="+mn-ea"/>
              </a:rPr>
              <a:t>，如果当前读尚未就绪则立即返回。</a:t>
            </a:r>
          </a:p>
          <a:p>
            <a:r>
              <a:rPr lang="zh-CN" altLang="en-US" sz="2400" dirty="0">
                <a:sym typeface="+mn-ea"/>
              </a:rPr>
              <a:t>多路复用：例如 </a:t>
            </a:r>
            <a:r>
              <a:rPr lang="en-US" altLang="zh-CN" sz="2400" dirty="0" err="1">
                <a:sym typeface="+mn-ea"/>
              </a:rPr>
              <a:t>select,poll,epoll</a:t>
            </a:r>
            <a:r>
              <a:rPr lang="zh-CN" altLang="en-US" sz="2400" dirty="0">
                <a:sym typeface="+mn-ea"/>
              </a:rPr>
              <a:t>，阻塞当前线程直到给定事件中的任何一个发生。常配合同步非阻塞接口使用。</a:t>
            </a:r>
          </a:p>
          <a:p>
            <a:r>
              <a:rPr lang="zh-CN" altLang="en-US" sz="2400" dirty="0">
                <a:sym typeface="+mn-ea"/>
              </a:rPr>
              <a:t>异步：例如 </a:t>
            </a:r>
            <a:r>
              <a:rPr lang="en-US" altLang="zh-CN" sz="2400" dirty="0" err="1">
                <a:sym typeface="+mn-ea"/>
              </a:rPr>
              <a:t>MPI_iread</a:t>
            </a:r>
            <a:r>
              <a:rPr lang="zh-CN" altLang="en-US" sz="2400" dirty="0">
                <a:sym typeface="+mn-ea"/>
              </a:rPr>
              <a:t>，发出读请求，返回一个 </a:t>
            </a:r>
            <a:r>
              <a:rPr lang="en-US" altLang="zh-CN" sz="2400" dirty="0">
                <a:sym typeface="+mn-ea"/>
              </a:rPr>
              <a:t>token</a:t>
            </a:r>
            <a:r>
              <a:rPr lang="zh-CN" altLang="en-US" sz="2400" dirty="0">
                <a:sym typeface="+mn-ea"/>
              </a:rPr>
              <a:t>。之后可以查询请求状态（轮询）或者用 </a:t>
            </a:r>
            <a:r>
              <a:rPr lang="en-US" altLang="zh-CN" sz="2400" dirty="0">
                <a:sym typeface="+mn-ea"/>
              </a:rPr>
              <a:t>wait </a:t>
            </a:r>
            <a:r>
              <a:rPr lang="zh-CN" altLang="en-US" sz="2400" dirty="0">
                <a:sym typeface="+mn-ea"/>
              </a:rPr>
              <a:t>接口阻塞等待操作完成。</a:t>
            </a:r>
          </a:p>
          <a:p>
            <a:r>
              <a:rPr lang="zh-CN" altLang="en-US" sz="2400" dirty="0">
                <a:sym typeface="+mn-ea"/>
              </a:rPr>
              <a:t>循环队列：例如 </a:t>
            </a:r>
            <a:r>
              <a:rPr lang="en-US" altLang="zh-CN" sz="2400" dirty="0" err="1">
                <a:sym typeface="+mn-ea"/>
              </a:rPr>
              <a:t>io_uring</a:t>
            </a:r>
            <a:r>
              <a:rPr lang="en-US" altLang="zh-CN" sz="2400" dirty="0">
                <a:sym typeface="+mn-ea"/>
              </a:rPr>
              <a:t> </a:t>
            </a:r>
            <a:r>
              <a:rPr lang="zh-CN" altLang="en-US" sz="2400" dirty="0">
                <a:sym typeface="+mn-ea"/>
              </a:rPr>
              <a:t>及硬件设备，背后有一个内核线程（或硬件上的处理器）同时处理 </a:t>
            </a:r>
            <a:r>
              <a:rPr lang="en-US" altLang="zh-CN" sz="2400" dirty="0">
                <a:sym typeface="+mn-ea"/>
              </a:rPr>
              <a:t>IO </a:t>
            </a:r>
            <a:r>
              <a:rPr lang="zh-CN" altLang="en-US" sz="2400" dirty="0">
                <a:sym typeface="+mn-ea"/>
              </a:rPr>
              <a:t>操作，二者通过共享内存中的两个循环队列（请求队列和完成队列）传递请求状态。</a:t>
            </a:r>
            <a:endParaRPr lang="en-US" altLang="zh-CN" sz="2400" dirty="0">
              <a:sym typeface="+mn-ea"/>
            </a:endParaRPr>
          </a:p>
          <a:p>
            <a:endParaRPr lang="en-US" altLang="zh-CN" sz="2400" dirty="0">
              <a:sym typeface="+mn-ea"/>
            </a:endParaRPr>
          </a:p>
          <a:p>
            <a:r>
              <a:rPr lang="zh-CN" altLang="en-US" sz="2400" dirty="0">
                <a:sym typeface="+mn-ea"/>
              </a:rPr>
              <a:t>以上非阻塞</a:t>
            </a:r>
            <a:r>
              <a:rPr lang="en-US" altLang="zh-CN" sz="2400" dirty="0">
                <a:sym typeface="+mn-ea"/>
              </a:rPr>
              <a:t>/</a:t>
            </a:r>
            <a:r>
              <a:rPr lang="zh-CN" altLang="en-US" sz="2400" dirty="0">
                <a:sym typeface="+mn-ea"/>
              </a:rPr>
              <a:t>异步的特征</a:t>
            </a:r>
            <a:r>
              <a:rPr lang="en-US" altLang="zh-CN" sz="2400" dirty="0">
                <a:sym typeface="+mn-ea"/>
              </a:rPr>
              <a:t>:</a:t>
            </a:r>
            <a:r>
              <a:rPr lang="zh-CN" altLang="en-US" sz="2400" dirty="0">
                <a:sym typeface="+mn-ea"/>
              </a:rPr>
              <a:t> 异步地提交请求</a:t>
            </a:r>
            <a:r>
              <a:rPr lang="en-US" altLang="zh-CN" sz="2400" dirty="0">
                <a:sym typeface="+mn-ea"/>
              </a:rPr>
              <a:t>,</a:t>
            </a:r>
            <a:r>
              <a:rPr lang="zh-CN" altLang="en-US" sz="2400" dirty="0">
                <a:sym typeface="+mn-ea"/>
              </a:rPr>
              <a:t> 但是完成请求后的操作仍然需要在程序的特定节点调用相关的函数来</a:t>
            </a:r>
            <a:r>
              <a:rPr lang="zh-CN" altLang="en-US" sz="2400" b="1" dirty="0">
                <a:sym typeface="+mn-ea"/>
              </a:rPr>
              <a:t>获取请求的完成情况</a:t>
            </a:r>
            <a:r>
              <a:rPr lang="zh-CN" altLang="en-US" sz="2400" dirty="0">
                <a:sym typeface="+mn-ea"/>
              </a:rPr>
              <a:t>。延迟由请求完成本身的耗时和查询请求完成情况的频率共同决定。</a:t>
            </a:r>
          </a:p>
        </p:txBody>
      </p:sp>
    </p:spTree>
    <p:extLst>
      <p:ext uri="{BB962C8B-B14F-4D97-AF65-F5344CB8AC3E}">
        <p14:creationId xmlns:p14="http://schemas.microsoft.com/office/powerpoint/2010/main" val="1910651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用户态中断用于通知返回结果</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ym typeface="+mn-ea"/>
              </a:rPr>
              <a:t>针对以上问题</a:t>
            </a:r>
            <a:r>
              <a:rPr lang="en-US" altLang="zh-CN" sz="2400" dirty="0">
                <a:sym typeface="+mn-ea"/>
              </a:rPr>
              <a:t>,</a:t>
            </a:r>
            <a:r>
              <a:rPr lang="zh-CN" altLang="en-US" sz="2400" dirty="0">
                <a:sym typeface="+mn-ea"/>
              </a:rPr>
              <a:t> 我们基于</a:t>
            </a:r>
            <a:r>
              <a:rPr lang="en-US" altLang="zh-CN" sz="2400" dirty="0" err="1">
                <a:sym typeface="+mn-ea"/>
              </a:rPr>
              <a:t>linux</a:t>
            </a:r>
            <a:r>
              <a:rPr lang="zh-CN" altLang="en-US" sz="2400" dirty="0">
                <a:sym typeface="+mn-ea"/>
              </a:rPr>
              <a:t> </a:t>
            </a:r>
            <a:r>
              <a:rPr lang="en-US" altLang="zh-CN" sz="2400" dirty="0" err="1">
                <a:sym typeface="+mn-ea"/>
              </a:rPr>
              <a:t>io_uring</a:t>
            </a:r>
            <a:r>
              <a:rPr lang="zh-CN" altLang="en-US" sz="2400" dirty="0">
                <a:sym typeface="+mn-ea"/>
              </a:rPr>
              <a:t>子系统</a:t>
            </a:r>
            <a:r>
              <a:rPr lang="en-US" altLang="zh-CN" sz="2400" dirty="0">
                <a:sym typeface="+mn-ea"/>
              </a:rPr>
              <a:t>,</a:t>
            </a:r>
            <a:r>
              <a:rPr lang="zh-CN" altLang="en-US" sz="2400" dirty="0">
                <a:sym typeface="+mn-ea"/>
              </a:rPr>
              <a:t> 添加了用户态的通知机制</a:t>
            </a:r>
            <a:r>
              <a:rPr lang="en-US" altLang="zh-CN" sz="2400" dirty="0">
                <a:sym typeface="+mn-ea"/>
              </a:rPr>
              <a:t>,</a:t>
            </a:r>
            <a:r>
              <a:rPr lang="zh-CN" altLang="en-US" sz="2400" dirty="0">
                <a:sym typeface="+mn-ea"/>
              </a:rPr>
              <a:t> 使得</a:t>
            </a:r>
            <a:r>
              <a:rPr lang="en-US" altLang="zh-CN" sz="2400" dirty="0">
                <a:sym typeface="+mn-ea"/>
              </a:rPr>
              <a:t>io</a:t>
            </a:r>
            <a:r>
              <a:rPr lang="zh-CN" altLang="en-US" sz="2400" dirty="0">
                <a:sym typeface="+mn-ea"/>
              </a:rPr>
              <a:t>的返回由用户态中断处理函数来统一处理</a:t>
            </a:r>
            <a:r>
              <a:rPr lang="en-US" altLang="zh-CN" sz="2400" dirty="0">
                <a:sym typeface="+mn-ea"/>
              </a:rPr>
              <a:t>,</a:t>
            </a:r>
            <a:r>
              <a:rPr lang="zh-CN" altLang="en-US" sz="2400" dirty="0">
                <a:sym typeface="+mn-ea"/>
              </a:rPr>
              <a:t> 不需要手动调用函数来检查</a:t>
            </a:r>
            <a:r>
              <a:rPr lang="en-US" altLang="zh-CN" sz="2400" dirty="0">
                <a:sym typeface="+mn-ea"/>
              </a:rPr>
              <a:t>io</a:t>
            </a:r>
            <a:r>
              <a:rPr lang="zh-CN" altLang="en-US" sz="2400" dirty="0">
                <a:sym typeface="+mn-ea"/>
              </a:rPr>
              <a:t>是否完成</a:t>
            </a:r>
            <a:r>
              <a:rPr lang="en-US" altLang="zh-CN" sz="2400" dirty="0">
                <a:sym typeface="+mn-ea"/>
              </a:rPr>
              <a:t>,</a:t>
            </a:r>
            <a:r>
              <a:rPr lang="zh-CN" altLang="en-US" sz="2400" dirty="0">
                <a:sym typeface="+mn-ea"/>
              </a:rPr>
              <a:t> 实现了真正意义上的异步。在吞吐量基本不变的情况下有了更低的延迟。</a:t>
            </a:r>
            <a:endParaRPr lang="en-US" altLang="zh-CN" sz="2400" dirty="0">
              <a:sym typeface="+mn-ea"/>
            </a:endParaRPr>
          </a:p>
        </p:txBody>
      </p:sp>
      <p:pic>
        <p:nvPicPr>
          <p:cNvPr id="2" name="图片 1">
            <a:extLst>
              <a:ext uri="{FF2B5EF4-FFF2-40B4-BE49-F238E27FC236}">
                <a16:creationId xmlns:a16="http://schemas.microsoft.com/office/drawing/2014/main" id="{22067F94-00BE-3145-B32A-2483BD4F09BD}"/>
              </a:ext>
            </a:extLst>
          </p:cNvPr>
          <p:cNvPicPr>
            <a:picLocks noChangeAspect="1"/>
          </p:cNvPicPr>
          <p:nvPr/>
        </p:nvPicPr>
        <p:blipFill>
          <a:blip r:embed="rId4"/>
          <a:stretch>
            <a:fillRect/>
          </a:stretch>
        </p:blipFill>
        <p:spPr>
          <a:xfrm>
            <a:off x="2915556" y="2617452"/>
            <a:ext cx="4764028" cy="3976752"/>
          </a:xfrm>
          <a:prstGeom prst="rect">
            <a:avLst/>
          </a:prstGeom>
        </p:spPr>
      </p:pic>
      <p:cxnSp>
        <p:nvCxnSpPr>
          <p:cNvPr id="6" name="直线箭头连接符 5">
            <a:extLst>
              <a:ext uri="{FF2B5EF4-FFF2-40B4-BE49-F238E27FC236}">
                <a16:creationId xmlns:a16="http://schemas.microsoft.com/office/drawing/2014/main" id="{584BFC41-C810-5644-B35A-49CE3D3CCD8A}"/>
              </a:ext>
            </a:extLst>
          </p:cNvPr>
          <p:cNvCxnSpPr>
            <a:cxnSpLocks/>
          </p:cNvCxnSpPr>
          <p:nvPr/>
        </p:nvCxnSpPr>
        <p:spPr>
          <a:xfrm flipV="1">
            <a:off x="6031687" y="2702565"/>
            <a:ext cx="210984" cy="292133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C06C7EB-25E8-164E-AE0F-78F16C682C50}"/>
              </a:ext>
            </a:extLst>
          </p:cNvPr>
          <p:cNvSpPr txBox="1"/>
          <p:nvPr/>
        </p:nvSpPr>
        <p:spPr>
          <a:xfrm>
            <a:off x="5515429" y="4598405"/>
            <a:ext cx="1454484" cy="276999"/>
          </a:xfrm>
          <a:prstGeom prst="rect">
            <a:avLst/>
          </a:prstGeom>
          <a:noFill/>
        </p:spPr>
        <p:txBody>
          <a:bodyPr wrap="square" rtlCol="0">
            <a:spAutoFit/>
          </a:bodyPr>
          <a:lstStyle/>
          <a:p>
            <a:r>
              <a:rPr kumimoji="1" lang="en-US" altLang="zh-CN" sz="1200" dirty="0">
                <a:solidFill>
                  <a:srgbClr val="7030A0"/>
                </a:solidFill>
                <a:highlight>
                  <a:srgbClr val="00FFFF"/>
                </a:highlight>
              </a:rPr>
              <a:t>User</a:t>
            </a:r>
            <a:r>
              <a:rPr kumimoji="1" lang="zh-CN" altLang="en-US" sz="1200" dirty="0">
                <a:solidFill>
                  <a:srgbClr val="7030A0"/>
                </a:solidFill>
                <a:highlight>
                  <a:srgbClr val="00FFFF"/>
                </a:highlight>
              </a:rPr>
              <a:t> </a:t>
            </a:r>
            <a:r>
              <a:rPr kumimoji="1" lang="en-US" altLang="zh-CN" sz="1200" dirty="0">
                <a:solidFill>
                  <a:srgbClr val="7030A0"/>
                </a:solidFill>
                <a:highlight>
                  <a:srgbClr val="00FFFF"/>
                </a:highlight>
              </a:rPr>
              <a:t>interrupt</a:t>
            </a:r>
            <a:endParaRPr kumimoji="1" lang="zh-CN" altLang="en-US" sz="1200" dirty="0">
              <a:solidFill>
                <a:srgbClr val="7030A0"/>
              </a:solidFill>
              <a:highlight>
                <a:srgbClr val="00FFFF"/>
              </a:highlight>
            </a:endParaRPr>
          </a:p>
        </p:txBody>
      </p:sp>
    </p:spTree>
    <p:extLst>
      <p:ext uri="{BB962C8B-B14F-4D97-AF65-F5344CB8AC3E}">
        <p14:creationId xmlns:p14="http://schemas.microsoft.com/office/powerpoint/2010/main" val="1993801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用户态中断用于通知返回结果</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实验设定</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ym typeface="+mn-ea"/>
              </a:rPr>
              <a:t>实验设定</a:t>
            </a:r>
            <a:r>
              <a:rPr lang="en-US" altLang="zh-CN" sz="2400" dirty="0">
                <a:sym typeface="+mn-ea"/>
              </a:rPr>
              <a:t>:</a:t>
            </a:r>
          </a:p>
          <a:p>
            <a:pPr lvl="1"/>
            <a:r>
              <a:rPr lang="zh-CN" altLang="en-US" sz="2000" dirty="0">
                <a:sym typeface="+mn-ea"/>
              </a:rPr>
              <a:t>给定一定量的</a:t>
            </a:r>
            <a:r>
              <a:rPr lang="en-US" altLang="zh-CN" sz="2000" dirty="0">
                <a:sym typeface="+mn-ea"/>
              </a:rPr>
              <a:t>io</a:t>
            </a:r>
            <a:r>
              <a:rPr lang="zh-CN" altLang="en-US" sz="2000" dirty="0">
                <a:sym typeface="+mn-ea"/>
              </a:rPr>
              <a:t>任务</a:t>
            </a:r>
            <a:r>
              <a:rPr lang="en-US" altLang="zh-CN" sz="2000" dirty="0">
                <a:sym typeface="+mn-ea"/>
              </a:rPr>
              <a:t>(read)</a:t>
            </a:r>
            <a:r>
              <a:rPr lang="zh-CN" altLang="en-US" sz="2000" dirty="0">
                <a:sym typeface="+mn-ea"/>
              </a:rPr>
              <a:t>和计算任务</a:t>
            </a:r>
            <a:endParaRPr lang="en-US" altLang="zh-CN" sz="2000" dirty="0">
              <a:sym typeface="+mn-ea"/>
            </a:endParaRPr>
          </a:p>
          <a:p>
            <a:pPr lvl="1"/>
            <a:r>
              <a:rPr lang="zh-CN" altLang="en-US" sz="2000" dirty="0">
                <a:sym typeface="+mn-ea"/>
              </a:rPr>
              <a:t>计算任务大小随机</a:t>
            </a:r>
            <a:r>
              <a:rPr lang="en-US" altLang="zh-CN" sz="2000" dirty="0">
                <a:sym typeface="+mn-ea"/>
              </a:rPr>
              <a:t>(</a:t>
            </a:r>
            <a:r>
              <a:rPr lang="zh-CN" altLang="en-US" sz="2000" dirty="0">
                <a:sym typeface="+mn-ea"/>
              </a:rPr>
              <a:t>固定的随机序列</a:t>
            </a:r>
            <a:r>
              <a:rPr lang="en-US" altLang="zh-CN" sz="2000" dirty="0">
                <a:sym typeface="+mn-ea"/>
              </a:rPr>
              <a:t>,</a:t>
            </a:r>
            <a:r>
              <a:rPr lang="zh-CN" altLang="en-US" sz="2000" dirty="0">
                <a:sym typeface="+mn-ea"/>
              </a:rPr>
              <a:t> </a:t>
            </a:r>
            <a:r>
              <a:rPr lang="en-US" altLang="zh-CN" dirty="0"/>
              <a:t>700k~7000k</a:t>
            </a:r>
            <a:r>
              <a:rPr lang="zh-CN" altLang="en-US" dirty="0"/>
              <a:t>次乘法</a:t>
            </a:r>
            <a:r>
              <a:rPr lang="en-US" altLang="zh-CN" sz="2000" dirty="0">
                <a:sym typeface="+mn-ea"/>
              </a:rPr>
              <a:t>)</a:t>
            </a:r>
          </a:p>
          <a:p>
            <a:pPr lvl="1"/>
            <a:r>
              <a:rPr lang="en-US" altLang="zh-CN" sz="2000" dirty="0">
                <a:sym typeface="+mn-ea"/>
              </a:rPr>
              <a:t>Io</a:t>
            </a:r>
            <a:r>
              <a:rPr lang="zh-CN" altLang="en-US" sz="2000" dirty="0">
                <a:sym typeface="+mn-ea"/>
              </a:rPr>
              <a:t>任务分为</a:t>
            </a:r>
            <a:r>
              <a:rPr lang="en-US" altLang="zh-CN" sz="2000" dirty="0">
                <a:sym typeface="+mn-ea"/>
              </a:rPr>
              <a:t>4kB,</a:t>
            </a:r>
            <a:r>
              <a:rPr lang="zh-CN" altLang="en-US" sz="2000" dirty="0">
                <a:sym typeface="+mn-ea"/>
              </a:rPr>
              <a:t> </a:t>
            </a:r>
            <a:r>
              <a:rPr lang="en-US" altLang="zh-CN" sz="2000" dirty="0">
                <a:sym typeface="+mn-ea"/>
              </a:rPr>
              <a:t>4MB,</a:t>
            </a:r>
            <a:r>
              <a:rPr lang="zh-CN" altLang="en-US" sz="2000" dirty="0">
                <a:sym typeface="+mn-ea"/>
              </a:rPr>
              <a:t> </a:t>
            </a:r>
            <a:r>
              <a:rPr lang="en-US" altLang="zh-CN" sz="2000" dirty="0">
                <a:sym typeface="+mn-ea"/>
              </a:rPr>
              <a:t>40MB</a:t>
            </a:r>
            <a:r>
              <a:rPr lang="zh-CN" altLang="en-US" sz="2000" dirty="0">
                <a:sym typeface="+mn-ea"/>
              </a:rPr>
              <a:t>三种</a:t>
            </a:r>
            <a:r>
              <a:rPr lang="en-US" altLang="zh-CN" sz="2000" dirty="0">
                <a:sym typeface="+mn-ea"/>
              </a:rPr>
              <a:t>,</a:t>
            </a:r>
            <a:r>
              <a:rPr lang="zh-CN" altLang="en-US" sz="2000" dirty="0">
                <a:sym typeface="+mn-ea"/>
              </a:rPr>
              <a:t> 随机交替</a:t>
            </a:r>
            <a:endParaRPr lang="en-US" altLang="zh-CN" sz="2000" dirty="0">
              <a:sym typeface="+mn-ea"/>
            </a:endParaRPr>
          </a:p>
          <a:p>
            <a:pPr lvl="1"/>
            <a:r>
              <a:rPr lang="zh-CN" altLang="en-US" sz="2000" dirty="0">
                <a:sym typeface="+mn-ea"/>
              </a:rPr>
              <a:t>不涉及并行</a:t>
            </a:r>
            <a:r>
              <a:rPr lang="en-US" altLang="zh-CN" sz="2000" dirty="0">
                <a:sym typeface="+mn-ea"/>
              </a:rPr>
              <a:t>,</a:t>
            </a:r>
            <a:r>
              <a:rPr lang="zh-CN" altLang="en-US" sz="2000" dirty="0">
                <a:sym typeface="+mn-ea"/>
              </a:rPr>
              <a:t> </a:t>
            </a:r>
            <a:r>
              <a:rPr lang="en-US" altLang="zh-CN" sz="2000" dirty="0">
                <a:sym typeface="+mn-ea"/>
              </a:rPr>
              <a:t>io</a:t>
            </a:r>
            <a:r>
              <a:rPr lang="zh-CN" altLang="en-US" sz="2000" dirty="0">
                <a:sym typeface="+mn-ea"/>
              </a:rPr>
              <a:t>只能顺序提交</a:t>
            </a:r>
            <a:endParaRPr lang="en-US" altLang="zh-CN" sz="2000" dirty="0">
              <a:sym typeface="+mn-ea"/>
            </a:endParaRPr>
          </a:p>
          <a:p>
            <a:pPr lvl="1"/>
            <a:r>
              <a:rPr lang="zh-CN" altLang="en-US" sz="2000" dirty="0">
                <a:sym typeface="+mn-ea"/>
              </a:rPr>
              <a:t>评价指标</a:t>
            </a:r>
            <a:r>
              <a:rPr lang="en-US" altLang="zh-CN" sz="2000" dirty="0">
                <a:sym typeface="+mn-ea"/>
              </a:rPr>
              <a:t>:</a:t>
            </a:r>
            <a:r>
              <a:rPr lang="zh-CN" altLang="en-US" sz="2000" dirty="0">
                <a:sym typeface="+mn-ea"/>
              </a:rPr>
              <a:t> 完成所有任务的总时长</a:t>
            </a:r>
            <a:r>
              <a:rPr lang="en-US" altLang="zh-CN" sz="2000" dirty="0">
                <a:sym typeface="+mn-ea"/>
              </a:rPr>
              <a:t>,</a:t>
            </a:r>
            <a:r>
              <a:rPr lang="zh-CN" altLang="en-US" sz="2000" dirty="0">
                <a:sym typeface="+mn-ea"/>
              </a:rPr>
              <a:t> 每类</a:t>
            </a:r>
            <a:r>
              <a:rPr lang="en-US" altLang="zh-CN" sz="2000" dirty="0">
                <a:sym typeface="+mn-ea"/>
              </a:rPr>
              <a:t>io</a:t>
            </a:r>
            <a:r>
              <a:rPr lang="zh-CN" altLang="en-US" sz="2000" dirty="0">
                <a:sym typeface="+mn-ea"/>
              </a:rPr>
              <a:t>的延迟</a:t>
            </a:r>
            <a:endParaRPr lang="en-US" altLang="zh-CN" sz="2000" dirty="0">
              <a:sym typeface="+mn-ea"/>
            </a:endParaRPr>
          </a:p>
          <a:p>
            <a:r>
              <a:rPr lang="zh-CN" altLang="en-US" sz="2400" dirty="0">
                <a:sym typeface="+mn-ea"/>
              </a:rPr>
              <a:t>使用同步</a:t>
            </a:r>
            <a:r>
              <a:rPr lang="en-US" altLang="zh-CN" sz="2400" dirty="0">
                <a:sym typeface="+mn-ea"/>
              </a:rPr>
              <a:t>io(normal),</a:t>
            </a:r>
            <a:r>
              <a:rPr lang="zh-CN" altLang="en-US" sz="2400" dirty="0">
                <a:sym typeface="+mn-ea"/>
              </a:rPr>
              <a:t> 异步</a:t>
            </a:r>
            <a:r>
              <a:rPr lang="en-US" altLang="zh-CN" sz="2400" dirty="0" err="1">
                <a:sym typeface="+mn-ea"/>
              </a:rPr>
              <a:t>io_uring+SQPOLL</a:t>
            </a:r>
            <a:r>
              <a:rPr lang="en-US" altLang="zh-CN" sz="2400" dirty="0">
                <a:sym typeface="+mn-ea"/>
              </a:rPr>
              <a:t>(</a:t>
            </a:r>
            <a:r>
              <a:rPr lang="en-US" altLang="zh-CN" sz="2400" dirty="0" err="1">
                <a:sym typeface="+mn-ea"/>
              </a:rPr>
              <a:t>uring</a:t>
            </a:r>
            <a:r>
              <a:rPr lang="en-US" altLang="zh-CN" sz="2400" dirty="0">
                <a:sym typeface="+mn-ea"/>
              </a:rPr>
              <a:t>),</a:t>
            </a:r>
            <a:r>
              <a:rPr lang="zh-CN" altLang="en-US" sz="2400" dirty="0">
                <a:sym typeface="+mn-ea"/>
              </a:rPr>
              <a:t> 异步</a:t>
            </a:r>
            <a:r>
              <a:rPr lang="en-US" altLang="zh-CN" sz="2400" dirty="0" err="1">
                <a:sym typeface="+mn-ea"/>
              </a:rPr>
              <a:t>io_uring+SQPOLL+uintr</a:t>
            </a:r>
            <a:r>
              <a:rPr lang="zh-CN" altLang="en-US" sz="2400" dirty="0">
                <a:sym typeface="+mn-ea"/>
              </a:rPr>
              <a:t>三种方式进行比较</a:t>
            </a:r>
            <a:endParaRPr lang="en-US" altLang="zh-CN" sz="2400" dirty="0">
              <a:sym typeface="+mn-ea"/>
            </a:endParaRPr>
          </a:p>
          <a:p>
            <a:endParaRPr lang="en-US" altLang="zh-CN" sz="2400" dirty="0">
              <a:sym typeface="+mn-ea"/>
            </a:endParaRPr>
          </a:p>
          <a:p>
            <a:pPr marL="0" indent="0">
              <a:buNone/>
            </a:pPr>
            <a:endParaRPr lang="en-US" altLang="zh-CN" sz="2400" dirty="0">
              <a:sym typeface="+mn-ea"/>
            </a:endParaRPr>
          </a:p>
          <a:p>
            <a:pPr lvl="1"/>
            <a:endParaRPr lang="en-US" altLang="zh-CN" sz="2000" dirty="0">
              <a:sym typeface="+mn-ea"/>
            </a:endParaRPr>
          </a:p>
        </p:txBody>
      </p:sp>
      <p:sp>
        <p:nvSpPr>
          <p:cNvPr id="12" name="圆角矩形 11">
            <a:extLst>
              <a:ext uri="{FF2B5EF4-FFF2-40B4-BE49-F238E27FC236}">
                <a16:creationId xmlns:a16="http://schemas.microsoft.com/office/drawing/2014/main" id="{5BA735A5-6792-1843-9265-ADDD9C913F9D}"/>
              </a:ext>
            </a:extLst>
          </p:cNvPr>
          <p:cNvSpPr/>
          <p:nvPr/>
        </p:nvSpPr>
        <p:spPr>
          <a:xfrm>
            <a:off x="3141242" y="4437264"/>
            <a:ext cx="283344" cy="63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3" name="圆角矩形 12">
            <a:extLst>
              <a:ext uri="{FF2B5EF4-FFF2-40B4-BE49-F238E27FC236}">
                <a16:creationId xmlns:a16="http://schemas.microsoft.com/office/drawing/2014/main" id="{101C76E6-504F-6743-9867-E821AF07849A}"/>
              </a:ext>
            </a:extLst>
          </p:cNvPr>
          <p:cNvSpPr/>
          <p:nvPr/>
        </p:nvSpPr>
        <p:spPr>
          <a:xfrm>
            <a:off x="3424586" y="5059683"/>
            <a:ext cx="283344" cy="63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tLang="zh-CN" sz="1400" dirty="0"/>
          </a:p>
        </p:txBody>
      </p:sp>
      <p:sp>
        <p:nvSpPr>
          <p:cNvPr id="14" name="圆角矩形 13">
            <a:extLst>
              <a:ext uri="{FF2B5EF4-FFF2-40B4-BE49-F238E27FC236}">
                <a16:creationId xmlns:a16="http://schemas.microsoft.com/office/drawing/2014/main" id="{B5BDE89B-E2D7-C64F-BA62-008489CE6F34}"/>
              </a:ext>
            </a:extLst>
          </p:cNvPr>
          <p:cNvSpPr/>
          <p:nvPr/>
        </p:nvSpPr>
        <p:spPr>
          <a:xfrm>
            <a:off x="3132456" y="5697795"/>
            <a:ext cx="283344" cy="955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5" name="圆角矩形 14">
            <a:extLst>
              <a:ext uri="{FF2B5EF4-FFF2-40B4-BE49-F238E27FC236}">
                <a16:creationId xmlns:a16="http://schemas.microsoft.com/office/drawing/2014/main" id="{B5059558-9A0D-6D44-B7AC-71E1E9A323C5}"/>
              </a:ext>
            </a:extLst>
          </p:cNvPr>
          <p:cNvSpPr/>
          <p:nvPr/>
        </p:nvSpPr>
        <p:spPr>
          <a:xfrm>
            <a:off x="5585430" y="4437264"/>
            <a:ext cx="283344" cy="643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6" name="圆角矩形 15">
            <a:extLst>
              <a:ext uri="{FF2B5EF4-FFF2-40B4-BE49-F238E27FC236}">
                <a16:creationId xmlns:a16="http://schemas.microsoft.com/office/drawing/2014/main" id="{A5C6558C-7C27-2544-8D71-D3034E6E590E}"/>
              </a:ext>
            </a:extLst>
          </p:cNvPr>
          <p:cNvSpPr/>
          <p:nvPr/>
        </p:nvSpPr>
        <p:spPr>
          <a:xfrm>
            <a:off x="8066123" y="4434493"/>
            <a:ext cx="283344" cy="63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7" name="圆角矩形 16">
            <a:extLst>
              <a:ext uri="{FF2B5EF4-FFF2-40B4-BE49-F238E27FC236}">
                <a16:creationId xmlns:a16="http://schemas.microsoft.com/office/drawing/2014/main" id="{385E416F-45C2-4348-8DEE-477C6CC23664}"/>
              </a:ext>
            </a:extLst>
          </p:cNvPr>
          <p:cNvSpPr/>
          <p:nvPr/>
        </p:nvSpPr>
        <p:spPr>
          <a:xfrm>
            <a:off x="5878350" y="5079660"/>
            <a:ext cx="283344" cy="64913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tLang="zh-CN" sz="1400" dirty="0"/>
          </a:p>
        </p:txBody>
      </p:sp>
      <p:sp>
        <p:nvSpPr>
          <p:cNvPr id="18" name="圆角矩形 17">
            <a:extLst>
              <a:ext uri="{FF2B5EF4-FFF2-40B4-BE49-F238E27FC236}">
                <a16:creationId xmlns:a16="http://schemas.microsoft.com/office/drawing/2014/main" id="{E63B7319-A231-744A-823C-0A1EEFA991D3}"/>
              </a:ext>
            </a:extLst>
          </p:cNvPr>
          <p:cNvSpPr/>
          <p:nvPr/>
        </p:nvSpPr>
        <p:spPr>
          <a:xfrm>
            <a:off x="5585430" y="5076743"/>
            <a:ext cx="283344" cy="997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9" name="圆角矩形 18">
            <a:extLst>
              <a:ext uri="{FF2B5EF4-FFF2-40B4-BE49-F238E27FC236}">
                <a16:creationId xmlns:a16="http://schemas.microsoft.com/office/drawing/2014/main" id="{C6116B3F-AD97-C74C-B47F-B5CC4AACF226}"/>
              </a:ext>
            </a:extLst>
          </p:cNvPr>
          <p:cNvSpPr/>
          <p:nvPr/>
        </p:nvSpPr>
        <p:spPr>
          <a:xfrm>
            <a:off x="8345389" y="5082629"/>
            <a:ext cx="283344" cy="63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tLang="zh-CN" sz="1400" dirty="0"/>
          </a:p>
        </p:txBody>
      </p:sp>
      <p:sp>
        <p:nvSpPr>
          <p:cNvPr id="20" name="圆角矩形 19">
            <a:extLst>
              <a:ext uri="{FF2B5EF4-FFF2-40B4-BE49-F238E27FC236}">
                <a16:creationId xmlns:a16="http://schemas.microsoft.com/office/drawing/2014/main" id="{9DB221D7-ADB9-1542-BB6E-59226876F6DB}"/>
              </a:ext>
            </a:extLst>
          </p:cNvPr>
          <p:cNvSpPr/>
          <p:nvPr/>
        </p:nvSpPr>
        <p:spPr>
          <a:xfrm>
            <a:off x="8066123" y="5082629"/>
            <a:ext cx="283344" cy="6381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sz="1400" dirty="0">
              <a:highlight>
                <a:srgbClr val="00FFFF"/>
              </a:highlight>
            </a:endParaRPr>
          </a:p>
        </p:txBody>
      </p:sp>
      <p:sp>
        <p:nvSpPr>
          <p:cNvPr id="21" name="圆角矩形 20">
            <a:extLst>
              <a:ext uri="{FF2B5EF4-FFF2-40B4-BE49-F238E27FC236}">
                <a16:creationId xmlns:a16="http://schemas.microsoft.com/office/drawing/2014/main" id="{4543323F-0AAF-D045-9D75-5C483159F5AE}"/>
              </a:ext>
            </a:extLst>
          </p:cNvPr>
          <p:cNvSpPr/>
          <p:nvPr/>
        </p:nvSpPr>
        <p:spPr>
          <a:xfrm>
            <a:off x="8066123" y="5730098"/>
            <a:ext cx="283344" cy="3096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sz="1400" dirty="0">
              <a:highlight>
                <a:srgbClr val="00FFFF"/>
              </a:highlight>
            </a:endParaRPr>
          </a:p>
        </p:txBody>
      </p:sp>
      <p:sp>
        <p:nvSpPr>
          <p:cNvPr id="3" name="文本框 2">
            <a:extLst>
              <a:ext uri="{FF2B5EF4-FFF2-40B4-BE49-F238E27FC236}">
                <a16:creationId xmlns:a16="http://schemas.microsoft.com/office/drawing/2014/main" id="{5B49F1EE-4821-8A45-896D-C75ACA1BDCFC}"/>
              </a:ext>
            </a:extLst>
          </p:cNvPr>
          <p:cNvSpPr txBox="1"/>
          <p:nvPr/>
        </p:nvSpPr>
        <p:spPr>
          <a:xfrm>
            <a:off x="3843377" y="5233290"/>
            <a:ext cx="1506118" cy="307777"/>
          </a:xfrm>
          <a:prstGeom prst="rect">
            <a:avLst/>
          </a:prstGeom>
          <a:noFill/>
        </p:spPr>
        <p:txBody>
          <a:bodyPr wrap="none" rtlCol="0">
            <a:spAutoFit/>
          </a:bodyPr>
          <a:lstStyle/>
          <a:p>
            <a:r>
              <a:rPr kumimoji="1" lang="en-US" altLang="zh-CN" sz="1400" dirty="0">
                <a:solidFill>
                  <a:srgbClr val="7030A0"/>
                </a:solidFill>
              </a:rPr>
              <a:t>IO,</a:t>
            </a:r>
            <a:r>
              <a:rPr kumimoji="1" lang="zh-CN" altLang="en-US" sz="1400" dirty="0">
                <a:solidFill>
                  <a:srgbClr val="7030A0"/>
                </a:solidFill>
              </a:rPr>
              <a:t> 计算无法重叠</a:t>
            </a:r>
          </a:p>
        </p:txBody>
      </p:sp>
      <p:sp>
        <p:nvSpPr>
          <p:cNvPr id="22" name="文本框 21">
            <a:extLst>
              <a:ext uri="{FF2B5EF4-FFF2-40B4-BE49-F238E27FC236}">
                <a16:creationId xmlns:a16="http://schemas.microsoft.com/office/drawing/2014/main" id="{BE75F67C-94F6-5B4C-9884-0BE9D8D4F1D6}"/>
              </a:ext>
            </a:extLst>
          </p:cNvPr>
          <p:cNvSpPr txBox="1"/>
          <p:nvPr/>
        </p:nvSpPr>
        <p:spPr>
          <a:xfrm>
            <a:off x="6397234" y="5211221"/>
            <a:ext cx="1066318" cy="307777"/>
          </a:xfrm>
          <a:prstGeom prst="rect">
            <a:avLst/>
          </a:prstGeom>
          <a:noFill/>
        </p:spPr>
        <p:txBody>
          <a:bodyPr wrap="none" rtlCol="0">
            <a:spAutoFit/>
          </a:bodyPr>
          <a:lstStyle/>
          <a:p>
            <a:r>
              <a:rPr kumimoji="1" lang="en-US" altLang="zh-CN" sz="1400" dirty="0">
                <a:solidFill>
                  <a:srgbClr val="7030A0"/>
                </a:solidFill>
              </a:rPr>
              <a:t>IO</a:t>
            </a:r>
            <a:r>
              <a:rPr kumimoji="1" lang="zh-CN" altLang="en-US" sz="1400" dirty="0">
                <a:solidFill>
                  <a:srgbClr val="7030A0"/>
                </a:solidFill>
              </a:rPr>
              <a:t>延迟较大</a:t>
            </a:r>
            <a:endParaRPr kumimoji="1" lang="en-US" altLang="zh-CN" sz="1400" dirty="0">
              <a:solidFill>
                <a:srgbClr val="7030A0"/>
              </a:solidFill>
            </a:endParaRPr>
          </a:p>
        </p:txBody>
      </p:sp>
      <p:cxnSp>
        <p:nvCxnSpPr>
          <p:cNvPr id="5" name="直线箭头连接符 4">
            <a:extLst>
              <a:ext uri="{FF2B5EF4-FFF2-40B4-BE49-F238E27FC236}">
                <a16:creationId xmlns:a16="http://schemas.microsoft.com/office/drawing/2014/main" id="{9F0DB790-6A7C-0644-9869-32B4E7C5F2A6}"/>
              </a:ext>
            </a:extLst>
          </p:cNvPr>
          <p:cNvCxnSpPr>
            <a:cxnSpLocks/>
          </p:cNvCxnSpPr>
          <p:nvPr/>
        </p:nvCxnSpPr>
        <p:spPr>
          <a:xfrm>
            <a:off x="6290798" y="5091313"/>
            <a:ext cx="0" cy="9979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B1CF080D-EEC1-9A46-9F62-F40E4673C909}"/>
              </a:ext>
            </a:extLst>
          </p:cNvPr>
          <p:cNvCxnSpPr/>
          <p:nvPr/>
        </p:nvCxnSpPr>
        <p:spPr>
          <a:xfrm>
            <a:off x="6157733" y="5091313"/>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直线连接符 28">
            <a:extLst>
              <a:ext uri="{FF2B5EF4-FFF2-40B4-BE49-F238E27FC236}">
                <a16:creationId xmlns:a16="http://schemas.microsoft.com/office/drawing/2014/main" id="{85F0372C-DC79-A044-A9C5-800606665AE7}"/>
              </a:ext>
            </a:extLst>
          </p:cNvPr>
          <p:cNvCxnSpPr>
            <a:cxnSpLocks/>
          </p:cNvCxnSpPr>
          <p:nvPr/>
        </p:nvCxnSpPr>
        <p:spPr>
          <a:xfrm>
            <a:off x="5897893" y="6089231"/>
            <a:ext cx="55790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E385FCF9-9437-A540-8A2E-4E3CEDA8F3D1}"/>
              </a:ext>
            </a:extLst>
          </p:cNvPr>
          <p:cNvCxnSpPr>
            <a:cxnSpLocks/>
          </p:cNvCxnSpPr>
          <p:nvPr/>
        </p:nvCxnSpPr>
        <p:spPr>
          <a:xfrm>
            <a:off x="3821880" y="5068123"/>
            <a:ext cx="0" cy="638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线连接符 32">
            <a:extLst>
              <a:ext uri="{FF2B5EF4-FFF2-40B4-BE49-F238E27FC236}">
                <a16:creationId xmlns:a16="http://schemas.microsoft.com/office/drawing/2014/main" id="{6A2F4B24-5D1C-BD44-8FA1-B11EBBFDDF97}"/>
              </a:ext>
            </a:extLst>
          </p:cNvPr>
          <p:cNvCxnSpPr>
            <a:cxnSpLocks/>
          </p:cNvCxnSpPr>
          <p:nvPr/>
        </p:nvCxnSpPr>
        <p:spPr>
          <a:xfrm>
            <a:off x="3688815" y="5068123"/>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EF9D404A-B4AD-3C4A-AD1F-D297A640DC65}"/>
              </a:ext>
            </a:extLst>
          </p:cNvPr>
          <p:cNvCxnSpPr>
            <a:cxnSpLocks/>
          </p:cNvCxnSpPr>
          <p:nvPr/>
        </p:nvCxnSpPr>
        <p:spPr>
          <a:xfrm>
            <a:off x="3688815" y="5702034"/>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94B87D7D-42A0-9344-AA7F-76DE6B5F280A}"/>
              </a:ext>
            </a:extLst>
          </p:cNvPr>
          <p:cNvCxnSpPr>
            <a:cxnSpLocks/>
          </p:cNvCxnSpPr>
          <p:nvPr/>
        </p:nvCxnSpPr>
        <p:spPr>
          <a:xfrm>
            <a:off x="8763248" y="5082629"/>
            <a:ext cx="0" cy="638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线连接符 44">
            <a:extLst>
              <a:ext uri="{FF2B5EF4-FFF2-40B4-BE49-F238E27FC236}">
                <a16:creationId xmlns:a16="http://schemas.microsoft.com/office/drawing/2014/main" id="{10741C35-D521-1D43-94FF-2E2F023FD98A}"/>
              </a:ext>
            </a:extLst>
          </p:cNvPr>
          <p:cNvCxnSpPr>
            <a:cxnSpLocks/>
          </p:cNvCxnSpPr>
          <p:nvPr/>
        </p:nvCxnSpPr>
        <p:spPr>
          <a:xfrm>
            <a:off x="8630183" y="5082629"/>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直线连接符 45">
            <a:extLst>
              <a:ext uri="{FF2B5EF4-FFF2-40B4-BE49-F238E27FC236}">
                <a16:creationId xmlns:a16="http://schemas.microsoft.com/office/drawing/2014/main" id="{082FC269-DDBC-FF4F-B6D4-BD6519321EF9}"/>
              </a:ext>
            </a:extLst>
          </p:cNvPr>
          <p:cNvCxnSpPr>
            <a:cxnSpLocks/>
          </p:cNvCxnSpPr>
          <p:nvPr/>
        </p:nvCxnSpPr>
        <p:spPr>
          <a:xfrm>
            <a:off x="8630183" y="5716540"/>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24BE2D39-85CD-F744-A5ED-2171E2F4B5F6}"/>
              </a:ext>
            </a:extLst>
          </p:cNvPr>
          <p:cNvSpPr txBox="1"/>
          <p:nvPr/>
        </p:nvSpPr>
        <p:spPr>
          <a:xfrm>
            <a:off x="9143413" y="5187078"/>
            <a:ext cx="1172116" cy="307777"/>
          </a:xfrm>
          <a:prstGeom prst="rect">
            <a:avLst/>
          </a:prstGeom>
          <a:noFill/>
        </p:spPr>
        <p:txBody>
          <a:bodyPr wrap="none" rtlCol="0">
            <a:spAutoFit/>
          </a:bodyPr>
          <a:lstStyle/>
          <a:p>
            <a:r>
              <a:rPr kumimoji="1" lang="zh-CN" altLang="en-US" sz="1400" dirty="0">
                <a:solidFill>
                  <a:srgbClr val="7030A0"/>
                </a:solidFill>
              </a:rPr>
              <a:t>重叠</a:t>
            </a:r>
            <a:r>
              <a:rPr kumimoji="1" lang="en-US" altLang="zh-CN" sz="1400" dirty="0">
                <a:solidFill>
                  <a:srgbClr val="7030A0"/>
                </a:solidFill>
              </a:rPr>
              <a:t>+</a:t>
            </a:r>
            <a:r>
              <a:rPr kumimoji="1" lang="zh-CN" altLang="en-US" sz="1400" dirty="0">
                <a:solidFill>
                  <a:srgbClr val="7030A0"/>
                </a:solidFill>
              </a:rPr>
              <a:t>小延迟</a:t>
            </a:r>
            <a:endParaRPr kumimoji="1" lang="en-US" altLang="zh-CN" sz="1400" dirty="0">
              <a:solidFill>
                <a:srgbClr val="7030A0"/>
              </a:solidFill>
            </a:endParaRPr>
          </a:p>
        </p:txBody>
      </p:sp>
    </p:spTree>
    <p:extLst>
      <p:ext uri="{BB962C8B-B14F-4D97-AF65-F5344CB8AC3E}">
        <p14:creationId xmlns:p14="http://schemas.microsoft.com/office/powerpoint/2010/main" val="3145241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用户态中断用于通知返回结果</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性能对比</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a:sym typeface="+mn-ea"/>
            </a:endParaRPr>
          </a:p>
          <a:p>
            <a:pPr marL="0" indent="0">
              <a:buNone/>
            </a:pPr>
            <a:endParaRPr lang="en-US" altLang="zh-CN" sz="2400" dirty="0">
              <a:sym typeface="+mn-ea"/>
            </a:endParaRPr>
          </a:p>
          <a:p>
            <a:pPr lvl="1"/>
            <a:endParaRPr lang="en-US" altLang="zh-CN" sz="2000" dirty="0">
              <a:sym typeface="+mn-ea"/>
            </a:endParaRPr>
          </a:p>
        </p:txBody>
      </p:sp>
      <p:graphicFrame>
        <p:nvGraphicFramePr>
          <p:cNvPr id="2" name="表格 2">
            <a:extLst>
              <a:ext uri="{FF2B5EF4-FFF2-40B4-BE49-F238E27FC236}">
                <a16:creationId xmlns:a16="http://schemas.microsoft.com/office/drawing/2014/main" id="{01B48A8C-364C-A64B-A33E-A6069AD1B767}"/>
              </a:ext>
            </a:extLst>
          </p:cNvPr>
          <p:cNvGraphicFramePr>
            <a:graphicFrameLocks noGrp="1"/>
          </p:cNvGraphicFramePr>
          <p:nvPr>
            <p:extLst>
              <p:ext uri="{D42A27DB-BD31-4B8C-83A1-F6EECF244321}">
                <p14:modId xmlns:p14="http://schemas.microsoft.com/office/powerpoint/2010/main" val="3878185400"/>
              </p:ext>
            </p:extLst>
          </p:nvPr>
        </p:nvGraphicFramePr>
        <p:xfrm>
          <a:off x="1399483" y="2403362"/>
          <a:ext cx="7338880" cy="2099888"/>
        </p:xfrm>
        <a:graphic>
          <a:graphicData uri="http://schemas.openxmlformats.org/drawingml/2006/table">
            <a:tbl>
              <a:tblPr firstRow="1" bandRow="1">
                <a:tableStyleId>{5940675A-B579-460E-94D1-54222C63F5DA}</a:tableStyleId>
              </a:tblPr>
              <a:tblGrid>
                <a:gridCol w="1467776">
                  <a:extLst>
                    <a:ext uri="{9D8B030D-6E8A-4147-A177-3AD203B41FA5}">
                      <a16:colId xmlns:a16="http://schemas.microsoft.com/office/drawing/2014/main" val="1538589254"/>
                    </a:ext>
                  </a:extLst>
                </a:gridCol>
                <a:gridCol w="1467776">
                  <a:extLst>
                    <a:ext uri="{9D8B030D-6E8A-4147-A177-3AD203B41FA5}">
                      <a16:colId xmlns:a16="http://schemas.microsoft.com/office/drawing/2014/main" val="2155603263"/>
                    </a:ext>
                  </a:extLst>
                </a:gridCol>
                <a:gridCol w="1467776">
                  <a:extLst>
                    <a:ext uri="{9D8B030D-6E8A-4147-A177-3AD203B41FA5}">
                      <a16:colId xmlns:a16="http://schemas.microsoft.com/office/drawing/2014/main" val="3779010223"/>
                    </a:ext>
                  </a:extLst>
                </a:gridCol>
                <a:gridCol w="1467776">
                  <a:extLst>
                    <a:ext uri="{9D8B030D-6E8A-4147-A177-3AD203B41FA5}">
                      <a16:colId xmlns:a16="http://schemas.microsoft.com/office/drawing/2014/main" val="2503843806"/>
                    </a:ext>
                  </a:extLst>
                </a:gridCol>
                <a:gridCol w="1467776">
                  <a:extLst>
                    <a:ext uri="{9D8B030D-6E8A-4147-A177-3AD203B41FA5}">
                      <a16:colId xmlns:a16="http://schemas.microsoft.com/office/drawing/2014/main" val="1637874214"/>
                    </a:ext>
                  </a:extLst>
                </a:gridCol>
              </a:tblGrid>
              <a:tr h="524972">
                <a:tc>
                  <a:txBody>
                    <a:bodyPr/>
                    <a:lstStyle/>
                    <a:p>
                      <a:r>
                        <a:rPr lang="zh-CN" altLang="en-US" dirty="0"/>
                        <a:t>方法</a:t>
                      </a:r>
                    </a:p>
                  </a:txBody>
                  <a:tcPr/>
                </a:tc>
                <a:tc>
                  <a:txBody>
                    <a:bodyPr/>
                    <a:lstStyle/>
                    <a:p>
                      <a:r>
                        <a:rPr lang="zh-CN" altLang="en-US" dirty="0"/>
                        <a:t>总用时</a:t>
                      </a:r>
                      <a:r>
                        <a:rPr lang="en-US" altLang="zh-CN" dirty="0"/>
                        <a:t>(us)</a:t>
                      </a:r>
                      <a:endParaRPr lang="zh-CN" altLang="en-US" dirty="0"/>
                    </a:p>
                  </a:txBody>
                  <a:tcPr/>
                </a:tc>
                <a:tc>
                  <a:txBody>
                    <a:bodyPr/>
                    <a:lstStyle/>
                    <a:p>
                      <a:r>
                        <a:rPr lang="en-US" altLang="zh-CN" dirty="0"/>
                        <a:t>4K</a:t>
                      </a:r>
                      <a:r>
                        <a:rPr lang="zh-CN" altLang="en-US" dirty="0"/>
                        <a:t> 延时</a:t>
                      </a:r>
                    </a:p>
                  </a:txBody>
                  <a:tcPr/>
                </a:tc>
                <a:tc>
                  <a:txBody>
                    <a:bodyPr/>
                    <a:lstStyle/>
                    <a:p>
                      <a:r>
                        <a:rPr lang="en-US" altLang="zh-CN" dirty="0"/>
                        <a:t>4M</a:t>
                      </a:r>
                      <a:r>
                        <a:rPr lang="zh-CN" altLang="en-US" dirty="0"/>
                        <a:t> 延时</a:t>
                      </a:r>
                    </a:p>
                  </a:txBody>
                  <a:tcPr/>
                </a:tc>
                <a:tc>
                  <a:txBody>
                    <a:bodyPr/>
                    <a:lstStyle/>
                    <a:p>
                      <a:r>
                        <a:rPr lang="en-US" altLang="zh-CN" dirty="0"/>
                        <a:t>40M</a:t>
                      </a:r>
                      <a:r>
                        <a:rPr lang="zh-CN" altLang="en-US" dirty="0"/>
                        <a:t> 延时</a:t>
                      </a:r>
                    </a:p>
                  </a:txBody>
                  <a:tcPr/>
                </a:tc>
                <a:extLst>
                  <a:ext uri="{0D108BD9-81ED-4DB2-BD59-A6C34878D82A}">
                    <a16:rowId xmlns:a16="http://schemas.microsoft.com/office/drawing/2014/main" val="1845066014"/>
                  </a:ext>
                </a:extLst>
              </a:tr>
              <a:tr h="524972">
                <a:tc>
                  <a:txBody>
                    <a:bodyPr/>
                    <a:lstStyle/>
                    <a:p>
                      <a:r>
                        <a:rPr lang="en-US" altLang="zh-CN" dirty="0"/>
                        <a:t>normal</a:t>
                      </a:r>
                      <a:endParaRPr lang="zh-CN" altLang="en-US" dirty="0"/>
                    </a:p>
                  </a:txBody>
                  <a:tcPr/>
                </a:tc>
                <a:tc>
                  <a:txBody>
                    <a:bodyPr/>
                    <a:lstStyle/>
                    <a:p>
                      <a:r>
                        <a:rPr lang="en-US" altLang="zh-CN" dirty="0"/>
                        <a:t>4163422</a:t>
                      </a:r>
                      <a:endParaRPr lang="zh-CN" altLang="en-US" dirty="0"/>
                    </a:p>
                  </a:txBody>
                  <a:tcPr/>
                </a:tc>
                <a:tc>
                  <a:txBody>
                    <a:bodyPr/>
                    <a:lstStyle/>
                    <a:p>
                      <a:r>
                        <a:rPr lang="en-US" altLang="zh-CN" dirty="0"/>
                        <a:t>259</a:t>
                      </a:r>
                      <a:endParaRPr lang="zh-CN" altLang="en-US" dirty="0"/>
                    </a:p>
                  </a:txBody>
                  <a:tcPr/>
                </a:tc>
                <a:tc>
                  <a:txBody>
                    <a:bodyPr/>
                    <a:lstStyle/>
                    <a:p>
                      <a:r>
                        <a:rPr lang="en-US" altLang="zh-CN" dirty="0"/>
                        <a:t>38753</a:t>
                      </a:r>
                      <a:endParaRPr lang="zh-CN" altLang="en-US" dirty="0"/>
                    </a:p>
                  </a:txBody>
                  <a:tcPr/>
                </a:tc>
                <a:tc>
                  <a:txBody>
                    <a:bodyPr/>
                    <a:lstStyle/>
                    <a:p>
                      <a:r>
                        <a:rPr lang="en-US" altLang="zh-CN" dirty="0"/>
                        <a:t>698487</a:t>
                      </a:r>
                      <a:endParaRPr lang="zh-CN" altLang="en-US" dirty="0"/>
                    </a:p>
                  </a:txBody>
                  <a:tcPr/>
                </a:tc>
                <a:extLst>
                  <a:ext uri="{0D108BD9-81ED-4DB2-BD59-A6C34878D82A}">
                    <a16:rowId xmlns:a16="http://schemas.microsoft.com/office/drawing/2014/main" val="552968084"/>
                  </a:ext>
                </a:extLst>
              </a:tr>
              <a:tr h="524972">
                <a:tc>
                  <a:txBody>
                    <a:bodyPr/>
                    <a:lstStyle/>
                    <a:p>
                      <a:r>
                        <a:rPr lang="en-US" altLang="zh-CN" dirty="0" err="1"/>
                        <a:t>uring</a:t>
                      </a:r>
                      <a:endParaRPr lang="zh-CN" altLang="en-US" dirty="0"/>
                    </a:p>
                  </a:txBody>
                  <a:tcPr/>
                </a:tc>
                <a:tc>
                  <a:txBody>
                    <a:bodyPr/>
                    <a:lstStyle/>
                    <a:p>
                      <a:r>
                        <a:rPr lang="en-US" altLang="zh-CN" dirty="0"/>
                        <a:t>3546226 </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205714</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269079</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1283943</a:t>
                      </a:r>
                      <a:endParaRPr lang="zh-CN" altLang="en-US" dirty="0"/>
                    </a:p>
                  </a:txBody>
                  <a:tcPr/>
                </a:tc>
                <a:extLst>
                  <a:ext uri="{0D108BD9-81ED-4DB2-BD59-A6C34878D82A}">
                    <a16:rowId xmlns:a16="http://schemas.microsoft.com/office/drawing/2014/main" val="535013424"/>
                  </a:ext>
                </a:extLst>
              </a:tr>
              <a:tr h="524972">
                <a:tc>
                  <a:txBody>
                    <a:bodyPr/>
                    <a:lstStyle/>
                    <a:p>
                      <a:r>
                        <a:rPr lang="en-US" altLang="zh-CN" dirty="0" err="1"/>
                        <a:t>uintr</a:t>
                      </a:r>
                      <a:endParaRPr lang="zh-CN" altLang="en-US" dirty="0"/>
                    </a:p>
                  </a:txBody>
                  <a:tcPr/>
                </a:tc>
                <a:tc>
                  <a:txBody>
                    <a:bodyPr/>
                    <a:lstStyle/>
                    <a:p>
                      <a:r>
                        <a:rPr lang="en-US" altLang="zh-CN" dirty="0"/>
                        <a:t>3591993</a:t>
                      </a:r>
                      <a:endParaRPr lang="zh-CN" altLang="en-US" dirty="0"/>
                    </a:p>
                  </a:txBody>
                  <a:tcPr/>
                </a:tc>
                <a:tc>
                  <a:txBody>
                    <a:bodyPr/>
                    <a:lstStyle/>
                    <a:p>
                      <a:r>
                        <a:rPr lang="en-US" altLang="zh-CN" dirty="0"/>
                        <a:t>360</a:t>
                      </a:r>
                      <a:endParaRPr lang="zh-CN" altLang="en-US" dirty="0"/>
                    </a:p>
                  </a:txBody>
                  <a:tcPr/>
                </a:tc>
                <a:tc>
                  <a:txBody>
                    <a:bodyPr/>
                    <a:lstStyle/>
                    <a:p>
                      <a:r>
                        <a:rPr lang="en-US" altLang="zh-CN" dirty="0"/>
                        <a:t>41431</a:t>
                      </a:r>
                      <a:endParaRPr lang="zh-CN" altLang="en-US" dirty="0"/>
                    </a:p>
                  </a:txBody>
                  <a:tcPr/>
                </a:tc>
                <a:tc>
                  <a:txBody>
                    <a:bodyPr/>
                    <a:lstStyle/>
                    <a:p>
                      <a:r>
                        <a:rPr lang="en-US" altLang="zh-CN" dirty="0"/>
                        <a:t>727977</a:t>
                      </a:r>
                      <a:endParaRPr lang="zh-CN" altLang="en-US" dirty="0"/>
                    </a:p>
                  </a:txBody>
                  <a:tcPr/>
                </a:tc>
                <a:extLst>
                  <a:ext uri="{0D108BD9-81ED-4DB2-BD59-A6C34878D82A}">
                    <a16:rowId xmlns:a16="http://schemas.microsoft.com/office/drawing/2014/main" val="773580582"/>
                  </a:ext>
                </a:extLst>
              </a:tr>
            </a:tbl>
          </a:graphicData>
        </a:graphic>
      </p:graphicFrame>
      <p:sp>
        <p:nvSpPr>
          <p:cNvPr id="10" name="Content Placeholder 2">
            <a:extLst>
              <a:ext uri="{FF2B5EF4-FFF2-40B4-BE49-F238E27FC236}">
                <a16:creationId xmlns:a16="http://schemas.microsoft.com/office/drawing/2014/main" id="{0E28F314-7C71-5C48-AC1D-365AB0C545DF}"/>
              </a:ext>
            </a:extLst>
          </p:cNvPr>
          <p:cNvSpPr txBox="1"/>
          <p:nvPr/>
        </p:nvSpPr>
        <p:spPr>
          <a:xfrm>
            <a:off x="1023814" y="16284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000" dirty="0" err="1">
                <a:sym typeface="+mn-ea"/>
              </a:rPr>
              <a:t>Io_num</a:t>
            </a:r>
            <a:r>
              <a:rPr lang="en-US" altLang="zh-CN" sz="2000" dirty="0">
                <a:sym typeface="+mn-ea"/>
              </a:rPr>
              <a:t>=200</a:t>
            </a:r>
            <a:r>
              <a:rPr lang="zh-CN" altLang="en-US" sz="2000" dirty="0">
                <a:sym typeface="+mn-ea"/>
              </a:rPr>
              <a:t>  </a:t>
            </a:r>
            <a:r>
              <a:rPr lang="en-US" altLang="zh-CN" sz="2000" dirty="0" err="1">
                <a:sym typeface="+mn-ea"/>
              </a:rPr>
              <a:t>compute_num</a:t>
            </a:r>
            <a:r>
              <a:rPr lang="en-US" altLang="zh-CN" sz="2000" dirty="0">
                <a:sym typeface="+mn-ea"/>
              </a:rPr>
              <a:t>=1000</a:t>
            </a:r>
          </a:p>
          <a:p>
            <a:pPr lvl="1"/>
            <a:r>
              <a:rPr lang="en-US" altLang="zh-CN" sz="2000" dirty="0">
                <a:sym typeface="+mn-ea"/>
              </a:rPr>
              <a:t>Compute</a:t>
            </a:r>
            <a:r>
              <a:rPr lang="zh-CN" altLang="en-US" sz="2000" dirty="0">
                <a:sym typeface="+mn-ea"/>
              </a:rPr>
              <a:t> </a:t>
            </a:r>
            <a:r>
              <a:rPr lang="en-US" altLang="zh-CN" sz="2000" dirty="0">
                <a:sym typeface="+mn-ea"/>
              </a:rPr>
              <a:t>using</a:t>
            </a:r>
            <a:r>
              <a:rPr lang="zh-CN" altLang="en-US" sz="2000" dirty="0">
                <a:sym typeface="+mn-ea"/>
              </a:rPr>
              <a:t> </a:t>
            </a:r>
            <a:r>
              <a:rPr lang="en-US" altLang="zh-CN" sz="2000" dirty="0">
                <a:sym typeface="+mn-ea"/>
              </a:rPr>
              <a:t>3410806us</a:t>
            </a:r>
          </a:p>
        </p:txBody>
      </p:sp>
      <p:graphicFrame>
        <p:nvGraphicFramePr>
          <p:cNvPr id="3" name="表格 3">
            <a:extLst>
              <a:ext uri="{FF2B5EF4-FFF2-40B4-BE49-F238E27FC236}">
                <a16:creationId xmlns:a16="http://schemas.microsoft.com/office/drawing/2014/main" id="{0B4BB5E1-1BE3-B34E-A113-B456E5FFE613}"/>
              </a:ext>
            </a:extLst>
          </p:cNvPr>
          <p:cNvGraphicFramePr>
            <a:graphicFrameLocks noGrp="1"/>
          </p:cNvGraphicFramePr>
          <p:nvPr>
            <p:extLst>
              <p:ext uri="{D42A27DB-BD31-4B8C-83A1-F6EECF244321}">
                <p14:modId xmlns:p14="http://schemas.microsoft.com/office/powerpoint/2010/main" val="2921146511"/>
              </p:ext>
            </p:extLst>
          </p:nvPr>
        </p:nvGraphicFramePr>
        <p:xfrm>
          <a:off x="1399483" y="4848755"/>
          <a:ext cx="5937231" cy="1478280"/>
        </p:xfrm>
        <a:graphic>
          <a:graphicData uri="http://schemas.openxmlformats.org/drawingml/2006/table">
            <a:tbl>
              <a:tblPr firstRow="1" bandRow="1">
                <a:tableStyleId>{5940675A-B579-460E-94D1-54222C63F5DA}</a:tableStyleId>
              </a:tblPr>
              <a:tblGrid>
                <a:gridCol w="1979077">
                  <a:extLst>
                    <a:ext uri="{9D8B030D-6E8A-4147-A177-3AD203B41FA5}">
                      <a16:colId xmlns:a16="http://schemas.microsoft.com/office/drawing/2014/main" val="3666111404"/>
                    </a:ext>
                  </a:extLst>
                </a:gridCol>
                <a:gridCol w="1979077">
                  <a:extLst>
                    <a:ext uri="{9D8B030D-6E8A-4147-A177-3AD203B41FA5}">
                      <a16:colId xmlns:a16="http://schemas.microsoft.com/office/drawing/2014/main" val="2026561646"/>
                    </a:ext>
                  </a:extLst>
                </a:gridCol>
                <a:gridCol w="1979077">
                  <a:extLst>
                    <a:ext uri="{9D8B030D-6E8A-4147-A177-3AD203B41FA5}">
                      <a16:colId xmlns:a16="http://schemas.microsoft.com/office/drawing/2014/main" val="3670155590"/>
                    </a:ext>
                  </a:extLst>
                </a:gridCol>
              </a:tblGrid>
              <a:tr h="322408">
                <a:tc>
                  <a:txBody>
                    <a:bodyPr/>
                    <a:lstStyle/>
                    <a:p>
                      <a:r>
                        <a:rPr lang="zh-CN" altLang="en-US" dirty="0"/>
                        <a:t>方法</a:t>
                      </a:r>
                      <a:endParaRPr lang="en-US" altLang="zh-CN" dirty="0"/>
                    </a:p>
                  </a:txBody>
                  <a:tcPr/>
                </a:tc>
                <a:tc>
                  <a:txBody>
                    <a:bodyPr/>
                    <a:lstStyle/>
                    <a:p>
                      <a:r>
                        <a:rPr lang="en-US" altLang="zh-CN" dirty="0"/>
                        <a:t>4M</a:t>
                      </a:r>
                      <a:r>
                        <a:rPr lang="zh-CN" altLang="en-US" dirty="0"/>
                        <a:t> </a:t>
                      </a:r>
                      <a:r>
                        <a:rPr lang="en-US" altLang="zh-CN" dirty="0"/>
                        <a:t>min</a:t>
                      </a:r>
                    </a:p>
                  </a:txBody>
                  <a:tcPr/>
                </a:tc>
                <a:tc>
                  <a:txBody>
                    <a:bodyPr/>
                    <a:lstStyle/>
                    <a:p>
                      <a:r>
                        <a:rPr lang="en-US" altLang="zh-CN" dirty="0"/>
                        <a:t>4M</a:t>
                      </a:r>
                      <a:r>
                        <a:rPr lang="zh-CN" altLang="en-US" dirty="0"/>
                        <a:t> </a:t>
                      </a:r>
                      <a:r>
                        <a:rPr lang="en-US" altLang="zh-CN" dirty="0"/>
                        <a:t>max</a:t>
                      </a:r>
                      <a:endParaRPr lang="zh-CN" altLang="en-US" dirty="0"/>
                    </a:p>
                  </a:txBody>
                  <a:tcPr/>
                </a:tc>
                <a:extLst>
                  <a:ext uri="{0D108BD9-81ED-4DB2-BD59-A6C34878D82A}">
                    <a16:rowId xmlns:a16="http://schemas.microsoft.com/office/drawing/2014/main" val="1260525014"/>
                  </a:ext>
                </a:extLst>
              </a:tr>
              <a:tr h="370840">
                <a:tc>
                  <a:txBody>
                    <a:bodyPr/>
                    <a:lstStyle/>
                    <a:p>
                      <a:r>
                        <a:rPr lang="en-US" altLang="zh-CN" dirty="0"/>
                        <a:t>normal</a:t>
                      </a:r>
                      <a:endParaRPr lang="zh-CN" altLang="en-US" dirty="0"/>
                    </a:p>
                  </a:txBody>
                  <a:tcPr/>
                </a:tc>
                <a:tc>
                  <a:txBody>
                    <a:bodyPr/>
                    <a:lstStyle/>
                    <a:p>
                      <a:r>
                        <a:rPr lang="en-US" altLang="zh-CN" dirty="0"/>
                        <a:t>329</a:t>
                      </a:r>
                      <a:endParaRPr lang="zh-CN" altLang="en-US" dirty="0"/>
                    </a:p>
                  </a:txBody>
                  <a:tcPr/>
                </a:tc>
                <a:tc>
                  <a:txBody>
                    <a:bodyPr/>
                    <a:lstStyle/>
                    <a:p>
                      <a:r>
                        <a:rPr lang="en-US" altLang="zh-CN" dirty="0"/>
                        <a:t>3090</a:t>
                      </a:r>
                      <a:endParaRPr lang="zh-CN" altLang="en-US" dirty="0"/>
                    </a:p>
                  </a:txBody>
                  <a:tcPr/>
                </a:tc>
                <a:extLst>
                  <a:ext uri="{0D108BD9-81ED-4DB2-BD59-A6C34878D82A}">
                    <a16:rowId xmlns:a16="http://schemas.microsoft.com/office/drawing/2014/main" val="2889303253"/>
                  </a:ext>
                </a:extLst>
              </a:tr>
              <a:tr h="370840">
                <a:tc>
                  <a:txBody>
                    <a:bodyPr/>
                    <a:lstStyle/>
                    <a:p>
                      <a:r>
                        <a:rPr lang="en-US" altLang="zh-CN" dirty="0" err="1"/>
                        <a:t>uring</a:t>
                      </a:r>
                      <a:endParaRPr lang="zh-CN" altLang="en-US" dirty="0"/>
                    </a:p>
                  </a:txBody>
                  <a:tcPr/>
                </a:tc>
                <a:tc>
                  <a:txBody>
                    <a:bodyPr/>
                    <a:lstStyle/>
                    <a:p>
                      <a:r>
                        <a:rPr lang="en-US" altLang="zh-CN" dirty="0"/>
                        <a:t>707</a:t>
                      </a:r>
                      <a:endParaRPr lang="zh-CN" altLang="en-US" dirty="0"/>
                    </a:p>
                  </a:txBody>
                  <a:tcPr/>
                </a:tc>
                <a:tc>
                  <a:txBody>
                    <a:bodyPr/>
                    <a:lstStyle/>
                    <a:p>
                      <a:r>
                        <a:rPr lang="en-US" altLang="zh-CN" dirty="0"/>
                        <a:t>10601</a:t>
                      </a:r>
                      <a:endParaRPr lang="zh-CN" altLang="en-US" dirty="0"/>
                    </a:p>
                  </a:txBody>
                  <a:tcPr/>
                </a:tc>
                <a:extLst>
                  <a:ext uri="{0D108BD9-81ED-4DB2-BD59-A6C34878D82A}">
                    <a16:rowId xmlns:a16="http://schemas.microsoft.com/office/drawing/2014/main" val="617169638"/>
                  </a:ext>
                </a:extLst>
              </a:tr>
              <a:tr h="370840">
                <a:tc>
                  <a:txBody>
                    <a:bodyPr/>
                    <a:lstStyle/>
                    <a:p>
                      <a:r>
                        <a:rPr lang="en-US" altLang="zh-CN" dirty="0" err="1"/>
                        <a:t>uintr</a:t>
                      </a:r>
                      <a:endParaRPr lang="zh-CN" altLang="en-US" dirty="0"/>
                    </a:p>
                  </a:txBody>
                  <a:tcPr/>
                </a:tc>
                <a:tc>
                  <a:txBody>
                    <a:bodyPr/>
                    <a:lstStyle/>
                    <a:p>
                      <a:r>
                        <a:rPr lang="en-US" altLang="zh-CN" dirty="0"/>
                        <a:t>330</a:t>
                      </a:r>
                      <a:endParaRPr lang="zh-CN" altLang="en-US" dirty="0"/>
                    </a:p>
                  </a:txBody>
                  <a:tcPr/>
                </a:tc>
                <a:tc>
                  <a:txBody>
                    <a:bodyPr/>
                    <a:lstStyle/>
                    <a:p>
                      <a:r>
                        <a:rPr lang="en-US" altLang="zh-CN" dirty="0"/>
                        <a:t>3580</a:t>
                      </a:r>
                      <a:endParaRPr lang="zh-CN" altLang="en-US" dirty="0"/>
                    </a:p>
                  </a:txBody>
                  <a:tcPr/>
                </a:tc>
                <a:extLst>
                  <a:ext uri="{0D108BD9-81ED-4DB2-BD59-A6C34878D82A}">
                    <a16:rowId xmlns:a16="http://schemas.microsoft.com/office/drawing/2014/main" val="3280257136"/>
                  </a:ext>
                </a:extLst>
              </a:tr>
            </a:tbl>
          </a:graphicData>
        </a:graphic>
      </p:graphicFrame>
    </p:spTree>
    <p:extLst>
      <p:ext uri="{BB962C8B-B14F-4D97-AF65-F5344CB8AC3E}">
        <p14:creationId xmlns:p14="http://schemas.microsoft.com/office/powerpoint/2010/main" val="3571365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进一步计划</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用户态中断的</a:t>
            </a:r>
            <a:r>
              <a:rPr lang="en-US" altLang="zh-CN" sz="4000" b="1" dirty="0">
                <a:solidFill>
                  <a:srgbClr val="704F95"/>
                </a:solidFill>
                <a:latin typeface="思源宋体 Medium" panose="02020500000000000000" pitchFamily="18" charset="-122"/>
                <a:ea typeface="思源宋体 Medium" panose="02020500000000000000" pitchFamily="18" charset="-122"/>
              </a:rPr>
              <a:t>web</a:t>
            </a:r>
            <a:r>
              <a:rPr lang="zh-CN" altLang="en-US" sz="4000" b="1" dirty="0">
                <a:solidFill>
                  <a:srgbClr val="704F95"/>
                </a:solidFill>
                <a:latin typeface="思源宋体 Medium" panose="02020500000000000000" pitchFamily="18" charset="-122"/>
                <a:ea typeface="思源宋体 Medium" panose="02020500000000000000" pitchFamily="18" charset="-122"/>
              </a:rPr>
              <a:t>框架</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a:sym typeface="+mn-ea"/>
            </a:endParaRPr>
          </a:p>
          <a:p>
            <a:pPr marL="0" indent="0">
              <a:buNone/>
            </a:pPr>
            <a:endParaRPr lang="en-US" altLang="zh-CN" sz="2400" dirty="0">
              <a:sym typeface="+mn-ea"/>
            </a:endParaRPr>
          </a:p>
          <a:p>
            <a:pPr lvl="1"/>
            <a:endParaRPr lang="en-US" altLang="zh-CN" sz="2000" dirty="0">
              <a:sym typeface="+mn-ea"/>
            </a:endParaRPr>
          </a:p>
        </p:txBody>
      </p:sp>
      <p:sp>
        <p:nvSpPr>
          <p:cNvPr id="10" name="Content Placeholder 2">
            <a:extLst>
              <a:ext uri="{FF2B5EF4-FFF2-40B4-BE49-F238E27FC236}">
                <a16:creationId xmlns:a16="http://schemas.microsoft.com/office/drawing/2014/main" id="{0E28F314-7C71-5C48-AC1D-365AB0C545DF}"/>
              </a:ext>
            </a:extLst>
          </p:cNvPr>
          <p:cNvSpPr txBox="1"/>
          <p:nvPr/>
        </p:nvSpPr>
        <p:spPr>
          <a:xfrm>
            <a:off x="1485256" y="1361153"/>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zh-CN" sz="2000" dirty="0">
              <a:sym typeface="+mn-ea"/>
            </a:endParaRPr>
          </a:p>
        </p:txBody>
      </p:sp>
      <p:sp>
        <p:nvSpPr>
          <p:cNvPr id="37" name="Content Placeholder 2">
            <a:extLst>
              <a:ext uri="{FF2B5EF4-FFF2-40B4-BE49-F238E27FC236}">
                <a16:creationId xmlns:a16="http://schemas.microsoft.com/office/drawing/2014/main" id="{A63DCF12-FE77-0D41-B394-584688C7D569}"/>
              </a:ext>
            </a:extLst>
          </p:cNvPr>
          <p:cNvSpPr txBox="1"/>
          <p:nvPr/>
        </p:nvSpPr>
        <p:spPr>
          <a:xfrm>
            <a:off x="424231" y="2437441"/>
            <a:ext cx="3298800" cy="21766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000" dirty="0">
                <a:sym typeface="+mn-ea"/>
              </a:rPr>
              <a:t>Backend:</a:t>
            </a:r>
            <a:r>
              <a:rPr lang="zh-CN" altLang="en-US" sz="2000" dirty="0">
                <a:sym typeface="+mn-ea"/>
              </a:rPr>
              <a:t> </a:t>
            </a:r>
            <a:r>
              <a:rPr lang="en-US" altLang="zh-CN" sz="2000" dirty="0">
                <a:sym typeface="+mn-ea"/>
              </a:rPr>
              <a:t>new</a:t>
            </a:r>
            <a:r>
              <a:rPr lang="zh-CN" altLang="en-US" sz="2000" dirty="0">
                <a:sym typeface="+mn-ea"/>
              </a:rPr>
              <a:t> </a:t>
            </a:r>
            <a:r>
              <a:rPr lang="en-US" altLang="zh-CN" sz="2000" dirty="0">
                <a:sym typeface="+mn-ea"/>
              </a:rPr>
              <a:t>thread</a:t>
            </a:r>
          </a:p>
          <a:p>
            <a:pPr lvl="1"/>
            <a:r>
              <a:rPr lang="zh-CN" altLang="en-US" sz="2000" dirty="0">
                <a:sym typeface="+mn-ea"/>
              </a:rPr>
              <a:t>内存占用较高</a:t>
            </a:r>
            <a:endParaRPr lang="en-US" altLang="zh-CN" sz="2000" dirty="0">
              <a:sym typeface="+mn-ea"/>
            </a:endParaRPr>
          </a:p>
          <a:p>
            <a:pPr lvl="1"/>
            <a:r>
              <a:rPr lang="zh-CN" altLang="en-US" sz="2000" dirty="0">
                <a:sym typeface="+mn-ea"/>
              </a:rPr>
              <a:t>并发较低</a:t>
            </a:r>
            <a:endParaRPr lang="en-US" altLang="zh-CN" sz="2000" dirty="0">
              <a:sym typeface="+mn-ea"/>
            </a:endParaRPr>
          </a:p>
          <a:p>
            <a:pPr lvl="1"/>
            <a:r>
              <a:rPr lang="zh-CN" altLang="en-US" sz="2000" dirty="0">
                <a:sym typeface="+mn-ea"/>
              </a:rPr>
              <a:t>一些情况下</a:t>
            </a:r>
            <a:r>
              <a:rPr lang="en-US" altLang="zh-CN" sz="2000" dirty="0">
                <a:sym typeface="+mn-ea"/>
              </a:rPr>
              <a:t>(</a:t>
            </a:r>
            <a:r>
              <a:rPr lang="zh-CN" altLang="en-US" sz="2000" dirty="0">
                <a:sym typeface="+mn-ea"/>
              </a:rPr>
              <a:t>动态文件</a:t>
            </a:r>
            <a:r>
              <a:rPr lang="en-US" altLang="zh-CN" sz="2000" dirty="0">
                <a:sym typeface="+mn-ea"/>
              </a:rPr>
              <a:t>)</a:t>
            </a:r>
            <a:r>
              <a:rPr lang="zh-CN" altLang="en-US" sz="2000" dirty="0">
                <a:sym typeface="+mn-ea"/>
              </a:rPr>
              <a:t>相应密度更高</a:t>
            </a:r>
            <a:endParaRPr lang="en-US" altLang="zh-CN" sz="2000" dirty="0">
              <a:sym typeface="+mn-ea"/>
            </a:endParaRPr>
          </a:p>
          <a:p>
            <a:pPr lvl="1"/>
            <a:endParaRPr lang="en-US" altLang="zh-CN" sz="2000" dirty="0">
              <a:sym typeface="+mn-ea"/>
            </a:endParaRPr>
          </a:p>
        </p:txBody>
      </p:sp>
      <p:pic>
        <p:nvPicPr>
          <p:cNvPr id="2" name="图片 1">
            <a:extLst>
              <a:ext uri="{FF2B5EF4-FFF2-40B4-BE49-F238E27FC236}">
                <a16:creationId xmlns:a16="http://schemas.microsoft.com/office/drawing/2014/main" id="{A6A355C2-64B0-9E41-8101-4B309450B414}"/>
              </a:ext>
            </a:extLst>
          </p:cNvPr>
          <p:cNvPicPr>
            <a:picLocks noChangeAspect="1"/>
          </p:cNvPicPr>
          <p:nvPr/>
        </p:nvPicPr>
        <p:blipFill>
          <a:blip r:embed="rId4"/>
          <a:stretch>
            <a:fillRect/>
          </a:stretch>
        </p:blipFill>
        <p:spPr>
          <a:xfrm>
            <a:off x="1297194" y="1763735"/>
            <a:ext cx="1790700" cy="558800"/>
          </a:xfrm>
          <a:prstGeom prst="rect">
            <a:avLst/>
          </a:prstGeom>
        </p:spPr>
      </p:pic>
      <p:pic>
        <p:nvPicPr>
          <p:cNvPr id="3" name="图片 2">
            <a:extLst>
              <a:ext uri="{FF2B5EF4-FFF2-40B4-BE49-F238E27FC236}">
                <a16:creationId xmlns:a16="http://schemas.microsoft.com/office/drawing/2014/main" id="{5259BA75-9834-434E-A55C-7B77F6F5C88F}"/>
              </a:ext>
            </a:extLst>
          </p:cNvPr>
          <p:cNvPicPr>
            <a:picLocks noChangeAspect="1"/>
          </p:cNvPicPr>
          <p:nvPr/>
        </p:nvPicPr>
        <p:blipFill>
          <a:blip r:embed="rId5"/>
          <a:stretch>
            <a:fillRect/>
          </a:stretch>
        </p:blipFill>
        <p:spPr>
          <a:xfrm>
            <a:off x="8133394" y="1786074"/>
            <a:ext cx="1255060" cy="514121"/>
          </a:xfrm>
          <a:prstGeom prst="rect">
            <a:avLst/>
          </a:prstGeom>
        </p:spPr>
      </p:pic>
      <p:pic>
        <p:nvPicPr>
          <p:cNvPr id="5" name="图片 4">
            <a:extLst>
              <a:ext uri="{FF2B5EF4-FFF2-40B4-BE49-F238E27FC236}">
                <a16:creationId xmlns:a16="http://schemas.microsoft.com/office/drawing/2014/main" id="{76CC11D8-0A21-D944-9291-5E719C0E0C7E}"/>
              </a:ext>
            </a:extLst>
          </p:cNvPr>
          <p:cNvPicPr>
            <a:picLocks noChangeAspect="1"/>
          </p:cNvPicPr>
          <p:nvPr/>
        </p:nvPicPr>
        <p:blipFill>
          <a:blip r:embed="rId6"/>
          <a:stretch>
            <a:fillRect/>
          </a:stretch>
        </p:blipFill>
        <p:spPr>
          <a:xfrm>
            <a:off x="4414565" y="1312380"/>
            <a:ext cx="2564445" cy="2103350"/>
          </a:xfrm>
          <a:prstGeom prst="rect">
            <a:avLst/>
          </a:prstGeom>
        </p:spPr>
      </p:pic>
      <p:pic>
        <p:nvPicPr>
          <p:cNvPr id="7" name="图片 6">
            <a:extLst>
              <a:ext uri="{FF2B5EF4-FFF2-40B4-BE49-F238E27FC236}">
                <a16:creationId xmlns:a16="http://schemas.microsoft.com/office/drawing/2014/main" id="{7AA0F472-54E0-8B4E-A239-7E8F2D6DB0EB}"/>
              </a:ext>
            </a:extLst>
          </p:cNvPr>
          <p:cNvPicPr>
            <a:picLocks noChangeAspect="1"/>
          </p:cNvPicPr>
          <p:nvPr/>
        </p:nvPicPr>
        <p:blipFill>
          <a:blip r:embed="rId7"/>
          <a:stretch>
            <a:fillRect/>
          </a:stretch>
        </p:blipFill>
        <p:spPr>
          <a:xfrm>
            <a:off x="4386366" y="3429000"/>
            <a:ext cx="2620841" cy="2103350"/>
          </a:xfrm>
          <a:prstGeom prst="rect">
            <a:avLst/>
          </a:prstGeom>
        </p:spPr>
      </p:pic>
      <p:sp>
        <p:nvSpPr>
          <p:cNvPr id="40" name="Content Placeholder 2">
            <a:extLst>
              <a:ext uri="{FF2B5EF4-FFF2-40B4-BE49-F238E27FC236}">
                <a16:creationId xmlns:a16="http://schemas.microsoft.com/office/drawing/2014/main" id="{9EFE6A20-8CB7-E842-8F3F-BD87B16C7148}"/>
              </a:ext>
            </a:extLst>
          </p:cNvPr>
          <p:cNvSpPr txBox="1"/>
          <p:nvPr/>
        </p:nvSpPr>
        <p:spPr>
          <a:xfrm>
            <a:off x="7477665" y="2364055"/>
            <a:ext cx="3298800" cy="21766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000" dirty="0">
                <a:sym typeface="+mn-ea"/>
              </a:rPr>
              <a:t>Backend:</a:t>
            </a:r>
            <a:r>
              <a:rPr lang="zh-CN" altLang="en-US" sz="2000" dirty="0">
                <a:sym typeface="+mn-ea"/>
              </a:rPr>
              <a:t> </a:t>
            </a:r>
            <a:r>
              <a:rPr lang="en-US" altLang="zh-CN" sz="2000" dirty="0" err="1">
                <a:sym typeface="+mn-ea"/>
              </a:rPr>
              <a:t>epoll</a:t>
            </a:r>
            <a:endParaRPr lang="en-US" altLang="zh-CN" sz="2000" dirty="0">
              <a:sym typeface="+mn-ea"/>
            </a:endParaRPr>
          </a:p>
          <a:p>
            <a:pPr lvl="1"/>
            <a:r>
              <a:rPr lang="zh-CN" altLang="en-US" sz="2000" dirty="0">
                <a:sym typeface="+mn-ea"/>
              </a:rPr>
              <a:t>内存占用低</a:t>
            </a:r>
            <a:endParaRPr lang="en-US" altLang="zh-CN" sz="2000" dirty="0">
              <a:sym typeface="+mn-ea"/>
            </a:endParaRPr>
          </a:p>
          <a:p>
            <a:pPr lvl="1"/>
            <a:r>
              <a:rPr lang="zh-CN" altLang="en-US" sz="2000" dirty="0">
                <a:sym typeface="+mn-ea"/>
              </a:rPr>
              <a:t>高并发</a:t>
            </a:r>
            <a:endParaRPr lang="en-US" altLang="zh-CN" sz="2000" dirty="0">
              <a:sym typeface="+mn-ea"/>
            </a:endParaRPr>
          </a:p>
          <a:p>
            <a:pPr lvl="1"/>
            <a:r>
              <a:rPr lang="zh-CN" altLang="en-US" sz="2000" dirty="0">
                <a:sym typeface="+mn-ea"/>
              </a:rPr>
              <a:t>高负载下延时增大</a:t>
            </a:r>
            <a:endParaRPr lang="en-US" altLang="zh-CN" sz="2000" dirty="0">
              <a:sym typeface="+mn-ea"/>
            </a:endParaRPr>
          </a:p>
        </p:txBody>
      </p:sp>
    </p:spTree>
    <p:extLst>
      <p:ext uri="{BB962C8B-B14F-4D97-AF65-F5344CB8AC3E}">
        <p14:creationId xmlns:p14="http://schemas.microsoft.com/office/powerpoint/2010/main" val="1142207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进一步计划</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用户态中断的</a:t>
            </a:r>
            <a:r>
              <a:rPr lang="en-US" altLang="zh-CN" sz="4000" b="1" dirty="0">
                <a:solidFill>
                  <a:srgbClr val="704F95"/>
                </a:solidFill>
                <a:latin typeface="思源宋体 Medium" panose="02020500000000000000" pitchFamily="18" charset="-122"/>
                <a:ea typeface="思源宋体 Medium" panose="02020500000000000000" pitchFamily="18" charset="-122"/>
              </a:rPr>
              <a:t>web</a:t>
            </a:r>
            <a:r>
              <a:rPr lang="zh-CN" altLang="en-US" sz="4000" b="1" dirty="0">
                <a:solidFill>
                  <a:srgbClr val="704F95"/>
                </a:solidFill>
                <a:latin typeface="思源宋体 Medium" panose="02020500000000000000" pitchFamily="18" charset="-122"/>
                <a:ea typeface="思源宋体 Medium" panose="02020500000000000000" pitchFamily="18" charset="-122"/>
              </a:rPr>
              <a:t>框架</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a:sym typeface="+mn-ea"/>
            </a:endParaRPr>
          </a:p>
          <a:p>
            <a:pPr marL="0" indent="0">
              <a:buNone/>
            </a:pPr>
            <a:endParaRPr lang="en-US" altLang="zh-CN" sz="2400" dirty="0">
              <a:sym typeface="+mn-ea"/>
            </a:endParaRPr>
          </a:p>
          <a:p>
            <a:pPr lvl="1"/>
            <a:endParaRPr lang="en-US" altLang="zh-CN" sz="2000" dirty="0">
              <a:sym typeface="+mn-ea"/>
            </a:endParaRPr>
          </a:p>
        </p:txBody>
      </p:sp>
      <p:sp>
        <p:nvSpPr>
          <p:cNvPr id="10" name="Content Placeholder 2">
            <a:extLst>
              <a:ext uri="{FF2B5EF4-FFF2-40B4-BE49-F238E27FC236}">
                <a16:creationId xmlns:a16="http://schemas.microsoft.com/office/drawing/2014/main" id="{0E28F314-7C71-5C48-AC1D-365AB0C545DF}"/>
              </a:ext>
            </a:extLst>
          </p:cNvPr>
          <p:cNvSpPr txBox="1"/>
          <p:nvPr/>
        </p:nvSpPr>
        <p:spPr>
          <a:xfrm>
            <a:off x="1485256" y="1361153"/>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zh-CN" sz="2000" dirty="0">
              <a:sym typeface="+mn-ea"/>
            </a:endParaRPr>
          </a:p>
        </p:txBody>
      </p:sp>
      <p:sp>
        <p:nvSpPr>
          <p:cNvPr id="12" name="圆角矩形 11">
            <a:extLst>
              <a:ext uri="{FF2B5EF4-FFF2-40B4-BE49-F238E27FC236}">
                <a16:creationId xmlns:a16="http://schemas.microsoft.com/office/drawing/2014/main" id="{E408E0FD-2921-6949-8BB4-33AD9C27DA55}"/>
              </a:ext>
            </a:extLst>
          </p:cNvPr>
          <p:cNvSpPr/>
          <p:nvPr/>
        </p:nvSpPr>
        <p:spPr>
          <a:xfrm>
            <a:off x="7377903" y="3518799"/>
            <a:ext cx="657041" cy="436086"/>
          </a:xfrm>
          <a:prstGeom prst="roundRect">
            <a:avLst/>
          </a:prstGeom>
          <a:solidFill>
            <a:srgbClr val="A75ACE"/>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err="1"/>
              <a:t>uintr</a:t>
            </a:r>
            <a:endParaRPr lang="en-US" altLang="zh-CN" sz="1400" dirty="0"/>
          </a:p>
        </p:txBody>
      </p:sp>
      <p:sp>
        <p:nvSpPr>
          <p:cNvPr id="13" name="圆角矩形 12">
            <a:extLst>
              <a:ext uri="{FF2B5EF4-FFF2-40B4-BE49-F238E27FC236}">
                <a16:creationId xmlns:a16="http://schemas.microsoft.com/office/drawing/2014/main" id="{258D76D0-A2B1-AE44-9BE2-A9BFAA9284F6}"/>
              </a:ext>
            </a:extLst>
          </p:cNvPr>
          <p:cNvSpPr/>
          <p:nvPr/>
        </p:nvSpPr>
        <p:spPr>
          <a:xfrm>
            <a:off x="6191817" y="3071996"/>
            <a:ext cx="546931" cy="1329691"/>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内核线程</a:t>
            </a:r>
            <a:endParaRPr lang="en-US" altLang="zh-CN" sz="1400" dirty="0"/>
          </a:p>
        </p:txBody>
      </p:sp>
      <p:sp>
        <p:nvSpPr>
          <p:cNvPr id="14" name="圆角矩形 13">
            <a:extLst>
              <a:ext uri="{FF2B5EF4-FFF2-40B4-BE49-F238E27FC236}">
                <a16:creationId xmlns:a16="http://schemas.microsoft.com/office/drawing/2014/main" id="{ACA9CC7C-7420-B64B-86DF-9EF564832E29}"/>
              </a:ext>
            </a:extLst>
          </p:cNvPr>
          <p:cNvSpPr/>
          <p:nvPr/>
        </p:nvSpPr>
        <p:spPr>
          <a:xfrm>
            <a:off x="8710902" y="3071996"/>
            <a:ext cx="546931" cy="1329691"/>
          </a:xfrm>
          <a:prstGeom prst="roundRect">
            <a:avLst/>
          </a:prstGeom>
          <a:solidFill>
            <a:schemeClr val="accent4">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中断处理函数</a:t>
            </a:r>
            <a:endParaRPr lang="en-US" altLang="zh-CN" sz="1400" dirty="0"/>
          </a:p>
        </p:txBody>
      </p:sp>
      <p:sp>
        <p:nvSpPr>
          <p:cNvPr id="15" name="圆角矩形 14">
            <a:extLst>
              <a:ext uri="{FF2B5EF4-FFF2-40B4-BE49-F238E27FC236}">
                <a16:creationId xmlns:a16="http://schemas.microsoft.com/office/drawing/2014/main" id="{413534A6-3017-9343-8F6A-F2751F2D5F31}"/>
              </a:ext>
            </a:extLst>
          </p:cNvPr>
          <p:cNvSpPr/>
          <p:nvPr/>
        </p:nvSpPr>
        <p:spPr>
          <a:xfrm>
            <a:off x="10272715" y="1619624"/>
            <a:ext cx="546931" cy="1130310"/>
          </a:xfrm>
          <a:prstGeom prst="round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服务协程</a:t>
            </a:r>
            <a:endParaRPr lang="en-US" altLang="zh-CN" sz="1400" dirty="0"/>
          </a:p>
        </p:txBody>
      </p:sp>
      <p:sp>
        <p:nvSpPr>
          <p:cNvPr id="16" name="圆角矩形 15">
            <a:extLst>
              <a:ext uri="{FF2B5EF4-FFF2-40B4-BE49-F238E27FC236}">
                <a16:creationId xmlns:a16="http://schemas.microsoft.com/office/drawing/2014/main" id="{72D6F105-B1F2-4746-B600-337F9E344233}"/>
              </a:ext>
            </a:extLst>
          </p:cNvPr>
          <p:cNvSpPr/>
          <p:nvPr/>
        </p:nvSpPr>
        <p:spPr>
          <a:xfrm>
            <a:off x="10272715" y="3071997"/>
            <a:ext cx="546931" cy="1130310"/>
          </a:xfrm>
          <a:prstGeom prst="round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服务协程</a:t>
            </a:r>
            <a:endParaRPr lang="en-US" altLang="zh-CN" sz="1400" dirty="0"/>
          </a:p>
        </p:txBody>
      </p:sp>
      <p:sp>
        <p:nvSpPr>
          <p:cNvPr id="17" name="圆角矩形 16">
            <a:extLst>
              <a:ext uri="{FF2B5EF4-FFF2-40B4-BE49-F238E27FC236}">
                <a16:creationId xmlns:a16="http://schemas.microsoft.com/office/drawing/2014/main" id="{3BAD07F4-E64F-4548-BBE1-12D85DECB943}"/>
              </a:ext>
            </a:extLst>
          </p:cNvPr>
          <p:cNvSpPr/>
          <p:nvPr/>
        </p:nvSpPr>
        <p:spPr>
          <a:xfrm>
            <a:off x="10272715" y="4568252"/>
            <a:ext cx="546931" cy="1130310"/>
          </a:xfrm>
          <a:prstGeom prst="round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服务协程</a:t>
            </a:r>
            <a:endParaRPr lang="en-US" altLang="zh-CN" sz="1400" dirty="0"/>
          </a:p>
        </p:txBody>
      </p:sp>
      <p:sp>
        <p:nvSpPr>
          <p:cNvPr id="18" name="圆角矩形 17">
            <a:extLst>
              <a:ext uri="{FF2B5EF4-FFF2-40B4-BE49-F238E27FC236}">
                <a16:creationId xmlns:a16="http://schemas.microsoft.com/office/drawing/2014/main" id="{70082EE6-EFBC-A048-8E5F-1C4B702775C3}"/>
              </a:ext>
            </a:extLst>
          </p:cNvPr>
          <p:cNvSpPr/>
          <p:nvPr/>
        </p:nvSpPr>
        <p:spPr>
          <a:xfrm>
            <a:off x="4889443" y="1602566"/>
            <a:ext cx="546931" cy="113031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用户</a:t>
            </a:r>
            <a:endParaRPr lang="en-US" altLang="zh-CN" sz="1400" dirty="0"/>
          </a:p>
        </p:txBody>
      </p:sp>
      <p:sp>
        <p:nvSpPr>
          <p:cNvPr id="19" name="圆角矩形 18">
            <a:extLst>
              <a:ext uri="{FF2B5EF4-FFF2-40B4-BE49-F238E27FC236}">
                <a16:creationId xmlns:a16="http://schemas.microsoft.com/office/drawing/2014/main" id="{9773B2C6-51D6-5940-8A66-CC66B1F4D2FC}"/>
              </a:ext>
            </a:extLst>
          </p:cNvPr>
          <p:cNvSpPr/>
          <p:nvPr/>
        </p:nvSpPr>
        <p:spPr>
          <a:xfrm>
            <a:off x="4889443" y="3106317"/>
            <a:ext cx="546931" cy="113031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用户</a:t>
            </a:r>
            <a:endParaRPr lang="en-US" altLang="zh-CN" sz="1400" dirty="0"/>
          </a:p>
        </p:txBody>
      </p:sp>
      <p:sp>
        <p:nvSpPr>
          <p:cNvPr id="20" name="圆角矩形 19">
            <a:extLst>
              <a:ext uri="{FF2B5EF4-FFF2-40B4-BE49-F238E27FC236}">
                <a16:creationId xmlns:a16="http://schemas.microsoft.com/office/drawing/2014/main" id="{DD8A17F1-77AD-3943-98ED-E0FBB7775621}"/>
              </a:ext>
            </a:extLst>
          </p:cNvPr>
          <p:cNvSpPr/>
          <p:nvPr/>
        </p:nvSpPr>
        <p:spPr>
          <a:xfrm>
            <a:off x="4889442" y="4656863"/>
            <a:ext cx="546931" cy="113031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用户</a:t>
            </a:r>
            <a:endParaRPr lang="en-US" altLang="zh-CN" sz="1400" dirty="0"/>
          </a:p>
        </p:txBody>
      </p:sp>
      <p:sp>
        <p:nvSpPr>
          <p:cNvPr id="21" name="圆角矩形 20">
            <a:extLst>
              <a:ext uri="{FF2B5EF4-FFF2-40B4-BE49-F238E27FC236}">
                <a16:creationId xmlns:a16="http://schemas.microsoft.com/office/drawing/2014/main" id="{126EBC8D-EC90-5D4B-93CC-3F6E505D3437}"/>
              </a:ext>
            </a:extLst>
          </p:cNvPr>
          <p:cNvSpPr/>
          <p:nvPr/>
        </p:nvSpPr>
        <p:spPr>
          <a:xfrm>
            <a:off x="6228620" y="5129202"/>
            <a:ext cx="1020256" cy="467361"/>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err="1"/>
              <a:t>Io_uring</a:t>
            </a:r>
            <a:endParaRPr lang="en-US" altLang="zh-CN" sz="1400" dirty="0"/>
          </a:p>
        </p:txBody>
      </p:sp>
      <p:cxnSp>
        <p:nvCxnSpPr>
          <p:cNvPr id="4" name="直线箭头连接符 3">
            <a:extLst>
              <a:ext uri="{FF2B5EF4-FFF2-40B4-BE49-F238E27FC236}">
                <a16:creationId xmlns:a16="http://schemas.microsoft.com/office/drawing/2014/main" id="{FAB20846-1350-DA49-BA28-7AF1CAAAD7E5}"/>
              </a:ext>
            </a:extLst>
          </p:cNvPr>
          <p:cNvCxnSpPr>
            <a:stCxn id="18" idx="3"/>
            <a:endCxn id="13" idx="1"/>
          </p:cNvCxnSpPr>
          <p:nvPr/>
        </p:nvCxnSpPr>
        <p:spPr>
          <a:xfrm>
            <a:off x="5436374" y="2167721"/>
            <a:ext cx="755443" cy="1569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线箭头连接符 5">
            <a:extLst>
              <a:ext uri="{FF2B5EF4-FFF2-40B4-BE49-F238E27FC236}">
                <a16:creationId xmlns:a16="http://schemas.microsoft.com/office/drawing/2014/main" id="{43DB2401-197A-A147-83BC-BB6569793A36}"/>
              </a:ext>
            </a:extLst>
          </p:cNvPr>
          <p:cNvCxnSpPr>
            <a:stCxn id="19" idx="3"/>
            <a:endCxn id="13" idx="1"/>
          </p:cNvCxnSpPr>
          <p:nvPr/>
        </p:nvCxnSpPr>
        <p:spPr>
          <a:xfrm>
            <a:off x="5436374" y="3671472"/>
            <a:ext cx="755443" cy="6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8A436F7A-3FFA-F740-9EE0-06125FCDE23B}"/>
              </a:ext>
            </a:extLst>
          </p:cNvPr>
          <p:cNvCxnSpPr>
            <a:stCxn id="20" idx="3"/>
            <a:endCxn id="13" idx="1"/>
          </p:cNvCxnSpPr>
          <p:nvPr/>
        </p:nvCxnSpPr>
        <p:spPr>
          <a:xfrm flipV="1">
            <a:off x="5436373" y="3736842"/>
            <a:ext cx="755444" cy="1485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65BCE545-3D0E-444B-8BD4-CCE3A3D8A8A2}"/>
              </a:ext>
            </a:extLst>
          </p:cNvPr>
          <p:cNvSpPr txBox="1"/>
          <p:nvPr/>
        </p:nvSpPr>
        <p:spPr>
          <a:xfrm>
            <a:off x="5298569" y="2813980"/>
            <a:ext cx="994183" cy="261610"/>
          </a:xfrm>
          <a:prstGeom prst="rect">
            <a:avLst/>
          </a:prstGeom>
          <a:noFill/>
        </p:spPr>
        <p:txBody>
          <a:bodyPr wrap="none" rtlCol="0">
            <a:spAutoFit/>
          </a:bodyPr>
          <a:lstStyle/>
          <a:p>
            <a:r>
              <a:rPr kumimoji="1" lang="zh-CN" altLang="en-US" sz="1100" dirty="0"/>
              <a:t>提交</a:t>
            </a:r>
            <a:r>
              <a:rPr kumimoji="1" lang="en-US" altLang="zh-CN" sz="1100" dirty="0"/>
              <a:t>web</a:t>
            </a:r>
            <a:r>
              <a:rPr kumimoji="1" lang="zh-CN" altLang="en-US" sz="1100" dirty="0"/>
              <a:t>请求</a:t>
            </a:r>
          </a:p>
        </p:txBody>
      </p:sp>
      <p:cxnSp>
        <p:nvCxnSpPr>
          <p:cNvPr id="25" name="直线箭头连接符 24">
            <a:extLst>
              <a:ext uri="{FF2B5EF4-FFF2-40B4-BE49-F238E27FC236}">
                <a16:creationId xmlns:a16="http://schemas.microsoft.com/office/drawing/2014/main" id="{67F282ED-DF54-194A-A4DE-A454FB68FF15}"/>
              </a:ext>
            </a:extLst>
          </p:cNvPr>
          <p:cNvCxnSpPr>
            <a:stCxn id="13" idx="2"/>
          </p:cNvCxnSpPr>
          <p:nvPr/>
        </p:nvCxnSpPr>
        <p:spPr>
          <a:xfrm>
            <a:off x="6465283" y="4401687"/>
            <a:ext cx="107397" cy="727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10C5B571-6175-D148-BB25-3A06EC43567F}"/>
              </a:ext>
            </a:extLst>
          </p:cNvPr>
          <p:cNvSpPr txBox="1"/>
          <p:nvPr/>
        </p:nvSpPr>
        <p:spPr>
          <a:xfrm>
            <a:off x="6465282" y="4609123"/>
            <a:ext cx="1016625" cy="261610"/>
          </a:xfrm>
          <a:prstGeom prst="rect">
            <a:avLst/>
          </a:prstGeom>
          <a:noFill/>
        </p:spPr>
        <p:txBody>
          <a:bodyPr wrap="none" rtlCol="0">
            <a:spAutoFit/>
          </a:bodyPr>
          <a:lstStyle/>
          <a:p>
            <a:r>
              <a:rPr kumimoji="1" lang="zh-CN" altLang="en-US" sz="1100" dirty="0"/>
              <a:t>获取</a:t>
            </a:r>
            <a:r>
              <a:rPr kumimoji="1" lang="en-US" altLang="zh-CN" sz="1100" dirty="0"/>
              <a:t>io,</a:t>
            </a:r>
            <a:r>
              <a:rPr kumimoji="1" lang="zh-CN" altLang="en-US" sz="1100" dirty="0"/>
              <a:t> </a:t>
            </a:r>
            <a:r>
              <a:rPr kumimoji="1" lang="en-US" altLang="zh-CN" sz="1100" dirty="0"/>
              <a:t>accept</a:t>
            </a:r>
            <a:endParaRPr kumimoji="1" lang="zh-CN" altLang="en-US" sz="1100" dirty="0"/>
          </a:p>
        </p:txBody>
      </p:sp>
      <p:cxnSp>
        <p:nvCxnSpPr>
          <p:cNvPr id="29" name="直线箭头连接符 28">
            <a:extLst>
              <a:ext uri="{FF2B5EF4-FFF2-40B4-BE49-F238E27FC236}">
                <a16:creationId xmlns:a16="http://schemas.microsoft.com/office/drawing/2014/main" id="{267EDB63-4863-5D41-A26B-ED06E38588D5}"/>
              </a:ext>
            </a:extLst>
          </p:cNvPr>
          <p:cNvCxnSpPr>
            <a:cxnSpLocks/>
            <a:stCxn id="13" idx="3"/>
            <a:endCxn id="12" idx="1"/>
          </p:cNvCxnSpPr>
          <p:nvPr/>
        </p:nvCxnSpPr>
        <p:spPr>
          <a:xfrm>
            <a:off x="6738748" y="3736842"/>
            <a:ext cx="639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A689AA2D-A158-0B4B-B75B-DA3B1143D0D6}"/>
              </a:ext>
            </a:extLst>
          </p:cNvPr>
          <p:cNvCxnSpPr>
            <a:cxnSpLocks/>
            <a:stCxn id="12" idx="3"/>
            <a:endCxn id="14" idx="1"/>
          </p:cNvCxnSpPr>
          <p:nvPr/>
        </p:nvCxnSpPr>
        <p:spPr>
          <a:xfrm>
            <a:off x="8034944" y="3736842"/>
            <a:ext cx="675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7CD34587-9870-034A-A51C-FBEE29AB737A}"/>
              </a:ext>
            </a:extLst>
          </p:cNvPr>
          <p:cNvSpPr txBox="1"/>
          <p:nvPr/>
        </p:nvSpPr>
        <p:spPr>
          <a:xfrm>
            <a:off x="8092585" y="4498742"/>
            <a:ext cx="1944763" cy="261610"/>
          </a:xfrm>
          <a:prstGeom prst="rect">
            <a:avLst/>
          </a:prstGeom>
          <a:noFill/>
        </p:spPr>
        <p:txBody>
          <a:bodyPr wrap="none" rtlCol="0">
            <a:spAutoFit/>
          </a:bodyPr>
          <a:lstStyle/>
          <a:p>
            <a:r>
              <a:rPr kumimoji="1" lang="zh-CN" altLang="en-US" sz="1100" dirty="0"/>
              <a:t>轮询完成队列</a:t>
            </a:r>
            <a:r>
              <a:rPr kumimoji="1" lang="en-US" altLang="zh-CN" sz="1100" dirty="0"/>
              <a:t>,</a:t>
            </a:r>
            <a:r>
              <a:rPr kumimoji="1" lang="zh-CN" altLang="en-US" sz="1100" dirty="0"/>
              <a:t> 调用服务协程</a:t>
            </a:r>
          </a:p>
        </p:txBody>
      </p:sp>
      <p:cxnSp>
        <p:nvCxnSpPr>
          <p:cNvPr id="36" name="直线箭头连接符 35">
            <a:extLst>
              <a:ext uri="{FF2B5EF4-FFF2-40B4-BE49-F238E27FC236}">
                <a16:creationId xmlns:a16="http://schemas.microsoft.com/office/drawing/2014/main" id="{D344ED2F-D25C-DD41-8F90-C0EAFF665C6B}"/>
              </a:ext>
            </a:extLst>
          </p:cNvPr>
          <p:cNvCxnSpPr>
            <a:cxnSpLocks/>
            <a:stCxn id="14" idx="3"/>
            <a:endCxn id="15" idx="1"/>
          </p:cNvCxnSpPr>
          <p:nvPr/>
        </p:nvCxnSpPr>
        <p:spPr>
          <a:xfrm flipV="1">
            <a:off x="9257833" y="2184779"/>
            <a:ext cx="1014882" cy="1552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0E868249-265C-DA47-8581-84AC87A72393}"/>
              </a:ext>
            </a:extLst>
          </p:cNvPr>
          <p:cNvCxnSpPr>
            <a:cxnSpLocks/>
            <a:stCxn id="14" idx="3"/>
            <a:endCxn id="16" idx="1"/>
          </p:cNvCxnSpPr>
          <p:nvPr/>
        </p:nvCxnSpPr>
        <p:spPr>
          <a:xfrm flipV="1">
            <a:off x="9257833" y="3637152"/>
            <a:ext cx="1014882" cy="99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C05582BE-0152-A34D-B1A4-6C22F32C7496}"/>
              </a:ext>
            </a:extLst>
          </p:cNvPr>
          <p:cNvCxnSpPr>
            <a:cxnSpLocks/>
            <a:stCxn id="14" idx="3"/>
            <a:endCxn id="17" idx="1"/>
          </p:cNvCxnSpPr>
          <p:nvPr/>
        </p:nvCxnSpPr>
        <p:spPr>
          <a:xfrm>
            <a:off x="9257833" y="3736842"/>
            <a:ext cx="1014882" cy="1396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45">
            <a:extLst>
              <a:ext uri="{FF2B5EF4-FFF2-40B4-BE49-F238E27FC236}">
                <a16:creationId xmlns:a16="http://schemas.microsoft.com/office/drawing/2014/main" id="{0CD92B98-86F6-704E-BDEC-A14FD679EB59}"/>
              </a:ext>
            </a:extLst>
          </p:cNvPr>
          <p:cNvCxnSpPr>
            <a:stCxn id="16" idx="3"/>
            <a:endCxn id="21" idx="2"/>
          </p:cNvCxnSpPr>
          <p:nvPr/>
        </p:nvCxnSpPr>
        <p:spPr>
          <a:xfrm flipH="1">
            <a:off x="6738748" y="3637152"/>
            <a:ext cx="4080898" cy="1959411"/>
          </a:xfrm>
          <a:prstGeom prst="bentConnector4">
            <a:avLst>
              <a:gd name="adj1" fmla="val -5602"/>
              <a:gd name="adj2" fmla="val 111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3C49E5EA-B291-AA46-AAF3-37482DFC9EDE}"/>
              </a:ext>
            </a:extLst>
          </p:cNvPr>
          <p:cNvCxnSpPr>
            <a:cxnSpLocks/>
            <a:stCxn id="13" idx="0"/>
          </p:cNvCxnSpPr>
          <p:nvPr/>
        </p:nvCxnSpPr>
        <p:spPr>
          <a:xfrm flipV="1">
            <a:off x="6465283" y="2446412"/>
            <a:ext cx="53698" cy="625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图形 51" descr="数据库">
            <a:extLst>
              <a:ext uri="{FF2B5EF4-FFF2-40B4-BE49-F238E27FC236}">
                <a16:creationId xmlns:a16="http://schemas.microsoft.com/office/drawing/2014/main" id="{A6B01D3A-BBB2-FA48-A0B7-96AEC4F541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67393" y="1598749"/>
            <a:ext cx="914400" cy="914400"/>
          </a:xfrm>
          <a:prstGeom prst="rect">
            <a:avLst/>
          </a:prstGeom>
        </p:spPr>
      </p:pic>
      <p:sp>
        <p:nvSpPr>
          <p:cNvPr id="54" name="文本框 53">
            <a:extLst>
              <a:ext uri="{FF2B5EF4-FFF2-40B4-BE49-F238E27FC236}">
                <a16:creationId xmlns:a16="http://schemas.microsoft.com/office/drawing/2014/main" id="{C9017F34-0F07-9443-92CE-624AF9AD9D29}"/>
              </a:ext>
            </a:extLst>
          </p:cNvPr>
          <p:cNvSpPr txBox="1"/>
          <p:nvPr/>
        </p:nvSpPr>
        <p:spPr>
          <a:xfrm>
            <a:off x="6483032" y="2590325"/>
            <a:ext cx="748923" cy="261610"/>
          </a:xfrm>
          <a:prstGeom prst="rect">
            <a:avLst/>
          </a:prstGeom>
          <a:noFill/>
        </p:spPr>
        <p:txBody>
          <a:bodyPr wrap="none" rtlCol="0">
            <a:spAutoFit/>
          </a:bodyPr>
          <a:lstStyle/>
          <a:p>
            <a:r>
              <a:rPr kumimoji="1" lang="zh-CN" altLang="en-US" sz="1100" dirty="0"/>
              <a:t>写入磁盘</a:t>
            </a:r>
          </a:p>
        </p:txBody>
      </p:sp>
      <p:sp>
        <p:nvSpPr>
          <p:cNvPr id="55" name="文本框 54">
            <a:extLst>
              <a:ext uri="{FF2B5EF4-FFF2-40B4-BE49-F238E27FC236}">
                <a16:creationId xmlns:a16="http://schemas.microsoft.com/office/drawing/2014/main" id="{B8526E0E-10E1-024A-B4CB-44678EE5227F}"/>
              </a:ext>
            </a:extLst>
          </p:cNvPr>
          <p:cNvSpPr txBox="1"/>
          <p:nvPr/>
        </p:nvSpPr>
        <p:spPr>
          <a:xfrm>
            <a:off x="8322934" y="5884177"/>
            <a:ext cx="1016625" cy="261610"/>
          </a:xfrm>
          <a:prstGeom prst="rect">
            <a:avLst/>
          </a:prstGeom>
          <a:noFill/>
        </p:spPr>
        <p:txBody>
          <a:bodyPr wrap="none" rtlCol="0">
            <a:spAutoFit/>
          </a:bodyPr>
          <a:lstStyle/>
          <a:p>
            <a:r>
              <a:rPr kumimoji="1" lang="zh-CN" altLang="en-US" sz="1100" dirty="0"/>
              <a:t>提交</a:t>
            </a:r>
            <a:r>
              <a:rPr kumimoji="1" lang="en-US" altLang="zh-CN" sz="1100" dirty="0"/>
              <a:t>io,</a:t>
            </a:r>
            <a:r>
              <a:rPr kumimoji="1" lang="zh-CN" altLang="en-US" sz="1100" dirty="0"/>
              <a:t> </a:t>
            </a:r>
            <a:r>
              <a:rPr kumimoji="1" lang="en-US" altLang="zh-CN" sz="1100" dirty="0"/>
              <a:t>accept</a:t>
            </a:r>
            <a:endParaRPr kumimoji="1" lang="zh-CN" altLang="en-US" sz="1100" dirty="0"/>
          </a:p>
        </p:txBody>
      </p:sp>
      <p:sp>
        <p:nvSpPr>
          <p:cNvPr id="37" name="Content Placeholder 2">
            <a:extLst>
              <a:ext uri="{FF2B5EF4-FFF2-40B4-BE49-F238E27FC236}">
                <a16:creationId xmlns:a16="http://schemas.microsoft.com/office/drawing/2014/main" id="{A63DCF12-FE77-0D41-B394-584688C7D569}"/>
              </a:ext>
            </a:extLst>
          </p:cNvPr>
          <p:cNvSpPr txBox="1"/>
          <p:nvPr/>
        </p:nvSpPr>
        <p:spPr>
          <a:xfrm>
            <a:off x="0" y="1476058"/>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000" dirty="0" err="1">
                <a:sym typeface="+mn-ea"/>
              </a:rPr>
              <a:t>Cpu</a:t>
            </a:r>
            <a:r>
              <a:rPr lang="en-US" altLang="zh-CN" sz="2000" dirty="0">
                <a:sym typeface="+mn-ea"/>
              </a:rPr>
              <a:t>:</a:t>
            </a:r>
            <a:r>
              <a:rPr lang="zh-CN" altLang="en-US" sz="2000" dirty="0">
                <a:sym typeface="+mn-ea"/>
              </a:rPr>
              <a:t> 低系统调用</a:t>
            </a:r>
            <a:r>
              <a:rPr lang="en-US" altLang="zh-CN" sz="2000" dirty="0">
                <a:sym typeface="+mn-ea"/>
              </a:rPr>
              <a:t>,</a:t>
            </a:r>
            <a:r>
              <a:rPr lang="zh-CN" altLang="en-US" sz="2000" dirty="0">
                <a:sym typeface="+mn-ea"/>
              </a:rPr>
              <a:t> 利用率更高</a:t>
            </a:r>
            <a:endParaRPr lang="en-US" altLang="zh-CN" sz="2000" dirty="0">
              <a:sym typeface="+mn-ea"/>
            </a:endParaRPr>
          </a:p>
          <a:p>
            <a:pPr lvl="1"/>
            <a:r>
              <a:rPr lang="zh-CN" altLang="en-US" sz="2000" dirty="0">
                <a:sym typeface="+mn-ea"/>
              </a:rPr>
              <a:t>内存</a:t>
            </a:r>
            <a:r>
              <a:rPr lang="en-US" altLang="zh-CN" sz="2000" dirty="0">
                <a:sym typeface="+mn-ea"/>
              </a:rPr>
              <a:t>:</a:t>
            </a:r>
            <a:r>
              <a:rPr lang="zh-CN" altLang="en-US" sz="2000" dirty="0">
                <a:sym typeface="+mn-ea"/>
              </a:rPr>
              <a:t> 省去了线程的堆栈开销</a:t>
            </a:r>
            <a:endParaRPr lang="en-US" altLang="zh-CN" sz="2000" dirty="0">
              <a:sym typeface="+mn-ea"/>
            </a:endParaRPr>
          </a:p>
          <a:p>
            <a:pPr lvl="1"/>
            <a:r>
              <a:rPr lang="en-US" altLang="zh-CN" sz="2000" dirty="0">
                <a:sym typeface="+mn-ea"/>
              </a:rPr>
              <a:t>Io</a:t>
            </a:r>
            <a:r>
              <a:rPr lang="zh-CN" altLang="en-US" sz="2000" dirty="0">
                <a:sym typeface="+mn-ea"/>
              </a:rPr>
              <a:t>和网络异步的统一</a:t>
            </a:r>
            <a:endParaRPr lang="en-US" altLang="zh-CN" sz="2000" dirty="0">
              <a:sym typeface="+mn-ea"/>
            </a:endParaRPr>
          </a:p>
          <a:p>
            <a:pPr lvl="1"/>
            <a:endParaRPr lang="en-US" altLang="zh-CN" sz="2000" dirty="0">
              <a:sym typeface="+mn-ea"/>
            </a:endParaRPr>
          </a:p>
          <a:p>
            <a:pPr lvl="1"/>
            <a:r>
              <a:rPr lang="en-US" altLang="zh-CN" sz="2000" dirty="0" err="1">
                <a:sym typeface="+mn-ea"/>
              </a:rPr>
              <a:t>Uintr</a:t>
            </a:r>
            <a:r>
              <a:rPr lang="en-US" altLang="zh-CN" sz="2000" dirty="0">
                <a:sym typeface="+mn-ea"/>
              </a:rPr>
              <a:t>:</a:t>
            </a:r>
            <a:r>
              <a:rPr lang="zh-CN" altLang="en-US" sz="2000" dirty="0">
                <a:sym typeface="+mn-ea"/>
              </a:rPr>
              <a:t> 中断和轮询的无缝切换</a:t>
            </a:r>
            <a:endParaRPr lang="en-US" altLang="zh-CN" sz="2000" dirty="0">
              <a:sym typeface="+mn-ea"/>
            </a:endParaRPr>
          </a:p>
          <a:p>
            <a:pPr lvl="1"/>
            <a:endParaRPr lang="en-US" altLang="zh-CN" sz="2000" dirty="0">
              <a:sym typeface="+mn-ea"/>
            </a:endParaRPr>
          </a:p>
          <a:p>
            <a:pPr lvl="1"/>
            <a:endParaRPr lang="en-US" altLang="zh-CN" sz="2000" dirty="0">
              <a:sym typeface="+mn-ea"/>
            </a:endParaRPr>
          </a:p>
          <a:p>
            <a:pPr lvl="1"/>
            <a:endParaRPr lang="en-US" altLang="zh-CN" sz="2000" dirty="0">
              <a:sym typeface="+mn-ea"/>
            </a:endParaRPr>
          </a:p>
          <a:p>
            <a:pPr lvl="1"/>
            <a:endParaRPr lang="en-US" altLang="zh-CN" sz="2000" dirty="0">
              <a:sym typeface="+mn-ea"/>
            </a:endParaRPr>
          </a:p>
          <a:p>
            <a:pPr lvl="1"/>
            <a:endParaRPr lang="en-US" altLang="zh-CN" sz="2000" dirty="0">
              <a:sym typeface="+mn-ea"/>
            </a:endParaRPr>
          </a:p>
        </p:txBody>
      </p:sp>
    </p:spTree>
    <p:extLst>
      <p:ext uri="{BB962C8B-B14F-4D97-AF65-F5344CB8AC3E}">
        <p14:creationId xmlns:p14="http://schemas.microsoft.com/office/powerpoint/2010/main" val="202988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背景和需求</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微内核将内核与系统服务层分离出来，如文件系统、网络、</a:t>
            </a:r>
            <a:r>
              <a:rPr lang="en-US" altLang="zh-CN" sz="2400" dirty="0"/>
              <a:t>GUI</a:t>
            </a:r>
            <a:r>
              <a:rPr lang="zh-CN" altLang="en-US" sz="2400" dirty="0"/>
              <a:t>等都变成用户态进程，内核只保留最重要的进程管理、内存管理、进程间通信等功能</a:t>
            </a:r>
            <a:endParaRPr lang="en-US" altLang="zh-CN" sz="2400" dirty="0"/>
          </a:p>
          <a:p>
            <a:pPr lvl="1"/>
            <a:r>
              <a:rPr lang="zh-CN" altLang="en-US" sz="2000" dirty="0"/>
              <a:t>安全</a:t>
            </a:r>
            <a:endParaRPr lang="en-US" altLang="zh-CN" sz="2000" dirty="0"/>
          </a:p>
          <a:p>
            <a:pPr lvl="1"/>
            <a:r>
              <a:rPr lang="zh-CN" altLang="en-US" sz="2000" dirty="0"/>
              <a:t>容错性好</a:t>
            </a:r>
            <a:endParaRPr lang="en-US" altLang="zh-CN" sz="2000" dirty="0"/>
          </a:p>
          <a:p>
            <a:pPr lvl="1"/>
            <a:r>
              <a:rPr lang="zh-CN" altLang="en-US" sz="2000" dirty="0"/>
              <a:t>模块化</a:t>
            </a:r>
            <a:endParaRPr lang="en-US" altLang="zh-CN" sz="2000" dirty="0"/>
          </a:p>
          <a:p>
            <a:pPr lvl="1"/>
            <a:r>
              <a:rPr lang="zh-CN" altLang="en-US" sz="2000" dirty="0"/>
              <a:t>可定制化</a:t>
            </a:r>
            <a:endParaRPr lang="en-US" altLang="zh-CN" sz="2000" dirty="0"/>
          </a:p>
          <a:p>
            <a:r>
              <a:rPr lang="zh-CN" altLang="en-US" sz="2400" dirty="0">
                <a:latin typeface="+mn-ea"/>
              </a:rPr>
              <a:t>缺点</a:t>
            </a:r>
            <a:r>
              <a:rPr lang="en-US" altLang="zh-CN" sz="2400" dirty="0">
                <a:latin typeface="+mn-ea"/>
              </a:rPr>
              <a:t>:</a:t>
            </a:r>
            <a:r>
              <a:rPr lang="zh-CN" altLang="en-US" sz="2400" dirty="0">
                <a:latin typeface="+mn-ea"/>
              </a:rPr>
              <a:t>微内核的各个模块都是独立进程，需要进行进程间通信（</a:t>
            </a:r>
            <a:r>
              <a:rPr lang="en-US" altLang="zh-CN" sz="2400" dirty="0">
                <a:latin typeface="+mn-ea"/>
              </a:rPr>
              <a:t>IPC</a:t>
            </a:r>
            <a:r>
              <a:rPr lang="zh-CN" altLang="en-US" sz="2400" dirty="0">
                <a:latin typeface="+mn-ea"/>
              </a:rPr>
              <a:t>，</a:t>
            </a:r>
            <a:r>
              <a:rPr lang="en-US" altLang="zh-CN" sz="2400" dirty="0">
                <a:latin typeface="+mn-ea"/>
              </a:rPr>
              <a:t>Inter-Process Communication</a:t>
            </a:r>
            <a:r>
              <a:rPr lang="zh-CN" altLang="en-US" sz="2400" dirty="0">
                <a:latin typeface="+mn-ea"/>
              </a:rPr>
              <a:t>）</a:t>
            </a:r>
            <a:r>
              <a:rPr lang="en-US" altLang="zh-CN" sz="2400" dirty="0">
                <a:latin typeface="+mn-ea"/>
              </a:rPr>
              <a:t>,</a:t>
            </a:r>
            <a:r>
              <a:rPr lang="zh-CN" altLang="en-US" sz="2400" dirty="0">
                <a:latin typeface="+mn-ea"/>
              </a:rPr>
              <a:t>而大量的服务访问会导致</a:t>
            </a:r>
            <a:r>
              <a:rPr lang="en-US" altLang="zh-CN" sz="2400" dirty="0">
                <a:latin typeface="+mn-ea"/>
              </a:rPr>
              <a:t>IPC</a:t>
            </a:r>
            <a:r>
              <a:rPr lang="zh-CN" altLang="en-US" sz="2400" dirty="0">
                <a:latin typeface="+mn-ea"/>
              </a:rPr>
              <a:t>开销大</a:t>
            </a:r>
            <a:r>
              <a:rPr lang="en-US" altLang="zh-CN" sz="2400" dirty="0">
                <a:latin typeface="+mn-ea"/>
              </a:rPr>
              <a:t>,</a:t>
            </a:r>
            <a:r>
              <a:rPr lang="zh-CN" altLang="en-US" sz="2400" dirty="0">
                <a:latin typeface="+mn-ea"/>
              </a:rPr>
              <a:t> 成为性能瓶颈。</a:t>
            </a:r>
          </a:p>
          <a:p>
            <a:endParaRPr lang="en-US" altLang="zh-CN" sz="2400" dirty="0">
              <a:latin typeface="+mn-ea"/>
            </a:endParaRPr>
          </a:p>
        </p:txBody>
      </p:sp>
      <p:pic>
        <p:nvPicPr>
          <p:cNvPr id="2" name="图片 1">
            <a:extLst>
              <a:ext uri="{FF2B5EF4-FFF2-40B4-BE49-F238E27FC236}">
                <a16:creationId xmlns:a16="http://schemas.microsoft.com/office/drawing/2014/main" id="{411A1B12-72FA-EE4F-9802-FB49D419E181}"/>
              </a:ext>
            </a:extLst>
          </p:cNvPr>
          <p:cNvPicPr>
            <a:picLocks noChangeAspect="1"/>
          </p:cNvPicPr>
          <p:nvPr/>
        </p:nvPicPr>
        <p:blipFill>
          <a:blip r:embed="rId4"/>
          <a:stretch>
            <a:fillRect/>
          </a:stretch>
        </p:blipFill>
        <p:spPr>
          <a:xfrm>
            <a:off x="2328492" y="4477035"/>
            <a:ext cx="4814827" cy="1892852"/>
          </a:xfrm>
          <a:prstGeom prst="rect">
            <a:avLst/>
          </a:prstGeom>
        </p:spPr>
      </p:pic>
      <p:pic>
        <p:nvPicPr>
          <p:cNvPr id="5" name="图片 4">
            <a:extLst>
              <a:ext uri="{FF2B5EF4-FFF2-40B4-BE49-F238E27FC236}">
                <a16:creationId xmlns:a16="http://schemas.microsoft.com/office/drawing/2014/main" id="{0299D861-11DF-564C-84A4-A54565C563C5}"/>
              </a:ext>
            </a:extLst>
          </p:cNvPr>
          <p:cNvPicPr>
            <a:picLocks noChangeAspect="1"/>
          </p:cNvPicPr>
          <p:nvPr/>
        </p:nvPicPr>
        <p:blipFill>
          <a:blip r:embed="rId5"/>
          <a:stretch>
            <a:fillRect/>
          </a:stretch>
        </p:blipFill>
        <p:spPr>
          <a:xfrm>
            <a:off x="6688015" y="2416425"/>
            <a:ext cx="1676400" cy="762000"/>
          </a:xfrm>
          <a:prstGeom prst="rect">
            <a:avLst/>
          </a:prstGeom>
        </p:spPr>
      </p:pic>
      <p:pic>
        <p:nvPicPr>
          <p:cNvPr id="7" name="图片 6">
            <a:extLst>
              <a:ext uri="{FF2B5EF4-FFF2-40B4-BE49-F238E27FC236}">
                <a16:creationId xmlns:a16="http://schemas.microsoft.com/office/drawing/2014/main" id="{AAB78801-83B1-684D-82BA-202C7133AF9A}"/>
              </a:ext>
            </a:extLst>
          </p:cNvPr>
          <p:cNvPicPr>
            <a:picLocks noChangeAspect="1"/>
          </p:cNvPicPr>
          <p:nvPr/>
        </p:nvPicPr>
        <p:blipFill>
          <a:blip r:embed="rId6"/>
          <a:stretch>
            <a:fillRect/>
          </a:stretch>
        </p:blipFill>
        <p:spPr>
          <a:xfrm>
            <a:off x="4560802" y="2618027"/>
            <a:ext cx="1886368" cy="550679"/>
          </a:xfrm>
          <a:prstGeom prst="rect">
            <a:avLst/>
          </a:prstGeom>
        </p:spPr>
      </p:pic>
    </p:spTree>
    <p:extLst>
      <p:ext uri="{BB962C8B-B14F-4D97-AF65-F5344CB8AC3E}">
        <p14:creationId xmlns:p14="http://schemas.microsoft.com/office/powerpoint/2010/main" val="978010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p:nvPr/>
        </p:nvSpPr>
        <p:spPr>
          <a:xfrm>
            <a:off x="880106" y="2024290"/>
            <a:ext cx="10395795" cy="41526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zh-CN" altLang="en-US" dirty="0">
              <a:solidFill>
                <a:srgbClr val="FF0000"/>
              </a:solidFill>
            </a:endParaRPr>
          </a:p>
          <a:p>
            <a:pPr marL="0" indent="0" algn="ctr">
              <a:buNone/>
            </a:pPr>
            <a:r>
              <a:rPr kumimoji="1" lang="zh-CN" altLang="en-US" sz="3600" dirty="0">
                <a:solidFill>
                  <a:srgbClr val="704F95"/>
                </a:solidFill>
                <a:latin typeface="思源宋体 Heavy" panose="02020900000000000000" pitchFamily="18" charset="-122"/>
                <a:ea typeface="思源宋体 Heavy" panose="02020900000000000000" pitchFamily="18" charset="-122"/>
              </a:rPr>
              <a:t>感谢陈渝老师和向勇老师的指导！</a:t>
            </a:r>
            <a:endParaRPr kumimoji="1" lang="en-US" altLang="zh-CN" sz="3600" dirty="0">
              <a:solidFill>
                <a:srgbClr val="704F95"/>
              </a:solidFill>
              <a:latin typeface="思源宋体 Heavy" panose="02020900000000000000" pitchFamily="18" charset="-122"/>
              <a:ea typeface="思源宋体 Heavy" panose="02020900000000000000" pitchFamily="18" charset="-122"/>
            </a:endParaRPr>
          </a:p>
          <a:p>
            <a:pPr marL="0" indent="0" algn="ctr">
              <a:buNone/>
            </a:pPr>
            <a:r>
              <a:rPr kumimoji="1" lang="zh-CN" altLang="en-US" sz="3600" dirty="0">
                <a:solidFill>
                  <a:srgbClr val="704F95"/>
                </a:solidFill>
                <a:latin typeface="思源宋体 Heavy" panose="02020900000000000000" pitchFamily="18" charset="-122"/>
                <a:ea typeface="思源宋体 Heavy" panose="02020900000000000000" pitchFamily="18" charset="-122"/>
              </a:rPr>
              <a:t>感谢校外导师提供的帮助和硬件支持</a:t>
            </a:r>
            <a:r>
              <a:rPr kumimoji="1" lang="en-US" altLang="zh-CN" sz="3600" dirty="0">
                <a:solidFill>
                  <a:srgbClr val="704F95"/>
                </a:solidFill>
                <a:latin typeface="思源宋体 Heavy" panose="02020900000000000000" pitchFamily="18" charset="-122"/>
                <a:ea typeface="思源宋体 Heavy" panose="02020900000000000000" pitchFamily="18" charset="-122"/>
              </a:rPr>
              <a:t>!</a:t>
            </a:r>
          </a:p>
          <a:p>
            <a:pPr marL="0" indent="0" algn="ctr">
              <a:buNone/>
            </a:pPr>
            <a:r>
              <a:rPr kumimoji="1" lang="zh-CN" altLang="en-US" sz="3600" dirty="0">
                <a:solidFill>
                  <a:srgbClr val="704F95"/>
                </a:solidFill>
                <a:latin typeface="思源宋体 Heavy" panose="02020900000000000000" pitchFamily="18" charset="-122"/>
                <a:ea typeface="思源宋体 Heavy" panose="02020900000000000000" pitchFamily="18" charset="-122"/>
              </a:rPr>
              <a:t>感谢贾越凯、贺鲲鹏、尤予阳、张译仁以及其他学长的帮助！</a:t>
            </a:r>
            <a:endParaRPr kumimoji="1" lang="en-US" altLang="zh-CN" sz="3600" dirty="0">
              <a:solidFill>
                <a:srgbClr val="704F95"/>
              </a:solidFill>
              <a:latin typeface="思源宋体 Heavy" panose="02020900000000000000" pitchFamily="18" charset="-122"/>
              <a:ea typeface="思源宋体 Heavy" panose="02020900000000000000" pitchFamily="18" charset="-122"/>
            </a:endParaRPr>
          </a:p>
          <a:p>
            <a:pPr marL="0" indent="0" algn="ctr">
              <a:buNone/>
            </a:pPr>
            <a:endParaRPr kumimoji="1" lang="en-US" altLang="zh-CN" sz="3600" dirty="0">
              <a:solidFill>
                <a:srgbClr val="704F95"/>
              </a:solidFill>
              <a:latin typeface="思源宋体 Heavy" panose="02020900000000000000" pitchFamily="18" charset="-122"/>
              <a:ea typeface="思源宋体 Heavy" panose="02020900000000000000" pitchFamily="18" charset="-122"/>
            </a:endParaRPr>
          </a:p>
        </p:txBody>
      </p:sp>
      <p:pic>
        <p:nvPicPr>
          <p:cNvPr id="8"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5" name="Rectangle 236"/>
          <p:cNvSpPr/>
          <p:nvPr/>
        </p:nvSpPr>
        <p:spPr>
          <a:xfrm>
            <a:off x="880107" y="752160"/>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a:solidFill>
                  <a:srgbClr val="803A87"/>
                </a:solidFill>
              </a:rPr>
              <a:t>                                                               </a:t>
            </a:r>
            <a:endParaRPr lang="en-US" altLang="zh-CN" sz="5400" b="1" u="sng" dirty="0">
              <a:solidFill>
                <a:srgbClr val="803A87"/>
              </a:solidFill>
            </a:endParaRPr>
          </a:p>
        </p:txBody>
      </p:sp>
      <p:pic>
        <p:nvPicPr>
          <p:cNvPr id="11"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0234" y="308691"/>
            <a:ext cx="1073156" cy="108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背景和需求</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mn-ea"/>
              </a:rPr>
              <a:t>传统</a:t>
            </a:r>
            <a:r>
              <a:rPr lang="en-US" altLang="zh-CN" sz="2400" dirty="0">
                <a:latin typeface="+mn-ea"/>
              </a:rPr>
              <a:t>IPC</a:t>
            </a:r>
          </a:p>
          <a:p>
            <a:pPr lvl="1"/>
            <a:r>
              <a:rPr lang="zh-CN" altLang="en-US" sz="2000" dirty="0">
                <a:latin typeface="+mn-ea"/>
              </a:rPr>
              <a:t>同步机制：陷入内核需要很多的切换开销</a:t>
            </a:r>
          </a:p>
          <a:p>
            <a:pPr lvl="1"/>
            <a:r>
              <a:rPr lang="zh-CN" altLang="en-US" sz="2000" dirty="0">
                <a:latin typeface="+mn-ea"/>
              </a:rPr>
              <a:t>数据传递：在不同用户空间传递数据需要拷贝</a:t>
            </a:r>
            <a:endParaRPr lang="en-US" altLang="zh-CN" sz="2400" dirty="0">
              <a:latin typeface="+mn-ea"/>
            </a:endParaRPr>
          </a:p>
          <a:p>
            <a:endParaRPr lang="en-US" altLang="zh-CN" sz="2400" dirty="0">
              <a:latin typeface="+mn-ea"/>
            </a:endParaRPr>
          </a:p>
          <a:p>
            <a:endParaRPr lang="en-US" altLang="zh-CN" sz="2400" dirty="0">
              <a:latin typeface="+mn-ea"/>
            </a:endParaRPr>
          </a:p>
          <a:p>
            <a:r>
              <a:rPr lang="en-US" altLang="zh-CN" sz="2400" dirty="0">
                <a:latin typeface="+mn-ea"/>
              </a:rPr>
              <a:t>XPC </a:t>
            </a:r>
            <a:r>
              <a:rPr lang="zh-CN" altLang="en-US" sz="2400" dirty="0">
                <a:latin typeface="+mn-ea"/>
              </a:rPr>
              <a:t>（</a:t>
            </a:r>
            <a:r>
              <a:rPr lang="en-US" altLang="zh-CN" sz="2400" dirty="0">
                <a:latin typeface="+mn-ea"/>
              </a:rPr>
              <a:t>Cross Process Call,</a:t>
            </a:r>
            <a:r>
              <a:rPr lang="zh-CN" altLang="en-US" sz="2400" dirty="0">
                <a:latin typeface="+mn-ea"/>
              </a:rPr>
              <a:t> </a:t>
            </a:r>
            <a:r>
              <a:rPr lang="en-US" altLang="zh-CN" sz="2400" dirty="0">
                <a:latin typeface="+mn-ea"/>
              </a:rPr>
              <a:t>ISCA19 paper</a:t>
            </a:r>
            <a:r>
              <a:rPr lang="zh-CN" altLang="en-US" sz="2400" dirty="0">
                <a:latin typeface="+mn-ea"/>
              </a:rPr>
              <a:t>）</a:t>
            </a:r>
            <a:endParaRPr lang="en-US" altLang="zh-CN" sz="2400" dirty="0">
              <a:latin typeface="+mn-ea"/>
            </a:endParaRPr>
          </a:p>
          <a:p>
            <a:pPr lvl="1"/>
            <a:r>
              <a:rPr lang="zh-CN" altLang="en-US" sz="2000" dirty="0">
                <a:latin typeface="+mn-ea"/>
              </a:rPr>
              <a:t>一种同步</a:t>
            </a:r>
            <a:r>
              <a:rPr lang="en-US" altLang="zh-CN" sz="2000" dirty="0">
                <a:latin typeface="+mn-ea"/>
              </a:rPr>
              <a:t>/</a:t>
            </a:r>
            <a:r>
              <a:rPr lang="zh-CN" altLang="en-US" sz="2000" dirty="0">
                <a:latin typeface="+mn-ea"/>
              </a:rPr>
              <a:t>高效</a:t>
            </a:r>
            <a:r>
              <a:rPr lang="en-US" altLang="zh-CN" sz="2000" dirty="0">
                <a:latin typeface="+mn-ea"/>
              </a:rPr>
              <a:t>/</a:t>
            </a:r>
            <a:r>
              <a:rPr lang="zh-CN" altLang="en-US" sz="2000" dirty="0">
                <a:latin typeface="+mn-ea"/>
              </a:rPr>
              <a:t>安全</a:t>
            </a:r>
            <a:r>
              <a:rPr lang="en-US" altLang="zh-CN" sz="2000" dirty="0">
                <a:latin typeface="+mn-ea"/>
              </a:rPr>
              <a:t>/</a:t>
            </a:r>
            <a:r>
              <a:rPr lang="zh-CN" altLang="en-US" sz="2000" dirty="0">
                <a:latin typeface="+mn-ea"/>
              </a:rPr>
              <a:t>易用的</a:t>
            </a:r>
            <a:r>
              <a:rPr lang="en-US" altLang="zh-CN" sz="2000" dirty="0">
                <a:latin typeface="+mn-ea"/>
              </a:rPr>
              <a:t>IPC</a:t>
            </a:r>
            <a:r>
              <a:rPr lang="zh-CN" altLang="en-US" sz="2000" dirty="0">
                <a:latin typeface="+mn-ea"/>
              </a:rPr>
              <a:t>机制</a:t>
            </a:r>
            <a:endParaRPr lang="en-US" altLang="zh-CN" sz="2000" dirty="0">
              <a:latin typeface="+mn-ea"/>
            </a:endParaRPr>
          </a:p>
          <a:p>
            <a:pPr lvl="1"/>
            <a:r>
              <a:rPr lang="zh-CN" altLang="en-US" sz="2000" dirty="0">
                <a:latin typeface="+mn-ea"/>
              </a:rPr>
              <a:t>使用新增指令（</a:t>
            </a:r>
            <a:r>
              <a:rPr lang="en-US" altLang="zh-CN" sz="2000" dirty="0" err="1">
                <a:latin typeface="+mn-ea"/>
              </a:rPr>
              <a:t>xcall</a:t>
            </a:r>
            <a:r>
              <a:rPr lang="zh-CN" altLang="en-US" sz="2000" dirty="0">
                <a:latin typeface="+mn-ea"/>
              </a:rPr>
              <a:t>与</a:t>
            </a:r>
            <a:r>
              <a:rPr lang="en-US" altLang="zh-CN" sz="2000" dirty="0" err="1">
                <a:latin typeface="+mn-ea"/>
              </a:rPr>
              <a:t>xret</a:t>
            </a:r>
            <a:r>
              <a:rPr lang="zh-CN" altLang="en-US" sz="2000" dirty="0">
                <a:latin typeface="+mn-ea"/>
              </a:rPr>
              <a:t>），硬件直接完成进程切换，无需陷入到内核</a:t>
            </a:r>
            <a:endParaRPr lang="en-US" altLang="zh-CN" sz="2000" dirty="0">
              <a:latin typeface="+mn-ea"/>
            </a:endParaRPr>
          </a:p>
          <a:p>
            <a:pPr lvl="1"/>
            <a:r>
              <a:rPr lang="zh-CN" altLang="en-US" sz="2000" dirty="0">
                <a:latin typeface="+mn-ea"/>
              </a:rPr>
              <a:t>缺点</a:t>
            </a:r>
            <a:r>
              <a:rPr lang="en-US" altLang="zh-CN" sz="2000" dirty="0">
                <a:latin typeface="+mn-ea"/>
              </a:rPr>
              <a:t>:</a:t>
            </a:r>
            <a:r>
              <a:rPr lang="zh-CN" altLang="en-US" sz="2000" dirty="0">
                <a:latin typeface="+mn-ea"/>
              </a:rPr>
              <a:t> 硬件和操作系统的修改成本太大</a:t>
            </a:r>
            <a:endParaRPr lang="en-US" altLang="zh-CN" sz="2000" dirty="0">
              <a:latin typeface="+mn-ea"/>
            </a:endParaRPr>
          </a:p>
          <a:p>
            <a:pPr lvl="1"/>
            <a:endParaRPr lang="en-US" altLang="zh-CN" sz="2000" dirty="0">
              <a:latin typeface="+mn-ea"/>
            </a:endParaRPr>
          </a:p>
          <a:p>
            <a:r>
              <a:rPr lang="zh-CN" altLang="en-US" sz="2400" dirty="0">
                <a:latin typeface="+mn-ea"/>
              </a:rPr>
              <a:t>需求</a:t>
            </a:r>
            <a:r>
              <a:rPr lang="en-US" altLang="zh-CN" sz="2400" dirty="0">
                <a:latin typeface="+mn-ea"/>
              </a:rPr>
              <a:t>:</a:t>
            </a:r>
            <a:r>
              <a:rPr lang="zh-CN" altLang="en-US" sz="2400" dirty="0">
                <a:latin typeface="+mn-ea"/>
              </a:rPr>
              <a:t> 软硬件修改较小</a:t>
            </a:r>
            <a:r>
              <a:rPr lang="en-US" altLang="zh-CN" sz="2400" dirty="0">
                <a:latin typeface="+mn-ea"/>
              </a:rPr>
              <a:t>,</a:t>
            </a:r>
            <a:r>
              <a:rPr lang="zh-CN" altLang="en-US" sz="2400" dirty="0">
                <a:latin typeface="+mn-ea"/>
              </a:rPr>
              <a:t>同时又能实现良好的</a:t>
            </a:r>
            <a:r>
              <a:rPr lang="en-US" altLang="zh-CN" sz="2400" dirty="0">
                <a:latin typeface="+mn-ea"/>
              </a:rPr>
              <a:t>IPC</a:t>
            </a:r>
            <a:r>
              <a:rPr lang="zh-CN" altLang="en-US" sz="2400" dirty="0">
                <a:latin typeface="+mn-ea"/>
              </a:rPr>
              <a:t>性能。</a:t>
            </a:r>
            <a:endParaRPr lang="en-US" altLang="zh-CN" sz="2400" dirty="0">
              <a:latin typeface="+mn-ea"/>
            </a:endParaRPr>
          </a:p>
        </p:txBody>
      </p:sp>
      <p:pic>
        <p:nvPicPr>
          <p:cNvPr id="4" name="图片 3">
            <a:extLst>
              <a:ext uri="{FF2B5EF4-FFF2-40B4-BE49-F238E27FC236}">
                <a16:creationId xmlns:a16="http://schemas.microsoft.com/office/drawing/2014/main" id="{C692D3DB-62F1-0B4E-A5E1-322879A25963}"/>
              </a:ext>
            </a:extLst>
          </p:cNvPr>
          <p:cNvPicPr>
            <a:picLocks noChangeAspect="1"/>
          </p:cNvPicPr>
          <p:nvPr/>
        </p:nvPicPr>
        <p:blipFill>
          <a:blip r:embed="rId4"/>
          <a:stretch>
            <a:fillRect/>
          </a:stretch>
        </p:blipFill>
        <p:spPr>
          <a:xfrm>
            <a:off x="239436" y="2817540"/>
            <a:ext cx="898646" cy="614075"/>
          </a:xfrm>
          <a:prstGeom prst="rect">
            <a:avLst/>
          </a:prstGeom>
        </p:spPr>
      </p:pic>
      <p:pic>
        <p:nvPicPr>
          <p:cNvPr id="5" name="图片 4">
            <a:extLst>
              <a:ext uri="{FF2B5EF4-FFF2-40B4-BE49-F238E27FC236}">
                <a16:creationId xmlns:a16="http://schemas.microsoft.com/office/drawing/2014/main" id="{96DD14F0-13CE-CC48-977C-82C45296E470}"/>
              </a:ext>
            </a:extLst>
          </p:cNvPr>
          <p:cNvPicPr>
            <a:picLocks noChangeAspect="1"/>
          </p:cNvPicPr>
          <p:nvPr/>
        </p:nvPicPr>
        <p:blipFill>
          <a:blip r:embed="rId5"/>
          <a:stretch>
            <a:fillRect/>
          </a:stretch>
        </p:blipFill>
        <p:spPr>
          <a:xfrm>
            <a:off x="1320737" y="2817540"/>
            <a:ext cx="6182946" cy="655300"/>
          </a:xfrm>
          <a:prstGeom prst="rect">
            <a:avLst/>
          </a:prstGeom>
        </p:spPr>
      </p:pic>
    </p:spTree>
    <p:extLst>
      <p:ext uri="{BB962C8B-B14F-4D97-AF65-F5344CB8AC3E}">
        <p14:creationId xmlns:p14="http://schemas.microsoft.com/office/powerpoint/2010/main" val="133039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背景和需求</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mn-ea"/>
              </a:rPr>
              <a:t>对于宏内核</a:t>
            </a:r>
            <a:r>
              <a:rPr lang="en-US" altLang="zh-CN" sz="2400" dirty="0">
                <a:latin typeface="+mn-ea"/>
              </a:rPr>
              <a:t>(</a:t>
            </a:r>
            <a:r>
              <a:rPr lang="zh-CN" altLang="en-US" sz="2400" dirty="0">
                <a:latin typeface="+mn-ea"/>
              </a:rPr>
              <a:t>如</a:t>
            </a:r>
            <a:r>
              <a:rPr lang="en-US" altLang="zh-CN" sz="2400" dirty="0" err="1">
                <a:latin typeface="+mn-ea"/>
              </a:rPr>
              <a:t>linux</a:t>
            </a:r>
            <a:r>
              <a:rPr lang="en-US" altLang="zh-CN" sz="2400" dirty="0">
                <a:latin typeface="+mn-ea"/>
              </a:rPr>
              <a:t>)</a:t>
            </a:r>
            <a:r>
              <a:rPr lang="zh-CN" altLang="en-US" sz="2400" dirty="0">
                <a:latin typeface="+mn-ea"/>
              </a:rPr>
              <a:t>，大部分硬件驱动的控制运行于内核态。</a:t>
            </a:r>
            <a:endParaRPr lang="en-US" altLang="zh-CN" sz="2400" dirty="0">
              <a:latin typeface="+mn-ea"/>
            </a:endParaRPr>
          </a:p>
          <a:p>
            <a:pPr lvl="1"/>
            <a:r>
              <a:rPr lang="zh-CN" altLang="en-US" sz="2000" dirty="0">
                <a:latin typeface="+mn-ea"/>
              </a:rPr>
              <a:t>直观</a:t>
            </a:r>
            <a:r>
              <a:rPr lang="en-US" altLang="zh-CN" sz="2000" dirty="0">
                <a:latin typeface="+mn-ea"/>
              </a:rPr>
              <a:t>,</a:t>
            </a:r>
            <a:r>
              <a:rPr lang="zh-CN" altLang="en-US" sz="2000" dirty="0">
                <a:latin typeface="+mn-ea"/>
              </a:rPr>
              <a:t> 用户使用方便</a:t>
            </a:r>
            <a:endParaRPr lang="en-US" altLang="zh-CN" sz="2000" dirty="0">
              <a:latin typeface="+mn-ea"/>
            </a:endParaRPr>
          </a:p>
          <a:p>
            <a:pPr lvl="1"/>
            <a:r>
              <a:rPr lang="zh-CN" altLang="en-US" sz="2000" dirty="0">
                <a:latin typeface="+mn-ea"/>
              </a:rPr>
              <a:t>相比微内核</a:t>
            </a:r>
            <a:r>
              <a:rPr lang="en-US" altLang="zh-CN" sz="2000" dirty="0">
                <a:latin typeface="+mn-ea"/>
              </a:rPr>
              <a:t>IPC</a:t>
            </a:r>
            <a:r>
              <a:rPr lang="zh-CN" altLang="en-US" sz="2000" dirty="0">
                <a:latin typeface="+mn-ea"/>
              </a:rPr>
              <a:t>开销较小</a:t>
            </a:r>
          </a:p>
          <a:p>
            <a:r>
              <a:rPr lang="zh-CN" altLang="en-US" sz="2400" dirty="0">
                <a:latin typeface="+mn-ea"/>
              </a:rPr>
              <a:t>缺点</a:t>
            </a:r>
            <a:r>
              <a:rPr lang="en-US" altLang="zh-CN" sz="2400" dirty="0">
                <a:latin typeface="+mn-ea"/>
              </a:rPr>
              <a:t>:</a:t>
            </a:r>
          </a:p>
          <a:p>
            <a:pPr lvl="1"/>
            <a:r>
              <a:rPr lang="zh-CN" altLang="en-US" sz="2000" dirty="0">
                <a:latin typeface="+mn-ea"/>
              </a:rPr>
              <a:t>安全性、扩展性、可维护性均存在一定的问题。</a:t>
            </a:r>
            <a:endParaRPr lang="en-US" altLang="zh-CN" sz="2000" dirty="0">
              <a:latin typeface="+mn-ea"/>
            </a:endParaRPr>
          </a:p>
          <a:p>
            <a:pPr lvl="1"/>
            <a:r>
              <a:rPr lang="zh-CN" altLang="en-US" sz="2000" dirty="0">
                <a:latin typeface="+mn-ea"/>
              </a:rPr>
              <a:t>调用驱动任然需要经过统调用从而带来的上下文切换开销， 在频繁访问外设时会带来显著的性能下降。</a:t>
            </a:r>
            <a:endParaRPr lang="en-US" altLang="zh-CN" sz="2400" dirty="0">
              <a:latin typeface="+mn-ea"/>
            </a:endParaRPr>
          </a:p>
          <a:p>
            <a:r>
              <a:rPr lang="zh-CN" altLang="en-US" sz="2400" dirty="0">
                <a:latin typeface="+mn-ea"/>
              </a:rPr>
              <a:t>用户态的硬件驱动方案（如 </a:t>
            </a:r>
            <a:r>
              <a:rPr lang="en-US" altLang="zh-CN" sz="2400" dirty="0">
                <a:latin typeface="+mn-ea"/>
              </a:rPr>
              <a:t>SPDK,DPDK</a:t>
            </a:r>
            <a:r>
              <a:rPr lang="zh-CN" altLang="en-US" sz="2400" dirty="0">
                <a:latin typeface="+mn-ea"/>
              </a:rPr>
              <a:t>）</a:t>
            </a:r>
            <a:endParaRPr lang="en-US" altLang="zh-CN" sz="2400" dirty="0">
              <a:latin typeface="+mn-ea"/>
            </a:endParaRPr>
          </a:p>
          <a:p>
            <a:pPr lvl="1"/>
            <a:r>
              <a:rPr lang="zh-CN" altLang="en-US" sz="2000" dirty="0">
                <a:latin typeface="+mn-ea"/>
              </a:rPr>
              <a:t>通过将外设的内核驱动重新绑定到 </a:t>
            </a:r>
            <a:r>
              <a:rPr lang="en-US" altLang="zh-CN" sz="2000" dirty="0" err="1">
                <a:latin typeface="+mn-ea"/>
              </a:rPr>
              <a:t>uio</a:t>
            </a:r>
            <a:r>
              <a:rPr lang="en-US" altLang="zh-CN" sz="2000" dirty="0">
                <a:latin typeface="+mn-ea"/>
              </a:rPr>
              <a:t> </a:t>
            </a:r>
            <a:r>
              <a:rPr lang="zh-CN" altLang="en-US" sz="2000" dirty="0">
                <a:latin typeface="+mn-ea"/>
              </a:rPr>
              <a:t>或 </a:t>
            </a:r>
            <a:r>
              <a:rPr lang="en-US" altLang="zh-CN" sz="2000" dirty="0" err="1">
                <a:latin typeface="+mn-ea"/>
              </a:rPr>
              <a:t>vfio</a:t>
            </a:r>
            <a:r>
              <a:rPr lang="en-US" altLang="zh-CN" sz="2000" dirty="0">
                <a:latin typeface="+mn-ea"/>
              </a:rPr>
              <a:t> </a:t>
            </a:r>
            <a:r>
              <a:rPr lang="zh-CN" altLang="en-US" sz="2000" dirty="0">
                <a:latin typeface="+mn-ea"/>
              </a:rPr>
              <a:t>，用户进程可以直接访问外设的地址空间，操作外设， 省去了系统调用和 </a:t>
            </a:r>
            <a:r>
              <a:rPr lang="en-US" altLang="zh-CN" sz="2000" dirty="0">
                <a:latin typeface="+mn-ea"/>
              </a:rPr>
              <a:t>IPC </a:t>
            </a:r>
            <a:r>
              <a:rPr lang="zh-CN" altLang="en-US" sz="2000" dirty="0">
                <a:latin typeface="+mn-ea"/>
              </a:rPr>
              <a:t>的开销。</a:t>
            </a:r>
            <a:endParaRPr lang="en-US" altLang="zh-CN" sz="2000" dirty="0">
              <a:latin typeface="+mn-ea"/>
            </a:endParaRPr>
          </a:p>
          <a:p>
            <a:pPr lvl="1"/>
            <a:r>
              <a:rPr lang="zh-CN" altLang="en-US" sz="2000" dirty="0">
                <a:latin typeface="+mn-ea"/>
              </a:rPr>
              <a:t>这些方案通常是基于</a:t>
            </a:r>
            <a:r>
              <a:rPr lang="zh-CN" altLang="en-US" sz="2000" b="1" dirty="0">
                <a:latin typeface="+mn-ea"/>
              </a:rPr>
              <a:t>轮询</a:t>
            </a:r>
            <a:r>
              <a:rPr lang="zh-CN" altLang="en-US" sz="2000" dirty="0">
                <a:latin typeface="+mn-ea"/>
              </a:rPr>
              <a:t>实现的，一个重要原因在于， 现有的硬件不支持将外设中断交由用户态程序处理</a:t>
            </a:r>
            <a:r>
              <a:rPr lang="zh-CN" altLang="en-US" sz="1600" dirty="0">
                <a:latin typeface="+mn-ea"/>
              </a:rPr>
              <a:t>。</a:t>
            </a:r>
            <a:endParaRPr lang="en-US" altLang="zh-CN" sz="1600" dirty="0">
              <a:latin typeface="+mn-ea"/>
            </a:endParaRPr>
          </a:p>
          <a:p>
            <a:r>
              <a:rPr lang="zh-CN" altLang="en-US" sz="2400" dirty="0">
                <a:latin typeface="+mn-ea"/>
              </a:rPr>
              <a:t>需求</a:t>
            </a:r>
            <a:r>
              <a:rPr lang="en-US" altLang="zh-CN" sz="2400" dirty="0">
                <a:latin typeface="+mn-ea"/>
              </a:rPr>
              <a:t>:</a:t>
            </a:r>
            <a:r>
              <a:rPr lang="zh-CN" altLang="en-US" sz="2400" dirty="0">
                <a:latin typeface="+mn-ea"/>
              </a:rPr>
              <a:t> 让用户态的程序能够处理中断</a:t>
            </a:r>
            <a:endParaRPr lang="en-US" altLang="zh-CN" sz="2400" dirty="0">
              <a:latin typeface="+mn-ea"/>
            </a:endParaRPr>
          </a:p>
        </p:txBody>
      </p:sp>
      <p:pic>
        <p:nvPicPr>
          <p:cNvPr id="3" name="图片 2">
            <a:extLst>
              <a:ext uri="{FF2B5EF4-FFF2-40B4-BE49-F238E27FC236}">
                <a16:creationId xmlns:a16="http://schemas.microsoft.com/office/drawing/2014/main" id="{6A64333A-0BE4-AA4B-B1E2-6627825A5F79}"/>
              </a:ext>
            </a:extLst>
          </p:cNvPr>
          <p:cNvPicPr>
            <a:picLocks noChangeAspect="1"/>
          </p:cNvPicPr>
          <p:nvPr/>
        </p:nvPicPr>
        <p:blipFill>
          <a:blip r:embed="rId4"/>
          <a:stretch>
            <a:fillRect/>
          </a:stretch>
        </p:blipFill>
        <p:spPr>
          <a:xfrm>
            <a:off x="6929121" y="3667635"/>
            <a:ext cx="579130" cy="755694"/>
          </a:xfrm>
          <a:prstGeom prst="rect">
            <a:avLst/>
          </a:prstGeom>
        </p:spPr>
      </p:pic>
      <p:pic>
        <p:nvPicPr>
          <p:cNvPr id="4" name="图片 3">
            <a:extLst>
              <a:ext uri="{FF2B5EF4-FFF2-40B4-BE49-F238E27FC236}">
                <a16:creationId xmlns:a16="http://schemas.microsoft.com/office/drawing/2014/main" id="{A5D855BD-417D-1C41-826A-F4BB3EEF4E0C}"/>
              </a:ext>
            </a:extLst>
          </p:cNvPr>
          <p:cNvPicPr>
            <a:picLocks noChangeAspect="1"/>
          </p:cNvPicPr>
          <p:nvPr/>
        </p:nvPicPr>
        <p:blipFill>
          <a:blip r:embed="rId5"/>
          <a:stretch>
            <a:fillRect/>
          </a:stretch>
        </p:blipFill>
        <p:spPr>
          <a:xfrm>
            <a:off x="7508251" y="3807156"/>
            <a:ext cx="1384300" cy="431800"/>
          </a:xfrm>
          <a:prstGeom prst="rect">
            <a:avLst/>
          </a:prstGeom>
        </p:spPr>
      </p:pic>
    </p:spTree>
    <p:extLst>
      <p:ext uri="{BB962C8B-B14F-4D97-AF65-F5344CB8AC3E}">
        <p14:creationId xmlns:p14="http://schemas.microsoft.com/office/powerpoint/2010/main" val="258868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简介</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mn-ea"/>
              </a:rPr>
              <a:t>RISC-V</a:t>
            </a:r>
            <a:r>
              <a:rPr lang="zh-CN" altLang="en-US" sz="2400" dirty="0">
                <a:latin typeface="+mn-ea"/>
              </a:rPr>
              <a:t>提出了</a:t>
            </a:r>
            <a:r>
              <a:rPr lang="en-US" altLang="zh-CN" sz="2400" dirty="0">
                <a:latin typeface="+mn-ea"/>
              </a:rPr>
              <a:t>N</a:t>
            </a:r>
            <a:r>
              <a:rPr lang="zh-CN" altLang="en-US" sz="2400" dirty="0">
                <a:latin typeface="+mn-ea"/>
              </a:rPr>
              <a:t>规范支持用户态中断</a:t>
            </a:r>
            <a:endParaRPr lang="en-US" altLang="zh-CN" sz="2400" dirty="0">
              <a:latin typeface="+mn-ea"/>
            </a:endParaRPr>
          </a:p>
          <a:p>
            <a:r>
              <a:rPr lang="en-US" altLang="zh-CN" sz="2400" dirty="0">
                <a:latin typeface="+mn-ea"/>
              </a:rPr>
              <a:t>Intel </a:t>
            </a:r>
            <a:r>
              <a:rPr lang="zh-CN" altLang="en-US" sz="2400" dirty="0">
                <a:latin typeface="+mn-ea"/>
              </a:rPr>
              <a:t>推出的新硬件特性</a:t>
            </a:r>
            <a:r>
              <a:rPr lang="en-US" altLang="zh-CN" sz="2400" dirty="0">
                <a:latin typeface="+mn-ea"/>
              </a:rPr>
              <a:t>(</a:t>
            </a:r>
            <a:r>
              <a:rPr lang="zh-CN" altLang="en-US" sz="2400" dirty="0">
                <a:latin typeface="+mn-ea"/>
              </a:rPr>
              <a:t>本项目采用的平台</a:t>
            </a:r>
            <a:r>
              <a:rPr lang="en-US" altLang="zh-CN" sz="2400" dirty="0">
                <a:latin typeface="+mn-ea"/>
              </a:rPr>
              <a:t>)</a:t>
            </a:r>
            <a:endParaRPr lang="zh-CN" altLang="en-US" sz="2400" dirty="0">
              <a:latin typeface="+mn-ea"/>
            </a:endParaRPr>
          </a:p>
          <a:p>
            <a:r>
              <a:rPr lang="zh-CN" altLang="en-US" sz="2400" dirty="0">
                <a:latin typeface="+mn-ea"/>
              </a:rPr>
              <a:t>用户态中断允许将中断直接发送到用户空间</a:t>
            </a:r>
          </a:p>
          <a:p>
            <a:r>
              <a:rPr lang="zh-CN" altLang="en-US" sz="2400" dirty="0">
                <a:latin typeface="+mn-ea"/>
              </a:rPr>
              <a:t>低延迟，低</a:t>
            </a:r>
            <a:r>
              <a:rPr lang="en-US" altLang="zh-CN" sz="2400" dirty="0">
                <a:latin typeface="+mn-ea"/>
              </a:rPr>
              <a:t>CPU</a:t>
            </a:r>
            <a:r>
              <a:rPr lang="zh-CN" altLang="en-US" sz="2400" dirty="0">
                <a:latin typeface="+mn-ea"/>
              </a:rPr>
              <a:t>占用，不需要切换到内核</a:t>
            </a:r>
          </a:p>
          <a:p>
            <a:r>
              <a:rPr lang="zh-CN" altLang="en-US" sz="2400" dirty="0">
                <a:latin typeface="+mn-ea"/>
              </a:rPr>
              <a:t>接收方为用户态</a:t>
            </a:r>
            <a:r>
              <a:rPr lang="en-US" altLang="zh-CN" sz="2400" dirty="0">
                <a:latin typeface="+mn-ea"/>
              </a:rPr>
              <a:t>,</a:t>
            </a:r>
            <a:r>
              <a:rPr lang="zh-CN" altLang="en-US" sz="2400" dirty="0">
                <a:latin typeface="+mn-ea"/>
              </a:rPr>
              <a:t> 发送方可以是用户态或内核态</a:t>
            </a:r>
          </a:p>
          <a:p>
            <a:r>
              <a:rPr lang="zh-CN" altLang="en-US" sz="2400" dirty="0">
                <a:latin typeface="+mn-ea"/>
              </a:rPr>
              <a:t>硬件是已有的</a:t>
            </a:r>
            <a:r>
              <a:rPr lang="en-US" altLang="zh-CN" sz="2400" dirty="0">
                <a:latin typeface="+mn-ea"/>
              </a:rPr>
              <a:t>,</a:t>
            </a:r>
            <a:r>
              <a:rPr lang="zh-CN" altLang="en-US" sz="2400" dirty="0">
                <a:latin typeface="+mn-ea"/>
              </a:rPr>
              <a:t> 内核对硬件的适配只是简单的增加系统调用</a:t>
            </a:r>
            <a:endParaRPr lang="en-US" altLang="zh-CN" sz="2400" dirty="0">
              <a:latin typeface="+mn-ea"/>
            </a:endParaRPr>
          </a:p>
          <a:p>
            <a:endParaRPr lang="en-US" altLang="zh-CN" sz="2400" dirty="0">
              <a:latin typeface="+mn-ea"/>
            </a:endParaRPr>
          </a:p>
          <a:p>
            <a:endParaRPr lang="en-US" altLang="zh-CN" sz="2400" dirty="0">
              <a:latin typeface="+mn-ea"/>
            </a:endParaRPr>
          </a:p>
          <a:p>
            <a:r>
              <a:rPr lang="zh-CN" altLang="en-US" sz="2400" dirty="0">
                <a:latin typeface="+mn-ea"/>
              </a:rPr>
              <a:t>满足微内核的需求</a:t>
            </a:r>
            <a:r>
              <a:rPr lang="en-US" altLang="zh-CN" sz="2400" dirty="0">
                <a:latin typeface="+mn-ea"/>
              </a:rPr>
              <a:t>,</a:t>
            </a:r>
            <a:r>
              <a:rPr lang="zh-CN" altLang="en-US" sz="2400" dirty="0">
                <a:latin typeface="+mn-ea"/>
              </a:rPr>
              <a:t>在修改成本低的条件下获得高的性能</a:t>
            </a:r>
            <a:r>
              <a:rPr lang="en-US" altLang="zh-CN" sz="2400" dirty="0">
                <a:latin typeface="+mn-ea"/>
              </a:rPr>
              <a:t>(</a:t>
            </a:r>
            <a:r>
              <a:rPr lang="zh-CN" altLang="en-US" sz="2400" dirty="0">
                <a:latin typeface="+mn-ea"/>
              </a:rPr>
              <a:t>在后续实验中获得验证</a:t>
            </a:r>
            <a:r>
              <a:rPr lang="en-US" altLang="zh-CN" sz="2400" dirty="0">
                <a:latin typeface="+mn-ea"/>
              </a:rPr>
              <a:t>)</a:t>
            </a:r>
          </a:p>
          <a:p>
            <a:r>
              <a:rPr lang="zh-CN" altLang="en-US" sz="2400" dirty="0">
                <a:latin typeface="+mn-ea"/>
              </a:rPr>
              <a:t>满足宏内核的需求</a:t>
            </a:r>
            <a:r>
              <a:rPr lang="en-US" altLang="zh-CN" sz="2400" dirty="0">
                <a:latin typeface="+mn-ea"/>
              </a:rPr>
              <a:t>,</a:t>
            </a:r>
            <a:r>
              <a:rPr lang="zh-CN" altLang="en-US" sz="2400" dirty="0">
                <a:latin typeface="+mn-ea"/>
              </a:rPr>
              <a:t>内核能够发送中断到用户态</a:t>
            </a:r>
          </a:p>
        </p:txBody>
      </p:sp>
    </p:spTree>
    <p:extLst>
      <p:ext uri="{BB962C8B-B14F-4D97-AF65-F5344CB8AC3E}">
        <p14:creationId xmlns:p14="http://schemas.microsoft.com/office/powerpoint/2010/main" val="342654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原理和实现</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硬件</a:t>
            </a:r>
            <a:r>
              <a:rPr lang="en-US" altLang="zh-CN" dirty="0">
                <a:latin typeface="+mn-ea"/>
              </a:rPr>
              <a:t>:</a:t>
            </a:r>
            <a:r>
              <a:rPr lang="zh-CN" altLang="en-US" dirty="0">
                <a:latin typeface="+mn-ea"/>
              </a:rPr>
              <a:t> 新增若干指令以及寄存器</a:t>
            </a:r>
            <a:endParaRPr lang="en-US" altLang="zh-CN" dirty="0">
              <a:latin typeface="+mn-ea"/>
            </a:endParaRPr>
          </a:p>
          <a:p>
            <a:endParaRPr lang="en-US" altLang="zh-CN" dirty="0">
              <a:latin typeface="+mn-ea"/>
            </a:endParaRPr>
          </a:p>
          <a:p>
            <a:r>
              <a:rPr lang="zh-CN" altLang="en-US" dirty="0">
                <a:latin typeface="+mn-ea"/>
              </a:rPr>
              <a:t>内核</a:t>
            </a:r>
            <a:r>
              <a:rPr lang="en-US" altLang="zh-CN" dirty="0">
                <a:latin typeface="+mn-ea"/>
              </a:rPr>
              <a:t>:</a:t>
            </a:r>
            <a:r>
              <a:rPr lang="zh-CN" altLang="en-US" dirty="0">
                <a:latin typeface="+mn-ea"/>
              </a:rPr>
              <a:t> 新增系统调用</a:t>
            </a:r>
            <a:r>
              <a:rPr lang="en-US" altLang="zh-CN" dirty="0">
                <a:latin typeface="+mn-ea"/>
              </a:rPr>
              <a:t>,</a:t>
            </a:r>
            <a:r>
              <a:rPr lang="zh-CN" altLang="en-US" dirty="0">
                <a:latin typeface="+mn-ea"/>
              </a:rPr>
              <a:t> 新增两种数据结构</a:t>
            </a:r>
            <a:r>
              <a:rPr lang="en-US" altLang="zh-CN" dirty="0">
                <a:latin typeface="+mn-ea"/>
              </a:rPr>
              <a:t>,</a:t>
            </a:r>
            <a:r>
              <a:rPr lang="zh-CN" altLang="en-US" dirty="0">
                <a:latin typeface="+mn-ea"/>
              </a:rPr>
              <a:t>为接收方维护 </a:t>
            </a:r>
            <a:r>
              <a:rPr lang="en-US" altLang="zh-CN" dirty="0">
                <a:latin typeface="+mn-ea"/>
              </a:rPr>
              <a:t>UPID</a:t>
            </a:r>
            <a:r>
              <a:rPr lang="zh-CN" altLang="en-US" dirty="0">
                <a:latin typeface="+mn-ea"/>
              </a:rPr>
              <a:t>（</a:t>
            </a:r>
            <a:r>
              <a:rPr lang="en-US" altLang="zh-CN" dirty="0">
                <a:latin typeface="+mn-ea"/>
              </a:rPr>
              <a:t>User Posted Interrupt Descriptor)</a:t>
            </a:r>
            <a:r>
              <a:rPr lang="zh-CN" altLang="en-US" dirty="0">
                <a:latin typeface="+mn-ea"/>
              </a:rPr>
              <a:t> ，为发送方维护 </a:t>
            </a:r>
            <a:r>
              <a:rPr lang="en-US" altLang="zh-CN" dirty="0">
                <a:latin typeface="+mn-ea"/>
              </a:rPr>
              <a:t>UITT</a:t>
            </a:r>
            <a:r>
              <a:rPr lang="zh-CN" altLang="en-US" dirty="0">
                <a:latin typeface="+mn-ea"/>
              </a:rPr>
              <a:t>（</a:t>
            </a:r>
            <a:r>
              <a:rPr lang="en-US" altLang="zh-CN" dirty="0">
                <a:latin typeface="+mn-ea"/>
              </a:rPr>
              <a:t>User Interrupt Target Table)</a:t>
            </a:r>
            <a:r>
              <a:rPr lang="zh-CN" altLang="en-US" dirty="0">
                <a:latin typeface="+mn-ea"/>
              </a:rPr>
              <a:t>。</a:t>
            </a:r>
            <a:endParaRPr lang="en-US" altLang="zh-CN" dirty="0">
              <a:latin typeface="+mn-ea"/>
            </a:endParaRPr>
          </a:p>
          <a:p>
            <a:endParaRPr lang="en-US" altLang="zh-CN" dirty="0">
              <a:latin typeface="+mn-ea"/>
            </a:endParaRPr>
          </a:p>
          <a:p>
            <a:r>
              <a:rPr lang="zh-CN" altLang="en-US" dirty="0">
                <a:latin typeface="+mn-ea"/>
              </a:rPr>
              <a:t>用户程序</a:t>
            </a:r>
            <a:r>
              <a:rPr lang="en-US" altLang="zh-CN" dirty="0">
                <a:latin typeface="+mn-ea"/>
              </a:rPr>
              <a:t>:</a:t>
            </a:r>
            <a:r>
              <a:rPr lang="zh-CN" altLang="en-US" dirty="0">
                <a:latin typeface="+mn-ea"/>
              </a:rPr>
              <a:t> 接受方需要注册中断处理函数</a:t>
            </a:r>
            <a:r>
              <a:rPr lang="en-US" altLang="zh-CN" dirty="0">
                <a:latin typeface="+mn-ea"/>
              </a:rPr>
              <a:t>,</a:t>
            </a:r>
            <a:r>
              <a:rPr lang="zh-CN" altLang="en-US" dirty="0">
                <a:latin typeface="+mn-ea"/>
              </a:rPr>
              <a:t> 同时分配中断向量给发送方</a:t>
            </a:r>
            <a:r>
              <a:rPr lang="en-US" altLang="zh-CN" dirty="0">
                <a:latin typeface="+mn-ea"/>
              </a:rPr>
              <a:t>,</a:t>
            </a:r>
            <a:r>
              <a:rPr lang="zh-CN" altLang="en-US" dirty="0">
                <a:latin typeface="+mn-ea"/>
              </a:rPr>
              <a:t> 控制中断的使能</a:t>
            </a:r>
            <a:r>
              <a:rPr lang="en-US" altLang="zh-CN" dirty="0">
                <a:latin typeface="+mn-ea"/>
              </a:rPr>
              <a:t>(</a:t>
            </a:r>
            <a:r>
              <a:rPr lang="en-US" altLang="zh-CN" dirty="0" err="1">
                <a:latin typeface="+mn-ea"/>
              </a:rPr>
              <a:t>stui</a:t>
            </a:r>
            <a:r>
              <a:rPr lang="en-US" altLang="zh-CN" dirty="0">
                <a:latin typeface="+mn-ea"/>
              </a:rPr>
              <a:t>)</a:t>
            </a:r>
            <a:r>
              <a:rPr lang="zh-CN" altLang="en-US" dirty="0">
                <a:latin typeface="+mn-ea"/>
              </a:rPr>
              <a:t>。发送方需要注册才能成功发送。</a:t>
            </a:r>
            <a:endParaRPr lang="en-US" altLang="zh-CN" dirty="0">
              <a:latin typeface="+mn-ea"/>
            </a:endParaRPr>
          </a:p>
          <a:p>
            <a:endParaRPr lang="en-US" altLang="zh-CN" dirty="0">
              <a:latin typeface="+mn-ea"/>
            </a:endParaRPr>
          </a:p>
        </p:txBody>
      </p:sp>
    </p:spTree>
    <p:extLst>
      <p:ext uri="{BB962C8B-B14F-4D97-AF65-F5344CB8AC3E}">
        <p14:creationId xmlns:p14="http://schemas.microsoft.com/office/powerpoint/2010/main" val="315002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用户程序</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用户程序样例</a:t>
            </a:r>
            <a:r>
              <a:rPr lang="en-US" altLang="zh-CN" dirty="0">
                <a:latin typeface="+mn-ea"/>
              </a:rPr>
              <a:t>:</a:t>
            </a:r>
          </a:p>
          <a:p>
            <a:endParaRPr lang="en-US" altLang="zh-CN" dirty="0">
              <a:latin typeface="+mn-ea"/>
            </a:endParaRPr>
          </a:p>
        </p:txBody>
      </p:sp>
      <p:pic>
        <p:nvPicPr>
          <p:cNvPr id="5" name="图片 4">
            <a:extLst>
              <a:ext uri="{FF2B5EF4-FFF2-40B4-BE49-F238E27FC236}">
                <a16:creationId xmlns:a16="http://schemas.microsoft.com/office/drawing/2014/main" id="{34F8BB7F-3F79-D149-9CF5-811498FD9F8C}"/>
              </a:ext>
            </a:extLst>
          </p:cNvPr>
          <p:cNvPicPr>
            <a:picLocks noChangeAspect="1"/>
          </p:cNvPicPr>
          <p:nvPr/>
        </p:nvPicPr>
        <p:blipFill>
          <a:blip r:embed="rId4"/>
          <a:stretch>
            <a:fillRect/>
          </a:stretch>
        </p:blipFill>
        <p:spPr>
          <a:xfrm>
            <a:off x="1054066" y="2020363"/>
            <a:ext cx="7329889" cy="3673409"/>
          </a:xfrm>
          <a:prstGeom prst="rect">
            <a:avLst/>
          </a:prstGeom>
        </p:spPr>
      </p:pic>
    </p:spTree>
    <p:extLst>
      <p:ext uri="{BB962C8B-B14F-4D97-AF65-F5344CB8AC3E}">
        <p14:creationId xmlns:p14="http://schemas.microsoft.com/office/powerpoint/2010/main" val="114319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用户程序</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用户程序样例</a:t>
            </a:r>
            <a:r>
              <a:rPr lang="en-US" altLang="zh-CN" dirty="0">
                <a:latin typeface="+mn-ea"/>
              </a:rPr>
              <a:t>:</a:t>
            </a:r>
          </a:p>
          <a:p>
            <a:endParaRPr lang="en-US" altLang="zh-CN" dirty="0">
              <a:latin typeface="+mn-ea"/>
            </a:endParaRPr>
          </a:p>
        </p:txBody>
      </p:sp>
      <p:pic>
        <p:nvPicPr>
          <p:cNvPr id="2" name="图片 1">
            <a:extLst>
              <a:ext uri="{FF2B5EF4-FFF2-40B4-BE49-F238E27FC236}">
                <a16:creationId xmlns:a16="http://schemas.microsoft.com/office/drawing/2014/main" id="{69627D09-5C00-7A4E-B6D0-D82CBDB25EC0}"/>
              </a:ext>
            </a:extLst>
          </p:cNvPr>
          <p:cNvPicPr>
            <a:picLocks noChangeAspect="1"/>
          </p:cNvPicPr>
          <p:nvPr/>
        </p:nvPicPr>
        <p:blipFill>
          <a:blip r:embed="rId4"/>
          <a:stretch>
            <a:fillRect/>
          </a:stretch>
        </p:blipFill>
        <p:spPr>
          <a:xfrm>
            <a:off x="1197428" y="2109452"/>
            <a:ext cx="7958426" cy="3316011"/>
          </a:xfrm>
          <a:prstGeom prst="rect">
            <a:avLst/>
          </a:prstGeom>
        </p:spPr>
      </p:pic>
    </p:spTree>
    <p:extLst>
      <p:ext uri="{BB962C8B-B14F-4D97-AF65-F5344CB8AC3E}">
        <p14:creationId xmlns:p14="http://schemas.microsoft.com/office/powerpoint/2010/main" val="2849309899"/>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1516</TotalTime>
  <Words>2460</Words>
  <Application>Microsoft Macintosh PowerPoint</Application>
  <PresentationFormat>宽屏</PresentationFormat>
  <Paragraphs>409</Paragraphs>
  <Slides>30</Slides>
  <Notes>30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思源宋体 Heavy</vt:lpstr>
      <vt:lpstr>思源宋体 Medium</vt:lpstr>
      <vt:lpstr>宋体</vt:lpstr>
      <vt:lpstr>微软雅黑</vt:lpstr>
      <vt:lpstr>Arial</vt:lpstr>
      <vt:lpstr>Calibri</vt:lpstr>
      <vt:lpstr>Calibri Light</vt:lpstr>
      <vt:lpstr>Consolas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Yiming Zhang</dc:creator>
  <cp:lastModifiedBy>Microsoft Office User</cp:lastModifiedBy>
  <cp:revision>2622</cp:revision>
  <cp:lastPrinted>2022-06-10T15:08:45Z</cp:lastPrinted>
  <dcterms:created xsi:type="dcterms:W3CDTF">2022-06-10T15:08:45Z</dcterms:created>
  <dcterms:modified xsi:type="dcterms:W3CDTF">2022-08-15T09:58:09Z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2052-11.1.0.10976</vt:lpwstr>
  </property>
</Properties>
</file>