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2" r:id="rId9"/>
    <p:sldId id="266" r:id="rId10"/>
    <p:sldId id="268" r:id="rId11"/>
    <p:sldId id="269" r:id="rId12"/>
    <p:sldId id="270" r:id="rId13"/>
    <p:sldId id="271" r:id="rId14"/>
    <p:sldId id="265" r:id="rId15"/>
    <p:sldId id="272" r:id="rId16"/>
    <p:sldId id="263" r:id="rId17"/>
    <p:sldId id="274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19646-55E7-410F-96E3-3444454A8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4D1C7A-231C-4718-9DA6-570AD5F85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FEAF8-D76E-41F1-A61C-2A5DF01A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9625-6745-46A1-A891-E5678BE71778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76238-45E8-40F2-BDFE-1AD1DEE7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2003C-4F97-430C-84A4-97230091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644-C327-4A2C-9A27-775A88C0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4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5ED21-DD9F-45CE-9AF9-5320CFC6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242C0-C9E7-43E6-9339-C86E7BBD1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3FB02-B87C-458F-8978-8219B4AC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9625-6745-46A1-A891-E5678BE71778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659C0-A990-4081-9C54-F04CC5B0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64A59-1510-420E-8FCA-12B54C64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644-C327-4A2C-9A27-775A88C0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3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91A8BF-0F5C-42AC-8C1C-752995279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23251B-CBC5-4745-A3D9-6B7A21941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5ED99-3F3B-4CFF-9A62-A2DAD8CC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9625-6745-46A1-A891-E5678BE71778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6D80D-52E9-4A0E-A119-9A1E90F8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C0444-41D3-4830-87C8-90E9D3A1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644-C327-4A2C-9A27-775A88C0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7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14264-B969-4BFD-9C07-C1C508F0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425AA-ED10-4751-B90A-8A3012651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66793-DD61-4659-B74D-5C4988C6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9625-6745-46A1-A891-E5678BE71778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84203-45AD-47E5-A161-5A8EC11F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E3E7F-74BF-42EA-A6C1-87E19786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644-C327-4A2C-9A27-775A88C0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2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4E0B5-D0F3-4285-864E-DE1C11C3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73DBF-7A91-48EF-B430-F74647029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D6DF5-5462-410A-BC61-A2552386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9625-6745-46A1-A891-E5678BE71778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5FCE1-C7C7-426C-8445-FAC89E03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19EE2-DBC0-47FD-B0E4-BB884E3E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644-C327-4A2C-9A27-775A88C0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6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C3F3F-849E-452A-9C1E-5A0F66A3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3BB1B-E28D-4A0B-ADD3-4BF22E756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6B16A-E19D-4A95-9C0C-E10113991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B692A-1EAA-4875-90A3-D1064543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9625-6745-46A1-A891-E5678BE71778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ED829-C3E8-4877-8850-63DC7017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CAB8C-07CE-4129-BC44-193FD80C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644-C327-4A2C-9A27-775A88C0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AC2C9-78CA-4862-9DEC-B6EDC81F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D0621-3143-458B-B958-028C22F43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BB0516-0829-4377-BDD0-ACAE840FA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074139-190A-4B71-88A9-30185123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4AEF0F-5539-4D93-8A12-9C48DB61E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F329F1-4E58-4C5C-9E39-16DDA947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9625-6745-46A1-A891-E5678BE71778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AFBE9E-AED9-40AB-B97A-C402108D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068E95-F99B-4C9C-A287-52051C17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644-C327-4A2C-9A27-775A88C0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8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6BB7-4713-4108-9E93-5C2E386E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7403B2-2239-404D-AB47-631DA9DD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9625-6745-46A1-A891-E5678BE71778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2EA78-CB03-4E5D-B81B-EED4C47F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AC161F-C5A2-498D-B773-221D205B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644-C327-4A2C-9A27-775A88C0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4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0FF829-FB5B-4F23-AB8C-80ECCBE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9625-6745-46A1-A891-E5678BE71778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997AAD-14A7-4E70-8CE9-E07EDDE8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32674-8ED3-4D83-AD16-8C480EDB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644-C327-4A2C-9A27-775A88C0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4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339D7-1AF4-4F26-8B40-2D82BD3C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D366A-2BC7-4EBD-B153-90E7E391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4121D-F839-4F5F-AD66-350944FA0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D6E252-DE19-4051-8655-92521DC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9625-6745-46A1-A891-E5678BE71778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2C51C-B509-4F67-9E4A-C3A277E9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7601A-C155-4F8F-AF67-51906F6F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644-C327-4A2C-9A27-775A88C0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5ADAE-2A2E-455A-9C8F-B9843090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EB863-B41D-412F-8CE2-67377B1E0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5C7C3-152C-4746-BC43-7053B5952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AF73E-BF2D-4548-815D-08C28E29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9625-6745-46A1-A891-E5678BE71778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25416-FF05-48E0-82BF-CAE4D339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6AAEFC-FF6B-480E-BCD7-25FFD7D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E644-C327-4A2C-9A27-775A88C0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8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423E3-5A6B-4C8C-85F1-E30C1FFB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D9484-E203-4D88-9C2D-E08C2C635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E6F46-C2FE-4F52-ACAF-28885001B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9625-6745-46A1-A891-E5678BE71778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45D20-B606-4BDE-A00A-6BE1FD7A0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BEDC1-D08B-4B7E-B297-4C779F8B4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CE644-C327-4A2C-9A27-775A88C0D7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4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A2202-DC64-4E8A-B07A-BEDBEA6F5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4828"/>
            <a:ext cx="9144000" cy="1615458"/>
          </a:xfrm>
        </p:spPr>
        <p:txBody>
          <a:bodyPr/>
          <a:lstStyle/>
          <a:p>
            <a:r>
              <a:rPr lang="en-US" altLang="zh-CN" dirty="0"/>
              <a:t>OS-F-4 </a:t>
            </a:r>
            <a:r>
              <a:rPr lang="zh-CN" altLang="en-US" dirty="0"/>
              <a:t>中期报告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2C7CC-F419-4E43-94C5-C3402912C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清华大学 王之栋 孙迅 项晨东</a:t>
            </a:r>
          </a:p>
        </p:txBody>
      </p:sp>
    </p:spTree>
    <p:extLst>
      <p:ext uri="{BB962C8B-B14F-4D97-AF65-F5344CB8AC3E}">
        <p14:creationId xmlns:p14="http://schemas.microsoft.com/office/powerpoint/2010/main" val="424425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9ECE2-54B8-4E6D-B023-D2D27CF9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新增系统调用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F0A04-43DB-4469-A775-D217AEDE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sys_shmget</a:t>
            </a:r>
            <a:r>
              <a:rPr lang="zh-CN" altLang="en-US" dirty="0"/>
              <a:t>、</a:t>
            </a:r>
            <a:r>
              <a:rPr lang="en-US" altLang="zh-CN" dirty="0" err="1"/>
              <a:t>sys_shmat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为 </a:t>
            </a:r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增加共享内存支持，系统调用形式参考 </a:t>
            </a:r>
            <a:r>
              <a:rPr lang="en-US" altLang="zh-CN" dirty="0" err="1"/>
              <a:t>linux</a:t>
            </a:r>
            <a:endParaRPr lang="en-US" altLang="zh-CN" dirty="0"/>
          </a:p>
          <a:p>
            <a:r>
              <a:rPr lang="en-US" altLang="zh-CN" dirty="0" err="1"/>
              <a:t>sys_uintr_register_receiver</a:t>
            </a:r>
            <a:endParaRPr lang="en-US" altLang="zh-CN" dirty="0"/>
          </a:p>
          <a:p>
            <a:r>
              <a:rPr lang="en-US" altLang="zh-CN" dirty="0" err="1"/>
              <a:t>sys_uintr_register_link</a:t>
            </a:r>
            <a:endParaRPr lang="en-US" altLang="zh-CN" dirty="0"/>
          </a:p>
          <a:p>
            <a:r>
              <a:rPr lang="en-US" altLang="zh-CN" dirty="0" err="1"/>
              <a:t>sys_uintr_register_sender</a:t>
            </a:r>
            <a:endParaRPr lang="en-US" altLang="zh-CN" dirty="0"/>
          </a:p>
          <a:p>
            <a:r>
              <a:rPr lang="en-US" altLang="zh-CN" dirty="0" err="1"/>
              <a:t>sys_uintr_notice</a:t>
            </a:r>
            <a:endParaRPr lang="en-US" altLang="zh-CN" dirty="0"/>
          </a:p>
          <a:p>
            <a:pPr lvl="1"/>
            <a:r>
              <a:rPr lang="zh-CN" altLang="en-US" dirty="0"/>
              <a:t>模拟硬件指令 </a:t>
            </a:r>
            <a:r>
              <a:rPr lang="en-US" altLang="zh-CN" dirty="0" err="1"/>
              <a:t>senduipi</a:t>
            </a:r>
            <a:endParaRPr lang="en-US" altLang="zh-CN" dirty="0"/>
          </a:p>
          <a:p>
            <a:r>
              <a:rPr lang="en-US" altLang="zh-CN" dirty="0" err="1"/>
              <a:t>sys_uintr_uiret</a:t>
            </a:r>
            <a:endParaRPr lang="en-US" altLang="zh-CN" dirty="0"/>
          </a:p>
          <a:p>
            <a:pPr lvl="1"/>
            <a:r>
              <a:rPr lang="zh-CN" altLang="en-US" dirty="0"/>
              <a:t>模拟硬件指令 </a:t>
            </a:r>
            <a:r>
              <a:rPr lang="en-US" altLang="zh-CN" dirty="0" err="1"/>
              <a:t>uiret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8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23D90-5BBF-4877-AE2D-E11FCA71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新增系统调用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C9F4E-B6B5-421D-866B-E6083FDD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接收方注册</a:t>
            </a:r>
            <a:endParaRPr lang="en-US" altLang="zh-CN" dirty="0"/>
          </a:p>
          <a:p>
            <a:pPr lvl="1"/>
            <a:r>
              <a:rPr lang="en-US" altLang="zh-CN" dirty="0" err="1"/>
              <a:t>uintr_register_receiver</a:t>
            </a:r>
            <a:r>
              <a:rPr lang="en-US" altLang="zh-CN" dirty="0"/>
              <a:t>(handler)-&gt;bool flag</a:t>
            </a:r>
          </a:p>
          <a:p>
            <a:pPr lvl="1"/>
            <a:r>
              <a:rPr lang="zh-CN" altLang="en-US" dirty="0"/>
              <a:t>该系统调用会使内核为接收方更新 </a:t>
            </a:r>
            <a:r>
              <a:rPr lang="en-US" altLang="zh-CN" dirty="0"/>
              <a:t>UPID </a:t>
            </a:r>
            <a:r>
              <a:rPr lang="zh-CN" altLang="en-US" dirty="0"/>
              <a:t>，同时将 </a:t>
            </a:r>
            <a:r>
              <a:rPr lang="en-US" altLang="zh-CN" dirty="0"/>
              <a:t>handler </a:t>
            </a:r>
            <a:r>
              <a:rPr lang="zh-CN" altLang="en-US" dirty="0"/>
              <a:t>写入硬件状态中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60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95EA6-5016-46D0-BB7F-BC46203E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新增系统调用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0B37F-9329-43D9-AFEE-073E46C0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接收方注册链接</a:t>
            </a:r>
            <a:endParaRPr lang="en-US" altLang="zh-CN" dirty="0"/>
          </a:p>
          <a:p>
            <a:pPr lvl="1"/>
            <a:r>
              <a:rPr lang="sv-SE" altLang="zh-CN" dirty="0"/>
              <a:t>uintr_register_link(int vector, int&amp; shmem_id)-&gt;int link_id</a:t>
            </a:r>
          </a:p>
          <a:p>
            <a:pPr lvl="1"/>
            <a:r>
              <a:rPr lang="zh-CN" altLang="en-US" dirty="0"/>
              <a:t>接收方使用一个用户态中断向量注册一段新的链接，内核帮忙创建新的共享内存段（大小可默认），并将链接与共享内存段、接收方 </a:t>
            </a:r>
            <a:r>
              <a:rPr lang="en-US" altLang="zh-CN" dirty="0"/>
              <a:t>UPID </a:t>
            </a:r>
            <a:r>
              <a:rPr lang="zh-CN" altLang="en-US" dirty="0"/>
              <a:t>地址、用户态中断向量等绑定</a:t>
            </a:r>
            <a:endParaRPr lang="en-US" altLang="zh-CN" dirty="0"/>
          </a:p>
          <a:p>
            <a:pPr lvl="1"/>
            <a:r>
              <a:rPr lang="zh-CN" altLang="en-US" dirty="0"/>
              <a:t>编号复用：同一种中断向量可被多次注册，用不同的链接 </a:t>
            </a:r>
            <a:r>
              <a:rPr lang="en-US" altLang="zh-CN" dirty="0"/>
              <a:t>id </a:t>
            </a:r>
            <a:r>
              <a:rPr lang="zh-CN" altLang="en-US" dirty="0"/>
              <a:t>区分发信方。通过共享内存约定字段（如通信次数）来识别发信方</a:t>
            </a:r>
            <a:endParaRPr lang="en-US" altLang="zh-CN" dirty="0"/>
          </a:p>
          <a:p>
            <a:pPr lvl="1"/>
            <a:r>
              <a:rPr lang="zh-CN" altLang="en-US" dirty="0"/>
              <a:t>返回共享内存标识符，以及链接编号</a:t>
            </a:r>
            <a:endParaRPr lang="en-US" altLang="zh-CN" dirty="0"/>
          </a:p>
          <a:p>
            <a:pPr lvl="1"/>
            <a:r>
              <a:rPr lang="zh-CN" altLang="en-US" dirty="0"/>
              <a:t>接收方可用另外的系统调用，根据共享内存标识符将共享内存映射到自己的页表里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34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CA5B0-52FB-4D92-818D-32E0CDFD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新增系统调用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8062F-560F-4193-8917-3BCFB51E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发送方加入链接</a:t>
            </a:r>
            <a:endParaRPr lang="en-US" altLang="zh-CN" dirty="0"/>
          </a:p>
          <a:p>
            <a:pPr lvl="1"/>
            <a:r>
              <a:rPr lang="en-US" altLang="zh-CN" dirty="0" err="1"/>
              <a:t>uintr_register_sender</a:t>
            </a:r>
            <a:r>
              <a:rPr lang="en-US" altLang="zh-CN" dirty="0"/>
              <a:t>(int </a:t>
            </a:r>
            <a:r>
              <a:rPr lang="en-US" altLang="zh-CN" dirty="0" err="1"/>
              <a:t>link_id</a:t>
            </a:r>
            <a:r>
              <a:rPr lang="en-US" altLang="zh-CN" dirty="0"/>
              <a:t>, int&amp; </a:t>
            </a:r>
            <a:r>
              <a:rPr lang="en-US" altLang="zh-CN" dirty="0" err="1"/>
              <a:t>shmem_id</a:t>
            </a:r>
            <a:r>
              <a:rPr lang="en-US" altLang="zh-CN" dirty="0"/>
              <a:t>)-&gt;int index</a:t>
            </a:r>
          </a:p>
          <a:p>
            <a:pPr lvl="1"/>
            <a:r>
              <a:rPr lang="zh-CN" altLang="en-US" dirty="0"/>
              <a:t>接收方和发送方通过某种方式分享链接 </a:t>
            </a:r>
            <a:r>
              <a:rPr lang="en-US" altLang="zh-CN" dirty="0"/>
              <a:t>id </a:t>
            </a:r>
            <a:r>
              <a:rPr lang="zh-CN" altLang="en-US" dirty="0"/>
              <a:t>，发送方可用 </a:t>
            </a:r>
            <a:r>
              <a:rPr lang="en-US" altLang="zh-CN" dirty="0"/>
              <a:t>id </a:t>
            </a:r>
            <a:r>
              <a:rPr lang="zh-CN" altLang="en-US" dirty="0"/>
              <a:t>建立起链接</a:t>
            </a:r>
            <a:endParaRPr lang="en-US" altLang="zh-CN" dirty="0"/>
          </a:p>
          <a:p>
            <a:pPr lvl="1"/>
            <a:r>
              <a:rPr lang="zh-CN" altLang="en-US" dirty="0"/>
              <a:t>该系统调用会使内核为发送方更新 </a:t>
            </a:r>
            <a:r>
              <a:rPr lang="en-US" altLang="zh-CN" dirty="0"/>
              <a:t>UITT </a:t>
            </a:r>
          </a:p>
          <a:p>
            <a:pPr lvl="1"/>
            <a:r>
              <a:rPr lang="zh-CN" altLang="en-US" dirty="0"/>
              <a:t>返回共享内存标识符，以及 </a:t>
            </a:r>
            <a:r>
              <a:rPr lang="en-US" altLang="zh-CN" dirty="0"/>
              <a:t>UITT </a:t>
            </a:r>
            <a:r>
              <a:rPr lang="zh-CN" altLang="en-US" dirty="0"/>
              <a:t>中的下标 </a:t>
            </a:r>
            <a:r>
              <a:rPr lang="en-US" altLang="zh-CN" dirty="0"/>
              <a:t>index</a:t>
            </a:r>
            <a:r>
              <a:rPr lang="zh-CN" altLang="en-US" dirty="0"/>
              <a:t>（发送用户态中断通知的硬件指令 </a:t>
            </a:r>
            <a:r>
              <a:rPr lang="en-US" altLang="zh-CN" dirty="0" err="1"/>
              <a:t>senduipi</a:t>
            </a:r>
            <a:r>
              <a:rPr lang="en-US" altLang="zh-CN" dirty="0"/>
              <a:t> </a:t>
            </a:r>
            <a:r>
              <a:rPr lang="zh-CN" altLang="en-US" dirty="0"/>
              <a:t>需要的参数，实际含义代表 </a:t>
            </a:r>
            <a:r>
              <a:rPr lang="en-US" altLang="zh-CN" dirty="0"/>
              <a:t>UITT </a:t>
            </a:r>
            <a:r>
              <a:rPr lang="zh-CN" altLang="en-US" dirty="0"/>
              <a:t>的一个表项）</a:t>
            </a:r>
            <a:endParaRPr lang="en-US" altLang="zh-CN" dirty="0"/>
          </a:p>
          <a:p>
            <a:pPr lvl="1"/>
            <a:r>
              <a:rPr lang="zh-CN" altLang="en-US" dirty="0"/>
              <a:t>发送方可用另外的系统调用，根据共享内存标识符将共享内存映射到自己的页表里</a:t>
            </a:r>
            <a:endParaRPr lang="en-US" altLang="zh-CN" dirty="0"/>
          </a:p>
          <a:p>
            <a:pPr lvl="1"/>
            <a:r>
              <a:rPr lang="zh-CN" altLang="en-US" dirty="0"/>
              <a:t>内核需要保证每个链接在该系统调用后，不能再被其他人使用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06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7E0A9-A513-46F3-8E08-821BBEDF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中的简单测例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4BC9B-7633-4F86-A14C-9E1F849F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接收方建立 </a:t>
            </a:r>
            <a:r>
              <a:rPr lang="en-US" altLang="zh-CN" dirty="0" err="1"/>
              <a:t>uIPC</a:t>
            </a:r>
            <a:r>
              <a:rPr lang="en-US" altLang="zh-CN" dirty="0"/>
              <a:t> link </a:t>
            </a:r>
            <a:r>
              <a:rPr lang="zh-CN" altLang="en-US" dirty="0"/>
              <a:t>，并映射链接对应的共享内存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发送方加入 </a:t>
            </a:r>
            <a:r>
              <a:rPr lang="en-US" altLang="zh-CN" dirty="0" err="1"/>
              <a:t>uIPC</a:t>
            </a:r>
            <a:r>
              <a:rPr lang="en-US" altLang="zh-CN" dirty="0"/>
              <a:t> link </a:t>
            </a:r>
            <a:r>
              <a:rPr lang="zh-CN" altLang="en-US" dirty="0"/>
              <a:t>，映射链接对应的共享内存，同时写入数据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777D73-D1BB-4E5B-A85E-475819B7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04" y="2522552"/>
            <a:ext cx="5638841" cy="10572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BB8888-BE18-4A70-BC2A-E1DA4C1F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404" y="4533443"/>
            <a:ext cx="5333087" cy="209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4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FB4E1-7F6F-458B-9FC4-1DA08FAE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中的简单测例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6A89C-D5C5-45EB-99C5-7EC4FB97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接收方被唤醒，检查收到的数据内容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运行结果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493278-8B79-493A-9C59-F6A4ACFA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20" y="2444636"/>
            <a:ext cx="6362938" cy="16400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4E96F6-7AC4-4210-B20A-3BCDD2E60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40" y="4852867"/>
            <a:ext cx="6158426" cy="178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4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38572-9E0B-4EA6-BC2D-30F3727F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困难与挑战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3CE25-0828-46FF-BB3F-78559DED4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endParaRPr lang="en-US" altLang="zh-CN" dirty="0"/>
          </a:p>
          <a:p>
            <a:r>
              <a:rPr lang="zh-CN" altLang="en-US" dirty="0"/>
              <a:t>开发环境</a:t>
            </a:r>
            <a:endParaRPr lang="en-US" altLang="zh-CN" dirty="0"/>
          </a:p>
          <a:p>
            <a:r>
              <a:rPr lang="zh-CN" altLang="en-US" dirty="0"/>
              <a:t>细节实现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662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E2EC5-61D0-4E6D-89DF-CA8AF7F1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项目未来工作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CD88E-C29C-4EC8-A127-84F5C175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完善基于 </a:t>
            </a:r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的实现</a:t>
            </a:r>
            <a:endParaRPr lang="en-US" altLang="zh-CN" dirty="0"/>
          </a:p>
          <a:p>
            <a:r>
              <a:rPr lang="zh-CN" altLang="en-US" dirty="0"/>
              <a:t>完善调度、负载均衡、安全性的设计考虑</a:t>
            </a:r>
            <a:endParaRPr lang="en-US" altLang="zh-CN" dirty="0"/>
          </a:p>
          <a:p>
            <a:r>
              <a:rPr lang="zh-CN" altLang="en-US" dirty="0"/>
              <a:t>测试硬件，复现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测试结果</a:t>
            </a:r>
            <a:endParaRPr lang="en-US" altLang="zh-CN" dirty="0"/>
          </a:p>
          <a:p>
            <a:r>
              <a:rPr lang="zh-CN" altLang="en-US" dirty="0"/>
              <a:t>调研虚拟机支持（</a:t>
            </a:r>
            <a:r>
              <a:rPr lang="en-US" altLang="zh-CN" dirty="0" err="1"/>
              <a:t>ipiv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将设计方案基于 </a:t>
            </a:r>
            <a:r>
              <a:rPr lang="en-US" altLang="zh-CN" dirty="0" err="1"/>
              <a:t>zCore</a:t>
            </a:r>
            <a:r>
              <a:rPr lang="en-US" altLang="zh-CN" dirty="0"/>
              <a:t>/</a:t>
            </a:r>
            <a:r>
              <a:rPr lang="en-US" altLang="zh-CN" dirty="0" err="1"/>
              <a:t>linux</a:t>
            </a:r>
            <a:r>
              <a:rPr lang="en-US" altLang="zh-CN" dirty="0"/>
              <a:t>/… 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编写测例，测试性能数据，分析并改进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45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09D12-1D37-4BB0-B073-01397E06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72735-1A20-4F84-A726-06F6B86F6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8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B6F1B-13C4-45D8-BCB2-5BF9EE58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项目背景介绍</a:t>
            </a:r>
            <a:r>
              <a:rPr lang="en-US" altLang="zh-CN" dirty="0"/>
              <a:t>-</a:t>
            </a:r>
            <a:r>
              <a:rPr lang="zh-CN" altLang="en-US" dirty="0"/>
              <a:t>微内核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5EE8E-E983-43E1-A857-C8774C0D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微内核 </a:t>
            </a:r>
            <a:r>
              <a:rPr lang="en-US" altLang="zh-CN" sz="2400" dirty="0"/>
              <a:t>vs </a:t>
            </a:r>
            <a:r>
              <a:rPr lang="zh-CN" altLang="en-US" sz="2400" dirty="0"/>
              <a:t>宏内核</a:t>
            </a:r>
            <a:endParaRPr lang="en-US" altLang="zh-CN" sz="2400" dirty="0"/>
          </a:p>
          <a:p>
            <a:r>
              <a:rPr lang="zh-CN" altLang="en-US" sz="2400" dirty="0"/>
              <a:t>将内核与系统服务层分离出来，如文件系统、网络、</a:t>
            </a:r>
            <a:r>
              <a:rPr lang="en-US" altLang="zh-CN" sz="2400" dirty="0"/>
              <a:t>GUI</a:t>
            </a:r>
            <a:r>
              <a:rPr lang="zh-CN" altLang="en-US" sz="2400" dirty="0"/>
              <a:t>等都变成用户态进程，内核只保留最重要的进程管理、内存管理、进程间通信等功能</a:t>
            </a:r>
            <a:endParaRPr lang="en-US" altLang="zh-CN" sz="2400" dirty="0"/>
          </a:p>
          <a:p>
            <a:pPr lvl="1"/>
            <a:r>
              <a:rPr lang="zh-CN" altLang="en-US" sz="2000" dirty="0"/>
              <a:t>安全</a:t>
            </a:r>
            <a:endParaRPr lang="en-US" altLang="zh-CN" sz="2000" dirty="0"/>
          </a:p>
          <a:p>
            <a:pPr lvl="1"/>
            <a:r>
              <a:rPr lang="zh-CN" altLang="en-US" sz="2000" dirty="0"/>
              <a:t>容错性好</a:t>
            </a:r>
            <a:endParaRPr lang="en-US" altLang="zh-CN" sz="2000" dirty="0"/>
          </a:p>
          <a:p>
            <a:pPr lvl="1"/>
            <a:r>
              <a:rPr lang="zh-CN" altLang="en-US" sz="2000" dirty="0"/>
              <a:t>模块化</a:t>
            </a:r>
            <a:endParaRPr lang="en-US" altLang="zh-CN" sz="2000" dirty="0"/>
          </a:p>
          <a:p>
            <a:pPr lvl="1"/>
            <a:r>
              <a:rPr lang="zh-CN" altLang="en-US" sz="2000" dirty="0"/>
              <a:t>可定制化</a:t>
            </a:r>
            <a:endParaRPr lang="en-US" altLang="zh-CN" sz="2000" dirty="0"/>
          </a:p>
          <a:p>
            <a:r>
              <a:rPr lang="zh-CN" altLang="en-US" sz="2400" dirty="0"/>
              <a:t>学术界与工业界引发了一些成果</a:t>
            </a:r>
            <a:endParaRPr lang="en-US" altLang="zh-CN" sz="2400" dirty="0"/>
          </a:p>
          <a:p>
            <a:pPr lvl="1"/>
            <a:r>
              <a:rPr lang="en-US" altLang="zh-CN" sz="2000" dirty="0"/>
              <a:t>seL4</a:t>
            </a:r>
          </a:p>
          <a:p>
            <a:pPr lvl="1"/>
            <a:r>
              <a:rPr lang="en-US" altLang="zh-CN" sz="2000" dirty="0"/>
              <a:t>QNX</a:t>
            </a:r>
          </a:p>
          <a:p>
            <a:pPr lvl="1"/>
            <a:r>
              <a:rPr lang="en-US" altLang="zh-CN" sz="2000" dirty="0"/>
              <a:t>Google’s Fuchsia OS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CF0A9-8C00-4CEF-A44C-BD430F8A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项目背景介绍</a:t>
            </a:r>
            <a:r>
              <a:rPr lang="en-US" altLang="zh-CN" dirty="0"/>
              <a:t>-</a:t>
            </a:r>
            <a:r>
              <a:rPr lang="zh-CN" altLang="en-US" dirty="0"/>
              <a:t>微内核的性能关键</a:t>
            </a:r>
            <a:r>
              <a:rPr lang="en-US" altLang="zh-CN" dirty="0"/>
              <a:t>-IPC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CF2C5-99BC-4F37-98AB-55B400B3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宏内核中各个模块在一个进程中，可以以函数调用的方式进行互相通信</a:t>
            </a:r>
            <a:endParaRPr lang="en-US" altLang="zh-CN" dirty="0"/>
          </a:p>
          <a:p>
            <a:r>
              <a:rPr lang="zh-CN" altLang="en-US" dirty="0"/>
              <a:t>微内核的各个模块都是独立进程，需要进行进程间通信（</a:t>
            </a:r>
            <a:r>
              <a:rPr lang="en-US" altLang="zh-CN" dirty="0"/>
              <a:t>IPC</a:t>
            </a:r>
            <a:r>
              <a:rPr lang="zh-CN" altLang="en-US" dirty="0"/>
              <a:t>，</a:t>
            </a:r>
            <a:r>
              <a:rPr lang="en-US" altLang="zh-CN" dirty="0"/>
              <a:t>Inter-Process Communication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IPC=RPC</a:t>
            </a:r>
            <a:r>
              <a:rPr lang="zh-CN" altLang="en-US" dirty="0"/>
              <a:t>（</a:t>
            </a:r>
            <a:r>
              <a:rPr lang="en-US" altLang="zh-CN" dirty="0"/>
              <a:t>remote procedure call</a:t>
            </a:r>
            <a:r>
              <a:rPr lang="zh-CN" altLang="en-US" dirty="0"/>
              <a:t>）</a:t>
            </a:r>
            <a:r>
              <a:rPr lang="en-US" altLang="zh-CN" dirty="0"/>
              <a:t>=</a:t>
            </a:r>
            <a:r>
              <a:rPr lang="zh-CN" altLang="en-US" dirty="0"/>
              <a:t>指定处理函数</a:t>
            </a:r>
            <a:r>
              <a:rPr lang="en-US" altLang="zh-CN" dirty="0"/>
              <a:t>+</a:t>
            </a:r>
            <a:r>
              <a:rPr lang="zh-CN" altLang="en-US" dirty="0"/>
              <a:t>参数传递</a:t>
            </a:r>
            <a:r>
              <a:rPr lang="en-US" altLang="zh-CN" dirty="0"/>
              <a:t>=</a:t>
            </a:r>
            <a:r>
              <a:rPr lang="zh-CN" altLang="en-US" dirty="0"/>
              <a:t>同步机制</a:t>
            </a:r>
            <a:r>
              <a:rPr lang="en-US" altLang="zh-CN" dirty="0"/>
              <a:t>+</a:t>
            </a:r>
            <a:r>
              <a:rPr lang="zh-CN" altLang="en-US" dirty="0"/>
              <a:t>数据传递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90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0F606-593B-4C18-BC4C-47EB0C78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项目背景介绍</a:t>
            </a:r>
            <a:r>
              <a:rPr lang="en-US" altLang="zh-CN" dirty="0"/>
              <a:t>-</a:t>
            </a:r>
            <a:r>
              <a:rPr lang="en-US" altLang="zh-CN" dirty="0" err="1"/>
              <a:t>uintr</a:t>
            </a:r>
            <a:r>
              <a:rPr lang="en-US" altLang="zh-CN" dirty="0"/>
              <a:t>(</a:t>
            </a:r>
            <a:r>
              <a:rPr lang="en-US" altLang="zh-CN" dirty="0" err="1"/>
              <a:t>userspace</a:t>
            </a:r>
            <a:r>
              <a:rPr lang="en-US" altLang="zh-CN" dirty="0"/>
              <a:t> interrupt)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3833B-A9C0-4337-900D-BBC42A6C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zh-CN" altLang="en-US" dirty="0"/>
              <a:t>推出的新硬件特性</a:t>
            </a:r>
            <a:endParaRPr lang="en-US" altLang="zh-CN" dirty="0"/>
          </a:p>
          <a:p>
            <a:r>
              <a:rPr lang="zh-CN" altLang="en-US" dirty="0"/>
              <a:t>用户态中断允许将中断直接发送到用户空间</a:t>
            </a:r>
            <a:endParaRPr lang="en-US" altLang="zh-CN" dirty="0"/>
          </a:p>
          <a:p>
            <a:r>
              <a:rPr lang="zh-CN" altLang="en-US" dirty="0"/>
              <a:t>低延迟，低</a:t>
            </a:r>
            <a:r>
              <a:rPr lang="en-US" altLang="zh-CN" dirty="0"/>
              <a:t>CPU</a:t>
            </a:r>
            <a:r>
              <a:rPr lang="zh-CN" altLang="en-US" dirty="0"/>
              <a:t>占用，不需要切换到内核</a:t>
            </a:r>
            <a:endParaRPr lang="en-US" altLang="zh-CN" dirty="0"/>
          </a:p>
          <a:p>
            <a:r>
              <a:rPr lang="zh-CN" altLang="en-US" dirty="0"/>
              <a:t>接收端和发送端都是用户空间的任务</a:t>
            </a:r>
            <a:endParaRPr lang="en-US" altLang="zh-CN" dirty="0"/>
          </a:p>
          <a:p>
            <a:pPr lvl="1"/>
            <a:r>
              <a:rPr lang="zh-CN" altLang="en-US" dirty="0"/>
              <a:t>未来考虑扩展发送端为内核或硬件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41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A51C8-BE3E-400C-B0DB-E44E93D2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D963C-2A85-4713-B817-C6174722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现有工作</a:t>
            </a:r>
            <a:endParaRPr lang="en-US" altLang="zh-CN" dirty="0"/>
          </a:p>
          <a:p>
            <a:pPr lvl="1"/>
            <a:r>
              <a:rPr lang="zh-CN" altLang="en-US" dirty="0"/>
              <a:t>用户态中断硬件机制调研（见</a:t>
            </a:r>
            <a:r>
              <a:rPr lang="en-US" altLang="zh-CN" dirty="0"/>
              <a:t>ppt/</a:t>
            </a:r>
            <a:r>
              <a:rPr lang="en-US" altLang="zh-CN" dirty="0" err="1"/>
              <a:t>uintr</a:t>
            </a:r>
            <a:r>
              <a:rPr lang="en-US" altLang="zh-CN" dirty="0"/>
              <a:t>-intel-</a:t>
            </a:r>
            <a:r>
              <a:rPr lang="en-US" altLang="zh-CN" dirty="0" err="1"/>
              <a:t>linux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基于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实现内核的设计调研（见</a:t>
            </a:r>
            <a:r>
              <a:rPr lang="en-US" altLang="zh-CN" dirty="0"/>
              <a:t>ppt/</a:t>
            </a:r>
            <a:r>
              <a:rPr lang="en-US" altLang="zh-CN" dirty="0" err="1"/>
              <a:t>uintr</a:t>
            </a:r>
            <a:r>
              <a:rPr lang="en-US" altLang="zh-CN" dirty="0"/>
              <a:t>-intel-</a:t>
            </a:r>
            <a:r>
              <a:rPr lang="en-US" altLang="zh-CN" dirty="0" err="1"/>
              <a:t>linux</a:t>
            </a:r>
            <a:r>
              <a:rPr lang="zh-CN" altLang="en-US" dirty="0"/>
              <a:t>与</a:t>
            </a:r>
            <a:r>
              <a:rPr lang="en-US" altLang="zh-CN" dirty="0"/>
              <a:t>ppt/</a:t>
            </a:r>
            <a:r>
              <a:rPr lang="en-US" altLang="zh-CN" dirty="0" err="1"/>
              <a:t>uintr</a:t>
            </a:r>
            <a:r>
              <a:rPr lang="en-US" altLang="zh-CN" dirty="0"/>
              <a:t>-</a:t>
            </a:r>
            <a:r>
              <a:rPr lang="en-US" altLang="zh-CN" dirty="0" err="1"/>
              <a:t>linux</a:t>
            </a:r>
            <a:r>
              <a:rPr lang="en-US" altLang="zh-CN" dirty="0"/>
              <a:t>-kernel commit summary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IPC </a:t>
            </a:r>
            <a:r>
              <a:rPr lang="zh-CN" altLang="en-US" dirty="0"/>
              <a:t>优化相关工作调研</a:t>
            </a:r>
            <a:endParaRPr lang="en-US" altLang="zh-CN" dirty="0"/>
          </a:p>
          <a:p>
            <a:pPr lvl="2"/>
            <a:r>
              <a:rPr lang="en-US" altLang="zh-CN" dirty="0"/>
              <a:t>XPC</a:t>
            </a:r>
            <a:r>
              <a:rPr lang="zh-CN" altLang="en-US" dirty="0"/>
              <a:t>、</a:t>
            </a:r>
            <a:r>
              <a:rPr lang="en-US" altLang="zh-CN" dirty="0"/>
              <a:t>skybridge</a:t>
            </a:r>
            <a:r>
              <a:rPr lang="zh-CN" altLang="en-US" dirty="0"/>
              <a:t>、</a:t>
            </a:r>
            <a:r>
              <a:rPr lang="en-US" altLang="zh-CN" dirty="0" err="1"/>
              <a:t>underbridge</a:t>
            </a:r>
            <a:endParaRPr lang="en-US" altLang="zh-CN" dirty="0"/>
          </a:p>
          <a:p>
            <a:pPr lvl="1"/>
            <a:r>
              <a:rPr lang="zh-CN" altLang="en-US" dirty="0"/>
              <a:t>硬件特性确认（硬件来自与蚂蚁合作）</a:t>
            </a:r>
            <a:endParaRPr lang="en-US" altLang="zh-CN" dirty="0"/>
          </a:p>
          <a:p>
            <a:pPr lvl="1"/>
            <a:r>
              <a:rPr lang="en-US" altLang="zh-CN" dirty="0"/>
              <a:t>IPC </a:t>
            </a:r>
            <a:r>
              <a:rPr lang="zh-CN" altLang="en-US" dirty="0"/>
              <a:t>框架的初步设想与设计</a:t>
            </a:r>
            <a:endParaRPr lang="en-US" altLang="zh-CN" dirty="0"/>
          </a:p>
          <a:p>
            <a:pPr lvl="2"/>
            <a:r>
              <a:rPr lang="en-US" altLang="zh-CN" dirty="0" err="1"/>
              <a:t>uintr</a:t>
            </a:r>
            <a:r>
              <a:rPr lang="en-US" altLang="zh-CN" dirty="0"/>
              <a:t> +</a:t>
            </a:r>
            <a:r>
              <a:rPr lang="zh-CN" altLang="en-US" dirty="0"/>
              <a:t> </a:t>
            </a:r>
            <a:r>
              <a:rPr lang="en-US" altLang="zh-CN" dirty="0" err="1"/>
              <a:t>shmem</a:t>
            </a:r>
            <a:r>
              <a:rPr lang="zh-CN" altLang="en-US" dirty="0"/>
              <a:t> 实现的</a:t>
            </a:r>
            <a:r>
              <a:rPr lang="en-US" altLang="zh-CN" dirty="0"/>
              <a:t> IPC </a:t>
            </a:r>
            <a:r>
              <a:rPr lang="zh-CN" altLang="en-US" dirty="0"/>
              <a:t>通道</a:t>
            </a:r>
            <a:endParaRPr lang="en-US" altLang="zh-CN" dirty="0"/>
          </a:p>
          <a:p>
            <a:pPr lvl="2"/>
            <a:r>
              <a:rPr lang="zh-CN" altLang="en-US" dirty="0"/>
              <a:t>调度与负载均衡支持</a:t>
            </a:r>
            <a:endParaRPr lang="en-US" altLang="zh-CN" dirty="0"/>
          </a:p>
          <a:p>
            <a:pPr lvl="2"/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适合的场景</a:t>
            </a:r>
            <a:endParaRPr lang="en-US" altLang="zh-CN" dirty="0"/>
          </a:p>
          <a:p>
            <a:pPr lvl="1"/>
            <a:r>
              <a:rPr lang="zh-CN" altLang="en-US" dirty="0"/>
              <a:t>基于 </a:t>
            </a:r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 IPC </a:t>
            </a:r>
            <a:r>
              <a:rPr lang="zh-CN" altLang="en-US" dirty="0"/>
              <a:t>框架初步实现</a:t>
            </a:r>
            <a:endParaRPr lang="en-US" altLang="zh-CN" dirty="0"/>
          </a:p>
          <a:p>
            <a:pPr lvl="2"/>
            <a:r>
              <a:rPr lang="zh-CN" altLang="en-US" dirty="0"/>
              <a:t>实现系统调用</a:t>
            </a:r>
            <a:endParaRPr lang="en-US" altLang="zh-CN" dirty="0"/>
          </a:p>
          <a:p>
            <a:pPr lvl="2"/>
            <a:r>
              <a:rPr lang="zh-CN" altLang="en-US" dirty="0"/>
              <a:t>编写样例程序</a:t>
            </a:r>
            <a:endParaRPr lang="en-US" altLang="zh-CN" dirty="0"/>
          </a:p>
          <a:p>
            <a:pPr lvl="2"/>
            <a:r>
              <a:rPr lang="zh-CN" altLang="en-US" dirty="0"/>
              <a:t>用内核模拟相关硬件机制，提供功能环境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177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B3B9B-8C86-49BC-8063-47310ED6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用户态中断硬件机制简介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706EB-57C6-4B8A-96AA-9DE19E38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用户态中断可为每个进程提供 </a:t>
            </a:r>
            <a:r>
              <a:rPr lang="en-US" altLang="zh-CN" sz="2400" dirty="0"/>
              <a:t>64 </a:t>
            </a:r>
            <a:r>
              <a:rPr lang="zh-CN" altLang="en-US" sz="2400" dirty="0"/>
              <a:t>个中断向量</a:t>
            </a:r>
            <a:endParaRPr lang="en-US" altLang="zh-CN" sz="2400" dirty="0"/>
          </a:p>
          <a:p>
            <a:pPr lvl="1"/>
            <a:r>
              <a:rPr lang="zh-CN" altLang="en-US" sz="2000" dirty="0"/>
              <a:t>便于 </a:t>
            </a:r>
            <a:r>
              <a:rPr lang="en-US" altLang="zh-CN" sz="2000" dirty="0"/>
              <a:t>server </a:t>
            </a:r>
            <a:r>
              <a:rPr lang="zh-CN" altLang="en-US" sz="2000" dirty="0"/>
              <a:t>区分不同的用户态中断</a:t>
            </a:r>
            <a:endParaRPr lang="en-US" altLang="zh-CN" sz="2000" dirty="0"/>
          </a:p>
          <a:p>
            <a:r>
              <a:rPr lang="en-US" altLang="zh-CN" sz="2400" dirty="0"/>
              <a:t>server </a:t>
            </a:r>
            <a:r>
              <a:rPr lang="zh-CN" altLang="en-US" sz="2400" dirty="0"/>
              <a:t>可以将自己用户空间中的异常处理函数 </a:t>
            </a:r>
            <a:r>
              <a:rPr lang="en-US" altLang="zh-CN" sz="2400" dirty="0"/>
              <a:t>handler </a:t>
            </a:r>
            <a:r>
              <a:rPr lang="zh-CN" altLang="en-US" sz="2400" dirty="0"/>
              <a:t>注册在硬件中</a:t>
            </a:r>
            <a:endParaRPr lang="en-US" altLang="zh-CN" sz="2400" dirty="0"/>
          </a:p>
          <a:p>
            <a:r>
              <a:rPr lang="zh-CN" altLang="en-US" sz="2400" dirty="0"/>
              <a:t>硬件为 </a:t>
            </a:r>
            <a:r>
              <a:rPr lang="en-US" altLang="zh-CN" sz="2400" dirty="0"/>
              <a:t>server </a:t>
            </a:r>
            <a:r>
              <a:rPr lang="zh-CN" altLang="en-US" sz="2400" dirty="0"/>
              <a:t>和 </a:t>
            </a:r>
            <a:r>
              <a:rPr lang="en-US" altLang="zh-CN" sz="2400" dirty="0"/>
              <a:t>client </a:t>
            </a:r>
            <a:r>
              <a:rPr lang="zh-CN" altLang="en-US" sz="2400" dirty="0"/>
              <a:t>定义了新的数据结构（</a:t>
            </a:r>
            <a:r>
              <a:rPr lang="en-US" altLang="zh-CN" sz="2400" dirty="0"/>
              <a:t>UPID</a:t>
            </a:r>
            <a:r>
              <a:rPr lang="zh-CN" altLang="en-US" sz="2400" dirty="0"/>
              <a:t>、</a:t>
            </a:r>
            <a:r>
              <a:rPr lang="en-US" altLang="zh-CN" sz="2400" dirty="0"/>
              <a:t>UITT</a:t>
            </a:r>
            <a:r>
              <a:rPr lang="zh-CN" altLang="en-US" sz="2400" dirty="0"/>
              <a:t>），由内核维护，硬件仅保存基址，用以帮助链接的建立和用户态中断的保存</a:t>
            </a:r>
            <a:endParaRPr lang="en-US" altLang="zh-CN" sz="2400" dirty="0"/>
          </a:p>
          <a:p>
            <a:pPr lvl="1"/>
            <a:r>
              <a:rPr lang="en-US" altLang="zh-CN" sz="2000" dirty="0"/>
              <a:t>UPID</a:t>
            </a:r>
            <a:r>
              <a:rPr lang="zh-CN" altLang="en-US" sz="2000" dirty="0"/>
              <a:t>（</a:t>
            </a:r>
            <a:r>
              <a:rPr lang="en-US" altLang="zh-CN" sz="2000" dirty="0"/>
              <a:t> User Posted Interrupt Descriptor </a:t>
            </a:r>
            <a:r>
              <a:rPr lang="zh-CN" altLang="en-US" sz="2000" dirty="0"/>
              <a:t>）：用于 </a:t>
            </a:r>
            <a:r>
              <a:rPr lang="en-US" altLang="zh-CN" sz="2000" dirty="0"/>
              <a:t>server </a:t>
            </a:r>
            <a:r>
              <a:rPr lang="zh-CN" altLang="en-US" sz="2000" dirty="0"/>
              <a:t>，内含 </a:t>
            </a:r>
            <a:r>
              <a:rPr lang="en-US" altLang="zh-CN" sz="2000" dirty="0"/>
              <a:t>server </a:t>
            </a:r>
            <a:r>
              <a:rPr lang="zh-CN" altLang="en-US" sz="2000" dirty="0"/>
              <a:t>的控制和源信息，发给 </a:t>
            </a:r>
            <a:r>
              <a:rPr lang="en-US" altLang="zh-CN" sz="2000" dirty="0"/>
              <a:t>server </a:t>
            </a:r>
            <a:r>
              <a:rPr lang="zh-CN" altLang="en-US" sz="2000" dirty="0"/>
              <a:t>的用户态中断也会保存在里面</a:t>
            </a:r>
            <a:endParaRPr lang="en-US" altLang="zh-CN" sz="2000" dirty="0"/>
          </a:p>
          <a:p>
            <a:pPr lvl="1"/>
            <a:r>
              <a:rPr lang="en-US" altLang="zh-CN" sz="2000" dirty="0"/>
              <a:t>UITT</a:t>
            </a:r>
            <a:r>
              <a:rPr lang="zh-CN" altLang="en-US" sz="2000" dirty="0"/>
              <a:t>（</a:t>
            </a:r>
            <a:r>
              <a:rPr lang="en-US" altLang="zh-CN" sz="2000" dirty="0"/>
              <a:t> User Interrupt Target Table </a:t>
            </a:r>
            <a:r>
              <a:rPr lang="zh-CN" altLang="en-US" sz="2000" dirty="0"/>
              <a:t>）：用于 </a:t>
            </a:r>
            <a:r>
              <a:rPr lang="en-US" altLang="zh-CN" sz="2000" dirty="0"/>
              <a:t>client </a:t>
            </a:r>
            <a:r>
              <a:rPr lang="zh-CN" altLang="en-US" sz="2000" dirty="0"/>
              <a:t>，内含各个 </a:t>
            </a:r>
            <a:r>
              <a:rPr lang="en-US" altLang="zh-CN" sz="2000" dirty="0"/>
              <a:t>server </a:t>
            </a:r>
            <a:r>
              <a:rPr lang="zh-CN" altLang="en-US" sz="2000" dirty="0"/>
              <a:t>的链接信息</a:t>
            </a:r>
            <a:endParaRPr lang="en-US" altLang="zh-CN" sz="2000" dirty="0"/>
          </a:p>
          <a:p>
            <a:r>
              <a:rPr lang="zh-CN" altLang="en-US" sz="2400" dirty="0"/>
              <a:t>一旦链接建立成功，</a:t>
            </a:r>
            <a:r>
              <a:rPr lang="en-US" altLang="zh-CN" sz="2400" dirty="0"/>
              <a:t>client </a:t>
            </a:r>
            <a:r>
              <a:rPr lang="zh-CN" altLang="en-US" sz="2400" dirty="0"/>
              <a:t>可通过一条新增硬件指令 </a:t>
            </a:r>
            <a:r>
              <a:rPr lang="en-US" altLang="zh-CN" sz="2400" dirty="0" err="1"/>
              <a:t>senduipi</a:t>
            </a:r>
            <a:r>
              <a:rPr lang="en-US" altLang="zh-CN" sz="2400" dirty="0"/>
              <a:t> </a:t>
            </a:r>
            <a:r>
              <a:rPr lang="zh-CN" altLang="en-US" sz="2400" dirty="0"/>
              <a:t>，通过 </a:t>
            </a:r>
            <a:r>
              <a:rPr lang="en-US" altLang="zh-CN" sz="2400" dirty="0"/>
              <a:t>IPI </a:t>
            </a:r>
            <a:r>
              <a:rPr lang="zh-CN" altLang="en-US" sz="2400" dirty="0"/>
              <a:t>的方式给 </a:t>
            </a:r>
            <a:r>
              <a:rPr lang="en-US" altLang="zh-CN" sz="2400" dirty="0"/>
              <a:t>server </a:t>
            </a:r>
            <a:r>
              <a:rPr lang="zh-CN" altLang="en-US" sz="2400" dirty="0"/>
              <a:t>发送用户态中断通知，</a:t>
            </a:r>
            <a:r>
              <a:rPr lang="en-US" altLang="zh-CN" sz="2400" dirty="0"/>
              <a:t>handler </a:t>
            </a:r>
            <a:r>
              <a:rPr lang="zh-CN" altLang="en-US" sz="2400" dirty="0"/>
              <a:t>可通过一条新增硬件指令 </a:t>
            </a:r>
            <a:r>
              <a:rPr lang="en-US" altLang="zh-CN" sz="2400" dirty="0" err="1"/>
              <a:t>uiret</a:t>
            </a:r>
            <a:r>
              <a:rPr lang="en-US" altLang="zh-CN" sz="2400" dirty="0"/>
              <a:t> </a:t>
            </a:r>
            <a:r>
              <a:rPr lang="zh-CN" altLang="en-US" sz="2400" dirty="0"/>
              <a:t>从用户态中断退出</a:t>
            </a:r>
            <a:endParaRPr lang="en-US" altLang="zh-CN" sz="2400" dirty="0"/>
          </a:p>
          <a:p>
            <a:pPr lvl="1"/>
            <a:r>
              <a:rPr lang="zh-CN" altLang="en-US" sz="2000" dirty="0"/>
              <a:t>整个过程由硬件完成，无需陷入到内核</a:t>
            </a:r>
            <a:endParaRPr lang="en-US" altLang="zh-CN" sz="2000" dirty="0"/>
          </a:p>
          <a:p>
            <a:pPr lvl="1"/>
            <a:r>
              <a:rPr lang="zh-CN" altLang="en-US" sz="2000" dirty="0"/>
              <a:t>由于用户态中断由用户空间的 </a:t>
            </a:r>
            <a:r>
              <a:rPr lang="en-US" altLang="zh-CN" sz="2000" dirty="0"/>
              <a:t>handler </a:t>
            </a:r>
            <a:r>
              <a:rPr lang="zh-CN" altLang="en-US" sz="2000" dirty="0"/>
              <a:t>处理，实际处理过程还与 </a:t>
            </a:r>
            <a:r>
              <a:rPr lang="en-US" altLang="zh-CN" sz="2000" dirty="0"/>
              <a:t>OS </a:t>
            </a:r>
            <a:r>
              <a:rPr lang="zh-CN" altLang="en-US" sz="2000" dirty="0"/>
              <a:t>自身调度有关。若 </a:t>
            </a:r>
            <a:r>
              <a:rPr lang="en-US" altLang="zh-CN" sz="2000" dirty="0"/>
              <a:t>server </a:t>
            </a:r>
            <a:r>
              <a:rPr lang="zh-CN" altLang="en-US" sz="2000" dirty="0"/>
              <a:t>不在线，用户态中断会 </a:t>
            </a:r>
            <a:r>
              <a:rPr lang="en-US" altLang="zh-CN" sz="2000" dirty="0"/>
              <a:t>pending </a:t>
            </a:r>
            <a:r>
              <a:rPr lang="zh-CN" altLang="en-US" sz="2000" dirty="0"/>
              <a:t>在 </a:t>
            </a:r>
            <a:r>
              <a:rPr lang="en-US" altLang="zh-CN" sz="2000" dirty="0"/>
              <a:t>UPID </a:t>
            </a:r>
            <a:r>
              <a:rPr lang="zh-CN" altLang="en-US" sz="2000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20051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7152-7746-4983-AA98-9C6F40C3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6F1A8-46F1-47E8-A786-F2DEC684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相比传统的 </a:t>
            </a:r>
            <a:r>
              <a:rPr lang="en-US" altLang="zh-CN" dirty="0"/>
              <a:t>IPC 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en-US" altLang="zh-CN" dirty="0"/>
              <a:t>context switch </a:t>
            </a:r>
            <a:r>
              <a:rPr lang="zh-CN" altLang="en-US" dirty="0"/>
              <a:t>的开销小</a:t>
            </a:r>
            <a:endParaRPr lang="en-US" altLang="zh-CN" dirty="0"/>
          </a:p>
          <a:p>
            <a:r>
              <a:rPr lang="zh-CN" altLang="en-US" dirty="0"/>
              <a:t>相比 </a:t>
            </a:r>
            <a:r>
              <a:rPr lang="en-US" altLang="zh-CN" dirty="0"/>
              <a:t>XPC</a:t>
            </a:r>
            <a:r>
              <a:rPr lang="zh-CN" altLang="en-US" dirty="0"/>
              <a:t>、</a:t>
            </a:r>
            <a:r>
              <a:rPr lang="en-US" altLang="zh-CN" dirty="0" err="1"/>
              <a:t>underbridge</a:t>
            </a:r>
            <a:r>
              <a:rPr lang="zh-CN" altLang="en-US" dirty="0"/>
              <a:t>、</a:t>
            </a:r>
            <a:r>
              <a:rPr lang="en-US" altLang="zh-CN" dirty="0"/>
              <a:t>skybridge</a:t>
            </a:r>
          </a:p>
          <a:p>
            <a:pPr lvl="1"/>
            <a:r>
              <a:rPr lang="zh-CN" altLang="en-US" dirty="0"/>
              <a:t>安全，没有破坏隔离性</a:t>
            </a:r>
            <a:endParaRPr lang="en-US" altLang="zh-CN" dirty="0"/>
          </a:p>
          <a:p>
            <a:pPr lvl="1"/>
            <a:r>
              <a:rPr lang="zh-CN" altLang="en-US" dirty="0"/>
              <a:t>内核修改成本小，且基本都是增量修改</a:t>
            </a:r>
            <a:endParaRPr lang="en-US" altLang="zh-CN" dirty="0"/>
          </a:p>
          <a:p>
            <a:pPr lvl="1"/>
            <a:r>
              <a:rPr lang="zh-CN" altLang="en-US" dirty="0"/>
              <a:t>同步 </a:t>
            </a:r>
            <a:r>
              <a:rPr lang="en-US" altLang="zh-CN" dirty="0"/>
              <a:t>vs </a:t>
            </a:r>
            <a:r>
              <a:rPr lang="zh-CN" altLang="en-US" dirty="0"/>
              <a:t>异步</a:t>
            </a:r>
          </a:p>
        </p:txBody>
      </p:sp>
    </p:spTree>
    <p:extLst>
      <p:ext uri="{BB962C8B-B14F-4D97-AF65-F5344CB8AC3E}">
        <p14:creationId xmlns:p14="http://schemas.microsoft.com/office/powerpoint/2010/main" val="221030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0E28B-5ED7-48F5-BDE2-A11A0B96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IPC </a:t>
            </a:r>
            <a:r>
              <a:rPr lang="zh-CN" altLang="en-US" dirty="0"/>
              <a:t>框架内核设计简介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4AA2D-4B48-4059-9703-7A994751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IPC=</a:t>
            </a:r>
            <a:r>
              <a:rPr lang="zh-CN" altLang="en-US" dirty="0"/>
              <a:t>同步机制</a:t>
            </a:r>
            <a:r>
              <a:rPr lang="en-US" altLang="zh-CN" dirty="0"/>
              <a:t>+</a:t>
            </a:r>
            <a:r>
              <a:rPr lang="zh-CN" altLang="en-US" dirty="0"/>
              <a:t>数据传递</a:t>
            </a:r>
            <a:endParaRPr lang="en-US" altLang="zh-CN" dirty="0"/>
          </a:p>
          <a:p>
            <a:pPr lvl="1"/>
            <a:r>
              <a:rPr lang="zh-CN" altLang="en-US" dirty="0"/>
              <a:t>用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实现同步机制，用 </a:t>
            </a:r>
            <a:r>
              <a:rPr lang="en-US" altLang="zh-CN" dirty="0" err="1"/>
              <a:t>shmem</a:t>
            </a:r>
            <a:r>
              <a:rPr lang="en-US" altLang="zh-CN" dirty="0"/>
              <a:t> </a:t>
            </a:r>
            <a:r>
              <a:rPr lang="zh-CN" altLang="en-US" dirty="0"/>
              <a:t>实现数据传递（</a:t>
            </a:r>
            <a:r>
              <a:rPr lang="en-US" altLang="zh-CN" dirty="0" err="1"/>
              <a:t>uIPC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uintr</a:t>
            </a:r>
            <a:r>
              <a:rPr lang="zh-CN" altLang="en-US" dirty="0"/>
              <a:t> 提供的中断向量可让 </a:t>
            </a:r>
            <a:r>
              <a:rPr lang="en-US" altLang="zh-CN" dirty="0"/>
              <a:t>server </a:t>
            </a:r>
            <a:r>
              <a:rPr lang="zh-CN" altLang="en-US" dirty="0"/>
              <a:t>区分来源</a:t>
            </a:r>
            <a:endParaRPr lang="en-US" altLang="zh-CN" dirty="0"/>
          </a:p>
          <a:p>
            <a:pPr lvl="1"/>
            <a:r>
              <a:rPr lang="en-US" altLang="zh-CN" dirty="0"/>
              <a:t>server </a:t>
            </a:r>
            <a:r>
              <a:rPr lang="zh-CN" altLang="en-US" dirty="0"/>
              <a:t>与 </a:t>
            </a:r>
            <a:r>
              <a:rPr lang="en-US" altLang="zh-CN" dirty="0"/>
              <a:t>client </a:t>
            </a:r>
            <a:r>
              <a:rPr lang="zh-CN" altLang="en-US" dirty="0"/>
              <a:t>用</a:t>
            </a:r>
            <a:r>
              <a:rPr lang="en-US" altLang="zh-CN" dirty="0"/>
              <a:t> </a:t>
            </a:r>
            <a:r>
              <a:rPr lang="en-US" altLang="zh-CN" dirty="0" err="1"/>
              <a:t>shmem</a:t>
            </a:r>
            <a:r>
              <a:rPr lang="en-US" altLang="zh-CN" dirty="0"/>
              <a:t> </a:t>
            </a:r>
            <a:r>
              <a:rPr lang="zh-CN" altLang="en-US" dirty="0"/>
              <a:t>传递消息，具体格式 </a:t>
            </a:r>
            <a:r>
              <a:rPr lang="en-US" altLang="zh-CN" dirty="0"/>
              <a:t>server </a:t>
            </a:r>
            <a:r>
              <a:rPr lang="zh-CN" altLang="en-US" dirty="0"/>
              <a:t>可约定</a:t>
            </a:r>
            <a:endParaRPr lang="en-US" altLang="zh-CN" dirty="0"/>
          </a:p>
          <a:p>
            <a:pPr lvl="1"/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只提供 </a:t>
            </a:r>
            <a:r>
              <a:rPr lang="en-US" altLang="zh-CN" dirty="0"/>
              <a:t>64 </a:t>
            </a:r>
            <a:r>
              <a:rPr lang="zh-CN" altLang="en-US" dirty="0"/>
              <a:t>个中断向量，需要编号复用以提高链接数</a:t>
            </a:r>
            <a:endParaRPr lang="en-US" altLang="zh-CN" dirty="0"/>
          </a:p>
          <a:p>
            <a:pPr lvl="1"/>
            <a:r>
              <a:rPr lang="zh-CN" altLang="en-US" dirty="0"/>
              <a:t>支持上述特性只需要新增 </a:t>
            </a:r>
            <a:r>
              <a:rPr lang="en-US" altLang="zh-CN" dirty="0" err="1"/>
              <a:t>syscall</a:t>
            </a:r>
            <a:endParaRPr lang="en-US" altLang="zh-CN" dirty="0"/>
          </a:p>
          <a:p>
            <a:r>
              <a:rPr lang="zh-CN" altLang="en-US" dirty="0"/>
              <a:t>调度</a:t>
            </a:r>
            <a:endParaRPr lang="en-US" altLang="zh-CN" dirty="0"/>
          </a:p>
          <a:p>
            <a:pPr lvl="1"/>
            <a:r>
              <a:rPr lang="zh-CN" altLang="en-US" dirty="0"/>
              <a:t>如前文所述，延时依赖于 </a:t>
            </a:r>
            <a:r>
              <a:rPr lang="en-US" altLang="zh-CN" dirty="0"/>
              <a:t>OS </a:t>
            </a:r>
            <a:r>
              <a:rPr lang="zh-CN" altLang="en-US" dirty="0"/>
              <a:t>本身的调度</a:t>
            </a:r>
            <a:endParaRPr lang="en-US" altLang="zh-CN" dirty="0"/>
          </a:p>
          <a:p>
            <a:pPr lvl="1"/>
            <a:r>
              <a:rPr lang="zh-CN" altLang="en-US" dirty="0"/>
              <a:t>实现适用于用户态中断的调度器，如根据链接数调整优先级</a:t>
            </a:r>
            <a:r>
              <a:rPr lang="en-US" altLang="zh-CN" dirty="0"/>
              <a:t>/</a:t>
            </a:r>
            <a:r>
              <a:rPr lang="zh-CN" altLang="en-US" dirty="0"/>
              <a:t>优先调度有用户态中断的进程</a:t>
            </a:r>
            <a:endParaRPr lang="en-US" altLang="zh-CN" dirty="0"/>
          </a:p>
          <a:p>
            <a:r>
              <a:rPr lang="zh-CN" altLang="en-US" dirty="0"/>
              <a:t>负载均衡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29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C9648-CB55-487E-807B-B042B5E4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 err="1"/>
              <a:t>Nimbos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IPC </a:t>
            </a:r>
            <a:r>
              <a:rPr lang="zh-CN" altLang="en-US" dirty="0"/>
              <a:t>框架初步实现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6BBCD-C535-4456-A811-AE130C575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新增系统调用</a:t>
            </a:r>
            <a:endParaRPr lang="en-US" altLang="zh-CN" dirty="0"/>
          </a:p>
          <a:p>
            <a:pPr lvl="1"/>
            <a:r>
              <a:rPr lang="zh-CN" altLang="en-US" dirty="0"/>
              <a:t>参考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kernel 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/>
            <a:r>
              <a:rPr lang="zh-CN" altLang="en-US" dirty="0"/>
              <a:t>但增加了可以适用于编号复用和共享内存绑定链接的语义</a:t>
            </a:r>
            <a:endParaRPr lang="en-US" altLang="zh-CN" dirty="0"/>
          </a:p>
          <a:p>
            <a:pPr lvl="1"/>
            <a:r>
              <a:rPr lang="zh-CN" altLang="en-US" dirty="0"/>
              <a:t>核心方案：增加一些新的系统调用，以创建一种特用于 </a:t>
            </a:r>
            <a:r>
              <a:rPr lang="en-US" altLang="zh-CN" dirty="0" err="1"/>
              <a:t>uIPC</a:t>
            </a:r>
            <a:r>
              <a:rPr lang="en-US" altLang="zh-CN" dirty="0"/>
              <a:t> </a:t>
            </a:r>
            <a:r>
              <a:rPr lang="zh-CN" altLang="en-US" dirty="0"/>
              <a:t>的链接，同时内核可为链接绑定所需的信息（如共享内存段、</a:t>
            </a:r>
            <a:r>
              <a:rPr lang="en-US" altLang="zh-CN" dirty="0"/>
              <a:t>server </a:t>
            </a:r>
            <a:r>
              <a:rPr lang="zh-CN" altLang="en-US" dirty="0"/>
              <a:t>的 </a:t>
            </a:r>
            <a:r>
              <a:rPr lang="en-US" altLang="zh-CN" dirty="0"/>
              <a:t>UPID </a:t>
            </a:r>
            <a:r>
              <a:rPr lang="zh-CN" altLang="en-US" dirty="0"/>
              <a:t>地址等）</a:t>
            </a:r>
          </a:p>
        </p:txBody>
      </p:sp>
    </p:spTree>
    <p:extLst>
      <p:ext uri="{BB962C8B-B14F-4D97-AF65-F5344CB8AC3E}">
        <p14:creationId xmlns:p14="http://schemas.microsoft.com/office/powerpoint/2010/main" val="116726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1216</Words>
  <Application>Microsoft Office PowerPoint</Application>
  <PresentationFormat>宽屏</PresentationFormat>
  <Paragraphs>127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Consolas</vt:lpstr>
      <vt:lpstr>Office 主题​​</vt:lpstr>
      <vt:lpstr>OS-F-4 中期报告</vt:lpstr>
      <vt:lpstr>项目背景介绍-微内核</vt:lpstr>
      <vt:lpstr>项目背景介绍-微内核的性能关键-IPC</vt:lpstr>
      <vt:lpstr>项目背景介绍-uintr(userspace interrupt)</vt:lpstr>
      <vt:lpstr>进度汇报</vt:lpstr>
      <vt:lpstr>用户态中断硬件机制简介</vt:lpstr>
      <vt:lpstr>uintr 的优势</vt:lpstr>
      <vt:lpstr>基于 uintr 的 IPC 框架内核设计简介</vt:lpstr>
      <vt:lpstr>基于 Nimbos 的 IPC 框架初步实现</vt:lpstr>
      <vt:lpstr>Nimbos 新增系统调用</vt:lpstr>
      <vt:lpstr>Nimbos 新增系统调用</vt:lpstr>
      <vt:lpstr>Nimbos 新增系统调用</vt:lpstr>
      <vt:lpstr>Nimbos 新增系统调用</vt:lpstr>
      <vt:lpstr>Nimbos 中的简单测例</vt:lpstr>
      <vt:lpstr>Nimbos 中的简单测例</vt:lpstr>
      <vt:lpstr>困难与挑战</vt:lpstr>
      <vt:lpstr>项目未来工作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OS-F-4 中期报告</dc:title>
  <dc:creator>王 之栋</dc:creator>
  <cp:lastModifiedBy>王 之栋</cp:lastModifiedBy>
  <cp:revision>7</cp:revision>
  <dcterms:created xsi:type="dcterms:W3CDTF">2022-04-04T13:23:13Z</dcterms:created>
  <dcterms:modified xsi:type="dcterms:W3CDTF">2022-04-04T15:39:05Z</dcterms:modified>
</cp:coreProperties>
</file>