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79" r:id="rId2"/>
    <p:sldId id="490" r:id="rId3"/>
    <p:sldId id="491" r:id="rId4"/>
    <p:sldId id="493" r:id="rId5"/>
    <p:sldId id="492" r:id="rId6"/>
    <p:sldId id="494" r:id="rId7"/>
    <p:sldId id="495" r:id="rId8"/>
    <p:sldId id="496" r:id="rId9"/>
    <p:sldId id="497" r:id="rId10"/>
    <p:sldId id="499" r:id="rId11"/>
    <p:sldId id="498" r:id="rId12"/>
    <p:sldId id="510" r:id="rId13"/>
    <p:sldId id="512" r:id="rId14"/>
    <p:sldId id="419" r:id="rId15"/>
    <p:sldId id="482" r:id="rId16"/>
    <p:sldId id="460" r:id="rId17"/>
    <p:sldId id="461" r:id="rId18"/>
    <p:sldId id="462" r:id="rId19"/>
    <p:sldId id="500" r:id="rId20"/>
    <p:sldId id="501" r:id="rId21"/>
    <p:sldId id="502" r:id="rId22"/>
    <p:sldId id="503" r:id="rId23"/>
    <p:sldId id="513" r:id="rId24"/>
    <p:sldId id="504" r:id="rId25"/>
    <p:sldId id="506" r:id="rId26"/>
    <p:sldId id="507" r:id="rId27"/>
    <p:sldId id="508" r:id="rId28"/>
    <p:sldId id="509" r:id="rId29"/>
    <p:sldId id="514" r:id="rId30"/>
    <p:sldId id="31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747EE02-9955-46CC-9462-D653224C7923}">
          <p14:sldIdLst>
            <p14:sldId id="279"/>
            <p14:sldId id="490"/>
            <p14:sldId id="491"/>
            <p14:sldId id="493"/>
            <p14:sldId id="492"/>
            <p14:sldId id="494"/>
            <p14:sldId id="495"/>
            <p14:sldId id="496"/>
            <p14:sldId id="497"/>
            <p14:sldId id="499"/>
            <p14:sldId id="498"/>
            <p14:sldId id="510"/>
            <p14:sldId id="512"/>
            <p14:sldId id="419"/>
            <p14:sldId id="482"/>
            <p14:sldId id="460"/>
            <p14:sldId id="461"/>
            <p14:sldId id="462"/>
            <p14:sldId id="500"/>
            <p14:sldId id="501"/>
            <p14:sldId id="502"/>
            <p14:sldId id="503"/>
            <p14:sldId id="513"/>
            <p14:sldId id="504"/>
            <p14:sldId id="506"/>
            <p14:sldId id="507"/>
            <p14:sldId id="508"/>
            <p14:sldId id="509"/>
            <p14:sldId id="514"/>
            <p14:sldId id="314"/>
          </p14:sldIdLst>
        </p14:section>
      </p14:sectionLst>
    </p:ext>
    <p:ext uri="{EFAFB233-063F-42B5-8137-9DF3F51BA10A}">
      <p15:sldGuideLst xmlns:p15="http://schemas.microsoft.com/office/powerpoint/2012/main">
        <p15:guide id="1" orient="horz" pos="1155">
          <p15:clr>
            <a:srgbClr val="A4A3A4"/>
          </p15:clr>
        </p15:guide>
        <p15:guide id="2" pos="665">
          <p15:clr>
            <a:srgbClr val="A4A3A4"/>
          </p15:clr>
        </p15:guide>
        <p15:guide id="3" pos="69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5ACE"/>
    <a:srgbClr val="0000FF"/>
    <a:srgbClr val="FF0101"/>
    <a:srgbClr val="704F95"/>
    <a:srgbClr val="EDEDED"/>
    <a:srgbClr val="E7E6E6"/>
    <a:srgbClr val="6C4B90"/>
    <a:srgbClr val="803A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81332" autoAdjust="0"/>
  </p:normalViewPr>
  <p:slideViewPr>
    <p:cSldViewPr snapToGrid="0" snapToObjects="1">
      <p:cViewPr varScale="1">
        <p:scale>
          <a:sx n="117" d="100"/>
          <a:sy n="117" d="100"/>
        </p:scale>
        <p:origin x="200" y="1680"/>
      </p:cViewPr>
      <p:guideLst>
        <p:guide orient="horz" pos="1155"/>
        <p:guide pos="665"/>
        <p:guide pos="6978"/>
      </p:guideLst>
    </p:cSldViewPr>
  </p:slideViewPr>
  <p:notesTextViewPr>
    <p:cViewPr>
      <p:scale>
        <a:sx n="110" d="100"/>
        <a:sy n="11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5668F-B37B-164D-A62C-3FF5A8BC808F}" type="datetimeFigureOut">
              <a:rPr lang="en-US" smtClean="0"/>
              <a:t>8/18/22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AC59A-2554-7441-A138-FBAFD49FAD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OS-F-4/usr-intr/blob/main/ppt/qemu%E5%B7%A5%E4%BD%9C%E6%96%87%E6%A1%A3%E5%88%86%E5%9D%97/%E9%97%AE%E9%A2%98%E4%BB%A5%E5%8F%8A%E6%8E%A2%E7%A9%B6%E8%BF%87%E7%A8%8B.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OS-F-4/uintr-linux-kernel/tree/urin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幻灯片编号占位符 3"/>
          <p:cNvSpPr>
            <a:spLocks noGrp="1"/>
          </p:cNvSpPr>
          <p:nvPr>
            <p:ph type="sldNum" sz="quarter" idx="10"/>
          </p:nvPr>
        </p:nvSpPr>
        <p:spPr/>
        <p:txBody>
          <a:bodyPr/>
          <a:lstStyle/>
          <a:p>
            <a:fld id="{09FAC59A-2554-7441-A138-FBAFD49FADCF}"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10</a:t>
            </a:fld>
            <a:endParaRPr lang="en-US"/>
          </a:p>
        </p:txBody>
      </p:sp>
    </p:spTree>
    <p:extLst>
      <p:ext uri="{BB962C8B-B14F-4D97-AF65-F5344CB8AC3E}">
        <p14:creationId xmlns:p14="http://schemas.microsoft.com/office/powerpoint/2010/main" val="749357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11</a:t>
            </a:fld>
            <a:endParaRPr lang="en-US"/>
          </a:p>
        </p:txBody>
      </p:sp>
    </p:spTree>
    <p:extLst>
      <p:ext uri="{BB962C8B-B14F-4D97-AF65-F5344CB8AC3E}">
        <p14:creationId xmlns:p14="http://schemas.microsoft.com/office/powerpoint/2010/main" val="1252581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12</a:t>
            </a:fld>
            <a:endParaRPr lang="en-US"/>
          </a:p>
        </p:txBody>
      </p:sp>
    </p:spTree>
    <p:extLst>
      <p:ext uri="{BB962C8B-B14F-4D97-AF65-F5344CB8AC3E}">
        <p14:creationId xmlns:p14="http://schemas.microsoft.com/office/powerpoint/2010/main" val="1446036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13</a:t>
            </a:fld>
            <a:endParaRPr lang="en-US"/>
          </a:p>
        </p:txBody>
      </p:sp>
    </p:spTree>
    <p:extLst>
      <p:ext uri="{BB962C8B-B14F-4D97-AF65-F5344CB8AC3E}">
        <p14:creationId xmlns:p14="http://schemas.microsoft.com/office/powerpoint/2010/main" val="366402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err="1"/>
              <a:t>Qemu</a:t>
            </a:r>
            <a:r>
              <a:rPr lang="zh-CN" altLang="en-US" sz="2400" dirty="0"/>
              <a:t>工作文档</a:t>
            </a:r>
            <a:r>
              <a:rPr lang="en-US" altLang="zh-CN" sz="2400" dirty="0"/>
              <a:t>:</a:t>
            </a:r>
            <a:r>
              <a:rPr lang="zh-CN" altLang="en-US" sz="2400" dirty="0"/>
              <a:t> </a:t>
            </a:r>
            <a:r>
              <a:rPr lang="en-US" altLang="zh-CN" sz="1200" b="0" i="0" u="sng" kern="1200" dirty="0">
                <a:solidFill>
                  <a:schemeClr val="tx1"/>
                </a:solidFill>
                <a:effectLst/>
                <a:latin typeface="+mn-lt"/>
                <a:ea typeface="+mn-ea"/>
                <a:cs typeface="+mn-cs"/>
                <a:hlinkClick r:id="rId3"/>
              </a:rPr>
              <a:t>https://github.com/OS-F-4/usr-intr/blob/main/ppt/qemu%E5%B7%A5%E4%BD%9C%E6%96%87%E6%A1%A3%E5%88%86%E5%9D%97/%E9%97%AE%E9%A2%98%E4%BB%A5%E5%8F%8A%E6%8E%A2%E7%A9%B6%E8%BF%87%E7%A8%8B.md</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t>Qemu</a:t>
            </a:r>
            <a:r>
              <a:rPr lang="zh-CN" altLang="en-US" sz="2400" dirty="0"/>
              <a:t>工作文档</a:t>
            </a:r>
            <a:r>
              <a:rPr lang="en-US" altLang="zh-CN" sz="2400" dirty="0"/>
              <a:t>:</a:t>
            </a:r>
            <a:r>
              <a:rPr lang="zh-CN" altLang="en-US" sz="2400" dirty="0"/>
              <a:t> </a:t>
            </a:r>
            <a:r>
              <a:rPr lang="en-US" altLang="zh-CN" sz="2400" dirty="0"/>
              <a:t>https://</a:t>
            </a:r>
            <a:r>
              <a:rPr lang="en-US" altLang="zh-CN" sz="2400" dirty="0" err="1"/>
              <a:t>github.com</a:t>
            </a:r>
            <a:r>
              <a:rPr lang="en-US" altLang="zh-CN" sz="2400" dirty="0"/>
              <a:t>/OS-F-4/</a:t>
            </a:r>
            <a:r>
              <a:rPr lang="en-US" altLang="zh-CN" sz="2400" dirty="0" err="1"/>
              <a:t>usr-intr</a:t>
            </a:r>
            <a:r>
              <a:rPr lang="en-US" altLang="zh-CN" sz="2400" dirty="0"/>
              <a:t>/blob/main/ppt/qemu%E5%B7%A5%E4%BD%9C%E6%96%87%E6%A1%A3%E5%88%86%E5%9D%97/%E9%97%AE%E9%A2%98%E4%BB%A5%E5%8F%8A%E6%8E%A2%E7%A9%B6%E8%BF%87%E7%A8%8B.md</a:t>
            </a:r>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15</a:t>
            </a:fld>
            <a:endParaRPr lang="en-US"/>
          </a:p>
        </p:txBody>
      </p:sp>
    </p:spTree>
    <p:extLst>
      <p:ext uri="{BB962C8B-B14F-4D97-AF65-F5344CB8AC3E}">
        <p14:creationId xmlns:p14="http://schemas.microsoft.com/office/powerpoint/2010/main" val="4095840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19</a:t>
            </a:fld>
            <a:endParaRPr lang="en-US"/>
          </a:p>
        </p:txBody>
      </p:sp>
    </p:spTree>
    <p:extLst>
      <p:ext uri="{BB962C8B-B14F-4D97-AF65-F5344CB8AC3E}">
        <p14:creationId xmlns:p14="http://schemas.microsoft.com/office/powerpoint/2010/main" val="424313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a:t>
            </a:fld>
            <a:endParaRPr lang="en-US"/>
          </a:p>
        </p:txBody>
      </p:sp>
    </p:spTree>
    <p:extLst>
      <p:ext uri="{BB962C8B-B14F-4D97-AF65-F5344CB8AC3E}">
        <p14:creationId xmlns:p14="http://schemas.microsoft.com/office/powerpoint/2010/main" val="3220856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20</a:t>
            </a:fld>
            <a:endParaRPr lang="en-US"/>
          </a:p>
        </p:txBody>
      </p:sp>
    </p:spTree>
    <p:extLst>
      <p:ext uri="{BB962C8B-B14F-4D97-AF65-F5344CB8AC3E}">
        <p14:creationId xmlns:p14="http://schemas.microsoft.com/office/powerpoint/2010/main" val="465257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21</a:t>
            </a:fld>
            <a:endParaRPr lang="en-US"/>
          </a:p>
        </p:txBody>
      </p:sp>
    </p:spTree>
    <p:extLst>
      <p:ext uri="{BB962C8B-B14F-4D97-AF65-F5344CB8AC3E}">
        <p14:creationId xmlns:p14="http://schemas.microsoft.com/office/powerpoint/2010/main" val="1767097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22</a:t>
            </a:fld>
            <a:endParaRPr lang="en-US"/>
          </a:p>
        </p:txBody>
      </p:sp>
    </p:spTree>
    <p:extLst>
      <p:ext uri="{BB962C8B-B14F-4D97-AF65-F5344CB8AC3E}">
        <p14:creationId xmlns:p14="http://schemas.microsoft.com/office/powerpoint/2010/main" val="275941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23</a:t>
            </a:fld>
            <a:endParaRPr lang="en-US"/>
          </a:p>
        </p:txBody>
      </p:sp>
    </p:spTree>
    <p:extLst>
      <p:ext uri="{BB962C8B-B14F-4D97-AF65-F5344CB8AC3E}">
        <p14:creationId xmlns:p14="http://schemas.microsoft.com/office/powerpoint/2010/main" val="1573118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24</a:t>
            </a:fld>
            <a:endParaRPr lang="en-US"/>
          </a:p>
        </p:txBody>
      </p:sp>
    </p:spTree>
    <p:extLst>
      <p:ext uri="{BB962C8B-B14F-4D97-AF65-F5344CB8AC3E}">
        <p14:creationId xmlns:p14="http://schemas.microsoft.com/office/powerpoint/2010/main" val="74847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内核实现</a:t>
            </a:r>
            <a:r>
              <a:rPr lang="en-US" altLang="zh-CN" sz="2400" dirty="0"/>
              <a:t>:</a:t>
            </a:r>
            <a:r>
              <a:rPr lang="zh-CN" altLang="en-US" sz="2400" dirty="0"/>
              <a:t> </a:t>
            </a:r>
            <a:r>
              <a:rPr lang="en-US" altLang="zh-CN" sz="1200" b="0" i="0" u="sng" kern="1200" dirty="0">
                <a:solidFill>
                  <a:schemeClr val="tx1"/>
                </a:solidFill>
                <a:effectLst/>
                <a:latin typeface="+mn-lt"/>
                <a:ea typeface="+mn-ea"/>
                <a:cs typeface="+mn-cs"/>
                <a:hlinkClick r:id="rId3"/>
              </a:rPr>
              <a:t>https://github.com/OS-F-4/uintr-linux-kernel/tree/uring</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25</a:t>
            </a:fld>
            <a:endParaRPr lang="en-US"/>
          </a:p>
        </p:txBody>
      </p:sp>
    </p:spTree>
    <p:extLst>
      <p:ext uri="{BB962C8B-B14F-4D97-AF65-F5344CB8AC3E}">
        <p14:creationId xmlns:p14="http://schemas.microsoft.com/office/powerpoint/2010/main" val="320356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26</a:t>
            </a:fld>
            <a:endParaRPr lang="en-US"/>
          </a:p>
        </p:txBody>
      </p:sp>
    </p:spTree>
    <p:extLst>
      <p:ext uri="{BB962C8B-B14F-4D97-AF65-F5344CB8AC3E}">
        <p14:creationId xmlns:p14="http://schemas.microsoft.com/office/powerpoint/2010/main" val="84390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27</a:t>
            </a:fld>
            <a:endParaRPr lang="en-US"/>
          </a:p>
        </p:txBody>
      </p:sp>
    </p:spTree>
    <p:extLst>
      <p:ext uri="{BB962C8B-B14F-4D97-AF65-F5344CB8AC3E}">
        <p14:creationId xmlns:p14="http://schemas.microsoft.com/office/powerpoint/2010/main" val="974355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a:t>
            </a:r>
            <a:r>
              <a:rPr lang="en-US" altLang="zh-CN" sz="2400" dirty="0" err="1"/>
              <a:t>arthurchiao.art</a:t>
            </a:r>
            <a:r>
              <a:rPr lang="en-US" altLang="zh-CN" sz="2400" dirty="0"/>
              <a:t>/blog/intro-to-io-</a:t>
            </a:r>
            <a:r>
              <a:rPr lang="en-US" altLang="zh-CN" sz="2400" dirty="0" err="1"/>
              <a:t>uring</a:t>
            </a:r>
            <a:r>
              <a:rPr lang="en-US" altLang="zh-CN" sz="2400" dirty="0"/>
              <a:t>-</a:t>
            </a:r>
            <a:r>
              <a:rPr lang="en-US" altLang="zh-CN" sz="2400" dirty="0" err="1"/>
              <a:t>zh</a:t>
            </a:r>
            <a:r>
              <a:rPr lang="en-US" altLang="zh-CN" sz="2400" dirty="0"/>
              <a:t>/</a:t>
            </a:r>
          </a:p>
        </p:txBody>
      </p:sp>
      <p:sp>
        <p:nvSpPr>
          <p:cNvPr id="4" name="幻灯片编号占位符 3"/>
          <p:cNvSpPr>
            <a:spLocks noGrp="1"/>
          </p:cNvSpPr>
          <p:nvPr>
            <p:ph type="sldNum" sz="quarter" idx="10"/>
          </p:nvPr>
        </p:nvSpPr>
        <p:spPr/>
        <p:txBody>
          <a:bodyPr/>
          <a:lstStyle/>
          <a:p>
            <a:fld id="{09FAC59A-2554-7441-A138-FBAFD49FADCF}" type="slidenum">
              <a:rPr lang="en-US" smtClean="0"/>
              <a:t>28</a:t>
            </a:fld>
            <a:endParaRPr lang="en-US"/>
          </a:p>
        </p:txBody>
      </p:sp>
    </p:spTree>
    <p:extLst>
      <p:ext uri="{BB962C8B-B14F-4D97-AF65-F5344CB8AC3E}">
        <p14:creationId xmlns:p14="http://schemas.microsoft.com/office/powerpoint/2010/main" val="2245788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a:t>
            </a:r>
            <a:r>
              <a:rPr lang="en-US" altLang="zh-CN" sz="2400" dirty="0" err="1"/>
              <a:t>arthurchiao.art</a:t>
            </a:r>
            <a:r>
              <a:rPr lang="en-US" altLang="zh-CN" sz="2400" dirty="0"/>
              <a:t>/blog/intro-to-io-</a:t>
            </a:r>
            <a:r>
              <a:rPr lang="en-US" altLang="zh-CN" sz="2400" dirty="0" err="1"/>
              <a:t>uring</a:t>
            </a:r>
            <a:r>
              <a:rPr lang="en-US" altLang="zh-CN" sz="2400" dirty="0"/>
              <a:t>-</a:t>
            </a:r>
            <a:r>
              <a:rPr lang="en-US" altLang="zh-CN" sz="2400" dirty="0" err="1"/>
              <a:t>zh</a:t>
            </a:r>
            <a:r>
              <a:rPr lang="en-US" altLang="zh-CN" sz="2400" dirty="0"/>
              <a:t>/</a:t>
            </a:r>
          </a:p>
        </p:txBody>
      </p:sp>
      <p:sp>
        <p:nvSpPr>
          <p:cNvPr id="4" name="幻灯片编号占位符 3"/>
          <p:cNvSpPr>
            <a:spLocks noGrp="1"/>
          </p:cNvSpPr>
          <p:nvPr>
            <p:ph type="sldNum" sz="quarter" idx="10"/>
          </p:nvPr>
        </p:nvSpPr>
        <p:spPr/>
        <p:txBody>
          <a:bodyPr/>
          <a:lstStyle/>
          <a:p>
            <a:fld id="{09FAC59A-2554-7441-A138-FBAFD49FADCF}" type="slidenum">
              <a:rPr lang="en-US" smtClean="0"/>
              <a:t>29</a:t>
            </a:fld>
            <a:endParaRPr lang="en-US"/>
          </a:p>
        </p:txBody>
      </p:sp>
    </p:spTree>
    <p:extLst>
      <p:ext uri="{BB962C8B-B14F-4D97-AF65-F5344CB8AC3E}">
        <p14:creationId xmlns:p14="http://schemas.microsoft.com/office/powerpoint/2010/main" val="412530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3</a:t>
            </a:fld>
            <a:endParaRPr lang="en-US"/>
          </a:p>
        </p:txBody>
      </p:sp>
    </p:spTree>
    <p:extLst>
      <p:ext uri="{BB962C8B-B14F-4D97-AF65-F5344CB8AC3E}">
        <p14:creationId xmlns:p14="http://schemas.microsoft.com/office/powerpoint/2010/main" val="2040385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4</a:t>
            </a:fld>
            <a:endParaRPr lang="en-US"/>
          </a:p>
        </p:txBody>
      </p:sp>
    </p:spTree>
    <p:extLst>
      <p:ext uri="{BB962C8B-B14F-4D97-AF65-F5344CB8AC3E}">
        <p14:creationId xmlns:p14="http://schemas.microsoft.com/office/powerpoint/2010/main" val="418623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https://gallium70.github.io/</a:t>
            </a:r>
            <a:r>
              <a:rPr lang="en-US" altLang="zh-CN" sz="2400" dirty="0" err="1"/>
              <a:t>rv</a:t>
            </a:r>
            <a:r>
              <a:rPr lang="en-US" altLang="zh-CN" sz="2400" dirty="0"/>
              <a:t>-n-</a:t>
            </a:r>
            <a:r>
              <a:rPr lang="en-US" altLang="zh-CN" sz="2400" dirty="0" err="1"/>
              <a:t>ext</a:t>
            </a:r>
            <a:r>
              <a:rPr lang="en-US" altLang="zh-CN" sz="2400" dirty="0"/>
              <a:t>-</a:t>
            </a:r>
            <a:r>
              <a:rPr lang="en-US" altLang="zh-CN" sz="2400" dirty="0" err="1"/>
              <a:t>impl</a:t>
            </a:r>
            <a:r>
              <a:rPr lang="en-US" altLang="zh-CN" sz="2400" dirty="0"/>
              <a:t>/ch1_2_driver_and_ipc.html</a:t>
            </a:r>
          </a:p>
        </p:txBody>
      </p:sp>
      <p:sp>
        <p:nvSpPr>
          <p:cNvPr id="4" name="幻灯片编号占位符 3"/>
          <p:cNvSpPr>
            <a:spLocks noGrp="1"/>
          </p:cNvSpPr>
          <p:nvPr>
            <p:ph type="sldNum" sz="quarter" idx="10"/>
          </p:nvPr>
        </p:nvSpPr>
        <p:spPr/>
        <p:txBody>
          <a:bodyPr/>
          <a:lstStyle/>
          <a:p>
            <a:fld id="{09FAC59A-2554-7441-A138-FBAFD49FADCF}" type="slidenum">
              <a:rPr lang="en-US" smtClean="0"/>
              <a:t>5</a:t>
            </a:fld>
            <a:endParaRPr lang="en-US"/>
          </a:p>
        </p:txBody>
      </p:sp>
    </p:spTree>
    <p:extLst>
      <p:ext uri="{BB962C8B-B14F-4D97-AF65-F5344CB8AC3E}">
        <p14:creationId xmlns:p14="http://schemas.microsoft.com/office/powerpoint/2010/main" val="190138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r>
              <a:rPr lang="en-US" altLang="zh-CN" sz="2400" dirty="0"/>
              <a:t>https://five-</a:t>
            </a:r>
            <a:r>
              <a:rPr lang="en-US" altLang="zh-CN" sz="2400" dirty="0" err="1"/>
              <a:t>embeddev.com</a:t>
            </a:r>
            <a:r>
              <a:rPr lang="en-US" altLang="zh-CN" sz="2400" dirty="0"/>
              <a:t>/</a:t>
            </a:r>
            <a:r>
              <a:rPr lang="en-US" altLang="zh-CN" sz="2400" dirty="0" err="1"/>
              <a:t>riscv</a:t>
            </a:r>
            <a:r>
              <a:rPr lang="en-US" altLang="zh-CN" sz="2400" dirty="0"/>
              <a:t>-</a:t>
            </a:r>
            <a:r>
              <a:rPr lang="en-US" altLang="zh-CN" sz="2400" dirty="0" err="1"/>
              <a:t>isa</a:t>
            </a:r>
            <a:r>
              <a:rPr lang="en-US" altLang="zh-CN" sz="2400" dirty="0"/>
              <a:t>-manual/latest/</a:t>
            </a:r>
            <a:r>
              <a:rPr lang="en-US" altLang="zh-CN" sz="2400" dirty="0" err="1"/>
              <a:t>n.html</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6</a:t>
            </a:fld>
            <a:endParaRPr lang="en-US"/>
          </a:p>
        </p:txBody>
      </p:sp>
    </p:spTree>
    <p:extLst>
      <p:ext uri="{BB962C8B-B14F-4D97-AF65-F5344CB8AC3E}">
        <p14:creationId xmlns:p14="http://schemas.microsoft.com/office/powerpoint/2010/main" val="356047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7</a:t>
            </a:fld>
            <a:endParaRPr lang="en-US"/>
          </a:p>
        </p:txBody>
      </p:sp>
    </p:spTree>
    <p:extLst>
      <p:ext uri="{BB962C8B-B14F-4D97-AF65-F5344CB8AC3E}">
        <p14:creationId xmlns:p14="http://schemas.microsoft.com/office/powerpoint/2010/main" val="1816140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8</a:t>
            </a:fld>
            <a:endParaRPr lang="en-US"/>
          </a:p>
        </p:txBody>
      </p:sp>
    </p:spTree>
    <p:extLst>
      <p:ext uri="{BB962C8B-B14F-4D97-AF65-F5344CB8AC3E}">
        <p14:creationId xmlns:p14="http://schemas.microsoft.com/office/powerpoint/2010/main" val="57820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9</a:t>
            </a:fld>
            <a:endParaRPr lang="en-US"/>
          </a:p>
        </p:txBody>
      </p:sp>
    </p:spTree>
    <p:extLst>
      <p:ext uri="{BB962C8B-B14F-4D97-AF65-F5344CB8AC3E}">
        <p14:creationId xmlns:p14="http://schemas.microsoft.com/office/powerpoint/2010/main" val="309810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875574-B30F-E946-8A30-5D40B09C42BE}"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875574-B30F-E946-8A30-5D40B09C42BE}" type="datetimeFigureOut">
              <a:rPr lang="en-US" smtClean="0"/>
              <a:t>8/18/22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875574-B30F-E946-8A30-5D40B09C42BE}" type="datetimeFigureOut">
              <a:rPr lang="en-US" smtClean="0"/>
              <a:t>8/18/22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875574-B30F-E946-8A30-5D40B09C42BE}" type="datetimeFigureOut">
              <a:rPr lang="en-US" smtClean="0"/>
              <a:t>8/18/22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75574-B30F-E946-8A30-5D40B09C42BE}" type="datetimeFigureOut">
              <a:rPr lang="en-US" smtClean="0"/>
              <a:t>8/18/22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75574-B30F-E946-8A30-5D40B09C42BE}" type="datetimeFigureOut">
              <a:rPr lang="en-US" smtClean="0"/>
              <a:t>8/18/22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75574-B30F-E946-8A30-5D40B09C42BE}" type="datetimeFigureOut">
              <a:rPr lang="en-US" smtClean="0"/>
              <a:t>8/18/22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75574-B30F-E946-8A30-5D40B09C42BE}" type="datetimeFigureOut">
              <a:rPr lang="en-US" smtClean="0"/>
              <a:t>8/18/22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D2AD8-20DD-1F43-B782-FEE6429B95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tiff"/></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28.sv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5" name="文本框 4"/>
          <p:cNvSpPr txBox="1"/>
          <p:nvPr/>
        </p:nvSpPr>
        <p:spPr>
          <a:xfrm>
            <a:off x="-435429" y="4978399"/>
            <a:ext cx="184731" cy="369332"/>
          </a:xfrm>
          <a:prstGeom prst="rect">
            <a:avLst/>
          </a:prstGeom>
          <a:noFill/>
        </p:spPr>
        <p:txBody>
          <a:bodyPr wrap="none" rtlCol="0">
            <a:spAutoFit/>
          </a:bodyPr>
          <a:lstStyle/>
          <a:p>
            <a:endParaRPr kumimoji="1" lang="zh-CN" altLang="en-US" dirty="0"/>
          </a:p>
        </p:txBody>
      </p:sp>
      <p:sp>
        <p:nvSpPr>
          <p:cNvPr id="9" name="文本占位符 1"/>
          <p:cNvSpPr txBox="1"/>
          <p:nvPr/>
        </p:nvSpPr>
        <p:spPr>
          <a:xfrm>
            <a:off x="98113" y="2066159"/>
            <a:ext cx="12093887" cy="937937"/>
          </a:xfrm>
          <a:prstGeom prst="rect">
            <a:avLst/>
          </a:prstGeom>
          <a:ln w="12700" cmpd="sng">
            <a:noFill/>
          </a:ln>
        </p:spPr>
        <p:txBody>
          <a:bodyPr vert="horz" anchor="ctr"/>
          <a:lstStyle>
            <a:lvl1pPr marL="0" indent="0" algn="ctr" defTabSz="914400" rtl="0" eaLnBrk="1" latinLnBrk="0" hangingPunct="1">
              <a:lnSpc>
                <a:spcPct val="90000"/>
              </a:lnSpc>
              <a:spcBef>
                <a:spcPts val="1000"/>
              </a:spcBef>
              <a:buFont typeface="Arial" panose="020B0604020202020204" pitchFamily="34" charset="0"/>
              <a:buNone/>
              <a:defRPr sz="48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400" dirty="0">
                <a:solidFill>
                  <a:srgbClr val="704F95"/>
                </a:solidFill>
                <a:latin typeface="思源宋体 Heavy" panose="02020900000000000000" pitchFamily="18" charset="-122"/>
                <a:ea typeface="思源宋体 Heavy" panose="02020900000000000000" pitchFamily="18" charset="-122"/>
              </a:rPr>
              <a:t>基于用户态中断的进程间通信以及异步系统调用</a:t>
            </a:r>
            <a:endParaRPr lang="en-US" altLang="zh-CN" sz="4400" dirty="0">
              <a:solidFill>
                <a:srgbClr val="704F95"/>
              </a:solidFill>
              <a:latin typeface="思源宋体 Heavy" panose="02020900000000000000" pitchFamily="18" charset="-122"/>
              <a:ea typeface="思源宋体 Heavy" panose="02020900000000000000" pitchFamily="18" charset="-122"/>
            </a:endParaRPr>
          </a:p>
        </p:txBody>
      </p:sp>
      <p:sp>
        <p:nvSpPr>
          <p:cNvPr id="10" name="文本占位符 4"/>
          <p:cNvSpPr txBox="1"/>
          <p:nvPr/>
        </p:nvSpPr>
        <p:spPr>
          <a:xfrm>
            <a:off x="2277745" y="3579495"/>
            <a:ext cx="7636510" cy="2142490"/>
          </a:xfrm>
          <a:prstGeom prst="rect">
            <a:avLst/>
          </a:prstGeom>
          <a:ln w="12700" cmpd="sng">
            <a:noFill/>
          </a:ln>
        </p:spPr>
        <p:txBody>
          <a:bodyPr vert="horz" anchor="t"/>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proj6-RV64N-user-level-interrupt</a:t>
            </a:r>
          </a:p>
          <a:p>
            <a:r>
              <a:rPr lang="zh-CN" altLang="en-US" dirty="0"/>
              <a:t>团队成员</a:t>
            </a:r>
            <a:r>
              <a:rPr lang="en-US" altLang="zh-CN" dirty="0"/>
              <a:t>:</a:t>
            </a:r>
            <a:r>
              <a:rPr lang="zh-CN" altLang="en-US" dirty="0"/>
              <a:t> 项晨东 王之栋 孙迅 </a:t>
            </a:r>
            <a:r>
              <a:rPr lang="en-US" altLang="zh-CN" dirty="0"/>
              <a:t>(</a:t>
            </a:r>
            <a:r>
              <a:rPr lang="zh-CN" altLang="en-US" dirty="0"/>
              <a:t>清华大学</a:t>
            </a:r>
            <a:r>
              <a:rPr lang="en-US" altLang="zh-CN" dirty="0"/>
              <a:t>)</a:t>
            </a:r>
            <a:r>
              <a:rPr lang="zh-CN" altLang="en-US" dirty="0"/>
              <a:t> </a:t>
            </a:r>
            <a:endParaRPr lang="en-US" altLang="zh-CN" dirty="0"/>
          </a:p>
          <a:p>
            <a:r>
              <a:rPr lang="zh-CN" altLang="en-US" dirty="0"/>
              <a:t>指导老师</a:t>
            </a:r>
            <a:r>
              <a:rPr lang="en-US" altLang="zh-CN" dirty="0"/>
              <a:t>:</a:t>
            </a:r>
            <a:r>
              <a:rPr lang="zh-CN" altLang="en-US" dirty="0"/>
              <a:t> 陈渝 向勇 </a:t>
            </a:r>
            <a:r>
              <a:rPr lang="en-US" altLang="zh-CN" dirty="0"/>
              <a:t>(</a:t>
            </a:r>
            <a:r>
              <a:rPr lang="zh-CN" altLang="en-US" dirty="0"/>
              <a:t>清华大学</a:t>
            </a:r>
            <a:r>
              <a:rPr lang="en-US" altLang="zh-CN" dirty="0"/>
              <a:t>)</a:t>
            </a:r>
          </a:p>
          <a:p>
            <a:r>
              <a:rPr lang="zh-CN" altLang="en-US" dirty="0"/>
              <a:t>校外指导老师</a:t>
            </a:r>
            <a:r>
              <a:rPr lang="en-US" altLang="zh-CN" dirty="0"/>
              <a:t>:</a:t>
            </a:r>
            <a:r>
              <a:rPr lang="zh-CN" altLang="en-US" dirty="0"/>
              <a:t> 闫守孟 刘双</a:t>
            </a:r>
            <a:r>
              <a:rPr lang="en-US" altLang="zh-CN" dirty="0"/>
              <a:t>(</a:t>
            </a:r>
            <a:r>
              <a:rPr lang="zh-CN" altLang="en-US" dirty="0"/>
              <a:t>蚂蚁集团</a:t>
            </a:r>
            <a:r>
              <a:rPr lang="en-US" altLang="zh-CN" dirty="0"/>
              <a:t>)</a:t>
            </a:r>
          </a:p>
          <a:p>
            <a:r>
              <a:rPr lang="zh-CN" altLang="en-US" dirty="0"/>
              <a:t>技术支持</a:t>
            </a:r>
            <a:r>
              <a:rPr lang="en-US" altLang="zh-CN" dirty="0"/>
              <a:t>:</a:t>
            </a:r>
            <a:r>
              <a:rPr lang="zh-CN" altLang="en-US" dirty="0"/>
              <a:t> 蚂蚁集团 </a:t>
            </a:r>
            <a:r>
              <a:rPr lang="en-US" altLang="zh-CN" dirty="0"/>
              <a:t>intel</a:t>
            </a:r>
          </a:p>
          <a:p>
            <a:r>
              <a:rPr lang="en-US" altLang="zh-CN" dirty="0"/>
              <a:t>2022.8.14</a:t>
            </a:r>
          </a:p>
          <a:p>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内核和硬件</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ON:</a:t>
            </a:r>
            <a:r>
              <a:rPr lang="zh-CN" altLang="en-US" dirty="0">
                <a:latin typeface="+mn-ea"/>
              </a:rPr>
              <a:t> 是否有中断</a:t>
            </a:r>
            <a:endParaRPr lang="en-US" altLang="zh-CN" dirty="0">
              <a:latin typeface="+mn-ea"/>
            </a:endParaRPr>
          </a:p>
          <a:p>
            <a:r>
              <a:rPr lang="en-US" altLang="zh-CN" dirty="0">
                <a:latin typeface="+mn-ea"/>
              </a:rPr>
              <a:t>SN:</a:t>
            </a:r>
            <a:r>
              <a:rPr lang="zh-CN" altLang="en-US" dirty="0">
                <a:latin typeface="+mn-ea"/>
              </a:rPr>
              <a:t> 使能</a:t>
            </a:r>
            <a:endParaRPr lang="en-US" altLang="zh-CN" dirty="0">
              <a:latin typeface="+mn-ea"/>
            </a:endParaRPr>
          </a:p>
          <a:p>
            <a:r>
              <a:rPr lang="en-US" altLang="zh-CN" dirty="0">
                <a:latin typeface="+mn-ea"/>
              </a:rPr>
              <a:t>NV:</a:t>
            </a:r>
            <a:r>
              <a:rPr lang="zh-CN" altLang="en-US" dirty="0">
                <a:latin typeface="+mn-ea"/>
              </a:rPr>
              <a:t> 中断编号</a:t>
            </a:r>
            <a:endParaRPr lang="en-US" altLang="zh-CN" dirty="0">
              <a:latin typeface="+mn-ea"/>
            </a:endParaRPr>
          </a:p>
          <a:p>
            <a:r>
              <a:rPr lang="en-US" altLang="zh-CN" dirty="0">
                <a:latin typeface="+mn-ea"/>
              </a:rPr>
              <a:t>NDST:</a:t>
            </a:r>
            <a:r>
              <a:rPr lang="zh-CN" altLang="en-US" dirty="0">
                <a:latin typeface="+mn-ea"/>
              </a:rPr>
              <a:t> 接收方核号</a:t>
            </a:r>
            <a:endParaRPr lang="en-US" altLang="zh-CN" dirty="0">
              <a:latin typeface="+mn-ea"/>
            </a:endParaRPr>
          </a:p>
          <a:p>
            <a:r>
              <a:rPr lang="en-US" altLang="zh-CN" dirty="0">
                <a:latin typeface="+mn-ea"/>
              </a:rPr>
              <a:t>PIR:</a:t>
            </a:r>
            <a:r>
              <a:rPr lang="zh-CN" altLang="en-US" dirty="0">
                <a:latin typeface="+mn-ea"/>
              </a:rPr>
              <a:t> 中断向量状态</a:t>
            </a:r>
            <a:endParaRPr lang="en-US" altLang="zh-CN" dirty="0">
              <a:latin typeface="+mn-ea"/>
            </a:endParaRPr>
          </a:p>
          <a:p>
            <a:endParaRPr lang="en-US" altLang="zh-CN" dirty="0">
              <a:latin typeface="+mn-ea"/>
            </a:endParaRPr>
          </a:p>
        </p:txBody>
      </p:sp>
      <p:pic>
        <p:nvPicPr>
          <p:cNvPr id="9" name="内容占位符 6">
            <a:extLst>
              <a:ext uri="{FF2B5EF4-FFF2-40B4-BE49-F238E27FC236}">
                <a16:creationId xmlns:a16="http://schemas.microsoft.com/office/drawing/2014/main" id="{5D0D86B5-9A8F-9144-AFD8-87839D2D5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656" y="2395921"/>
            <a:ext cx="4812000" cy="3319080"/>
          </a:xfrm>
          <a:prstGeom prst="rect">
            <a:avLst/>
          </a:prstGeom>
        </p:spPr>
      </p:pic>
    </p:spTree>
    <p:extLst>
      <p:ext uri="{BB962C8B-B14F-4D97-AF65-F5344CB8AC3E}">
        <p14:creationId xmlns:p14="http://schemas.microsoft.com/office/powerpoint/2010/main" val="142410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圆角矩形 8">
            <a:extLst>
              <a:ext uri="{FF2B5EF4-FFF2-40B4-BE49-F238E27FC236}">
                <a16:creationId xmlns:a16="http://schemas.microsoft.com/office/drawing/2014/main" id="{030B81EA-8B0E-3848-A47F-5FD58089F2B2}"/>
              </a:ext>
            </a:extLst>
          </p:cNvPr>
          <p:cNvSpPr/>
          <p:nvPr/>
        </p:nvSpPr>
        <p:spPr>
          <a:xfrm>
            <a:off x="731157" y="3801199"/>
            <a:ext cx="1176020" cy="2189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10" name="文本框 9">
            <a:extLst>
              <a:ext uri="{FF2B5EF4-FFF2-40B4-BE49-F238E27FC236}">
                <a16:creationId xmlns:a16="http://schemas.microsoft.com/office/drawing/2014/main" id="{92F172F9-43CE-6D4A-BCA4-73A140EB461F}"/>
              </a:ext>
            </a:extLst>
          </p:cNvPr>
          <p:cNvSpPr txBox="1"/>
          <p:nvPr/>
        </p:nvSpPr>
        <p:spPr>
          <a:xfrm>
            <a:off x="961662" y="3868509"/>
            <a:ext cx="715645" cy="306705"/>
          </a:xfrm>
          <a:prstGeom prst="rect">
            <a:avLst/>
          </a:prstGeom>
          <a:noFill/>
        </p:spPr>
        <p:txBody>
          <a:bodyPr wrap="square" rtlCol="0">
            <a:spAutoFit/>
          </a:bodyPr>
          <a:lstStyle/>
          <a:p>
            <a:pPr algn="ctr"/>
            <a:r>
              <a:rPr lang="en-US" altLang="zh-CN" sz="1400"/>
              <a:t>UITT</a:t>
            </a:r>
          </a:p>
        </p:txBody>
      </p:sp>
      <p:sp>
        <p:nvSpPr>
          <p:cNvPr id="12" name="圆角矩形 11">
            <a:extLst>
              <a:ext uri="{FF2B5EF4-FFF2-40B4-BE49-F238E27FC236}">
                <a16:creationId xmlns:a16="http://schemas.microsoft.com/office/drawing/2014/main" id="{FD1950A9-0B90-F74E-8426-D70DABFAB671}"/>
              </a:ext>
            </a:extLst>
          </p:cNvPr>
          <p:cNvSpPr/>
          <p:nvPr/>
        </p:nvSpPr>
        <p:spPr>
          <a:xfrm>
            <a:off x="851807" y="424442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t>UITTE 0</a:t>
            </a:r>
          </a:p>
        </p:txBody>
      </p:sp>
      <p:sp>
        <p:nvSpPr>
          <p:cNvPr id="13" name="圆角矩形 12">
            <a:extLst>
              <a:ext uri="{FF2B5EF4-FFF2-40B4-BE49-F238E27FC236}">
                <a16:creationId xmlns:a16="http://schemas.microsoft.com/office/drawing/2014/main" id="{76C14814-8A4B-494E-9843-6E0F37732A68}"/>
              </a:ext>
            </a:extLst>
          </p:cNvPr>
          <p:cNvSpPr/>
          <p:nvPr/>
        </p:nvSpPr>
        <p:spPr>
          <a:xfrm>
            <a:off x="851807" y="474607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a:t>UITTE 1</a:t>
            </a:r>
          </a:p>
        </p:txBody>
      </p:sp>
      <p:sp>
        <p:nvSpPr>
          <p:cNvPr id="14" name="圆角矩形 13">
            <a:extLst>
              <a:ext uri="{FF2B5EF4-FFF2-40B4-BE49-F238E27FC236}">
                <a16:creationId xmlns:a16="http://schemas.microsoft.com/office/drawing/2014/main" id="{FE52AA5A-C53C-494F-8212-BA3F4CC1EE6E}"/>
              </a:ext>
            </a:extLst>
          </p:cNvPr>
          <p:cNvSpPr/>
          <p:nvPr/>
        </p:nvSpPr>
        <p:spPr>
          <a:xfrm>
            <a:off x="851172" y="546489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a:t>UITTE N</a:t>
            </a:r>
          </a:p>
        </p:txBody>
      </p:sp>
      <p:sp>
        <p:nvSpPr>
          <p:cNvPr id="15" name="文本框 14">
            <a:extLst>
              <a:ext uri="{FF2B5EF4-FFF2-40B4-BE49-F238E27FC236}">
                <a16:creationId xmlns:a16="http://schemas.microsoft.com/office/drawing/2014/main" id="{7593BB43-9769-BA46-9BC0-A8DE0473DDC8}"/>
              </a:ext>
            </a:extLst>
          </p:cNvPr>
          <p:cNvSpPr txBox="1"/>
          <p:nvPr/>
        </p:nvSpPr>
        <p:spPr>
          <a:xfrm>
            <a:off x="1061992" y="5096599"/>
            <a:ext cx="513080" cy="368300"/>
          </a:xfrm>
          <a:prstGeom prst="rect">
            <a:avLst/>
          </a:prstGeom>
          <a:noFill/>
        </p:spPr>
        <p:txBody>
          <a:bodyPr wrap="square" rtlCol="0">
            <a:spAutoFit/>
          </a:bodyPr>
          <a:lstStyle/>
          <a:p>
            <a:pPr algn="ctr"/>
            <a:r>
              <a:rPr lang="en-US" altLang="zh-CN"/>
              <a:t>...</a:t>
            </a:r>
          </a:p>
        </p:txBody>
      </p:sp>
      <p:sp>
        <p:nvSpPr>
          <p:cNvPr id="16" name="圆角矩形 15">
            <a:extLst>
              <a:ext uri="{FF2B5EF4-FFF2-40B4-BE49-F238E27FC236}">
                <a16:creationId xmlns:a16="http://schemas.microsoft.com/office/drawing/2014/main" id="{025B4E4A-C749-1C45-A8A6-12701692B7B5}"/>
              </a:ext>
            </a:extLst>
          </p:cNvPr>
          <p:cNvSpPr/>
          <p:nvPr/>
        </p:nvSpPr>
        <p:spPr>
          <a:xfrm>
            <a:off x="723537" y="465544"/>
            <a:ext cx="1176020" cy="2871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17" name="文本框 16">
            <a:extLst>
              <a:ext uri="{FF2B5EF4-FFF2-40B4-BE49-F238E27FC236}">
                <a16:creationId xmlns:a16="http://schemas.microsoft.com/office/drawing/2014/main" id="{55F634C1-7764-E84C-A120-C65ED7A82E1F}"/>
              </a:ext>
            </a:extLst>
          </p:cNvPr>
          <p:cNvSpPr txBox="1"/>
          <p:nvPr/>
        </p:nvSpPr>
        <p:spPr>
          <a:xfrm>
            <a:off x="954042" y="532854"/>
            <a:ext cx="715645" cy="306705"/>
          </a:xfrm>
          <a:prstGeom prst="rect">
            <a:avLst/>
          </a:prstGeom>
          <a:noFill/>
        </p:spPr>
        <p:txBody>
          <a:bodyPr wrap="square" rtlCol="0">
            <a:spAutoFit/>
          </a:bodyPr>
          <a:lstStyle/>
          <a:p>
            <a:pPr algn="ctr"/>
            <a:r>
              <a:rPr lang="en-US" altLang="zh-CN" sz="1400"/>
              <a:t>UPID</a:t>
            </a:r>
          </a:p>
        </p:txBody>
      </p:sp>
      <p:sp>
        <p:nvSpPr>
          <p:cNvPr id="18" name="圆角矩形 17">
            <a:extLst>
              <a:ext uri="{FF2B5EF4-FFF2-40B4-BE49-F238E27FC236}">
                <a16:creationId xmlns:a16="http://schemas.microsoft.com/office/drawing/2014/main" id="{9D2E9523-2E4C-C846-9D79-47297EA738B9}"/>
              </a:ext>
            </a:extLst>
          </p:cNvPr>
          <p:cNvSpPr/>
          <p:nvPr/>
        </p:nvSpPr>
        <p:spPr>
          <a:xfrm>
            <a:off x="844187" y="90877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ON</a:t>
            </a:r>
          </a:p>
        </p:txBody>
      </p:sp>
      <p:sp>
        <p:nvSpPr>
          <p:cNvPr id="19" name="圆角矩形 18">
            <a:extLst>
              <a:ext uri="{FF2B5EF4-FFF2-40B4-BE49-F238E27FC236}">
                <a16:creationId xmlns:a16="http://schemas.microsoft.com/office/drawing/2014/main" id="{8157D42E-2A9E-684A-8C01-B382CD51350A}"/>
              </a:ext>
            </a:extLst>
          </p:cNvPr>
          <p:cNvSpPr/>
          <p:nvPr/>
        </p:nvSpPr>
        <p:spPr>
          <a:xfrm>
            <a:off x="844187" y="141042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SN</a:t>
            </a:r>
          </a:p>
        </p:txBody>
      </p:sp>
      <p:sp>
        <p:nvSpPr>
          <p:cNvPr id="20" name="圆角矩形 19">
            <a:extLst>
              <a:ext uri="{FF2B5EF4-FFF2-40B4-BE49-F238E27FC236}">
                <a16:creationId xmlns:a16="http://schemas.microsoft.com/office/drawing/2014/main" id="{9B4D9563-6713-A842-8059-A36562BB6F96}"/>
              </a:ext>
            </a:extLst>
          </p:cNvPr>
          <p:cNvSpPr/>
          <p:nvPr/>
        </p:nvSpPr>
        <p:spPr>
          <a:xfrm>
            <a:off x="843552" y="190191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NV</a:t>
            </a:r>
          </a:p>
        </p:txBody>
      </p:sp>
      <p:sp>
        <p:nvSpPr>
          <p:cNvPr id="21" name="圆角矩形 20">
            <a:extLst>
              <a:ext uri="{FF2B5EF4-FFF2-40B4-BE49-F238E27FC236}">
                <a16:creationId xmlns:a16="http://schemas.microsoft.com/office/drawing/2014/main" id="{480312D7-E8F7-A34B-9DF7-C8A6FB5F70B2}"/>
              </a:ext>
            </a:extLst>
          </p:cNvPr>
          <p:cNvSpPr/>
          <p:nvPr/>
        </p:nvSpPr>
        <p:spPr>
          <a:xfrm>
            <a:off x="843552" y="2395309"/>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NDEST</a:t>
            </a:r>
          </a:p>
        </p:txBody>
      </p:sp>
      <p:cxnSp>
        <p:nvCxnSpPr>
          <p:cNvPr id="22" name="直接连接符 15">
            <a:extLst>
              <a:ext uri="{FF2B5EF4-FFF2-40B4-BE49-F238E27FC236}">
                <a16:creationId xmlns:a16="http://schemas.microsoft.com/office/drawing/2014/main" id="{79787B5A-2CF6-E24C-97FB-817840F00738}"/>
              </a:ext>
            </a:extLst>
          </p:cNvPr>
          <p:cNvCxnSpPr/>
          <p:nvPr/>
        </p:nvCxnSpPr>
        <p:spPr>
          <a:xfrm flipH="1">
            <a:off x="447947" y="3643719"/>
            <a:ext cx="3411220"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16">
            <a:extLst>
              <a:ext uri="{FF2B5EF4-FFF2-40B4-BE49-F238E27FC236}">
                <a16:creationId xmlns:a16="http://schemas.microsoft.com/office/drawing/2014/main" id="{F1AA361C-1A3A-4244-99DB-55CC80BC8C1D}"/>
              </a:ext>
            </a:extLst>
          </p:cNvPr>
          <p:cNvCxnSpPr/>
          <p:nvPr/>
        </p:nvCxnSpPr>
        <p:spPr>
          <a:xfrm flipV="1">
            <a:off x="437787" y="1952079"/>
            <a:ext cx="0" cy="1696720"/>
          </a:xfrm>
          <a:prstGeom prst="line">
            <a:avLst/>
          </a:prstGeom>
        </p:spPr>
        <p:style>
          <a:lnRef idx="1">
            <a:schemeClr val="dk1"/>
          </a:lnRef>
          <a:fillRef idx="0">
            <a:schemeClr val="dk1"/>
          </a:fillRef>
          <a:effectRef idx="0">
            <a:schemeClr val="dk1"/>
          </a:effectRef>
          <a:fontRef idx="minor">
            <a:schemeClr val="tx1"/>
          </a:fontRef>
        </p:style>
      </p:cxnSp>
      <p:cxnSp>
        <p:nvCxnSpPr>
          <p:cNvPr id="24" name="直接箭头连接符 17">
            <a:extLst>
              <a:ext uri="{FF2B5EF4-FFF2-40B4-BE49-F238E27FC236}">
                <a16:creationId xmlns:a16="http://schemas.microsoft.com/office/drawing/2014/main" id="{376D22D5-183D-0940-B9AD-CDBDCAA65D85}"/>
              </a:ext>
            </a:extLst>
          </p:cNvPr>
          <p:cNvCxnSpPr/>
          <p:nvPr/>
        </p:nvCxnSpPr>
        <p:spPr>
          <a:xfrm>
            <a:off x="437152" y="1956524"/>
            <a:ext cx="286385" cy="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25" name="圆角矩形 24">
            <a:extLst>
              <a:ext uri="{FF2B5EF4-FFF2-40B4-BE49-F238E27FC236}">
                <a16:creationId xmlns:a16="http://schemas.microsoft.com/office/drawing/2014/main" id="{D9B0E3BA-332F-0248-A060-50B39BE6B5E8}"/>
              </a:ext>
            </a:extLst>
          </p:cNvPr>
          <p:cNvSpPr/>
          <p:nvPr/>
        </p:nvSpPr>
        <p:spPr>
          <a:xfrm>
            <a:off x="851807" y="2856319"/>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PIR</a:t>
            </a:r>
          </a:p>
        </p:txBody>
      </p:sp>
      <p:sp>
        <p:nvSpPr>
          <p:cNvPr id="26" name="文本框 25">
            <a:extLst>
              <a:ext uri="{FF2B5EF4-FFF2-40B4-BE49-F238E27FC236}">
                <a16:creationId xmlns:a16="http://schemas.microsoft.com/office/drawing/2014/main" id="{7F224FF9-0546-7540-AAB8-A1F5FF2FFFFF}"/>
              </a:ext>
            </a:extLst>
          </p:cNvPr>
          <p:cNvSpPr txBox="1"/>
          <p:nvPr/>
        </p:nvSpPr>
        <p:spPr>
          <a:xfrm>
            <a:off x="2006237" y="943064"/>
            <a:ext cx="1268095" cy="306705"/>
          </a:xfrm>
          <a:prstGeom prst="rect">
            <a:avLst/>
          </a:prstGeom>
          <a:noFill/>
        </p:spPr>
        <p:txBody>
          <a:bodyPr wrap="square" rtlCol="0">
            <a:spAutoFit/>
          </a:bodyPr>
          <a:lstStyle/>
          <a:p>
            <a:r>
              <a:rPr lang="en-US" altLang="zh-CN" sz="1400"/>
              <a:t>0</a:t>
            </a:r>
          </a:p>
        </p:txBody>
      </p:sp>
      <p:sp>
        <p:nvSpPr>
          <p:cNvPr id="27" name="文本框 26">
            <a:extLst>
              <a:ext uri="{FF2B5EF4-FFF2-40B4-BE49-F238E27FC236}">
                <a16:creationId xmlns:a16="http://schemas.microsoft.com/office/drawing/2014/main" id="{E691EB3F-E575-9F40-9760-0C545AB8AA2F}"/>
              </a:ext>
            </a:extLst>
          </p:cNvPr>
          <p:cNvSpPr txBox="1"/>
          <p:nvPr/>
        </p:nvSpPr>
        <p:spPr>
          <a:xfrm>
            <a:off x="2006237" y="1444714"/>
            <a:ext cx="1268730" cy="306705"/>
          </a:xfrm>
          <a:prstGeom prst="rect">
            <a:avLst/>
          </a:prstGeom>
          <a:noFill/>
        </p:spPr>
        <p:txBody>
          <a:bodyPr wrap="square" rtlCol="0">
            <a:spAutoFit/>
          </a:bodyPr>
          <a:lstStyle/>
          <a:p>
            <a:r>
              <a:rPr lang="en-US" altLang="zh-CN" sz="1400"/>
              <a:t>1</a:t>
            </a:r>
          </a:p>
        </p:txBody>
      </p:sp>
      <p:sp>
        <p:nvSpPr>
          <p:cNvPr id="28" name="文本框 27">
            <a:extLst>
              <a:ext uri="{FF2B5EF4-FFF2-40B4-BE49-F238E27FC236}">
                <a16:creationId xmlns:a16="http://schemas.microsoft.com/office/drawing/2014/main" id="{D86FEDC1-91B8-2C4E-9D57-0C0A76AF96ED}"/>
              </a:ext>
            </a:extLst>
          </p:cNvPr>
          <p:cNvSpPr txBox="1"/>
          <p:nvPr/>
        </p:nvSpPr>
        <p:spPr>
          <a:xfrm>
            <a:off x="2006237" y="1936204"/>
            <a:ext cx="1543685" cy="306705"/>
          </a:xfrm>
          <a:prstGeom prst="rect">
            <a:avLst/>
          </a:prstGeom>
          <a:noFill/>
        </p:spPr>
        <p:txBody>
          <a:bodyPr wrap="square" rtlCol="0">
            <a:spAutoFit/>
          </a:bodyPr>
          <a:lstStyle/>
          <a:p>
            <a:r>
              <a:rPr lang="en-US" altLang="zh-CN" sz="1400"/>
              <a:t>23:16</a:t>
            </a:r>
          </a:p>
        </p:txBody>
      </p:sp>
      <p:sp>
        <p:nvSpPr>
          <p:cNvPr id="29" name="文本框 28">
            <a:extLst>
              <a:ext uri="{FF2B5EF4-FFF2-40B4-BE49-F238E27FC236}">
                <a16:creationId xmlns:a16="http://schemas.microsoft.com/office/drawing/2014/main" id="{CD2B963E-F31C-FE43-9AAE-86F115CA7472}"/>
              </a:ext>
            </a:extLst>
          </p:cNvPr>
          <p:cNvSpPr txBox="1"/>
          <p:nvPr/>
        </p:nvSpPr>
        <p:spPr>
          <a:xfrm>
            <a:off x="2006237" y="2429599"/>
            <a:ext cx="1543685" cy="306705"/>
          </a:xfrm>
          <a:prstGeom prst="rect">
            <a:avLst/>
          </a:prstGeom>
          <a:noFill/>
        </p:spPr>
        <p:txBody>
          <a:bodyPr wrap="square" rtlCol="0">
            <a:spAutoFit/>
          </a:bodyPr>
          <a:lstStyle/>
          <a:p>
            <a:r>
              <a:rPr lang="en-US" altLang="zh-CN" sz="1400"/>
              <a:t>63:32</a:t>
            </a:r>
          </a:p>
        </p:txBody>
      </p:sp>
      <p:sp>
        <p:nvSpPr>
          <p:cNvPr id="30" name="文本框 29">
            <a:extLst>
              <a:ext uri="{FF2B5EF4-FFF2-40B4-BE49-F238E27FC236}">
                <a16:creationId xmlns:a16="http://schemas.microsoft.com/office/drawing/2014/main" id="{B15D4B66-DEF8-3A43-A1E8-1AA110325DDA}"/>
              </a:ext>
            </a:extLst>
          </p:cNvPr>
          <p:cNvSpPr txBox="1"/>
          <p:nvPr/>
        </p:nvSpPr>
        <p:spPr>
          <a:xfrm>
            <a:off x="2006237" y="2881084"/>
            <a:ext cx="1543685" cy="306705"/>
          </a:xfrm>
          <a:prstGeom prst="rect">
            <a:avLst/>
          </a:prstGeom>
          <a:noFill/>
        </p:spPr>
        <p:txBody>
          <a:bodyPr wrap="square" rtlCol="0">
            <a:spAutoFit/>
          </a:bodyPr>
          <a:lstStyle/>
          <a:p>
            <a:r>
              <a:rPr lang="en-US" altLang="zh-CN" sz="1400"/>
              <a:t>127:64</a:t>
            </a:r>
          </a:p>
        </p:txBody>
      </p:sp>
      <p:sp>
        <p:nvSpPr>
          <p:cNvPr id="31" name="文本框 30">
            <a:extLst>
              <a:ext uri="{FF2B5EF4-FFF2-40B4-BE49-F238E27FC236}">
                <a16:creationId xmlns:a16="http://schemas.microsoft.com/office/drawing/2014/main" id="{933FE4D9-E603-7349-9E98-E1452E213C1A}"/>
              </a:ext>
            </a:extLst>
          </p:cNvPr>
          <p:cNvSpPr txBox="1"/>
          <p:nvPr/>
        </p:nvSpPr>
        <p:spPr>
          <a:xfrm>
            <a:off x="723537" y="5990679"/>
            <a:ext cx="1168400" cy="306705"/>
          </a:xfrm>
          <a:prstGeom prst="rect">
            <a:avLst/>
          </a:prstGeom>
          <a:noFill/>
        </p:spPr>
        <p:txBody>
          <a:bodyPr wrap="square" rtlCol="0">
            <a:spAutoFit/>
          </a:bodyPr>
          <a:lstStyle/>
          <a:p>
            <a:pPr algn="ctr"/>
            <a:r>
              <a:rPr lang="en-US" altLang="zh-CN" sz="1400"/>
              <a:t>N = UITTSZ</a:t>
            </a:r>
          </a:p>
        </p:txBody>
      </p:sp>
      <p:sp>
        <p:nvSpPr>
          <p:cNvPr id="32" name="圆角矩形 31">
            <a:extLst>
              <a:ext uri="{FF2B5EF4-FFF2-40B4-BE49-F238E27FC236}">
                <a16:creationId xmlns:a16="http://schemas.microsoft.com/office/drawing/2014/main" id="{695D2716-E480-844A-AA0A-4D1C1795F2F6}"/>
              </a:ext>
            </a:extLst>
          </p:cNvPr>
          <p:cNvSpPr/>
          <p:nvPr/>
        </p:nvSpPr>
        <p:spPr>
          <a:xfrm>
            <a:off x="2288177" y="3801199"/>
            <a:ext cx="1499235" cy="2189480"/>
          </a:xfrm>
          <a:prstGeom prst="roundRect">
            <a:avLst>
              <a:gd name="adj" fmla="val 1345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33" name="文本框 32">
            <a:extLst>
              <a:ext uri="{FF2B5EF4-FFF2-40B4-BE49-F238E27FC236}">
                <a16:creationId xmlns:a16="http://schemas.microsoft.com/office/drawing/2014/main" id="{71AFC5CD-D508-6045-A6BC-473C0A8F8EC6}"/>
              </a:ext>
            </a:extLst>
          </p:cNvPr>
          <p:cNvSpPr txBox="1"/>
          <p:nvPr/>
        </p:nvSpPr>
        <p:spPr>
          <a:xfrm>
            <a:off x="2679337" y="3868509"/>
            <a:ext cx="715645" cy="306705"/>
          </a:xfrm>
          <a:prstGeom prst="rect">
            <a:avLst/>
          </a:prstGeom>
          <a:noFill/>
        </p:spPr>
        <p:txBody>
          <a:bodyPr wrap="square" rtlCol="0">
            <a:spAutoFit/>
          </a:bodyPr>
          <a:lstStyle/>
          <a:p>
            <a:pPr algn="ctr"/>
            <a:r>
              <a:rPr lang="en-US" altLang="zh-CN" sz="1400"/>
              <a:t>UITTE</a:t>
            </a:r>
          </a:p>
        </p:txBody>
      </p:sp>
      <p:sp>
        <p:nvSpPr>
          <p:cNvPr id="34" name="圆角矩形 33">
            <a:extLst>
              <a:ext uri="{FF2B5EF4-FFF2-40B4-BE49-F238E27FC236}">
                <a16:creationId xmlns:a16="http://schemas.microsoft.com/office/drawing/2014/main" id="{575ADC06-9193-E248-A4F3-782A68317034}"/>
              </a:ext>
            </a:extLst>
          </p:cNvPr>
          <p:cNvSpPr/>
          <p:nvPr/>
        </p:nvSpPr>
        <p:spPr>
          <a:xfrm>
            <a:off x="2436767" y="4244429"/>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V</a:t>
            </a:r>
          </a:p>
        </p:txBody>
      </p:sp>
      <p:sp>
        <p:nvSpPr>
          <p:cNvPr id="35" name="圆角矩形 34">
            <a:extLst>
              <a:ext uri="{FF2B5EF4-FFF2-40B4-BE49-F238E27FC236}">
                <a16:creationId xmlns:a16="http://schemas.microsoft.com/office/drawing/2014/main" id="{1AA3A0B3-B65C-EF4C-9041-5F4DE048DE93}"/>
              </a:ext>
            </a:extLst>
          </p:cNvPr>
          <p:cNvSpPr/>
          <p:nvPr/>
        </p:nvSpPr>
        <p:spPr>
          <a:xfrm>
            <a:off x="2437402" y="4854664"/>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a:t>UV</a:t>
            </a:r>
          </a:p>
        </p:txBody>
      </p:sp>
      <p:sp>
        <p:nvSpPr>
          <p:cNvPr id="36" name="圆角矩形 35">
            <a:extLst>
              <a:ext uri="{FF2B5EF4-FFF2-40B4-BE49-F238E27FC236}">
                <a16:creationId xmlns:a16="http://schemas.microsoft.com/office/drawing/2014/main" id="{510E55C4-FC35-FC48-9D71-8AB5521A232B}"/>
              </a:ext>
            </a:extLst>
          </p:cNvPr>
          <p:cNvSpPr/>
          <p:nvPr/>
        </p:nvSpPr>
        <p:spPr>
          <a:xfrm>
            <a:off x="2437402" y="5464899"/>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UPIDADDR</a:t>
            </a:r>
          </a:p>
        </p:txBody>
      </p:sp>
      <p:sp>
        <p:nvSpPr>
          <p:cNvPr id="37" name="文本框 36">
            <a:extLst>
              <a:ext uri="{FF2B5EF4-FFF2-40B4-BE49-F238E27FC236}">
                <a16:creationId xmlns:a16="http://schemas.microsoft.com/office/drawing/2014/main" id="{398E73D9-8428-CB4B-805B-1306D5CFB66C}"/>
              </a:ext>
            </a:extLst>
          </p:cNvPr>
          <p:cNvSpPr txBox="1"/>
          <p:nvPr/>
        </p:nvSpPr>
        <p:spPr>
          <a:xfrm>
            <a:off x="3918857" y="4278719"/>
            <a:ext cx="1416685" cy="306705"/>
          </a:xfrm>
          <a:prstGeom prst="rect">
            <a:avLst/>
          </a:prstGeom>
          <a:noFill/>
        </p:spPr>
        <p:txBody>
          <a:bodyPr wrap="square" rtlCol="0">
            <a:spAutoFit/>
          </a:bodyPr>
          <a:lstStyle/>
          <a:p>
            <a:r>
              <a:rPr lang="en-US" altLang="zh-CN" sz="1400"/>
              <a:t>0</a:t>
            </a:r>
          </a:p>
        </p:txBody>
      </p:sp>
      <p:sp>
        <p:nvSpPr>
          <p:cNvPr id="38" name="文本框 37">
            <a:extLst>
              <a:ext uri="{FF2B5EF4-FFF2-40B4-BE49-F238E27FC236}">
                <a16:creationId xmlns:a16="http://schemas.microsoft.com/office/drawing/2014/main" id="{5A60C12C-53ED-B647-8E5E-A540DCA09A12}"/>
              </a:ext>
            </a:extLst>
          </p:cNvPr>
          <p:cNvSpPr txBox="1"/>
          <p:nvPr/>
        </p:nvSpPr>
        <p:spPr>
          <a:xfrm>
            <a:off x="3918857" y="4889589"/>
            <a:ext cx="1416050" cy="306705"/>
          </a:xfrm>
          <a:prstGeom prst="rect">
            <a:avLst/>
          </a:prstGeom>
          <a:noFill/>
        </p:spPr>
        <p:txBody>
          <a:bodyPr wrap="square" rtlCol="0">
            <a:spAutoFit/>
          </a:bodyPr>
          <a:lstStyle/>
          <a:p>
            <a:r>
              <a:rPr lang="en-US" altLang="zh-CN" sz="1400"/>
              <a:t>15:8 (15:14 = 0)</a:t>
            </a:r>
          </a:p>
        </p:txBody>
      </p:sp>
      <p:sp>
        <p:nvSpPr>
          <p:cNvPr id="39" name="文本框 38">
            <a:extLst>
              <a:ext uri="{FF2B5EF4-FFF2-40B4-BE49-F238E27FC236}">
                <a16:creationId xmlns:a16="http://schemas.microsoft.com/office/drawing/2014/main" id="{DB85702F-82AC-1947-82C0-C977FB5C9841}"/>
              </a:ext>
            </a:extLst>
          </p:cNvPr>
          <p:cNvSpPr txBox="1"/>
          <p:nvPr/>
        </p:nvSpPr>
        <p:spPr>
          <a:xfrm>
            <a:off x="3918222" y="5499824"/>
            <a:ext cx="1416050" cy="306705"/>
          </a:xfrm>
          <a:prstGeom prst="rect">
            <a:avLst/>
          </a:prstGeom>
          <a:noFill/>
        </p:spPr>
        <p:txBody>
          <a:bodyPr wrap="square" rtlCol="0">
            <a:spAutoFit/>
          </a:bodyPr>
          <a:lstStyle/>
          <a:p>
            <a:r>
              <a:rPr lang="en-US" altLang="zh-CN" sz="1400"/>
              <a:t>127:64</a:t>
            </a:r>
          </a:p>
        </p:txBody>
      </p:sp>
      <p:cxnSp>
        <p:nvCxnSpPr>
          <p:cNvPr id="40" name="直接连接符 35">
            <a:extLst>
              <a:ext uri="{FF2B5EF4-FFF2-40B4-BE49-F238E27FC236}">
                <a16:creationId xmlns:a16="http://schemas.microsoft.com/office/drawing/2014/main" id="{9B724DAC-D1A4-D54B-988B-8A304FBD8139}"/>
              </a:ext>
            </a:extLst>
          </p:cNvPr>
          <p:cNvCxnSpPr>
            <a:stCxn id="12" idx="3"/>
          </p:cNvCxnSpPr>
          <p:nvPr/>
        </p:nvCxnSpPr>
        <p:spPr>
          <a:xfrm>
            <a:off x="1787162" y="4432389"/>
            <a:ext cx="287655"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36">
            <a:extLst>
              <a:ext uri="{FF2B5EF4-FFF2-40B4-BE49-F238E27FC236}">
                <a16:creationId xmlns:a16="http://schemas.microsoft.com/office/drawing/2014/main" id="{7E91F808-C49A-AD46-AD33-D171AE2B5F0F}"/>
              </a:ext>
            </a:extLst>
          </p:cNvPr>
          <p:cNvCxnSpPr/>
          <p:nvPr/>
        </p:nvCxnSpPr>
        <p:spPr>
          <a:xfrm>
            <a:off x="2074817" y="4432389"/>
            <a:ext cx="0" cy="449580"/>
          </a:xfrm>
          <a:prstGeom prst="line">
            <a:avLst/>
          </a:prstGeom>
        </p:spPr>
        <p:style>
          <a:lnRef idx="1">
            <a:schemeClr val="dk1"/>
          </a:lnRef>
          <a:fillRef idx="0">
            <a:schemeClr val="dk1"/>
          </a:fillRef>
          <a:effectRef idx="0">
            <a:schemeClr val="dk1"/>
          </a:effectRef>
          <a:fontRef idx="minor">
            <a:schemeClr val="tx1"/>
          </a:fontRef>
        </p:style>
      </p:cxnSp>
      <p:cxnSp>
        <p:nvCxnSpPr>
          <p:cNvPr id="42" name="直接箭头连接符 37">
            <a:extLst>
              <a:ext uri="{FF2B5EF4-FFF2-40B4-BE49-F238E27FC236}">
                <a16:creationId xmlns:a16="http://schemas.microsoft.com/office/drawing/2014/main" id="{0338D5FE-20DC-BB49-B477-47ED0EF3B8FA}"/>
              </a:ext>
            </a:extLst>
          </p:cNvPr>
          <p:cNvCxnSpPr/>
          <p:nvPr/>
        </p:nvCxnSpPr>
        <p:spPr>
          <a:xfrm>
            <a:off x="2084342" y="4886414"/>
            <a:ext cx="187325" cy="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54A10EFC-2650-634E-8F5F-4A7CA287DE25}"/>
              </a:ext>
            </a:extLst>
          </p:cNvPr>
          <p:cNvSpPr txBox="1"/>
          <p:nvPr/>
        </p:nvSpPr>
        <p:spPr>
          <a:xfrm>
            <a:off x="723537" y="3337014"/>
            <a:ext cx="1168400" cy="306705"/>
          </a:xfrm>
          <a:prstGeom prst="rect">
            <a:avLst/>
          </a:prstGeom>
          <a:noFill/>
        </p:spPr>
        <p:txBody>
          <a:bodyPr wrap="square" rtlCol="0">
            <a:spAutoFit/>
          </a:bodyPr>
          <a:lstStyle/>
          <a:p>
            <a:pPr algn="ctr"/>
            <a:r>
              <a:rPr lang="en-US" altLang="zh-CN" sz="1400"/>
              <a:t>16 bytes</a:t>
            </a:r>
          </a:p>
        </p:txBody>
      </p:sp>
      <p:sp>
        <p:nvSpPr>
          <p:cNvPr id="46" name="文本框 45">
            <a:extLst>
              <a:ext uri="{FF2B5EF4-FFF2-40B4-BE49-F238E27FC236}">
                <a16:creationId xmlns:a16="http://schemas.microsoft.com/office/drawing/2014/main" id="{5FD549B2-6BBC-7C41-B1BC-EFCE3F2D764F}"/>
              </a:ext>
            </a:extLst>
          </p:cNvPr>
          <p:cNvSpPr txBox="1"/>
          <p:nvPr/>
        </p:nvSpPr>
        <p:spPr>
          <a:xfrm>
            <a:off x="2288177" y="5990679"/>
            <a:ext cx="1499235" cy="306705"/>
          </a:xfrm>
          <a:prstGeom prst="rect">
            <a:avLst/>
          </a:prstGeom>
          <a:noFill/>
        </p:spPr>
        <p:txBody>
          <a:bodyPr wrap="square" rtlCol="0">
            <a:spAutoFit/>
          </a:bodyPr>
          <a:lstStyle/>
          <a:p>
            <a:pPr algn="ctr"/>
            <a:r>
              <a:rPr lang="en-US" altLang="zh-CN" sz="1400"/>
              <a:t>16 bytes</a:t>
            </a:r>
          </a:p>
        </p:txBody>
      </p:sp>
      <p:cxnSp>
        <p:nvCxnSpPr>
          <p:cNvPr id="47" name="直接连接符 1">
            <a:extLst>
              <a:ext uri="{FF2B5EF4-FFF2-40B4-BE49-F238E27FC236}">
                <a16:creationId xmlns:a16="http://schemas.microsoft.com/office/drawing/2014/main" id="{393A7BEE-99C5-CC40-97EB-ECFCE91A2D15}"/>
              </a:ext>
            </a:extLst>
          </p:cNvPr>
          <p:cNvCxnSpPr/>
          <p:nvPr/>
        </p:nvCxnSpPr>
        <p:spPr>
          <a:xfrm>
            <a:off x="3859167" y="3634194"/>
            <a:ext cx="0" cy="199263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13">
            <a:extLst>
              <a:ext uri="{FF2B5EF4-FFF2-40B4-BE49-F238E27FC236}">
                <a16:creationId xmlns:a16="http://schemas.microsoft.com/office/drawing/2014/main" id="{CBF22688-53FD-0A4F-8DB7-93DA6A20574F}"/>
              </a:ext>
            </a:extLst>
          </p:cNvPr>
          <p:cNvCxnSpPr/>
          <p:nvPr/>
        </p:nvCxnSpPr>
        <p:spPr>
          <a:xfrm>
            <a:off x="3638822" y="5626824"/>
            <a:ext cx="220345" cy="0"/>
          </a:xfrm>
          <a:prstGeom prst="line">
            <a:avLst/>
          </a:prstGeom>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6386C140-A02A-C34B-9D3E-4272710BE8EB}"/>
              </a:ext>
            </a:extLst>
          </p:cNvPr>
          <p:cNvSpPr txBox="1"/>
          <p:nvPr/>
        </p:nvSpPr>
        <p:spPr>
          <a:xfrm>
            <a:off x="2006237" y="534124"/>
            <a:ext cx="715645" cy="306705"/>
          </a:xfrm>
          <a:prstGeom prst="rect">
            <a:avLst/>
          </a:prstGeom>
          <a:noFill/>
        </p:spPr>
        <p:txBody>
          <a:bodyPr wrap="square" rtlCol="0">
            <a:spAutoFit/>
          </a:bodyPr>
          <a:lstStyle/>
          <a:p>
            <a:pPr algn="l"/>
            <a:r>
              <a:rPr lang="en-US" altLang="zh-CN" sz="1400"/>
              <a:t>bit</a:t>
            </a:r>
          </a:p>
        </p:txBody>
      </p:sp>
      <p:sp>
        <p:nvSpPr>
          <p:cNvPr id="50" name="文本框 49">
            <a:extLst>
              <a:ext uri="{FF2B5EF4-FFF2-40B4-BE49-F238E27FC236}">
                <a16:creationId xmlns:a16="http://schemas.microsoft.com/office/drawing/2014/main" id="{624DEE82-D94F-FC4C-B0BC-E4C223784E2E}"/>
              </a:ext>
            </a:extLst>
          </p:cNvPr>
          <p:cNvSpPr txBox="1"/>
          <p:nvPr/>
        </p:nvSpPr>
        <p:spPr>
          <a:xfrm>
            <a:off x="3918857" y="3868509"/>
            <a:ext cx="715645" cy="306705"/>
          </a:xfrm>
          <a:prstGeom prst="rect">
            <a:avLst/>
          </a:prstGeom>
          <a:noFill/>
        </p:spPr>
        <p:txBody>
          <a:bodyPr wrap="square" rtlCol="0">
            <a:spAutoFit/>
          </a:bodyPr>
          <a:lstStyle/>
          <a:p>
            <a:pPr algn="l"/>
            <a:r>
              <a:rPr lang="en-US" altLang="zh-CN" sz="1400"/>
              <a:t>bit</a:t>
            </a:r>
          </a:p>
        </p:txBody>
      </p:sp>
      <p:sp>
        <p:nvSpPr>
          <p:cNvPr id="51" name="圆角矩形 50">
            <a:extLst>
              <a:ext uri="{FF2B5EF4-FFF2-40B4-BE49-F238E27FC236}">
                <a16:creationId xmlns:a16="http://schemas.microsoft.com/office/drawing/2014/main" id="{8712C174-F11B-3B4E-A057-D8244692CBAA}"/>
              </a:ext>
            </a:extLst>
          </p:cNvPr>
          <p:cNvSpPr/>
          <p:nvPr/>
        </p:nvSpPr>
        <p:spPr>
          <a:xfrm>
            <a:off x="5568043" y="412928"/>
            <a:ext cx="5900420" cy="2397125"/>
          </a:xfrm>
          <a:prstGeom prst="roundRect">
            <a:avLst>
              <a:gd name="adj" fmla="val 130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52" name="圆角矩形 51">
            <a:extLst>
              <a:ext uri="{FF2B5EF4-FFF2-40B4-BE49-F238E27FC236}">
                <a16:creationId xmlns:a16="http://schemas.microsoft.com/office/drawing/2014/main" id="{29BFF9F7-3B96-404A-A61C-C974B2535977}"/>
              </a:ext>
            </a:extLst>
          </p:cNvPr>
          <p:cNvSpPr/>
          <p:nvPr/>
        </p:nvSpPr>
        <p:spPr>
          <a:xfrm>
            <a:off x="5693138" y="1625143"/>
            <a:ext cx="2129790" cy="532765"/>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D173C840-6C1D-C549-9AF9-F5808B47033B}"/>
              </a:ext>
            </a:extLst>
          </p:cNvPr>
          <p:cNvSpPr txBox="1"/>
          <p:nvPr/>
        </p:nvSpPr>
        <p:spPr>
          <a:xfrm>
            <a:off x="5671548" y="412928"/>
            <a:ext cx="2865120" cy="306705"/>
          </a:xfrm>
          <a:prstGeom prst="rect">
            <a:avLst/>
          </a:prstGeom>
          <a:noFill/>
        </p:spPr>
        <p:txBody>
          <a:bodyPr wrap="square" rtlCol="0">
            <a:spAutoFit/>
          </a:bodyPr>
          <a:lstStyle/>
          <a:p>
            <a:pPr algn="l"/>
            <a:r>
              <a:rPr lang="en-US" altLang="zh-CN" sz="1400"/>
              <a:t>User-Interrupt States and MSRs</a:t>
            </a:r>
          </a:p>
        </p:txBody>
      </p:sp>
      <p:sp>
        <p:nvSpPr>
          <p:cNvPr id="54" name="圆角矩形 53">
            <a:extLst>
              <a:ext uri="{FF2B5EF4-FFF2-40B4-BE49-F238E27FC236}">
                <a16:creationId xmlns:a16="http://schemas.microsoft.com/office/drawing/2014/main" id="{A05F7F7C-F968-894A-AE2E-3479247DED12}"/>
              </a:ext>
            </a:extLst>
          </p:cNvPr>
          <p:cNvSpPr/>
          <p:nvPr/>
        </p:nvSpPr>
        <p:spPr>
          <a:xfrm>
            <a:off x="5778863" y="79456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UIRR</a:t>
            </a:r>
          </a:p>
        </p:txBody>
      </p:sp>
      <p:sp>
        <p:nvSpPr>
          <p:cNvPr id="55" name="圆角矩形 54">
            <a:extLst>
              <a:ext uri="{FF2B5EF4-FFF2-40B4-BE49-F238E27FC236}">
                <a16:creationId xmlns:a16="http://schemas.microsoft.com/office/drawing/2014/main" id="{E312EA48-88F7-7D40-8193-4D3BB607E045}"/>
              </a:ext>
            </a:extLst>
          </p:cNvPr>
          <p:cNvSpPr/>
          <p:nvPr/>
        </p:nvSpPr>
        <p:spPr>
          <a:xfrm>
            <a:off x="6817088" y="79456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UIF</a:t>
            </a:r>
          </a:p>
        </p:txBody>
      </p:sp>
      <p:sp>
        <p:nvSpPr>
          <p:cNvPr id="56" name="圆角矩形 55">
            <a:extLst>
              <a:ext uri="{FF2B5EF4-FFF2-40B4-BE49-F238E27FC236}">
                <a16:creationId xmlns:a16="http://schemas.microsoft.com/office/drawing/2014/main" id="{D433B120-B692-7C4D-813F-CFA97C419C47}"/>
              </a:ext>
            </a:extLst>
          </p:cNvPr>
          <p:cNvSpPr/>
          <p:nvPr/>
        </p:nvSpPr>
        <p:spPr>
          <a:xfrm>
            <a:off x="7861028" y="794563"/>
            <a:ext cx="139827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UIHANDLER</a:t>
            </a:r>
          </a:p>
        </p:txBody>
      </p:sp>
      <p:sp>
        <p:nvSpPr>
          <p:cNvPr id="57" name="圆角矩形 56">
            <a:extLst>
              <a:ext uri="{FF2B5EF4-FFF2-40B4-BE49-F238E27FC236}">
                <a16:creationId xmlns:a16="http://schemas.microsoft.com/office/drawing/2014/main" id="{9BB90641-8DF2-0949-8CFF-3955A78ABE63}"/>
              </a:ext>
            </a:extLst>
          </p:cNvPr>
          <p:cNvSpPr/>
          <p:nvPr/>
        </p:nvSpPr>
        <p:spPr>
          <a:xfrm>
            <a:off x="9369788" y="794563"/>
            <a:ext cx="176403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UISTACKADJUST</a:t>
            </a:r>
          </a:p>
        </p:txBody>
      </p:sp>
      <p:sp>
        <p:nvSpPr>
          <p:cNvPr id="58" name="圆角矩形 57">
            <a:extLst>
              <a:ext uri="{FF2B5EF4-FFF2-40B4-BE49-F238E27FC236}">
                <a16:creationId xmlns:a16="http://schemas.microsoft.com/office/drawing/2014/main" id="{D113685D-A656-4144-9091-8808CE148421}"/>
              </a:ext>
            </a:extLst>
          </p:cNvPr>
          <p:cNvSpPr/>
          <p:nvPr/>
        </p:nvSpPr>
        <p:spPr>
          <a:xfrm>
            <a:off x="5778863" y="1703248"/>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UINV</a:t>
            </a:r>
          </a:p>
        </p:txBody>
      </p:sp>
      <p:sp>
        <p:nvSpPr>
          <p:cNvPr id="59" name="圆角矩形 58">
            <a:extLst>
              <a:ext uri="{FF2B5EF4-FFF2-40B4-BE49-F238E27FC236}">
                <a16:creationId xmlns:a16="http://schemas.microsoft.com/office/drawing/2014/main" id="{2D64F17F-E512-914B-9F95-B07E9F95A8B2}"/>
              </a:ext>
            </a:extLst>
          </p:cNvPr>
          <p:cNvSpPr/>
          <p:nvPr/>
        </p:nvSpPr>
        <p:spPr>
          <a:xfrm>
            <a:off x="6817088" y="170388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UITTSZ</a:t>
            </a:r>
          </a:p>
        </p:txBody>
      </p:sp>
      <p:sp>
        <p:nvSpPr>
          <p:cNvPr id="60" name="圆角矩形 59">
            <a:extLst>
              <a:ext uri="{FF2B5EF4-FFF2-40B4-BE49-F238E27FC236}">
                <a16:creationId xmlns:a16="http://schemas.microsoft.com/office/drawing/2014/main" id="{82948607-5C46-3F48-B152-92074AAA017A}"/>
              </a:ext>
            </a:extLst>
          </p:cNvPr>
          <p:cNvSpPr/>
          <p:nvPr/>
        </p:nvSpPr>
        <p:spPr>
          <a:xfrm>
            <a:off x="7861028" y="1703883"/>
            <a:ext cx="139827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UPIDADDR</a:t>
            </a:r>
          </a:p>
        </p:txBody>
      </p:sp>
      <p:sp>
        <p:nvSpPr>
          <p:cNvPr id="61" name="圆角矩形 60">
            <a:extLst>
              <a:ext uri="{FF2B5EF4-FFF2-40B4-BE49-F238E27FC236}">
                <a16:creationId xmlns:a16="http://schemas.microsoft.com/office/drawing/2014/main" id="{5FAD5782-BD7F-394F-B2D1-EFDF301694E0}"/>
              </a:ext>
            </a:extLst>
          </p:cNvPr>
          <p:cNvSpPr/>
          <p:nvPr/>
        </p:nvSpPr>
        <p:spPr>
          <a:xfrm>
            <a:off x="9369788" y="1703883"/>
            <a:ext cx="176339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UITTADDR</a:t>
            </a:r>
          </a:p>
        </p:txBody>
      </p:sp>
      <p:sp>
        <p:nvSpPr>
          <p:cNvPr id="62" name="文本框 61">
            <a:extLst>
              <a:ext uri="{FF2B5EF4-FFF2-40B4-BE49-F238E27FC236}">
                <a16:creationId xmlns:a16="http://schemas.microsoft.com/office/drawing/2014/main" id="{6D8584F0-973C-1849-A563-A011D06FAF89}"/>
              </a:ext>
            </a:extLst>
          </p:cNvPr>
          <p:cNvSpPr txBox="1"/>
          <p:nvPr/>
        </p:nvSpPr>
        <p:spPr>
          <a:xfrm>
            <a:off x="5841728" y="2157908"/>
            <a:ext cx="808990" cy="306705"/>
          </a:xfrm>
          <a:prstGeom prst="rect">
            <a:avLst/>
          </a:prstGeom>
          <a:noFill/>
        </p:spPr>
        <p:txBody>
          <a:bodyPr wrap="square" rtlCol="0">
            <a:spAutoFit/>
          </a:bodyPr>
          <a:lstStyle/>
          <a:p>
            <a:pPr algn="ctr"/>
            <a:r>
              <a:rPr lang="en-US" altLang="zh-CN" sz="1400"/>
              <a:t>39:32</a:t>
            </a:r>
          </a:p>
        </p:txBody>
      </p:sp>
      <p:sp>
        <p:nvSpPr>
          <p:cNvPr id="63" name="文本框 62">
            <a:extLst>
              <a:ext uri="{FF2B5EF4-FFF2-40B4-BE49-F238E27FC236}">
                <a16:creationId xmlns:a16="http://schemas.microsoft.com/office/drawing/2014/main" id="{6F3EBFB2-2B00-CF45-8D64-0DF3C0568623}"/>
              </a:ext>
            </a:extLst>
          </p:cNvPr>
          <p:cNvSpPr txBox="1"/>
          <p:nvPr/>
        </p:nvSpPr>
        <p:spPr>
          <a:xfrm>
            <a:off x="6880588" y="2157908"/>
            <a:ext cx="808990" cy="306705"/>
          </a:xfrm>
          <a:prstGeom prst="rect">
            <a:avLst/>
          </a:prstGeom>
          <a:noFill/>
        </p:spPr>
        <p:txBody>
          <a:bodyPr wrap="square" rtlCol="0">
            <a:spAutoFit/>
          </a:bodyPr>
          <a:lstStyle/>
          <a:p>
            <a:pPr algn="ctr"/>
            <a:r>
              <a:rPr lang="en-US" altLang="zh-CN" sz="1400"/>
              <a:t>31:0</a:t>
            </a:r>
          </a:p>
        </p:txBody>
      </p:sp>
      <p:sp>
        <p:nvSpPr>
          <p:cNvPr id="64" name="文本框 63">
            <a:extLst>
              <a:ext uri="{FF2B5EF4-FFF2-40B4-BE49-F238E27FC236}">
                <a16:creationId xmlns:a16="http://schemas.microsoft.com/office/drawing/2014/main" id="{0EFDF70C-B8B9-EB4F-A5C5-B0E6C38BBEB0}"/>
              </a:ext>
            </a:extLst>
          </p:cNvPr>
          <p:cNvSpPr txBox="1"/>
          <p:nvPr/>
        </p:nvSpPr>
        <p:spPr>
          <a:xfrm>
            <a:off x="5842363" y="1238428"/>
            <a:ext cx="808990" cy="306705"/>
          </a:xfrm>
          <a:prstGeom prst="rect">
            <a:avLst/>
          </a:prstGeom>
          <a:noFill/>
        </p:spPr>
        <p:txBody>
          <a:bodyPr wrap="square" rtlCol="0">
            <a:spAutoFit/>
          </a:bodyPr>
          <a:lstStyle/>
          <a:p>
            <a:pPr algn="ctr"/>
            <a:r>
              <a:rPr lang="en-US" altLang="zh-CN" sz="1400"/>
              <a:t>985H</a:t>
            </a:r>
          </a:p>
        </p:txBody>
      </p:sp>
      <p:sp>
        <p:nvSpPr>
          <p:cNvPr id="65" name="文本框 64">
            <a:extLst>
              <a:ext uri="{FF2B5EF4-FFF2-40B4-BE49-F238E27FC236}">
                <a16:creationId xmlns:a16="http://schemas.microsoft.com/office/drawing/2014/main" id="{6CA3CBF0-886E-454F-917D-F45C54ACCF07}"/>
              </a:ext>
            </a:extLst>
          </p:cNvPr>
          <p:cNvSpPr txBox="1"/>
          <p:nvPr/>
        </p:nvSpPr>
        <p:spPr>
          <a:xfrm>
            <a:off x="8155668" y="1238428"/>
            <a:ext cx="808990" cy="306705"/>
          </a:xfrm>
          <a:prstGeom prst="rect">
            <a:avLst/>
          </a:prstGeom>
          <a:noFill/>
        </p:spPr>
        <p:txBody>
          <a:bodyPr wrap="square" rtlCol="0">
            <a:spAutoFit/>
          </a:bodyPr>
          <a:lstStyle/>
          <a:p>
            <a:pPr algn="ctr"/>
            <a:r>
              <a:rPr lang="en-US" altLang="zh-CN" sz="1400"/>
              <a:t>986H</a:t>
            </a:r>
          </a:p>
        </p:txBody>
      </p:sp>
      <p:sp>
        <p:nvSpPr>
          <p:cNvPr id="66" name="文本框 65">
            <a:extLst>
              <a:ext uri="{FF2B5EF4-FFF2-40B4-BE49-F238E27FC236}">
                <a16:creationId xmlns:a16="http://schemas.microsoft.com/office/drawing/2014/main" id="{A33F8D3D-8C08-0F47-8F1D-A2E70985ED86}"/>
              </a:ext>
            </a:extLst>
          </p:cNvPr>
          <p:cNvSpPr txBox="1"/>
          <p:nvPr/>
        </p:nvSpPr>
        <p:spPr>
          <a:xfrm>
            <a:off x="9846673" y="1238428"/>
            <a:ext cx="808990" cy="306705"/>
          </a:xfrm>
          <a:prstGeom prst="rect">
            <a:avLst/>
          </a:prstGeom>
          <a:noFill/>
        </p:spPr>
        <p:txBody>
          <a:bodyPr wrap="square" rtlCol="0">
            <a:spAutoFit/>
          </a:bodyPr>
          <a:lstStyle/>
          <a:p>
            <a:pPr algn="ctr"/>
            <a:r>
              <a:rPr lang="en-US" altLang="zh-CN" sz="1400"/>
              <a:t>987H</a:t>
            </a:r>
          </a:p>
        </p:txBody>
      </p:sp>
      <p:sp>
        <p:nvSpPr>
          <p:cNvPr id="67" name="文本框 66">
            <a:extLst>
              <a:ext uri="{FF2B5EF4-FFF2-40B4-BE49-F238E27FC236}">
                <a16:creationId xmlns:a16="http://schemas.microsoft.com/office/drawing/2014/main" id="{22137594-149E-C44B-A811-F43D13815940}"/>
              </a:ext>
            </a:extLst>
          </p:cNvPr>
          <p:cNvSpPr txBox="1"/>
          <p:nvPr/>
        </p:nvSpPr>
        <p:spPr>
          <a:xfrm>
            <a:off x="6352903" y="2436038"/>
            <a:ext cx="808990" cy="306705"/>
          </a:xfrm>
          <a:prstGeom prst="rect">
            <a:avLst/>
          </a:prstGeom>
          <a:noFill/>
        </p:spPr>
        <p:txBody>
          <a:bodyPr wrap="square" rtlCol="0">
            <a:spAutoFit/>
          </a:bodyPr>
          <a:lstStyle/>
          <a:p>
            <a:pPr algn="ctr"/>
            <a:r>
              <a:rPr lang="en-US" altLang="zh-CN" sz="1400"/>
              <a:t>988H</a:t>
            </a:r>
          </a:p>
        </p:txBody>
      </p:sp>
      <p:sp>
        <p:nvSpPr>
          <p:cNvPr id="68" name="文本框 67">
            <a:extLst>
              <a:ext uri="{FF2B5EF4-FFF2-40B4-BE49-F238E27FC236}">
                <a16:creationId xmlns:a16="http://schemas.microsoft.com/office/drawing/2014/main" id="{4454A1A2-8CAD-464C-9695-CADD9831E860}"/>
              </a:ext>
            </a:extLst>
          </p:cNvPr>
          <p:cNvSpPr txBox="1"/>
          <p:nvPr/>
        </p:nvSpPr>
        <p:spPr>
          <a:xfrm>
            <a:off x="8155668" y="2196643"/>
            <a:ext cx="808990" cy="306705"/>
          </a:xfrm>
          <a:prstGeom prst="rect">
            <a:avLst/>
          </a:prstGeom>
          <a:noFill/>
        </p:spPr>
        <p:txBody>
          <a:bodyPr wrap="square" rtlCol="0">
            <a:spAutoFit/>
          </a:bodyPr>
          <a:lstStyle/>
          <a:p>
            <a:pPr algn="ctr"/>
            <a:r>
              <a:rPr lang="en-US" altLang="zh-CN" sz="1400"/>
              <a:t>989H</a:t>
            </a:r>
          </a:p>
        </p:txBody>
      </p:sp>
      <p:sp>
        <p:nvSpPr>
          <p:cNvPr id="69" name="文本框 68">
            <a:extLst>
              <a:ext uri="{FF2B5EF4-FFF2-40B4-BE49-F238E27FC236}">
                <a16:creationId xmlns:a16="http://schemas.microsoft.com/office/drawing/2014/main" id="{BA2F9434-FEC9-2D46-B147-FCCB334CD8D2}"/>
              </a:ext>
            </a:extLst>
          </p:cNvPr>
          <p:cNvSpPr txBox="1"/>
          <p:nvPr/>
        </p:nvSpPr>
        <p:spPr>
          <a:xfrm>
            <a:off x="9847308" y="2196643"/>
            <a:ext cx="808990" cy="306705"/>
          </a:xfrm>
          <a:prstGeom prst="rect">
            <a:avLst/>
          </a:prstGeom>
          <a:noFill/>
        </p:spPr>
        <p:txBody>
          <a:bodyPr wrap="square" rtlCol="0">
            <a:spAutoFit/>
          </a:bodyPr>
          <a:lstStyle/>
          <a:p>
            <a:pPr algn="ctr"/>
            <a:r>
              <a:rPr lang="en-US" altLang="zh-CN" sz="1400"/>
              <a:t>98AH</a:t>
            </a:r>
          </a:p>
        </p:txBody>
      </p:sp>
      <p:sp>
        <p:nvSpPr>
          <p:cNvPr id="70" name="文本框 69">
            <a:extLst>
              <a:ext uri="{FF2B5EF4-FFF2-40B4-BE49-F238E27FC236}">
                <a16:creationId xmlns:a16="http://schemas.microsoft.com/office/drawing/2014/main" id="{C5A1FA28-DC99-204F-86BA-956EEF1A751C}"/>
              </a:ext>
            </a:extLst>
          </p:cNvPr>
          <p:cNvSpPr txBox="1"/>
          <p:nvPr/>
        </p:nvSpPr>
        <p:spPr>
          <a:xfrm>
            <a:off x="6817088" y="1238428"/>
            <a:ext cx="953770" cy="275590"/>
          </a:xfrm>
          <a:prstGeom prst="rect">
            <a:avLst/>
          </a:prstGeom>
          <a:noFill/>
        </p:spPr>
        <p:txBody>
          <a:bodyPr wrap="square" rtlCol="0">
            <a:spAutoFit/>
          </a:bodyPr>
          <a:lstStyle/>
          <a:p>
            <a:pPr algn="ctr"/>
            <a:r>
              <a:rPr lang="en-US" altLang="zh-CN" sz="1200"/>
              <a:t>CLUI/STUI</a:t>
            </a:r>
          </a:p>
        </p:txBody>
      </p:sp>
      <p:sp>
        <p:nvSpPr>
          <p:cNvPr id="92" name="Content Placeholder 2">
            <a:extLst>
              <a:ext uri="{FF2B5EF4-FFF2-40B4-BE49-F238E27FC236}">
                <a16:creationId xmlns:a16="http://schemas.microsoft.com/office/drawing/2014/main" id="{3859A984-41C0-F844-B4C3-3D75AEA33785}"/>
              </a:ext>
            </a:extLst>
          </p:cNvPr>
          <p:cNvSpPr txBox="1"/>
          <p:nvPr/>
        </p:nvSpPr>
        <p:spPr>
          <a:xfrm>
            <a:off x="5872208" y="3012761"/>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UV:</a:t>
            </a:r>
            <a:r>
              <a:rPr lang="zh-CN" altLang="en-US" sz="2400" dirty="0">
                <a:latin typeface="+mn-ea"/>
              </a:rPr>
              <a:t> 用户中断向量</a:t>
            </a:r>
            <a:endParaRPr lang="en-US" altLang="zh-CN" sz="2400" dirty="0">
              <a:latin typeface="+mn-ea"/>
            </a:endParaRPr>
          </a:p>
          <a:p>
            <a:r>
              <a:rPr lang="en-US" altLang="zh-CN" sz="2400" dirty="0">
                <a:latin typeface="+mn-ea"/>
              </a:rPr>
              <a:t>V:</a:t>
            </a:r>
            <a:r>
              <a:rPr lang="zh-CN" altLang="en-US" sz="2400" dirty="0">
                <a:latin typeface="+mn-ea"/>
              </a:rPr>
              <a:t> 合法</a:t>
            </a:r>
            <a:endParaRPr lang="en-US" altLang="zh-CN" sz="2400" dirty="0">
              <a:latin typeface="+mn-ea"/>
            </a:endParaRPr>
          </a:p>
          <a:p>
            <a:r>
              <a:rPr lang="en-US" altLang="zh-CN" sz="2400" dirty="0">
                <a:latin typeface="+mn-ea"/>
              </a:rPr>
              <a:t>UIF:</a:t>
            </a:r>
            <a:r>
              <a:rPr lang="zh-CN" altLang="en-US" sz="2400" dirty="0">
                <a:latin typeface="+mn-ea"/>
              </a:rPr>
              <a:t> 使能</a:t>
            </a:r>
            <a:endParaRPr lang="en-US" altLang="zh-CN" sz="2400" dirty="0">
              <a:latin typeface="+mn-ea"/>
            </a:endParaRPr>
          </a:p>
          <a:p>
            <a:r>
              <a:rPr lang="en-US" altLang="zh-CN" sz="2400" dirty="0">
                <a:latin typeface="+mn-ea"/>
              </a:rPr>
              <a:t>UPIDADDR:</a:t>
            </a:r>
            <a:r>
              <a:rPr lang="zh-CN" altLang="en-US" sz="2400" dirty="0">
                <a:latin typeface="+mn-ea"/>
              </a:rPr>
              <a:t> 作为收方数据结构基址</a:t>
            </a:r>
            <a:endParaRPr lang="en-US" altLang="zh-CN" sz="2400" dirty="0">
              <a:latin typeface="+mn-ea"/>
            </a:endParaRPr>
          </a:p>
          <a:p>
            <a:r>
              <a:rPr lang="en-US" altLang="zh-CN" sz="2400" dirty="0">
                <a:latin typeface="+mn-ea"/>
              </a:rPr>
              <a:t>UITTADDR:</a:t>
            </a:r>
            <a:r>
              <a:rPr lang="zh-CN" altLang="en-US" sz="2400" dirty="0">
                <a:latin typeface="+mn-ea"/>
              </a:rPr>
              <a:t> 法方表格基址</a:t>
            </a:r>
            <a:endParaRPr lang="en-US" altLang="zh-CN" sz="2400" dirty="0">
              <a:latin typeface="+mn-ea"/>
            </a:endParaRPr>
          </a:p>
          <a:p>
            <a:r>
              <a:rPr lang="en-US" altLang="zh-CN" sz="2400" dirty="0">
                <a:latin typeface="+mn-ea"/>
              </a:rPr>
              <a:t>HANDLER:</a:t>
            </a:r>
            <a:r>
              <a:rPr lang="zh-CN" altLang="en-US" sz="2400" dirty="0">
                <a:latin typeface="+mn-ea"/>
              </a:rPr>
              <a:t> 中断处理函数地址</a:t>
            </a:r>
            <a:endParaRPr lang="en-US" altLang="zh-CN" sz="2400" dirty="0">
              <a:latin typeface="+mn-ea"/>
            </a:endParaRPr>
          </a:p>
          <a:p>
            <a:r>
              <a:rPr lang="en-US" altLang="zh-CN" sz="2400" dirty="0">
                <a:latin typeface="+mn-ea"/>
              </a:rPr>
              <a:t>STACKADJUST:</a:t>
            </a:r>
            <a:r>
              <a:rPr lang="zh-CN" altLang="en-US" sz="2400" dirty="0">
                <a:latin typeface="+mn-ea"/>
              </a:rPr>
              <a:t> 栈偏移</a:t>
            </a:r>
            <a:endParaRPr lang="en-US" altLang="zh-CN" sz="2400" dirty="0">
              <a:latin typeface="+mn-ea"/>
            </a:endParaRPr>
          </a:p>
        </p:txBody>
      </p:sp>
    </p:spTree>
    <p:extLst>
      <p:ext uri="{BB962C8B-B14F-4D97-AF65-F5344CB8AC3E}">
        <p14:creationId xmlns:p14="http://schemas.microsoft.com/office/powerpoint/2010/main" val="252297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软硬件概览图</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mn-ea"/>
            </a:endParaRPr>
          </a:p>
        </p:txBody>
      </p:sp>
      <p:sp>
        <p:nvSpPr>
          <p:cNvPr id="10" name="圆角矩形 9">
            <a:extLst>
              <a:ext uri="{FF2B5EF4-FFF2-40B4-BE49-F238E27FC236}">
                <a16:creationId xmlns:a16="http://schemas.microsoft.com/office/drawing/2014/main" id="{0873E80D-28CE-7445-A819-2E92CFF7A80B}"/>
              </a:ext>
            </a:extLst>
          </p:cNvPr>
          <p:cNvSpPr/>
          <p:nvPr/>
        </p:nvSpPr>
        <p:spPr>
          <a:xfrm>
            <a:off x="7567523" y="3566149"/>
            <a:ext cx="1463221" cy="806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操作系统</a:t>
            </a:r>
            <a:endParaRPr lang="en-US" altLang="zh-CN" sz="1400" dirty="0"/>
          </a:p>
        </p:txBody>
      </p:sp>
      <p:sp>
        <p:nvSpPr>
          <p:cNvPr id="13" name="圆角矩形 12">
            <a:extLst>
              <a:ext uri="{FF2B5EF4-FFF2-40B4-BE49-F238E27FC236}">
                <a16:creationId xmlns:a16="http://schemas.microsoft.com/office/drawing/2014/main" id="{270465CF-C52E-4143-9B03-C02F9DA7AFB7}"/>
              </a:ext>
            </a:extLst>
          </p:cNvPr>
          <p:cNvSpPr/>
          <p:nvPr/>
        </p:nvSpPr>
        <p:spPr>
          <a:xfrm>
            <a:off x="4388303" y="5242627"/>
            <a:ext cx="1281794" cy="572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发送方</a:t>
            </a:r>
            <a:endParaRPr lang="en-US" altLang="zh-CN" sz="1400" dirty="0"/>
          </a:p>
        </p:txBody>
      </p:sp>
      <p:sp>
        <p:nvSpPr>
          <p:cNvPr id="14" name="圆角矩形 13">
            <a:extLst>
              <a:ext uri="{FF2B5EF4-FFF2-40B4-BE49-F238E27FC236}">
                <a16:creationId xmlns:a16="http://schemas.microsoft.com/office/drawing/2014/main" id="{84D51ABB-B1A2-D840-A7F5-0C866B701692}"/>
              </a:ext>
            </a:extLst>
          </p:cNvPr>
          <p:cNvSpPr/>
          <p:nvPr/>
        </p:nvSpPr>
        <p:spPr>
          <a:xfrm>
            <a:off x="4388303" y="2174010"/>
            <a:ext cx="1281794" cy="5268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接收方</a:t>
            </a:r>
            <a:endParaRPr lang="en-US" altLang="zh-CN" sz="1400" dirty="0"/>
          </a:p>
        </p:txBody>
      </p:sp>
      <p:sp>
        <p:nvSpPr>
          <p:cNvPr id="15" name="圆角矩形 14">
            <a:extLst>
              <a:ext uri="{FF2B5EF4-FFF2-40B4-BE49-F238E27FC236}">
                <a16:creationId xmlns:a16="http://schemas.microsoft.com/office/drawing/2014/main" id="{63A6E6D6-3D81-9149-AF31-4E9DABDB64BD}"/>
              </a:ext>
            </a:extLst>
          </p:cNvPr>
          <p:cNvSpPr/>
          <p:nvPr/>
        </p:nvSpPr>
        <p:spPr>
          <a:xfrm>
            <a:off x="1570892" y="3705729"/>
            <a:ext cx="1688122" cy="5268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硬件</a:t>
            </a:r>
            <a:endParaRPr lang="en-US" altLang="zh-CN" sz="1400" dirty="0"/>
          </a:p>
        </p:txBody>
      </p:sp>
      <p:cxnSp>
        <p:nvCxnSpPr>
          <p:cNvPr id="3" name="直线箭头连接符 2">
            <a:extLst>
              <a:ext uri="{FF2B5EF4-FFF2-40B4-BE49-F238E27FC236}">
                <a16:creationId xmlns:a16="http://schemas.microsoft.com/office/drawing/2014/main" id="{AA976781-BC69-944D-875F-8A49558B3B6D}"/>
              </a:ext>
            </a:extLst>
          </p:cNvPr>
          <p:cNvCxnSpPr>
            <a:stCxn id="14" idx="3"/>
            <a:endCxn id="10" idx="0"/>
          </p:cNvCxnSpPr>
          <p:nvPr/>
        </p:nvCxnSpPr>
        <p:spPr>
          <a:xfrm>
            <a:off x="5670097" y="2437441"/>
            <a:ext cx="2629037" cy="1128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55B74CA-7302-5744-A46F-5F3281D81A83}"/>
              </a:ext>
            </a:extLst>
          </p:cNvPr>
          <p:cNvSpPr txBox="1"/>
          <p:nvPr/>
        </p:nvSpPr>
        <p:spPr>
          <a:xfrm>
            <a:off x="6498889" y="2536842"/>
            <a:ext cx="3344185" cy="307777"/>
          </a:xfrm>
          <a:prstGeom prst="rect">
            <a:avLst/>
          </a:prstGeom>
          <a:noFill/>
        </p:spPr>
        <p:txBody>
          <a:bodyPr wrap="none" rtlCol="0">
            <a:spAutoFit/>
          </a:bodyPr>
          <a:lstStyle/>
          <a:p>
            <a:r>
              <a:rPr kumimoji="1" lang="zh-CN" altLang="en-US" sz="1400" dirty="0"/>
              <a:t>注册</a:t>
            </a:r>
            <a:r>
              <a:rPr kumimoji="1" lang="en-US" altLang="zh-CN" sz="1400" dirty="0"/>
              <a:t>handler</a:t>
            </a:r>
            <a:r>
              <a:rPr kumimoji="1" lang="zh-CN" altLang="en-US" sz="1400" dirty="0"/>
              <a:t>，告诉硬件中断来了到哪里</a:t>
            </a:r>
          </a:p>
        </p:txBody>
      </p:sp>
      <p:cxnSp>
        <p:nvCxnSpPr>
          <p:cNvPr id="16" name="直线箭头连接符 15">
            <a:extLst>
              <a:ext uri="{FF2B5EF4-FFF2-40B4-BE49-F238E27FC236}">
                <a16:creationId xmlns:a16="http://schemas.microsoft.com/office/drawing/2014/main" id="{8215C372-6CD9-BE48-BCC7-409784D84EAA}"/>
              </a:ext>
            </a:extLst>
          </p:cNvPr>
          <p:cNvCxnSpPr>
            <a:cxnSpLocks/>
            <a:stCxn id="10" idx="1"/>
            <a:endCxn id="15" idx="3"/>
          </p:cNvCxnSpPr>
          <p:nvPr/>
        </p:nvCxnSpPr>
        <p:spPr>
          <a:xfrm flipH="1">
            <a:off x="3259014" y="3969160"/>
            <a:ext cx="430850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F63C96-DEC2-064F-BD91-BBFF890CDEE8}"/>
              </a:ext>
            </a:extLst>
          </p:cNvPr>
          <p:cNvSpPr txBox="1"/>
          <p:nvPr/>
        </p:nvSpPr>
        <p:spPr>
          <a:xfrm>
            <a:off x="3917738" y="3602361"/>
            <a:ext cx="902811" cy="307777"/>
          </a:xfrm>
          <a:prstGeom prst="rect">
            <a:avLst/>
          </a:prstGeom>
          <a:noFill/>
        </p:spPr>
        <p:txBody>
          <a:bodyPr wrap="none" rtlCol="0">
            <a:spAutoFit/>
          </a:bodyPr>
          <a:lstStyle/>
          <a:p>
            <a:r>
              <a:rPr kumimoji="1" lang="zh-CN" altLang="en-US" sz="1400" dirty="0"/>
              <a:t>写入硬件</a:t>
            </a:r>
          </a:p>
        </p:txBody>
      </p:sp>
      <p:sp>
        <p:nvSpPr>
          <p:cNvPr id="30" name="文本框 29">
            <a:extLst>
              <a:ext uri="{FF2B5EF4-FFF2-40B4-BE49-F238E27FC236}">
                <a16:creationId xmlns:a16="http://schemas.microsoft.com/office/drawing/2014/main" id="{92AB5959-984D-9C47-A844-1A9F1CF711D6}"/>
              </a:ext>
            </a:extLst>
          </p:cNvPr>
          <p:cNvSpPr txBox="1"/>
          <p:nvPr/>
        </p:nvSpPr>
        <p:spPr>
          <a:xfrm>
            <a:off x="5308572" y="3170311"/>
            <a:ext cx="1912447" cy="307777"/>
          </a:xfrm>
          <a:prstGeom prst="rect">
            <a:avLst/>
          </a:prstGeom>
          <a:noFill/>
        </p:spPr>
        <p:txBody>
          <a:bodyPr wrap="none" rtlCol="0">
            <a:spAutoFit/>
          </a:bodyPr>
          <a:lstStyle/>
          <a:p>
            <a:r>
              <a:rPr kumimoji="1" lang="zh-CN" altLang="en-US" sz="1400" dirty="0"/>
              <a:t>注册</a:t>
            </a:r>
            <a:r>
              <a:rPr kumimoji="1" lang="en-US" altLang="zh-CN" sz="1400" dirty="0"/>
              <a:t>vector</a:t>
            </a:r>
            <a:r>
              <a:rPr kumimoji="1" lang="zh-CN" altLang="en-US" sz="1400" dirty="0"/>
              <a:t>，封装为</a:t>
            </a:r>
            <a:r>
              <a:rPr kumimoji="1" lang="en-US" altLang="zh-CN" sz="1400" dirty="0" err="1">
                <a:solidFill>
                  <a:srgbClr val="7030A0"/>
                </a:solidFill>
              </a:rPr>
              <a:t>fd</a:t>
            </a:r>
            <a:endParaRPr kumimoji="1" lang="zh-CN" altLang="en-US" sz="1400" dirty="0">
              <a:solidFill>
                <a:srgbClr val="7030A0"/>
              </a:solidFill>
            </a:endParaRPr>
          </a:p>
        </p:txBody>
      </p:sp>
      <p:cxnSp>
        <p:nvCxnSpPr>
          <p:cNvPr id="29" name="直线箭头连接符 28">
            <a:extLst>
              <a:ext uri="{FF2B5EF4-FFF2-40B4-BE49-F238E27FC236}">
                <a16:creationId xmlns:a16="http://schemas.microsoft.com/office/drawing/2014/main" id="{3ECDDFEA-1637-8048-A1AC-CAE42842A0C6}"/>
              </a:ext>
            </a:extLst>
          </p:cNvPr>
          <p:cNvCxnSpPr>
            <a:stCxn id="14" idx="2"/>
            <a:endCxn id="10" idx="1"/>
          </p:cNvCxnSpPr>
          <p:nvPr/>
        </p:nvCxnSpPr>
        <p:spPr>
          <a:xfrm>
            <a:off x="5029200" y="2700872"/>
            <a:ext cx="2538323" cy="1268288"/>
          </a:xfrm>
          <a:prstGeom prst="straightConnector1">
            <a:avLst/>
          </a:prstGeom>
          <a:ln w="19050">
            <a:solidFill>
              <a:srgbClr val="FF0000"/>
            </a:solidFill>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2" name="直线箭头连接符 31">
            <a:extLst>
              <a:ext uri="{FF2B5EF4-FFF2-40B4-BE49-F238E27FC236}">
                <a16:creationId xmlns:a16="http://schemas.microsoft.com/office/drawing/2014/main" id="{8BF2F80A-31DB-EB4A-BA27-43AEC7C9FBD3}"/>
              </a:ext>
            </a:extLst>
          </p:cNvPr>
          <p:cNvCxnSpPr>
            <a:stCxn id="14" idx="2"/>
            <a:endCxn id="13" idx="0"/>
          </p:cNvCxnSpPr>
          <p:nvPr/>
        </p:nvCxnSpPr>
        <p:spPr>
          <a:xfrm>
            <a:off x="5029200" y="2700872"/>
            <a:ext cx="0" cy="2541755"/>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35" name="直线箭头连接符 34">
            <a:extLst>
              <a:ext uri="{FF2B5EF4-FFF2-40B4-BE49-F238E27FC236}">
                <a16:creationId xmlns:a16="http://schemas.microsoft.com/office/drawing/2014/main" id="{C851F30C-8860-9444-9C37-0B6E3D8FD655}"/>
              </a:ext>
            </a:extLst>
          </p:cNvPr>
          <p:cNvCxnSpPr>
            <a:cxnSpLocks/>
            <a:stCxn id="13" idx="3"/>
            <a:endCxn id="10" idx="2"/>
          </p:cNvCxnSpPr>
          <p:nvPr/>
        </p:nvCxnSpPr>
        <p:spPr>
          <a:xfrm flipV="1">
            <a:off x="5670097" y="4372170"/>
            <a:ext cx="2629037" cy="1156798"/>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
        <p:nvSpPr>
          <p:cNvPr id="38" name="文本框 37">
            <a:extLst>
              <a:ext uri="{FF2B5EF4-FFF2-40B4-BE49-F238E27FC236}">
                <a16:creationId xmlns:a16="http://schemas.microsoft.com/office/drawing/2014/main" id="{00968470-674B-CC4E-82CD-45AF4FACB8DD}"/>
              </a:ext>
            </a:extLst>
          </p:cNvPr>
          <p:cNvSpPr txBox="1"/>
          <p:nvPr/>
        </p:nvSpPr>
        <p:spPr>
          <a:xfrm>
            <a:off x="3662784" y="4513508"/>
            <a:ext cx="1451038" cy="307777"/>
          </a:xfrm>
          <a:prstGeom prst="rect">
            <a:avLst/>
          </a:prstGeom>
          <a:noFill/>
        </p:spPr>
        <p:txBody>
          <a:bodyPr wrap="none" rtlCol="0">
            <a:spAutoFit/>
          </a:bodyPr>
          <a:lstStyle/>
          <a:p>
            <a:r>
              <a:rPr kumimoji="1" lang="zh-CN" altLang="en-US" sz="1400" dirty="0"/>
              <a:t>分享</a:t>
            </a:r>
            <a:r>
              <a:rPr kumimoji="1" lang="en-US" altLang="zh-CN" sz="1400" dirty="0" err="1">
                <a:solidFill>
                  <a:srgbClr val="7030A0"/>
                </a:solidFill>
              </a:rPr>
              <a:t>fd</a:t>
            </a:r>
            <a:r>
              <a:rPr kumimoji="1" lang="zh-CN" altLang="en-US" sz="1400" dirty="0"/>
              <a:t>给发送方</a:t>
            </a:r>
          </a:p>
        </p:txBody>
      </p:sp>
      <p:sp>
        <p:nvSpPr>
          <p:cNvPr id="39" name="文本框 38">
            <a:extLst>
              <a:ext uri="{FF2B5EF4-FFF2-40B4-BE49-F238E27FC236}">
                <a16:creationId xmlns:a16="http://schemas.microsoft.com/office/drawing/2014/main" id="{20E79AF4-5CA2-1145-A4EC-83E369967530}"/>
              </a:ext>
            </a:extLst>
          </p:cNvPr>
          <p:cNvSpPr txBox="1"/>
          <p:nvPr/>
        </p:nvSpPr>
        <p:spPr>
          <a:xfrm>
            <a:off x="6834790" y="5109567"/>
            <a:ext cx="1593706" cy="307777"/>
          </a:xfrm>
          <a:prstGeom prst="rect">
            <a:avLst/>
          </a:prstGeom>
          <a:noFill/>
        </p:spPr>
        <p:txBody>
          <a:bodyPr wrap="none" rtlCol="0">
            <a:spAutoFit/>
          </a:bodyPr>
          <a:lstStyle/>
          <a:p>
            <a:r>
              <a:rPr kumimoji="1" lang="zh-CN" altLang="en-US" sz="1400" dirty="0"/>
              <a:t>使用</a:t>
            </a:r>
            <a:r>
              <a:rPr kumimoji="1" lang="en-US" altLang="zh-CN" sz="1400" dirty="0" err="1">
                <a:solidFill>
                  <a:srgbClr val="7030A0"/>
                </a:solidFill>
              </a:rPr>
              <a:t>fd</a:t>
            </a:r>
            <a:r>
              <a:rPr kumimoji="1" lang="zh-CN" altLang="en-US" sz="1400" dirty="0"/>
              <a:t>注册</a:t>
            </a:r>
            <a:r>
              <a:rPr kumimoji="1" lang="en-US" altLang="zh-CN" sz="1400" dirty="0"/>
              <a:t>sender</a:t>
            </a:r>
            <a:endParaRPr kumimoji="1" lang="zh-CN" altLang="en-US" sz="1400" dirty="0"/>
          </a:p>
        </p:txBody>
      </p:sp>
      <p:cxnSp>
        <p:nvCxnSpPr>
          <p:cNvPr id="45" name="直线箭头连接符 44">
            <a:extLst>
              <a:ext uri="{FF2B5EF4-FFF2-40B4-BE49-F238E27FC236}">
                <a16:creationId xmlns:a16="http://schemas.microsoft.com/office/drawing/2014/main" id="{248EA85E-C3ED-BB4D-B11A-4A95FF710903}"/>
              </a:ext>
            </a:extLst>
          </p:cNvPr>
          <p:cNvCxnSpPr>
            <a:cxnSpLocks/>
          </p:cNvCxnSpPr>
          <p:nvPr/>
        </p:nvCxnSpPr>
        <p:spPr>
          <a:xfrm flipH="1" flipV="1">
            <a:off x="3259015" y="4139527"/>
            <a:ext cx="4308508" cy="12069"/>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627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软硬件概览图</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mn-ea"/>
            </a:endParaRPr>
          </a:p>
        </p:txBody>
      </p:sp>
      <p:sp>
        <p:nvSpPr>
          <p:cNvPr id="10" name="圆角矩形 9">
            <a:extLst>
              <a:ext uri="{FF2B5EF4-FFF2-40B4-BE49-F238E27FC236}">
                <a16:creationId xmlns:a16="http://schemas.microsoft.com/office/drawing/2014/main" id="{0873E80D-28CE-7445-A819-2E92CFF7A80B}"/>
              </a:ext>
            </a:extLst>
          </p:cNvPr>
          <p:cNvSpPr/>
          <p:nvPr/>
        </p:nvSpPr>
        <p:spPr>
          <a:xfrm>
            <a:off x="7567523" y="3566149"/>
            <a:ext cx="1463221" cy="806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操作系统</a:t>
            </a:r>
            <a:endParaRPr lang="en-US" altLang="zh-CN" sz="1400" dirty="0"/>
          </a:p>
        </p:txBody>
      </p:sp>
      <p:sp>
        <p:nvSpPr>
          <p:cNvPr id="13" name="圆角矩形 12">
            <a:extLst>
              <a:ext uri="{FF2B5EF4-FFF2-40B4-BE49-F238E27FC236}">
                <a16:creationId xmlns:a16="http://schemas.microsoft.com/office/drawing/2014/main" id="{270465CF-C52E-4143-9B03-C02F9DA7AFB7}"/>
              </a:ext>
            </a:extLst>
          </p:cNvPr>
          <p:cNvSpPr/>
          <p:nvPr/>
        </p:nvSpPr>
        <p:spPr>
          <a:xfrm>
            <a:off x="4388303" y="5242627"/>
            <a:ext cx="1281794" cy="572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发送方</a:t>
            </a:r>
            <a:endParaRPr lang="en-US" altLang="zh-CN" sz="1400" dirty="0"/>
          </a:p>
        </p:txBody>
      </p:sp>
      <p:sp>
        <p:nvSpPr>
          <p:cNvPr id="14" name="圆角矩形 13">
            <a:extLst>
              <a:ext uri="{FF2B5EF4-FFF2-40B4-BE49-F238E27FC236}">
                <a16:creationId xmlns:a16="http://schemas.microsoft.com/office/drawing/2014/main" id="{84D51ABB-B1A2-D840-A7F5-0C866B701692}"/>
              </a:ext>
            </a:extLst>
          </p:cNvPr>
          <p:cNvSpPr/>
          <p:nvPr/>
        </p:nvSpPr>
        <p:spPr>
          <a:xfrm>
            <a:off x="4388303" y="2174010"/>
            <a:ext cx="1281794" cy="5268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接收方</a:t>
            </a:r>
            <a:endParaRPr lang="en-US" altLang="zh-CN" sz="1400" dirty="0"/>
          </a:p>
        </p:txBody>
      </p:sp>
      <p:sp>
        <p:nvSpPr>
          <p:cNvPr id="15" name="圆角矩形 14">
            <a:extLst>
              <a:ext uri="{FF2B5EF4-FFF2-40B4-BE49-F238E27FC236}">
                <a16:creationId xmlns:a16="http://schemas.microsoft.com/office/drawing/2014/main" id="{63A6E6D6-3D81-9149-AF31-4E9DABDB64BD}"/>
              </a:ext>
            </a:extLst>
          </p:cNvPr>
          <p:cNvSpPr/>
          <p:nvPr/>
        </p:nvSpPr>
        <p:spPr>
          <a:xfrm>
            <a:off x="1570892" y="3705729"/>
            <a:ext cx="1688122" cy="5268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硬件</a:t>
            </a:r>
            <a:endParaRPr lang="en-US" altLang="zh-CN" sz="1400" dirty="0"/>
          </a:p>
        </p:txBody>
      </p:sp>
      <p:cxnSp>
        <p:nvCxnSpPr>
          <p:cNvPr id="3" name="直线箭头连接符 2">
            <a:extLst>
              <a:ext uri="{FF2B5EF4-FFF2-40B4-BE49-F238E27FC236}">
                <a16:creationId xmlns:a16="http://schemas.microsoft.com/office/drawing/2014/main" id="{AA976781-BC69-944D-875F-8A49558B3B6D}"/>
              </a:ext>
            </a:extLst>
          </p:cNvPr>
          <p:cNvCxnSpPr>
            <a:cxnSpLocks/>
            <a:stCxn id="15" idx="0"/>
            <a:endCxn id="14" idx="1"/>
          </p:cNvCxnSpPr>
          <p:nvPr/>
        </p:nvCxnSpPr>
        <p:spPr>
          <a:xfrm flipV="1">
            <a:off x="2414953" y="2437441"/>
            <a:ext cx="1973350" cy="12682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8215C372-6CD9-BE48-BCC7-409784D84EAA}"/>
              </a:ext>
            </a:extLst>
          </p:cNvPr>
          <p:cNvCxnSpPr>
            <a:cxnSpLocks/>
            <a:stCxn id="13" idx="1"/>
            <a:endCxn id="15" idx="2"/>
          </p:cNvCxnSpPr>
          <p:nvPr/>
        </p:nvCxnSpPr>
        <p:spPr>
          <a:xfrm flipH="1" flipV="1">
            <a:off x="2414953" y="4232592"/>
            <a:ext cx="1973350" cy="1296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F63C96-DEC2-064F-BD91-BBFF890CDEE8}"/>
              </a:ext>
            </a:extLst>
          </p:cNvPr>
          <p:cNvSpPr txBox="1"/>
          <p:nvPr/>
        </p:nvSpPr>
        <p:spPr>
          <a:xfrm>
            <a:off x="844027" y="2502832"/>
            <a:ext cx="3082895" cy="307777"/>
          </a:xfrm>
          <a:prstGeom prst="rect">
            <a:avLst/>
          </a:prstGeom>
          <a:noFill/>
        </p:spPr>
        <p:txBody>
          <a:bodyPr wrap="none" rtlCol="0">
            <a:spAutoFit/>
          </a:bodyPr>
          <a:lstStyle/>
          <a:p>
            <a:r>
              <a:rPr kumimoji="1" lang="zh-CN" altLang="en-US" sz="1400" dirty="0"/>
              <a:t>硬件直接发送中断，进入</a:t>
            </a:r>
            <a:r>
              <a:rPr kumimoji="1" lang="en-US" altLang="zh-CN" sz="1400" dirty="0"/>
              <a:t>handler</a:t>
            </a:r>
            <a:r>
              <a:rPr kumimoji="1" lang="zh-CN" altLang="en-US" sz="1400" dirty="0"/>
              <a:t>函数</a:t>
            </a:r>
          </a:p>
        </p:txBody>
      </p:sp>
      <p:sp>
        <p:nvSpPr>
          <p:cNvPr id="38" name="文本框 37">
            <a:extLst>
              <a:ext uri="{FF2B5EF4-FFF2-40B4-BE49-F238E27FC236}">
                <a16:creationId xmlns:a16="http://schemas.microsoft.com/office/drawing/2014/main" id="{00968470-674B-CC4E-82CD-45AF4FACB8DD}"/>
              </a:ext>
            </a:extLst>
          </p:cNvPr>
          <p:cNvSpPr txBox="1"/>
          <p:nvPr/>
        </p:nvSpPr>
        <p:spPr>
          <a:xfrm>
            <a:off x="3757361" y="4620439"/>
            <a:ext cx="1883849" cy="307777"/>
          </a:xfrm>
          <a:prstGeom prst="rect">
            <a:avLst/>
          </a:prstGeom>
          <a:noFill/>
        </p:spPr>
        <p:txBody>
          <a:bodyPr wrap="none" rtlCol="0">
            <a:spAutoFit/>
          </a:bodyPr>
          <a:lstStyle/>
          <a:p>
            <a:r>
              <a:rPr kumimoji="1" lang="zh-CN" altLang="en-US" sz="1400" dirty="0"/>
              <a:t>使用硬件指令</a:t>
            </a:r>
            <a:r>
              <a:rPr kumimoji="1" lang="en-US" altLang="zh-CN" sz="1400" dirty="0" err="1"/>
              <a:t>senduipi</a:t>
            </a:r>
            <a:endParaRPr kumimoji="1" lang="zh-CN" altLang="en-US" sz="1400" dirty="0"/>
          </a:p>
        </p:txBody>
      </p:sp>
      <p:cxnSp>
        <p:nvCxnSpPr>
          <p:cNvPr id="27" name="直线箭头连接符 26">
            <a:extLst>
              <a:ext uri="{FF2B5EF4-FFF2-40B4-BE49-F238E27FC236}">
                <a16:creationId xmlns:a16="http://schemas.microsoft.com/office/drawing/2014/main" id="{EEC4939E-FA8C-2D42-9118-9A42C5712E10}"/>
              </a:ext>
            </a:extLst>
          </p:cNvPr>
          <p:cNvCxnSpPr>
            <a:cxnSpLocks/>
            <a:stCxn id="15" idx="3"/>
          </p:cNvCxnSpPr>
          <p:nvPr/>
        </p:nvCxnSpPr>
        <p:spPr>
          <a:xfrm flipV="1">
            <a:off x="3259014" y="3942685"/>
            <a:ext cx="4308509" cy="264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483B75B-24D5-3C49-BBC8-938A56E6382A}"/>
              </a:ext>
            </a:extLst>
          </p:cNvPr>
          <p:cNvSpPr txBox="1"/>
          <p:nvPr/>
        </p:nvSpPr>
        <p:spPr>
          <a:xfrm>
            <a:off x="4065112" y="3557070"/>
            <a:ext cx="2877711" cy="307777"/>
          </a:xfrm>
          <a:prstGeom prst="rect">
            <a:avLst/>
          </a:prstGeom>
          <a:noFill/>
        </p:spPr>
        <p:txBody>
          <a:bodyPr wrap="none" rtlCol="0">
            <a:spAutoFit/>
          </a:bodyPr>
          <a:lstStyle/>
          <a:p>
            <a:r>
              <a:rPr kumimoji="1" lang="zh-CN" altLang="en-US" sz="1400" dirty="0"/>
              <a:t>接收方不在场，等待操作系统换入</a:t>
            </a:r>
          </a:p>
        </p:txBody>
      </p:sp>
    </p:spTree>
    <p:extLst>
      <p:ext uri="{BB962C8B-B14F-4D97-AF65-F5344CB8AC3E}">
        <p14:creationId xmlns:p14="http://schemas.microsoft.com/office/powerpoint/2010/main" val="136064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工作情况</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新增硬件寄存器</a:t>
            </a:r>
            <a:endParaRPr lang="en-US" altLang="zh-CN" dirty="0">
              <a:latin typeface="+mn-ea"/>
            </a:endParaRPr>
          </a:p>
          <a:p>
            <a:r>
              <a:rPr lang="zh-CN" altLang="en-US" dirty="0">
                <a:latin typeface="+mn-ea"/>
              </a:rPr>
              <a:t>新增指令支持</a:t>
            </a:r>
            <a:endParaRPr lang="en-US" altLang="zh-CN" dirty="0">
              <a:latin typeface="+mn-ea"/>
            </a:endParaRPr>
          </a:p>
          <a:p>
            <a:r>
              <a:rPr lang="zh-CN" altLang="en-US" dirty="0">
                <a:latin typeface="+mn-ea"/>
              </a:rPr>
              <a:t>新增中断处理支持</a:t>
            </a:r>
            <a:endParaRPr lang="en-US" altLang="zh-CN" dirty="0">
              <a:latin typeface="+mn-ea"/>
            </a:endParaRPr>
          </a:p>
          <a:p>
            <a:r>
              <a:rPr lang="zh-CN" altLang="en-US" dirty="0">
                <a:latin typeface="+mn-ea"/>
              </a:rPr>
              <a:t>直接发中断支持</a:t>
            </a:r>
            <a:endParaRPr lang="en-US" altLang="zh-CN" dirty="0">
              <a:latin typeface="+mn-ea"/>
            </a:endParaRPr>
          </a:p>
          <a:p>
            <a:r>
              <a:rPr lang="zh-CN" altLang="en-US" dirty="0">
                <a:latin typeface="+mn-ea"/>
              </a:rPr>
              <a:t>有数十倍的性能提升</a:t>
            </a:r>
            <a:endParaRPr lang="en-US" altLang="zh-CN" dirty="0">
              <a:latin typeface="+mn-ea"/>
            </a:endParaRPr>
          </a:p>
          <a:p>
            <a:r>
              <a:rPr lang="zh-CN" altLang="en-US" dirty="0">
                <a:latin typeface="+mn-ea"/>
              </a:rPr>
              <a:t>据我们了解，可能第一个基于</a:t>
            </a:r>
            <a:r>
              <a:rPr lang="en-US" altLang="zh-CN" dirty="0" err="1">
                <a:latin typeface="+mn-ea"/>
              </a:rPr>
              <a:t>qemu</a:t>
            </a:r>
            <a:r>
              <a:rPr lang="zh-CN" altLang="en-US" dirty="0">
                <a:latin typeface="+mn-ea"/>
              </a:rPr>
              <a:t>的</a:t>
            </a:r>
            <a:r>
              <a:rPr lang="en-US" altLang="zh-CN" dirty="0">
                <a:latin typeface="+mn-ea"/>
              </a:rPr>
              <a:t>x86</a:t>
            </a:r>
            <a:r>
              <a:rPr lang="zh-CN" altLang="en-US" dirty="0">
                <a:latin typeface="+mn-ea"/>
              </a:rPr>
              <a:t> </a:t>
            </a:r>
            <a:r>
              <a:rPr lang="en-US" altLang="zh-CN" dirty="0" err="1">
                <a:latin typeface="+mn-ea"/>
              </a:rPr>
              <a:t>uintr</a:t>
            </a:r>
            <a:r>
              <a:rPr lang="zh-CN" altLang="en-US" dirty="0">
                <a:latin typeface="+mn-ea"/>
              </a:rPr>
              <a:t>实现</a:t>
            </a:r>
          </a:p>
          <a:p>
            <a:pPr lvl="1"/>
            <a:r>
              <a:rPr lang="en-US" altLang="zh-CN" dirty="0">
                <a:sym typeface="+mn-ea"/>
              </a:rPr>
              <a:t>https://</a:t>
            </a:r>
            <a:r>
              <a:rPr lang="en-US" altLang="zh-CN" dirty="0" err="1">
                <a:sym typeface="+mn-ea"/>
              </a:rPr>
              <a:t>github.com</a:t>
            </a:r>
            <a:r>
              <a:rPr lang="en-US" altLang="zh-CN" dirty="0">
                <a:sym typeface="+mn-ea"/>
              </a:rPr>
              <a:t>/OS-F-4/</a:t>
            </a:r>
            <a:r>
              <a:rPr lang="en-US" altLang="zh-CN" dirty="0" err="1">
                <a:sym typeface="+mn-ea"/>
              </a:rPr>
              <a:t>uintr-misc</a:t>
            </a:r>
            <a:endParaRPr lang="en-US" altLang="zh-CN" dirty="0">
              <a:sym typeface="+mn-ea"/>
            </a:endParaRPr>
          </a:p>
          <a:p>
            <a:pPr lvl="1"/>
            <a:r>
              <a:rPr lang="en-US" altLang="zh-CN" dirty="0">
                <a:sym typeface="+mn-ea"/>
              </a:rPr>
              <a:t>demo: </a:t>
            </a:r>
            <a:r>
              <a:rPr lang="en-US" altLang="zh-CN" dirty="0">
                <a:latin typeface="Consolas" panose="020B0609020204030204" charset="0"/>
                <a:cs typeface="Consolas" panose="020B0609020204030204" charset="0"/>
                <a:sym typeface="+mn-ea"/>
              </a:rPr>
              <a:t>docker run -it uintr/demo</a:t>
            </a:r>
          </a:p>
          <a:p>
            <a:pPr lvl="1"/>
            <a:r>
              <a:rPr lang="en-US" altLang="zh-CN" dirty="0">
                <a:latin typeface="Consolas" panose="020B0609020204030204" pitchFamily="49" charset="0"/>
                <a:cs typeface="Consolas" panose="020B0609020204030204" pitchFamily="49" charset="0"/>
              </a:rPr>
              <a:t>https://</a:t>
            </a:r>
            <a:r>
              <a:rPr lang="en-US" altLang="zh-CN" dirty="0" err="1">
                <a:latin typeface="Consolas" panose="020B0609020204030204" pitchFamily="49" charset="0"/>
                <a:cs typeface="Consolas" panose="020B0609020204030204" pitchFamily="49" charset="0"/>
              </a:rPr>
              <a:t>github.com</a:t>
            </a:r>
            <a:r>
              <a:rPr lang="en-US" altLang="zh-CN" dirty="0">
                <a:latin typeface="Consolas" panose="020B0609020204030204" pitchFamily="49" charset="0"/>
                <a:cs typeface="Consolas" panose="020B0609020204030204" pitchFamily="49" charset="0"/>
              </a:rPr>
              <a:t>/OS-F-4/</a:t>
            </a:r>
            <a:r>
              <a:rPr lang="en-US" altLang="zh-CN" dirty="0" err="1">
                <a:latin typeface="Consolas" panose="020B0609020204030204" pitchFamily="49" charset="0"/>
                <a:cs typeface="Consolas" panose="020B0609020204030204" pitchFamily="49" charset="0"/>
              </a:rPr>
              <a:t>qemu-uintr</a:t>
            </a:r>
            <a:endParaRPr lang="en-US" altLang="zh-CN" dirty="0">
              <a:latin typeface="Consolas" panose="020B0609020204030204" pitchFamily="49" charset="0"/>
              <a:cs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开发过程</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环境准备</a:t>
            </a:r>
            <a:endParaRPr lang="en-US" altLang="zh-CN" dirty="0">
              <a:sym typeface="+mn-ea"/>
            </a:endParaRPr>
          </a:p>
          <a:p>
            <a:r>
              <a:rPr lang="zh-CN" altLang="en-US" dirty="0">
                <a:sym typeface="+mn-ea"/>
              </a:rPr>
              <a:t>指令捕捉，向软件反馈硬件特性</a:t>
            </a:r>
            <a:endParaRPr lang="en-US" altLang="zh-CN" dirty="0">
              <a:sym typeface="+mn-ea"/>
            </a:endParaRPr>
          </a:p>
          <a:p>
            <a:r>
              <a:rPr lang="zh-CN" altLang="en-US" dirty="0">
                <a:sym typeface="+mn-ea"/>
              </a:rPr>
              <a:t>内存读写实现发送</a:t>
            </a:r>
            <a:endParaRPr lang="en-US" altLang="zh-CN" dirty="0">
              <a:sym typeface="+mn-ea"/>
            </a:endParaRPr>
          </a:p>
          <a:p>
            <a:r>
              <a:rPr lang="zh-CN" altLang="en-US" dirty="0">
                <a:sym typeface="+mn-ea"/>
              </a:rPr>
              <a:t>修改中断处理实现接收</a:t>
            </a:r>
            <a:endParaRPr lang="en-US" altLang="zh-CN" dirty="0">
              <a:sym typeface="+mn-ea"/>
            </a:endParaRPr>
          </a:p>
          <a:p>
            <a:r>
              <a:rPr lang="zh-CN" altLang="en-US" dirty="0">
                <a:sym typeface="+mn-ea"/>
              </a:rPr>
              <a:t>中断收尾实现完整运行</a:t>
            </a:r>
            <a:endParaRPr lang="en-US" altLang="zh-CN" dirty="0">
              <a:sym typeface="+mn-ea"/>
            </a:endParaRPr>
          </a:p>
          <a:p>
            <a:r>
              <a:rPr lang="zh-CN" altLang="en-US" dirty="0">
                <a:sym typeface="+mn-ea"/>
              </a:rPr>
              <a:t>实现直接发中断，提高性能</a:t>
            </a:r>
            <a:endParaRPr lang="en-US" altLang="zh-CN" dirty="0">
              <a:sym typeface="+mn-ea"/>
            </a:endParaRPr>
          </a:p>
          <a:p>
            <a:r>
              <a:rPr lang="zh-CN" altLang="en-US" dirty="0">
                <a:sym typeface="+mn-ea"/>
              </a:rPr>
              <a:t>多次调试，完善实现细节</a:t>
            </a:r>
            <a:endParaRPr lang="en-US" altLang="zh-CN" dirty="0">
              <a:sym typeface="+mn-ea"/>
            </a:endParaRPr>
          </a:p>
        </p:txBody>
      </p:sp>
    </p:spTree>
    <p:extLst>
      <p:ext uri="{BB962C8B-B14F-4D97-AF65-F5344CB8AC3E}">
        <p14:creationId xmlns:p14="http://schemas.microsoft.com/office/powerpoint/2010/main" val="332502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9" name="Picture 8"/>
          <p:cNvPicPr>
            <a:picLocks noChangeAspect="1"/>
          </p:cNvPicPr>
          <p:nvPr/>
        </p:nvPicPr>
        <p:blipFill rotWithShape="1">
          <a:blip r:embed="rId4"/>
          <a:srcRect r="21884"/>
          <a:stretch>
            <a:fillRect/>
          </a:stretch>
        </p:blipFill>
        <p:spPr>
          <a:xfrm>
            <a:off x="817125" y="2399389"/>
            <a:ext cx="5069531" cy="3467100"/>
          </a:xfrm>
          <a:prstGeom prst="rect">
            <a:avLst/>
          </a:prstGeom>
        </p:spPr>
      </p:pic>
      <p:pic>
        <p:nvPicPr>
          <p:cNvPr id="5" name="Picture 4"/>
          <p:cNvPicPr>
            <a:picLocks noChangeAspect="1"/>
          </p:cNvPicPr>
          <p:nvPr/>
        </p:nvPicPr>
        <p:blipFill rotWithShape="1">
          <a:blip r:embed="rId5"/>
          <a:srcRect r="35213"/>
          <a:stretch>
            <a:fillRect/>
          </a:stretch>
        </p:blipFill>
        <p:spPr>
          <a:xfrm>
            <a:off x="6253105" y="2399389"/>
            <a:ext cx="4648796" cy="219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3" name="Picture 2"/>
          <p:cNvPicPr>
            <a:picLocks noChangeAspect="1"/>
          </p:cNvPicPr>
          <p:nvPr/>
        </p:nvPicPr>
        <p:blipFill>
          <a:blip r:embed="rId4"/>
          <a:stretch>
            <a:fillRect/>
          </a:stretch>
        </p:blipFill>
        <p:spPr>
          <a:xfrm>
            <a:off x="879455" y="2136346"/>
            <a:ext cx="6477000" cy="2387600"/>
          </a:xfrm>
          <a:prstGeom prst="rect">
            <a:avLst/>
          </a:prstGeom>
        </p:spPr>
      </p:pic>
      <p:pic>
        <p:nvPicPr>
          <p:cNvPr id="7" name="Picture 6"/>
          <p:cNvPicPr>
            <a:picLocks noChangeAspect="1"/>
          </p:cNvPicPr>
          <p:nvPr/>
        </p:nvPicPr>
        <p:blipFill>
          <a:blip r:embed="rId5"/>
          <a:stretch>
            <a:fillRect/>
          </a:stretch>
        </p:blipFill>
        <p:spPr>
          <a:xfrm>
            <a:off x="879455" y="4798784"/>
            <a:ext cx="5854700" cy="1498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4" name="Picture 3"/>
          <p:cNvPicPr>
            <a:picLocks noChangeAspect="1"/>
          </p:cNvPicPr>
          <p:nvPr/>
        </p:nvPicPr>
        <p:blipFill>
          <a:blip r:embed="rId4"/>
          <a:stretch>
            <a:fillRect/>
          </a:stretch>
        </p:blipFill>
        <p:spPr>
          <a:xfrm>
            <a:off x="1024581" y="2137032"/>
            <a:ext cx="5867400" cy="2908300"/>
          </a:xfrm>
          <a:prstGeom prst="rect">
            <a:avLst/>
          </a:prstGeom>
        </p:spPr>
      </p:pic>
      <p:pic>
        <p:nvPicPr>
          <p:cNvPr id="5" name="Picture 4"/>
          <p:cNvPicPr>
            <a:picLocks noChangeAspect="1"/>
          </p:cNvPicPr>
          <p:nvPr/>
        </p:nvPicPr>
        <p:blipFill>
          <a:blip r:embed="rId5"/>
          <a:stretch>
            <a:fillRect/>
          </a:stretch>
        </p:blipFill>
        <p:spPr>
          <a:xfrm>
            <a:off x="7315210" y="2137032"/>
            <a:ext cx="3769344" cy="148572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Uintr</a:t>
            </a:r>
            <a:r>
              <a:rPr lang="zh-CN" altLang="en-US" sz="4000" b="1" dirty="0">
                <a:solidFill>
                  <a:srgbClr val="704F95"/>
                </a:solidFill>
                <a:latin typeface="思源宋体 Medium" panose="02020500000000000000" pitchFamily="18" charset="-122"/>
                <a:ea typeface="思源宋体 Medium" panose="02020500000000000000" pitchFamily="18" charset="-122"/>
              </a:rPr>
              <a:t>性能测试</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收发延迟</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pic>
        <p:nvPicPr>
          <p:cNvPr id="9" name="Picture 1">
            <a:extLst>
              <a:ext uri="{FF2B5EF4-FFF2-40B4-BE49-F238E27FC236}">
                <a16:creationId xmlns:a16="http://schemas.microsoft.com/office/drawing/2014/main" id="{D4D6EB95-C68D-A645-8006-9FE9CFC1FE5E}"/>
              </a:ext>
            </a:extLst>
          </p:cNvPr>
          <p:cNvPicPr>
            <a:picLocks noChangeAspect="1"/>
          </p:cNvPicPr>
          <p:nvPr/>
        </p:nvPicPr>
        <p:blipFill>
          <a:blip r:embed="rId4"/>
          <a:stretch>
            <a:fillRect/>
          </a:stretch>
        </p:blipFill>
        <p:spPr>
          <a:xfrm>
            <a:off x="1101916" y="1636499"/>
            <a:ext cx="4099193" cy="1612042"/>
          </a:xfrm>
          <a:prstGeom prst="rect">
            <a:avLst/>
          </a:prstGeom>
        </p:spPr>
      </p:pic>
      <p:pic>
        <p:nvPicPr>
          <p:cNvPr id="10" name="Picture 3">
            <a:extLst>
              <a:ext uri="{FF2B5EF4-FFF2-40B4-BE49-F238E27FC236}">
                <a16:creationId xmlns:a16="http://schemas.microsoft.com/office/drawing/2014/main" id="{DAF8366A-DCEF-BF40-9B60-FF6D3ADD415E}"/>
              </a:ext>
            </a:extLst>
          </p:cNvPr>
          <p:cNvPicPr>
            <a:picLocks noChangeAspect="1"/>
          </p:cNvPicPr>
          <p:nvPr/>
        </p:nvPicPr>
        <p:blipFill>
          <a:blip r:embed="rId5"/>
          <a:stretch>
            <a:fillRect/>
          </a:stretch>
        </p:blipFill>
        <p:spPr>
          <a:xfrm>
            <a:off x="1101916" y="3796492"/>
            <a:ext cx="3914861" cy="1801134"/>
          </a:xfrm>
          <a:prstGeom prst="rect">
            <a:avLst/>
          </a:prstGeom>
        </p:spPr>
      </p:pic>
      <p:pic>
        <p:nvPicPr>
          <p:cNvPr id="12" name="Picture 4">
            <a:extLst>
              <a:ext uri="{FF2B5EF4-FFF2-40B4-BE49-F238E27FC236}">
                <a16:creationId xmlns:a16="http://schemas.microsoft.com/office/drawing/2014/main" id="{CD3C362C-BC68-804D-A498-246F8583336E}"/>
              </a:ext>
            </a:extLst>
          </p:cNvPr>
          <p:cNvPicPr>
            <a:picLocks noChangeAspect="1"/>
          </p:cNvPicPr>
          <p:nvPr/>
        </p:nvPicPr>
        <p:blipFill>
          <a:blip r:embed="rId6"/>
          <a:stretch>
            <a:fillRect/>
          </a:stretch>
        </p:blipFill>
        <p:spPr>
          <a:xfrm>
            <a:off x="6261443" y="1476059"/>
            <a:ext cx="3977278" cy="2174627"/>
          </a:xfrm>
          <a:prstGeom prst="rect">
            <a:avLst/>
          </a:prstGeom>
        </p:spPr>
      </p:pic>
      <p:sp>
        <p:nvSpPr>
          <p:cNvPr id="13" name="文本框 15">
            <a:extLst>
              <a:ext uri="{FF2B5EF4-FFF2-40B4-BE49-F238E27FC236}">
                <a16:creationId xmlns:a16="http://schemas.microsoft.com/office/drawing/2014/main" id="{C9B1C6A3-E5F1-3F46-8666-CA2CC96308CE}"/>
              </a:ext>
            </a:extLst>
          </p:cNvPr>
          <p:cNvSpPr txBox="1"/>
          <p:nvPr/>
        </p:nvSpPr>
        <p:spPr>
          <a:xfrm>
            <a:off x="1944679" y="2404155"/>
            <a:ext cx="1262445" cy="345450"/>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4" name="文本框 15">
            <a:extLst>
              <a:ext uri="{FF2B5EF4-FFF2-40B4-BE49-F238E27FC236}">
                <a16:creationId xmlns:a16="http://schemas.microsoft.com/office/drawing/2014/main" id="{D46A96E1-0BD6-8549-90B0-88DC2B5E6C7E}"/>
              </a:ext>
            </a:extLst>
          </p:cNvPr>
          <p:cNvSpPr txBox="1"/>
          <p:nvPr/>
        </p:nvSpPr>
        <p:spPr>
          <a:xfrm>
            <a:off x="1944679" y="4815320"/>
            <a:ext cx="1383468" cy="288915"/>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5" name="文本框 15">
            <a:extLst>
              <a:ext uri="{FF2B5EF4-FFF2-40B4-BE49-F238E27FC236}">
                <a16:creationId xmlns:a16="http://schemas.microsoft.com/office/drawing/2014/main" id="{D083B5FA-032C-C54A-92B0-853A9C05D83B}"/>
              </a:ext>
            </a:extLst>
          </p:cNvPr>
          <p:cNvSpPr txBox="1"/>
          <p:nvPr/>
        </p:nvSpPr>
        <p:spPr>
          <a:xfrm>
            <a:off x="7079876" y="2903091"/>
            <a:ext cx="1224287" cy="345450"/>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6" name="Content Placeholder 2">
            <a:extLst>
              <a:ext uri="{FF2B5EF4-FFF2-40B4-BE49-F238E27FC236}">
                <a16:creationId xmlns:a16="http://schemas.microsoft.com/office/drawing/2014/main" id="{C4BAD082-C1CF-1048-92F2-92BCF925C088}"/>
              </a:ext>
            </a:extLst>
          </p:cNvPr>
          <p:cNvSpPr txBox="1"/>
          <p:nvPr/>
        </p:nvSpPr>
        <p:spPr>
          <a:xfrm>
            <a:off x="5859540" y="4294627"/>
            <a:ext cx="5888933" cy="2174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直接发中断获得数十倍的性能提升！</a:t>
            </a:r>
            <a:endParaRPr lang="en-US" altLang="zh-CN" dirty="0">
              <a:latin typeface="+mn-ea"/>
            </a:endParaRPr>
          </a:p>
          <a:p>
            <a:r>
              <a:rPr lang="zh-CN" altLang="en-US" dirty="0">
                <a:latin typeface="+mn-ea"/>
              </a:rPr>
              <a:t>经过操作系统调度则性能大幅下降</a:t>
            </a:r>
            <a:endParaRPr lang="en-US" altLang="zh-CN" dirty="0">
              <a:latin typeface="+mn-ea"/>
            </a:endParaRPr>
          </a:p>
        </p:txBody>
      </p:sp>
    </p:spTree>
    <p:extLst>
      <p:ext uri="{BB962C8B-B14F-4D97-AF65-F5344CB8AC3E}">
        <p14:creationId xmlns:p14="http://schemas.microsoft.com/office/powerpoint/2010/main" val="225149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总览</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本次分享主要介绍如下内容</a:t>
            </a:r>
            <a:r>
              <a:rPr lang="en-US" altLang="zh-CN" sz="2400" dirty="0">
                <a:latin typeface="+mn-ea"/>
              </a:rPr>
              <a:t>:</a:t>
            </a:r>
          </a:p>
          <a:p>
            <a:r>
              <a:rPr lang="zh-CN" altLang="en-US" sz="2400" dirty="0">
                <a:latin typeface="+mn-ea"/>
              </a:rPr>
              <a:t>用户态中断背景以及其运作方式简介</a:t>
            </a:r>
            <a:endParaRPr lang="en-US" altLang="zh-CN" sz="2400" dirty="0">
              <a:latin typeface="+mn-ea"/>
            </a:endParaRPr>
          </a:p>
          <a:p>
            <a:r>
              <a:rPr lang="zh-CN" altLang="en-US" sz="2400" dirty="0">
                <a:latin typeface="+mn-ea"/>
              </a:rPr>
              <a:t>我们在</a:t>
            </a:r>
            <a:r>
              <a:rPr lang="en-US" altLang="zh-CN" sz="2400" dirty="0" err="1">
                <a:latin typeface="+mn-ea"/>
              </a:rPr>
              <a:t>qemu</a:t>
            </a:r>
            <a:r>
              <a:rPr lang="zh-CN" altLang="en-US" sz="2400" dirty="0">
                <a:latin typeface="+mn-ea"/>
              </a:rPr>
              <a:t>中实现用户态中断的工作</a:t>
            </a:r>
            <a:endParaRPr lang="en-US" altLang="zh-CN" sz="2400" dirty="0">
              <a:latin typeface="+mn-ea"/>
            </a:endParaRPr>
          </a:p>
          <a:p>
            <a:r>
              <a:rPr lang="zh-CN" altLang="en-US" sz="2400" dirty="0">
                <a:latin typeface="+mn-ea"/>
              </a:rPr>
              <a:t>基于用户态中断的进程间通信以及性能比较</a:t>
            </a:r>
            <a:endParaRPr lang="en-US" altLang="zh-CN" sz="2400" dirty="0">
              <a:latin typeface="+mn-ea"/>
            </a:endParaRPr>
          </a:p>
          <a:p>
            <a:r>
              <a:rPr lang="zh-CN" altLang="en-US" sz="2400" dirty="0">
                <a:latin typeface="+mn-ea"/>
              </a:rPr>
              <a:t>基于用户态中断的异步系统调用实现以及性能比较</a:t>
            </a:r>
            <a:endParaRPr lang="en-US" altLang="zh-CN" sz="2400" dirty="0">
              <a:latin typeface="+mn-ea"/>
            </a:endParaRPr>
          </a:p>
          <a:p>
            <a:r>
              <a:rPr lang="zh-CN" altLang="en-US" sz="2400" dirty="0">
                <a:latin typeface="+mn-ea"/>
              </a:rPr>
              <a:t>未来展望</a:t>
            </a:r>
            <a:r>
              <a:rPr lang="en-US" altLang="zh-CN" sz="2400" dirty="0">
                <a:latin typeface="+mn-ea"/>
              </a:rPr>
              <a:t>:</a:t>
            </a:r>
            <a:r>
              <a:rPr lang="zh-CN" altLang="en-US" sz="2400" dirty="0">
                <a:latin typeface="+mn-ea"/>
              </a:rPr>
              <a:t>用户态中断的</a:t>
            </a:r>
            <a:r>
              <a:rPr lang="en-US" altLang="zh-CN" sz="2400" dirty="0">
                <a:latin typeface="+mn-ea"/>
              </a:rPr>
              <a:t>web</a:t>
            </a:r>
            <a:r>
              <a:rPr lang="zh-CN" altLang="en-US" sz="2400" dirty="0">
                <a:latin typeface="+mn-ea"/>
              </a:rPr>
              <a:t>框架</a:t>
            </a:r>
            <a:endParaRPr lang="en-US" altLang="zh-CN" sz="2400" dirty="0">
              <a:latin typeface="+mn-ea"/>
            </a:endParaRPr>
          </a:p>
        </p:txBody>
      </p:sp>
    </p:spTree>
    <p:extLst>
      <p:ext uri="{BB962C8B-B14F-4D97-AF65-F5344CB8AC3E}">
        <p14:creationId xmlns:p14="http://schemas.microsoft.com/office/powerpoint/2010/main" val="279825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基于用户态中断的进程间通信以及性能比较</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graphicFrame>
        <p:nvGraphicFramePr>
          <p:cNvPr id="7" name="表格 6">
            <a:extLst>
              <a:ext uri="{FF2B5EF4-FFF2-40B4-BE49-F238E27FC236}">
                <a16:creationId xmlns:a16="http://schemas.microsoft.com/office/drawing/2014/main" id="{5AF158ED-DCDC-554C-BFBE-A5EAF4A62A52}"/>
              </a:ext>
            </a:extLst>
          </p:cNvPr>
          <p:cNvGraphicFramePr/>
          <p:nvPr>
            <p:extLst>
              <p:ext uri="{D42A27DB-BD31-4B8C-83A1-F6EECF244321}">
                <p14:modId xmlns:p14="http://schemas.microsoft.com/office/powerpoint/2010/main" val="1590600485"/>
              </p:ext>
            </p:extLst>
          </p:nvPr>
        </p:nvGraphicFramePr>
        <p:xfrm>
          <a:off x="1445783" y="2464903"/>
          <a:ext cx="8881745" cy="3048000"/>
        </p:xfrm>
        <a:graphic>
          <a:graphicData uri="http://schemas.openxmlformats.org/drawingml/2006/table">
            <a:tbl>
              <a:tblPr firstRow="1" bandRow="1">
                <a:tableStyleId>{5940675A-B579-460E-94D1-54222C63F5DA}</a:tableStyleId>
              </a:tblPr>
              <a:tblGrid>
                <a:gridCol w="2004060">
                  <a:extLst>
                    <a:ext uri="{9D8B030D-6E8A-4147-A177-3AD203B41FA5}">
                      <a16:colId xmlns:a16="http://schemas.microsoft.com/office/drawing/2014/main" val="20000"/>
                    </a:ext>
                  </a:extLst>
                </a:gridCol>
                <a:gridCol w="3378835">
                  <a:extLst>
                    <a:ext uri="{9D8B030D-6E8A-4147-A177-3AD203B41FA5}">
                      <a16:colId xmlns:a16="http://schemas.microsoft.com/office/drawing/2014/main" val="20001"/>
                    </a:ext>
                  </a:extLst>
                </a:gridCol>
                <a:gridCol w="3498850">
                  <a:extLst>
                    <a:ext uri="{9D8B030D-6E8A-4147-A177-3AD203B41FA5}">
                      <a16:colId xmlns:a16="http://schemas.microsoft.com/office/drawing/2014/main" val="20002"/>
                    </a:ext>
                  </a:extLst>
                </a:gridCol>
              </a:tblGrid>
              <a:tr h="381000">
                <a:tc>
                  <a:txBody>
                    <a:bodyPr/>
                    <a:lstStyle/>
                    <a:p>
                      <a:pPr algn="ctr">
                        <a:buNone/>
                      </a:pPr>
                      <a:r>
                        <a:rPr lang="en-US" altLang="zh-CN"/>
                        <a:t>IPC type</a:t>
                      </a:r>
                    </a:p>
                  </a:txBody>
                  <a:tcPr anchor="ctr"/>
                </a:tc>
                <a:tc>
                  <a:txBody>
                    <a:bodyPr/>
                    <a:lstStyle/>
                    <a:p>
                      <a:pPr algn="ctr">
                        <a:buNone/>
                      </a:pPr>
                      <a:r>
                        <a:rPr lang="zh-CN" altLang="en-US"/>
                        <a:t>Message rate</a:t>
                      </a:r>
                      <a:r>
                        <a:rPr lang="en-US" altLang="zh-CN"/>
                        <a:t> (msg/s, size = 1)</a:t>
                      </a:r>
                    </a:p>
                  </a:txBody>
                  <a:tcPr anchor="ctr"/>
                </a:tc>
                <a:tc>
                  <a:txBody>
                    <a:bodyPr/>
                    <a:lstStyle/>
                    <a:p>
                      <a:pPr algn="ctr">
                        <a:buNone/>
                      </a:pPr>
                      <a:r>
                        <a:rPr lang="zh-CN" altLang="en-US" sz="1800">
                          <a:sym typeface="+mn-ea"/>
                        </a:rPr>
                        <a:t>Message rate</a:t>
                      </a:r>
                      <a:r>
                        <a:rPr lang="en-US" altLang="zh-CN" sz="1800">
                          <a:sym typeface="+mn-ea"/>
                        </a:rPr>
                        <a:t> (msg/s, size = 4096)</a:t>
                      </a:r>
                      <a:endParaRPr lang="zh-CN" altLang="en-US"/>
                    </a:p>
                  </a:txBody>
                  <a:tcPr anchor="ctr"/>
                </a:tc>
                <a:extLst>
                  <a:ext uri="{0D108BD9-81ED-4DB2-BD59-A6C34878D82A}">
                    <a16:rowId xmlns:a16="http://schemas.microsoft.com/office/drawing/2014/main" val="10000"/>
                  </a:ext>
                </a:extLst>
              </a:tr>
              <a:tr h="381000">
                <a:tc>
                  <a:txBody>
                    <a:bodyPr/>
                    <a:lstStyle/>
                    <a:p>
                      <a:pPr algn="ctr">
                        <a:buNone/>
                      </a:pPr>
                      <a:r>
                        <a:rPr lang="en-US" altLang="zh-CN" dirty="0" err="1"/>
                        <a:t>uintr</a:t>
                      </a:r>
                      <a:r>
                        <a:rPr lang="en-US" altLang="zh-CN" dirty="0"/>
                        <a:t> (thread)</a:t>
                      </a:r>
                    </a:p>
                  </a:txBody>
                  <a:tcPr anchor="ctr"/>
                </a:tc>
                <a:tc>
                  <a:txBody>
                    <a:bodyPr/>
                    <a:lstStyle/>
                    <a:p>
                      <a:pPr algn="ctr">
                        <a:buNone/>
                      </a:pPr>
                      <a:r>
                        <a:rPr lang="en-US" altLang="zh-CN" dirty="0"/>
                        <a:t>28935</a:t>
                      </a:r>
                    </a:p>
                  </a:txBody>
                  <a:tcPr anchor="ctr"/>
                </a:tc>
                <a:tc>
                  <a:txBody>
                    <a:bodyPr/>
                    <a:lstStyle/>
                    <a:p>
                      <a:pPr algn="ctr">
                        <a:buNone/>
                      </a:pPr>
                      <a:r>
                        <a:rPr lang="en-US" altLang="zh-CN"/>
                        <a:t>23305</a:t>
                      </a:r>
                    </a:p>
                  </a:txBody>
                  <a:tcPr anchor="ctr"/>
                </a:tc>
                <a:extLst>
                  <a:ext uri="{0D108BD9-81ED-4DB2-BD59-A6C34878D82A}">
                    <a16:rowId xmlns:a16="http://schemas.microsoft.com/office/drawing/2014/main" val="10001"/>
                  </a:ext>
                </a:extLst>
              </a:tr>
              <a:tr h="381000">
                <a:tc>
                  <a:txBody>
                    <a:bodyPr/>
                    <a:lstStyle/>
                    <a:p>
                      <a:pPr algn="ctr">
                        <a:buNone/>
                      </a:pPr>
                      <a:r>
                        <a:rPr lang="en-US" altLang="zh-CN" dirty="0" err="1"/>
                        <a:t>uintr</a:t>
                      </a:r>
                      <a:r>
                        <a:rPr lang="en-US" altLang="zh-CN" dirty="0"/>
                        <a:t> (process)</a:t>
                      </a:r>
                    </a:p>
                  </a:txBody>
                  <a:tcPr anchor="ctr"/>
                </a:tc>
                <a:tc>
                  <a:txBody>
                    <a:bodyPr/>
                    <a:lstStyle/>
                    <a:p>
                      <a:pPr algn="ctr">
                        <a:buNone/>
                      </a:pPr>
                      <a:r>
                        <a:rPr lang="en-US" altLang="zh-CN" dirty="0"/>
                        <a:t>34392</a:t>
                      </a:r>
                    </a:p>
                  </a:txBody>
                  <a:tcPr anchor="ctr"/>
                </a:tc>
                <a:tc>
                  <a:txBody>
                    <a:bodyPr/>
                    <a:lstStyle/>
                    <a:p>
                      <a:pPr algn="ctr">
                        <a:buNone/>
                      </a:pPr>
                      <a:r>
                        <a:rPr lang="en-US" altLang="zh-CN"/>
                        <a:t>22662</a:t>
                      </a:r>
                    </a:p>
                  </a:txBody>
                  <a:tcPr anchor="ctr"/>
                </a:tc>
                <a:extLst>
                  <a:ext uri="{0D108BD9-81ED-4DB2-BD59-A6C34878D82A}">
                    <a16:rowId xmlns:a16="http://schemas.microsoft.com/office/drawing/2014/main" val="10002"/>
                  </a:ext>
                </a:extLst>
              </a:tr>
              <a:tr h="381000">
                <a:tc>
                  <a:txBody>
                    <a:bodyPr/>
                    <a:lstStyle/>
                    <a:p>
                      <a:pPr algn="ctr">
                        <a:buNone/>
                      </a:pPr>
                      <a:r>
                        <a:rPr lang="en-US" altLang="zh-CN" dirty="0"/>
                        <a:t>signal</a:t>
                      </a:r>
                    </a:p>
                  </a:txBody>
                  <a:tcPr anchor="ctr"/>
                </a:tc>
                <a:tc>
                  <a:txBody>
                    <a:bodyPr/>
                    <a:lstStyle/>
                    <a:p>
                      <a:pPr algn="ctr">
                        <a:buNone/>
                      </a:pPr>
                      <a:r>
                        <a:rPr lang="en-US" altLang="zh-CN"/>
                        <a:t>6286</a:t>
                      </a:r>
                    </a:p>
                  </a:txBody>
                  <a:tcPr anchor="ctr"/>
                </a:tc>
                <a:tc>
                  <a:txBody>
                    <a:bodyPr/>
                    <a:lstStyle/>
                    <a:p>
                      <a:pPr algn="ctr">
                        <a:buNone/>
                      </a:pPr>
                      <a:r>
                        <a:rPr lang="en-US" altLang="zh-CN" dirty="0"/>
                        <a:t>N/A</a:t>
                      </a:r>
                    </a:p>
                  </a:txBody>
                  <a:tcPr anchor="ctr"/>
                </a:tc>
                <a:extLst>
                  <a:ext uri="{0D108BD9-81ED-4DB2-BD59-A6C34878D82A}">
                    <a16:rowId xmlns:a16="http://schemas.microsoft.com/office/drawing/2014/main" val="10003"/>
                  </a:ext>
                </a:extLst>
              </a:tr>
              <a:tr h="381000">
                <a:tc>
                  <a:txBody>
                    <a:bodyPr/>
                    <a:lstStyle/>
                    <a:p>
                      <a:pPr algn="ctr">
                        <a:buNone/>
                      </a:pPr>
                      <a:r>
                        <a:rPr lang="en-US" altLang="zh-CN" dirty="0" err="1"/>
                        <a:t>eventfd</a:t>
                      </a:r>
                      <a:endParaRPr lang="en-US" altLang="zh-CN" dirty="0"/>
                    </a:p>
                  </a:txBody>
                  <a:tcPr anchor="ctr"/>
                </a:tc>
                <a:tc>
                  <a:txBody>
                    <a:bodyPr/>
                    <a:lstStyle/>
                    <a:p>
                      <a:pPr algn="ctr">
                        <a:buNone/>
                      </a:pPr>
                      <a:r>
                        <a:rPr lang="en-US" altLang="zh-CN"/>
                        <a:t>6649</a:t>
                      </a:r>
                    </a:p>
                  </a:txBody>
                  <a:tcPr anchor="ctr"/>
                </a:tc>
                <a:tc>
                  <a:txBody>
                    <a:bodyPr/>
                    <a:lstStyle/>
                    <a:p>
                      <a:pPr algn="ctr">
                        <a:buNone/>
                      </a:pPr>
                      <a:r>
                        <a:rPr lang="en-US" altLang="zh-CN"/>
                        <a:t>N/A</a:t>
                      </a:r>
                    </a:p>
                  </a:txBody>
                  <a:tcPr anchor="ctr"/>
                </a:tc>
                <a:extLst>
                  <a:ext uri="{0D108BD9-81ED-4DB2-BD59-A6C34878D82A}">
                    <a16:rowId xmlns:a16="http://schemas.microsoft.com/office/drawing/2014/main" val="10004"/>
                  </a:ext>
                </a:extLst>
              </a:tr>
              <a:tr h="381000">
                <a:tc>
                  <a:txBody>
                    <a:bodyPr/>
                    <a:lstStyle/>
                    <a:p>
                      <a:pPr algn="ctr">
                        <a:buNone/>
                      </a:pPr>
                      <a:r>
                        <a:rPr lang="en-US" altLang="zh-CN" dirty="0"/>
                        <a:t>pipe</a:t>
                      </a:r>
                    </a:p>
                  </a:txBody>
                  <a:tcPr anchor="ctr"/>
                </a:tc>
                <a:tc>
                  <a:txBody>
                    <a:bodyPr/>
                    <a:lstStyle/>
                    <a:p>
                      <a:pPr algn="ctr">
                        <a:buNone/>
                      </a:pPr>
                      <a:r>
                        <a:rPr lang="en-US" altLang="zh-CN"/>
                        <a:t>2858</a:t>
                      </a:r>
                    </a:p>
                  </a:txBody>
                  <a:tcPr anchor="ctr"/>
                </a:tc>
                <a:tc>
                  <a:txBody>
                    <a:bodyPr/>
                    <a:lstStyle/>
                    <a:p>
                      <a:pPr algn="ctr">
                        <a:buNone/>
                      </a:pPr>
                      <a:r>
                        <a:rPr lang="en-US" altLang="zh-CN"/>
                        <a:t>2256</a:t>
                      </a:r>
                    </a:p>
                  </a:txBody>
                  <a:tcPr anchor="ctr"/>
                </a:tc>
                <a:extLst>
                  <a:ext uri="{0D108BD9-81ED-4DB2-BD59-A6C34878D82A}">
                    <a16:rowId xmlns:a16="http://schemas.microsoft.com/office/drawing/2014/main" val="10005"/>
                  </a:ext>
                </a:extLst>
              </a:tr>
              <a:tr h="381000">
                <a:tc>
                  <a:txBody>
                    <a:bodyPr/>
                    <a:lstStyle/>
                    <a:p>
                      <a:pPr algn="ctr">
                        <a:buNone/>
                      </a:pPr>
                      <a:r>
                        <a:rPr lang="en-US" altLang="zh-CN" dirty="0" err="1"/>
                        <a:t>fifo</a:t>
                      </a:r>
                      <a:endParaRPr lang="en-US" altLang="zh-CN" dirty="0"/>
                    </a:p>
                  </a:txBody>
                  <a:tcPr anchor="ctr"/>
                </a:tc>
                <a:tc>
                  <a:txBody>
                    <a:bodyPr/>
                    <a:lstStyle/>
                    <a:p>
                      <a:pPr algn="ctr">
                        <a:buNone/>
                      </a:pPr>
                      <a:r>
                        <a:rPr lang="en-US" altLang="zh-CN"/>
                        <a:t>2782</a:t>
                      </a:r>
                    </a:p>
                  </a:txBody>
                  <a:tcPr anchor="ctr"/>
                </a:tc>
                <a:tc>
                  <a:txBody>
                    <a:bodyPr/>
                    <a:lstStyle/>
                    <a:p>
                      <a:pPr algn="ctr">
                        <a:buNone/>
                      </a:pPr>
                      <a:r>
                        <a:rPr lang="en-US" altLang="zh-CN"/>
                        <a:t>2674</a:t>
                      </a:r>
                    </a:p>
                  </a:txBody>
                  <a:tcPr anchor="ctr"/>
                </a:tc>
                <a:extLst>
                  <a:ext uri="{0D108BD9-81ED-4DB2-BD59-A6C34878D82A}">
                    <a16:rowId xmlns:a16="http://schemas.microsoft.com/office/drawing/2014/main" val="10006"/>
                  </a:ext>
                </a:extLst>
              </a:tr>
              <a:tr h="381000">
                <a:tc>
                  <a:txBody>
                    <a:bodyPr/>
                    <a:lstStyle/>
                    <a:p>
                      <a:pPr algn="ctr">
                        <a:buNone/>
                      </a:pPr>
                      <a:r>
                        <a:rPr lang="en-US" altLang="zh-CN" dirty="0"/>
                        <a:t>domain</a:t>
                      </a:r>
                    </a:p>
                  </a:txBody>
                  <a:tcPr anchor="ctr"/>
                </a:tc>
                <a:tc>
                  <a:txBody>
                    <a:bodyPr/>
                    <a:lstStyle/>
                    <a:p>
                      <a:pPr algn="ctr">
                        <a:buNone/>
                      </a:pPr>
                      <a:r>
                        <a:rPr lang="en-US" altLang="zh-CN"/>
                        <a:t>4835</a:t>
                      </a:r>
                    </a:p>
                  </a:txBody>
                  <a:tcPr anchor="ctr"/>
                </a:tc>
                <a:tc>
                  <a:txBody>
                    <a:bodyPr/>
                    <a:lstStyle/>
                    <a:p>
                      <a:pPr algn="ctr">
                        <a:buNone/>
                      </a:pPr>
                      <a:r>
                        <a:rPr lang="en-US" altLang="zh-CN" dirty="0"/>
                        <a:t>2781</a:t>
                      </a:r>
                    </a:p>
                  </a:txBody>
                  <a:tcPr anchor="ctr"/>
                </a:tc>
                <a:extLst>
                  <a:ext uri="{0D108BD9-81ED-4DB2-BD59-A6C34878D82A}">
                    <a16:rowId xmlns:a16="http://schemas.microsoft.com/office/drawing/2014/main" val="10007"/>
                  </a:ext>
                </a:extLst>
              </a:tr>
            </a:tbl>
          </a:graphicData>
        </a:graphic>
      </p:graphicFrame>
      <p:sp>
        <p:nvSpPr>
          <p:cNvPr id="9" name="Content Placeholder 2">
            <a:extLst>
              <a:ext uri="{FF2B5EF4-FFF2-40B4-BE49-F238E27FC236}">
                <a16:creationId xmlns:a16="http://schemas.microsoft.com/office/drawing/2014/main" id="{37CB16B1-C46F-A247-B032-59935CBE1852}"/>
              </a:ext>
            </a:extLst>
          </p:cNvPr>
          <p:cNvSpPr txBox="1"/>
          <p:nvPr/>
        </p:nvSpPr>
        <p:spPr>
          <a:xfrm>
            <a:off x="871414" y="171692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基于</a:t>
            </a:r>
            <a:r>
              <a:rPr lang="en-US" altLang="zh-CN" dirty="0" err="1">
                <a:sym typeface="+mn-ea"/>
              </a:rPr>
              <a:t>qemu</a:t>
            </a:r>
            <a:r>
              <a:rPr lang="zh-CN" altLang="en-US" dirty="0">
                <a:sym typeface="+mn-ea"/>
              </a:rPr>
              <a:t>的实现</a:t>
            </a:r>
            <a:endParaRPr lang="en-US" altLang="zh-CN" dirty="0">
              <a:sym typeface="+mn-ea"/>
            </a:endParaRPr>
          </a:p>
        </p:txBody>
      </p:sp>
    </p:spTree>
    <p:extLst>
      <p:ext uri="{BB962C8B-B14F-4D97-AF65-F5344CB8AC3E}">
        <p14:creationId xmlns:p14="http://schemas.microsoft.com/office/powerpoint/2010/main" val="256472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基于用户态中断的进程间通信以及性能比较</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graphicFrame>
        <p:nvGraphicFramePr>
          <p:cNvPr id="7" name="表格 6">
            <a:extLst>
              <a:ext uri="{FF2B5EF4-FFF2-40B4-BE49-F238E27FC236}">
                <a16:creationId xmlns:a16="http://schemas.microsoft.com/office/drawing/2014/main" id="{5AF158ED-DCDC-554C-BFBE-A5EAF4A62A52}"/>
              </a:ext>
            </a:extLst>
          </p:cNvPr>
          <p:cNvGraphicFramePr/>
          <p:nvPr>
            <p:extLst>
              <p:ext uri="{D42A27DB-BD31-4B8C-83A1-F6EECF244321}">
                <p14:modId xmlns:p14="http://schemas.microsoft.com/office/powerpoint/2010/main" val="2481854574"/>
              </p:ext>
            </p:extLst>
          </p:nvPr>
        </p:nvGraphicFramePr>
        <p:xfrm>
          <a:off x="1445783" y="2464903"/>
          <a:ext cx="8881745" cy="3048000"/>
        </p:xfrm>
        <a:graphic>
          <a:graphicData uri="http://schemas.openxmlformats.org/drawingml/2006/table">
            <a:tbl>
              <a:tblPr firstRow="1" bandRow="1">
                <a:tableStyleId>{5940675A-B579-460E-94D1-54222C63F5DA}</a:tableStyleId>
              </a:tblPr>
              <a:tblGrid>
                <a:gridCol w="2004060">
                  <a:extLst>
                    <a:ext uri="{9D8B030D-6E8A-4147-A177-3AD203B41FA5}">
                      <a16:colId xmlns:a16="http://schemas.microsoft.com/office/drawing/2014/main" val="20000"/>
                    </a:ext>
                  </a:extLst>
                </a:gridCol>
                <a:gridCol w="3378835">
                  <a:extLst>
                    <a:ext uri="{9D8B030D-6E8A-4147-A177-3AD203B41FA5}">
                      <a16:colId xmlns:a16="http://schemas.microsoft.com/office/drawing/2014/main" val="20001"/>
                    </a:ext>
                  </a:extLst>
                </a:gridCol>
                <a:gridCol w="3498850">
                  <a:extLst>
                    <a:ext uri="{9D8B030D-6E8A-4147-A177-3AD203B41FA5}">
                      <a16:colId xmlns:a16="http://schemas.microsoft.com/office/drawing/2014/main" val="20002"/>
                    </a:ext>
                  </a:extLst>
                </a:gridCol>
              </a:tblGrid>
              <a:tr h="381000">
                <a:tc>
                  <a:txBody>
                    <a:bodyPr/>
                    <a:lstStyle/>
                    <a:p>
                      <a:pPr algn="ctr">
                        <a:buNone/>
                      </a:pPr>
                      <a:r>
                        <a:rPr lang="en-US" altLang="zh-CN" dirty="0"/>
                        <a:t>IPC type</a:t>
                      </a:r>
                    </a:p>
                  </a:txBody>
                  <a:tcPr anchor="ctr"/>
                </a:tc>
                <a:tc>
                  <a:txBody>
                    <a:bodyPr/>
                    <a:lstStyle/>
                    <a:p>
                      <a:pPr algn="ctr">
                        <a:buNone/>
                      </a:pPr>
                      <a:r>
                        <a:rPr lang="zh-CN" altLang="en-US" dirty="0"/>
                        <a:t>Message rate</a:t>
                      </a:r>
                      <a:r>
                        <a:rPr lang="en-US" altLang="zh-CN" dirty="0"/>
                        <a:t> (msg/s, size = 1)</a:t>
                      </a:r>
                    </a:p>
                  </a:txBody>
                  <a:tcPr anchor="ctr"/>
                </a:tc>
                <a:tc>
                  <a:txBody>
                    <a:bodyPr/>
                    <a:lstStyle/>
                    <a:p>
                      <a:pPr algn="ctr">
                        <a:buNone/>
                      </a:pPr>
                      <a:r>
                        <a:rPr lang="zh-CN" altLang="en-US" sz="1800">
                          <a:sym typeface="+mn-ea"/>
                        </a:rPr>
                        <a:t>Message rate</a:t>
                      </a:r>
                      <a:r>
                        <a:rPr lang="en-US" altLang="zh-CN" sz="1800">
                          <a:sym typeface="+mn-ea"/>
                        </a:rPr>
                        <a:t> (msg/s, size = 4096)</a:t>
                      </a:r>
                      <a:endParaRPr lang="zh-CN" altLang="en-US"/>
                    </a:p>
                  </a:txBody>
                  <a:tcPr anchor="ctr"/>
                </a:tc>
                <a:extLst>
                  <a:ext uri="{0D108BD9-81ED-4DB2-BD59-A6C34878D82A}">
                    <a16:rowId xmlns:a16="http://schemas.microsoft.com/office/drawing/2014/main" val="10000"/>
                  </a:ext>
                </a:extLst>
              </a:tr>
              <a:tr h="381000">
                <a:tc>
                  <a:txBody>
                    <a:bodyPr/>
                    <a:lstStyle/>
                    <a:p>
                      <a:pPr algn="ctr">
                        <a:buNone/>
                      </a:pPr>
                      <a:r>
                        <a:rPr lang="en-US" altLang="zh-CN"/>
                        <a:t>uintr (thread)</a:t>
                      </a:r>
                    </a:p>
                  </a:txBody>
                  <a:tcPr anchor="ctr"/>
                </a:tc>
                <a:tc>
                  <a:txBody>
                    <a:bodyPr/>
                    <a:lstStyle/>
                    <a:p>
                      <a:pPr algn="ctr">
                        <a:buNone/>
                      </a:pPr>
                      <a:r>
                        <a:rPr lang="en-US" altLang="zh-CN" dirty="0"/>
                        <a:t>191868</a:t>
                      </a:r>
                    </a:p>
                  </a:txBody>
                  <a:tcPr anchor="ctr"/>
                </a:tc>
                <a:tc>
                  <a:txBody>
                    <a:bodyPr/>
                    <a:lstStyle/>
                    <a:p>
                      <a:pPr algn="ctr">
                        <a:buNone/>
                      </a:pPr>
                      <a:r>
                        <a:rPr lang="en-US" altLang="zh-CN" dirty="0"/>
                        <a:t>116340</a:t>
                      </a:r>
                    </a:p>
                  </a:txBody>
                  <a:tcPr anchor="ctr"/>
                </a:tc>
                <a:extLst>
                  <a:ext uri="{0D108BD9-81ED-4DB2-BD59-A6C34878D82A}">
                    <a16:rowId xmlns:a16="http://schemas.microsoft.com/office/drawing/2014/main" val="10001"/>
                  </a:ext>
                </a:extLst>
              </a:tr>
              <a:tr h="381000">
                <a:tc>
                  <a:txBody>
                    <a:bodyPr/>
                    <a:lstStyle/>
                    <a:p>
                      <a:pPr algn="ctr">
                        <a:buNone/>
                      </a:pPr>
                      <a:r>
                        <a:rPr lang="en-US" altLang="zh-CN" dirty="0" err="1"/>
                        <a:t>uintr</a:t>
                      </a:r>
                      <a:r>
                        <a:rPr lang="en-US" altLang="zh-CN" dirty="0"/>
                        <a:t> (process)</a:t>
                      </a:r>
                    </a:p>
                  </a:txBody>
                  <a:tcPr anchor="ctr"/>
                </a:tc>
                <a:tc>
                  <a:txBody>
                    <a:bodyPr/>
                    <a:lstStyle/>
                    <a:p>
                      <a:pPr algn="ctr">
                        <a:buNone/>
                      </a:pPr>
                      <a:r>
                        <a:rPr lang="en-US" altLang="zh-CN" dirty="0"/>
                        <a:t>377670</a:t>
                      </a:r>
                    </a:p>
                  </a:txBody>
                  <a:tcPr anchor="ctr"/>
                </a:tc>
                <a:tc>
                  <a:txBody>
                    <a:bodyPr/>
                    <a:lstStyle/>
                    <a:p>
                      <a:pPr algn="ctr">
                        <a:buNone/>
                      </a:pPr>
                      <a:r>
                        <a:rPr lang="en-US" altLang="zh-CN" dirty="0"/>
                        <a:t>347037</a:t>
                      </a:r>
                    </a:p>
                  </a:txBody>
                  <a:tcPr anchor="ctr"/>
                </a:tc>
                <a:extLst>
                  <a:ext uri="{0D108BD9-81ED-4DB2-BD59-A6C34878D82A}">
                    <a16:rowId xmlns:a16="http://schemas.microsoft.com/office/drawing/2014/main" val="10002"/>
                  </a:ext>
                </a:extLst>
              </a:tr>
              <a:tr h="381000">
                <a:tc>
                  <a:txBody>
                    <a:bodyPr/>
                    <a:lstStyle/>
                    <a:p>
                      <a:pPr algn="ctr">
                        <a:buNone/>
                      </a:pPr>
                      <a:r>
                        <a:rPr lang="en-US" altLang="zh-CN" dirty="0"/>
                        <a:t>signal</a:t>
                      </a:r>
                    </a:p>
                  </a:txBody>
                  <a:tcPr anchor="ctr"/>
                </a:tc>
                <a:tc>
                  <a:txBody>
                    <a:bodyPr/>
                    <a:lstStyle/>
                    <a:p>
                      <a:pPr algn="ctr">
                        <a:buNone/>
                      </a:pPr>
                      <a:r>
                        <a:rPr lang="en-US" altLang="zh-CN" dirty="0"/>
                        <a:t>31798</a:t>
                      </a:r>
                    </a:p>
                  </a:txBody>
                  <a:tcPr anchor="ctr"/>
                </a:tc>
                <a:tc>
                  <a:txBody>
                    <a:bodyPr/>
                    <a:lstStyle/>
                    <a:p>
                      <a:pPr algn="ctr">
                        <a:buNone/>
                      </a:pPr>
                      <a:r>
                        <a:rPr lang="en-US" altLang="zh-CN" dirty="0"/>
                        <a:t>N/A</a:t>
                      </a:r>
                    </a:p>
                  </a:txBody>
                  <a:tcPr anchor="ctr"/>
                </a:tc>
                <a:extLst>
                  <a:ext uri="{0D108BD9-81ED-4DB2-BD59-A6C34878D82A}">
                    <a16:rowId xmlns:a16="http://schemas.microsoft.com/office/drawing/2014/main" val="10003"/>
                  </a:ext>
                </a:extLst>
              </a:tr>
              <a:tr h="381000">
                <a:tc>
                  <a:txBody>
                    <a:bodyPr/>
                    <a:lstStyle/>
                    <a:p>
                      <a:pPr algn="ctr">
                        <a:buNone/>
                      </a:pPr>
                      <a:r>
                        <a:rPr lang="en-US" altLang="zh-CN" dirty="0" err="1"/>
                        <a:t>eventfd</a:t>
                      </a:r>
                      <a:endParaRPr lang="en-US" altLang="zh-CN" dirty="0"/>
                    </a:p>
                  </a:txBody>
                  <a:tcPr anchor="ctr"/>
                </a:tc>
                <a:tc>
                  <a:txBody>
                    <a:bodyPr/>
                    <a:lstStyle/>
                    <a:p>
                      <a:pPr algn="ctr">
                        <a:buNone/>
                      </a:pPr>
                      <a:r>
                        <a:rPr lang="en-US" altLang="zh-CN" dirty="0"/>
                        <a:t>26630</a:t>
                      </a:r>
                    </a:p>
                  </a:txBody>
                  <a:tcPr anchor="ctr"/>
                </a:tc>
                <a:tc>
                  <a:txBody>
                    <a:bodyPr/>
                    <a:lstStyle/>
                    <a:p>
                      <a:pPr algn="ctr">
                        <a:buNone/>
                      </a:pPr>
                      <a:r>
                        <a:rPr lang="en-US" altLang="zh-CN"/>
                        <a:t>N/A</a:t>
                      </a:r>
                    </a:p>
                  </a:txBody>
                  <a:tcPr anchor="ctr"/>
                </a:tc>
                <a:extLst>
                  <a:ext uri="{0D108BD9-81ED-4DB2-BD59-A6C34878D82A}">
                    <a16:rowId xmlns:a16="http://schemas.microsoft.com/office/drawing/2014/main" val="10004"/>
                  </a:ext>
                </a:extLst>
              </a:tr>
              <a:tr h="381000">
                <a:tc>
                  <a:txBody>
                    <a:bodyPr/>
                    <a:lstStyle/>
                    <a:p>
                      <a:pPr algn="ctr">
                        <a:buNone/>
                      </a:pPr>
                      <a:r>
                        <a:rPr lang="en-US" altLang="zh-CN" dirty="0"/>
                        <a:t>pipe</a:t>
                      </a:r>
                    </a:p>
                  </a:txBody>
                  <a:tcPr anchor="ctr"/>
                </a:tc>
                <a:tc>
                  <a:txBody>
                    <a:bodyPr/>
                    <a:lstStyle/>
                    <a:p>
                      <a:pPr algn="ctr">
                        <a:buNone/>
                      </a:pPr>
                      <a:r>
                        <a:rPr lang="en-US" altLang="zh-CN" dirty="0"/>
                        <a:t>9436</a:t>
                      </a:r>
                    </a:p>
                  </a:txBody>
                  <a:tcPr anchor="ctr"/>
                </a:tc>
                <a:tc>
                  <a:txBody>
                    <a:bodyPr/>
                    <a:lstStyle/>
                    <a:p>
                      <a:pPr algn="ctr">
                        <a:buNone/>
                      </a:pPr>
                      <a:r>
                        <a:rPr lang="en-US" altLang="zh-CN" dirty="0"/>
                        <a:t>14011</a:t>
                      </a:r>
                    </a:p>
                  </a:txBody>
                  <a:tcPr anchor="ctr"/>
                </a:tc>
                <a:extLst>
                  <a:ext uri="{0D108BD9-81ED-4DB2-BD59-A6C34878D82A}">
                    <a16:rowId xmlns:a16="http://schemas.microsoft.com/office/drawing/2014/main" val="10005"/>
                  </a:ext>
                </a:extLst>
              </a:tr>
              <a:tr h="381000">
                <a:tc>
                  <a:txBody>
                    <a:bodyPr/>
                    <a:lstStyle/>
                    <a:p>
                      <a:pPr algn="ctr">
                        <a:buNone/>
                      </a:pPr>
                      <a:r>
                        <a:rPr lang="en-US" altLang="zh-CN" dirty="0" err="1"/>
                        <a:t>fifo</a:t>
                      </a:r>
                      <a:endParaRPr lang="en-US" altLang="zh-CN" dirty="0"/>
                    </a:p>
                  </a:txBody>
                  <a:tcPr anchor="ctr"/>
                </a:tc>
                <a:tc>
                  <a:txBody>
                    <a:bodyPr/>
                    <a:lstStyle/>
                    <a:p>
                      <a:pPr algn="ctr">
                        <a:buNone/>
                      </a:pPr>
                      <a:r>
                        <a:rPr lang="en-US" altLang="zh-CN" dirty="0"/>
                        <a:t>25544</a:t>
                      </a:r>
                    </a:p>
                  </a:txBody>
                  <a:tcPr anchor="ctr"/>
                </a:tc>
                <a:tc>
                  <a:txBody>
                    <a:bodyPr/>
                    <a:lstStyle/>
                    <a:p>
                      <a:pPr algn="ctr">
                        <a:buNone/>
                      </a:pPr>
                      <a:r>
                        <a:rPr lang="en-US" altLang="zh-CN" dirty="0"/>
                        <a:t>16527</a:t>
                      </a:r>
                    </a:p>
                  </a:txBody>
                  <a:tcPr anchor="ctr"/>
                </a:tc>
                <a:extLst>
                  <a:ext uri="{0D108BD9-81ED-4DB2-BD59-A6C34878D82A}">
                    <a16:rowId xmlns:a16="http://schemas.microsoft.com/office/drawing/2014/main" val="10006"/>
                  </a:ext>
                </a:extLst>
              </a:tr>
              <a:tr h="381000">
                <a:tc>
                  <a:txBody>
                    <a:bodyPr/>
                    <a:lstStyle/>
                    <a:p>
                      <a:pPr algn="ctr">
                        <a:buNone/>
                      </a:pPr>
                      <a:r>
                        <a:rPr lang="en-US" altLang="zh-CN" dirty="0"/>
                        <a:t>domain</a:t>
                      </a:r>
                    </a:p>
                  </a:txBody>
                  <a:tcPr anchor="ctr"/>
                </a:tc>
                <a:tc>
                  <a:txBody>
                    <a:bodyPr/>
                    <a:lstStyle/>
                    <a:p>
                      <a:pPr algn="ctr">
                        <a:buNone/>
                      </a:pPr>
                      <a:r>
                        <a:rPr lang="en-US" altLang="zh-CN" dirty="0"/>
                        <a:t>11183</a:t>
                      </a:r>
                    </a:p>
                  </a:txBody>
                  <a:tcPr anchor="ctr"/>
                </a:tc>
                <a:tc>
                  <a:txBody>
                    <a:bodyPr/>
                    <a:lstStyle/>
                    <a:p>
                      <a:pPr algn="ctr">
                        <a:buNone/>
                      </a:pPr>
                      <a:r>
                        <a:rPr lang="en-US" altLang="zh-CN" dirty="0"/>
                        <a:t>19758</a:t>
                      </a:r>
                    </a:p>
                  </a:txBody>
                  <a:tcPr anchor="ctr"/>
                </a:tc>
                <a:extLst>
                  <a:ext uri="{0D108BD9-81ED-4DB2-BD59-A6C34878D82A}">
                    <a16:rowId xmlns:a16="http://schemas.microsoft.com/office/drawing/2014/main" val="10007"/>
                  </a:ext>
                </a:extLst>
              </a:tr>
            </a:tbl>
          </a:graphicData>
        </a:graphic>
      </p:graphicFrame>
      <p:sp>
        <p:nvSpPr>
          <p:cNvPr id="9" name="Content Placeholder 2">
            <a:extLst>
              <a:ext uri="{FF2B5EF4-FFF2-40B4-BE49-F238E27FC236}">
                <a16:creationId xmlns:a16="http://schemas.microsoft.com/office/drawing/2014/main" id="{2E0D6732-3D11-3E43-A883-8D7FBA08F678}"/>
              </a:ext>
            </a:extLst>
          </p:cNvPr>
          <p:cNvSpPr txBox="1"/>
          <p:nvPr/>
        </p:nvSpPr>
        <p:spPr>
          <a:xfrm>
            <a:off x="871414" y="1770401"/>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物理机器数据</a:t>
            </a:r>
            <a:endParaRPr lang="en-US" altLang="zh-CN" dirty="0">
              <a:sym typeface="+mn-ea"/>
            </a:endParaRPr>
          </a:p>
        </p:txBody>
      </p:sp>
    </p:spTree>
    <p:extLst>
      <p:ext uri="{BB962C8B-B14F-4D97-AF65-F5344CB8AC3E}">
        <p14:creationId xmlns:p14="http://schemas.microsoft.com/office/powerpoint/2010/main" val="136138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系统调用和进程间通信的关系</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04986"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err="1">
                <a:sym typeface="+mn-ea"/>
              </a:rPr>
              <a:t>Uintr</a:t>
            </a:r>
            <a:r>
              <a:rPr lang="zh-CN" altLang="en-US" sz="2400" dirty="0">
                <a:sym typeface="+mn-ea"/>
              </a:rPr>
              <a:t> 为</a:t>
            </a:r>
            <a:r>
              <a:rPr lang="en-US" altLang="zh-CN" sz="2400" dirty="0">
                <a:sym typeface="+mn-ea"/>
              </a:rPr>
              <a:t>IPC</a:t>
            </a:r>
            <a:r>
              <a:rPr lang="zh-CN" altLang="en-US" sz="2400" dirty="0">
                <a:sym typeface="+mn-ea"/>
              </a:rPr>
              <a:t>提供了双向的通知机制，实现进程间通信</a:t>
            </a:r>
            <a:endParaRPr lang="en-US" altLang="zh-CN" sz="2400" dirty="0">
              <a:sym typeface="+mn-ea"/>
            </a:endParaRPr>
          </a:p>
          <a:p>
            <a:r>
              <a:rPr lang="zh-CN" altLang="en-US" sz="2400" dirty="0">
                <a:sym typeface="+mn-ea"/>
              </a:rPr>
              <a:t>在内核页表隔离的情况下</a:t>
            </a:r>
            <a:r>
              <a:rPr lang="en-US" altLang="zh-CN" sz="2400" dirty="0">
                <a:sym typeface="+mn-ea"/>
              </a:rPr>
              <a:t>,</a:t>
            </a:r>
            <a:r>
              <a:rPr lang="zh-CN" altLang="en-US" sz="2400" dirty="0">
                <a:sym typeface="+mn-ea"/>
              </a:rPr>
              <a:t> 内核也可以看成广义的进程</a:t>
            </a:r>
            <a:endParaRPr lang="en-US" altLang="zh-CN" sz="2400" dirty="0">
              <a:sym typeface="+mn-ea"/>
            </a:endParaRPr>
          </a:p>
          <a:p>
            <a:r>
              <a:rPr lang="zh-CN" altLang="en-US" sz="2400" dirty="0">
                <a:sym typeface="+mn-ea"/>
              </a:rPr>
              <a:t>同步</a:t>
            </a:r>
            <a:r>
              <a:rPr lang="en-US" altLang="zh-CN" sz="2400" dirty="0" err="1">
                <a:sym typeface="+mn-ea"/>
              </a:rPr>
              <a:t>syscall</a:t>
            </a:r>
            <a:r>
              <a:rPr lang="zh-CN" altLang="en-US" sz="2400" dirty="0">
                <a:sym typeface="+mn-ea"/>
              </a:rPr>
              <a:t>指令本身就是一种类似中断的通知机制</a:t>
            </a:r>
            <a:endParaRPr lang="en-US" altLang="zh-CN" sz="2400" dirty="0">
              <a:sym typeface="+mn-ea"/>
            </a:endParaRPr>
          </a:p>
          <a:p>
            <a:r>
              <a:rPr lang="zh-CN" altLang="en-US" sz="2400" dirty="0">
                <a:sym typeface="+mn-ea"/>
              </a:rPr>
              <a:t>传统的</a:t>
            </a:r>
            <a:r>
              <a:rPr lang="en-US" altLang="zh-CN" sz="2400" dirty="0" err="1">
                <a:sym typeface="+mn-ea"/>
              </a:rPr>
              <a:t>syscall</a:t>
            </a:r>
            <a:r>
              <a:rPr lang="zh-CN" altLang="en-US" sz="2400" dirty="0">
                <a:sym typeface="+mn-ea"/>
              </a:rPr>
              <a:t>是同步的</a:t>
            </a:r>
            <a:r>
              <a:rPr lang="en-US" altLang="zh-CN" sz="2400" dirty="0">
                <a:sym typeface="+mn-ea"/>
              </a:rPr>
              <a:t>,</a:t>
            </a:r>
            <a:r>
              <a:rPr lang="zh-CN" altLang="en-US" sz="2400" dirty="0">
                <a:sym typeface="+mn-ea"/>
              </a:rPr>
              <a:t> 单向的</a:t>
            </a:r>
            <a:endParaRPr lang="en-US" altLang="zh-CN" sz="2400" dirty="0">
              <a:sym typeface="+mn-ea"/>
            </a:endParaRPr>
          </a:p>
          <a:p>
            <a:r>
              <a:rPr lang="zh-CN" altLang="en-US" sz="2400" dirty="0">
                <a:sym typeface="+mn-ea"/>
              </a:rPr>
              <a:t>如果内核能用利用</a:t>
            </a:r>
            <a:r>
              <a:rPr lang="en-US" altLang="zh-CN" sz="2400" dirty="0" err="1">
                <a:sym typeface="+mn-ea"/>
              </a:rPr>
              <a:t>uintr</a:t>
            </a:r>
            <a:r>
              <a:rPr lang="zh-CN" altLang="en-US" sz="2400" dirty="0">
                <a:sym typeface="+mn-ea"/>
              </a:rPr>
              <a:t>通知机制作为系统调用的返回</a:t>
            </a:r>
            <a:r>
              <a:rPr lang="en-US" altLang="zh-CN" sz="2400" dirty="0">
                <a:sym typeface="+mn-ea"/>
              </a:rPr>
              <a:t>?</a:t>
            </a:r>
          </a:p>
          <a:p>
            <a:r>
              <a:rPr lang="zh-CN" altLang="en-US" sz="2400" dirty="0">
                <a:sym typeface="+mn-ea"/>
              </a:rPr>
              <a:t>双向通知</a:t>
            </a:r>
            <a:r>
              <a:rPr lang="en-US" altLang="zh-CN" sz="2400" dirty="0">
                <a:sym typeface="+mn-ea"/>
              </a:rPr>
              <a:t>,</a:t>
            </a:r>
            <a:r>
              <a:rPr lang="zh-CN" altLang="en-US" sz="2400" dirty="0">
                <a:sym typeface="+mn-ea"/>
              </a:rPr>
              <a:t> 异步编程</a:t>
            </a:r>
            <a:r>
              <a:rPr lang="en-US" altLang="zh-CN" sz="2400" dirty="0">
                <a:sym typeface="+mn-ea"/>
              </a:rPr>
              <a:t>/io?</a:t>
            </a:r>
          </a:p>
          <a:p>
            <a:endParaRPr lang="en-US" altLang="zh-CN" sz="2400" dirty="0">
              <a:sym typeface="+mn-ea"/>
            </a:endParaRPr>
          </a:p>
        </p:txBody>
      </p:sp>
    </p:spTree>
    <p:extLst>
      <p:ext uri="{BB962C8B-B14F-4D97-AF65-F5344CB8AC3E}">
        <p14:creationId xmlns:p14="http://schemas.microsoft.com/office/powerpoint/2010/main" val="254352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异步编程</a:t>
            </a:r>
            <a:r>
              <a:rPr lang="en-US" altLang="zh-CN" sz="4000" b="1" dirty="0">
                <a:solidFill>
                  <a:srgbClr val="704F95"/>
                </a:solidFill>
                <a:latin typeface="思源宋体 Medium" panose="02020500000000000000" pitchFamily="18" charset="-122"/>
                <a:ea typeface="思源宋体 Medium" panose="02020500000000000000" pitchFamily="18" charset="-122"/>
              </a:rPr>
              <a:t>/IO</a:t>
            </a:r>
            <a:r>
              <a:rPr lang="zh-CN" altLang="en-US" sz="4000" b="1" dirty="0">
                <a:solidFill>
                  <a:srgbClr val="704F95"/>
                </a:solidFill>
                <a:latin typeface="思源宋体 Medium" panose="02020500000000000000" pitchFamily="18" charset="-122"/>
                <a:ea typeface="思源宋体 Medium" panose="02020500000000000000" pitchFamily="18" charset="-122"/>
              </a:rPr>
              <a:t>背景</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04986"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ym typeface="+mn-ea"/>
              </a:rPr>
              <a:t>Why</a:t>
            </a:r>
            <a:r>
              <a:rPr lang="zh-CN" altLang="en-US" sz="2400" dirty="0">
                <a:sym typeface="+mn-ea"/>
              </a:rPr>
              <a:t> 异步</a:t>
            </a:r>
            <a:r>
              <a:rPr lang="en-US" altLang="zh-CN" sz="2400" dirty="0">
                <a:sym typeface="+mn-ea"/>
              </a:rPr>
              <a:t>?</a:t>
            </a:r>
          </a:p>
          <a:p>
            <a:r>
              <a:rPr lang="zh-CN" altLang="en-US" sz="2400" dirty="0">
                <a:sym typeface="+mn-ea"/>
              </a:rPr>
              <a:t>随着互联网上数据量的不断增大</a:t>
            </a:r>
            <a:r>
              <a:rPr lang="en-US" altLang="zh-CN" sz="2400" dirty="0">
                <a:sym typeface="+mn-ea"/>
              </a:rPr>
              <a:t>,</a:t>
            </a:r>
            <a:r>
              <a:rPr lang="zh-CN" altLang="en-US" sz="2400" dirty="0">
                <a:sym typeface="+mn-ea"/>
              </a:rPr>
              <a:t> </a:t>
            </a:r>
            <a:r>
              <a:rPr lang="en-US" altLang="zh-CN" sz="2400" dirty="0">
                <a:sym typeface="+mn-ea"/>
              </a:rPr>
              <a:t>web</a:t>
            </a:r>
            <a:r>
              <a:rPr lang="zh-CN" altLang="en-US" sz="2400" dirty="0">
                <a:sym typeface="+mn-ea"/>
              </a:rPr>
              <a:t>服务的不断多样化</a:t>
            </a:r>
            <a:r>
              <a:rPr lang="en-US" altLang="zh-CN" sz="2400" dirty="0">
                <a:sym typeface="+mn-ea"/>
              </a:rPr>
              <a:t>,</a:t>
            </a:r>
            <a:r>
              <a:rPr lang="zh-CN" altLang="en-US" sz="2400" dirty="0">
                <a:sym typeface="+mn-ea"/>
              </a:rPr>
              <a:t> 如何让高并发且</a:t>
            </a:r>
            <a:r>
              <a:rPr lang="en-US" altLang="zh-CN" sz="2400" dirty="0">
                <a:sym typeface="+mn-ea"/>
              </a:rPr>
              <a:t>IO</a:t>
            </a:r>
            <a:r>
              <a:rPr lang="zh-CN" altLang="en-US" sz="2400" dirty="0">
                <a:sym typeface="+mn-ea"/>
              </a:rPr>
              <a:t>密集的程序更高效的工作变得格外重要。</a:t>
            </a:r>
            <a:endParaRPr lang="en-US" altLang="zh-CN" sz="2400" dirty="0">
              <a:sym typeface="+mn-ea"/>
            </a:endParaRPr>
          </a:p>
          <a:p>
            <a:r>
              <a:rPr lang="zh-CN" altLang="en-US" sz="2400" dirty="0">
                <a:sym typeface="+mn-ea"/>
              </a:rPr>
              <a:t>经典的阻塞</a:t>
            </a:r>
            <a:r>
              <a:rPr lang="en-US" altLang="zh-CN" sz="2400" dirty="0">
                <a:sym typeface="+mn-ea"/>
              </a:rPr>
              <a:t>IO</a:t>
            </a:r>
            <a:r>
              <a:rPr lang="zh-CN" altLang="en-US" sz="2400" dirty="0">
                <a:sym typeface="+mn-ea"/>
              </a:rPr>
              <a:t>或者系统调用显然不能满足对性能的需求。</a:t>
            </a:r>
            <a:endParaRPr lang="en-US" altLang="zh-CN" sz="2400" dirty="0">
              <a:sym typeface="+mn-ea"/>
            </a:endParaRPr>
          </a:p>
          <a:p>
            <a:r>
              <a:rPr lang="zh-CN" altLang="en-US" sz="2400" dirty="0">
                <a:sym typeface="+mn-ea"/>
              </a:rPr>
              <a:t>纯粹的同步并行并不能处理海量的数据</a:t>
            </a:r>
            <a:r>
              <a:rPr lang="en-US" altLang="zh-CN" sz="2400" dirty="0">
                <a:sym typeface="+mn-ea"/>
              </a:rPr>
              <a:t>,</a:t>
            </a:r>
            <a:r>
              <a:rPr lang="zh-CN" altLang="en-US" sz="2400" dirty="0">
                <a:sym typeface="+mn-ea"/>
              </a:rPr>
              <a:t> 并且线程的堆栈以及切换开销很大。</a:t>
            </a:r>
            <a:endParaRPr lang="en-US" altLang="zh-CN" sz="2400" dirty="0">
              <a:sym typeface="+mn-ea"/>
            </a:endParaRPr>
          </a:p>
          <a:p>
            <a:r>
              <a:rPr lang="zh-CN" altLang="en-US" sz="2400" dirty="0">
                <a:sym typeface="+mn-ea"/>
              </a:rPr>
              <a:t>异步的本质是使得</a:t>
            </a:r>
            <a:r>
              <a:rPr lang="en-US" altLang="zh-CN" sz="2400" dirty="0" err="1">
                <a:sym typeface="+mn-ea"/>
              </a:rPr>
              <a:t>cpu</a:t>
            </a:r>
            <a:r>
              <a:rPr lang="zh-CN" altLang="en-US" sz="2400" dirty="0">
                <a:sym typeface="+mn-ea"/>
              </a:rPr>
              <a:t>任务和非</a:t>
            </a:r>
            <a:r>
              <a:rPr lang="en-US" altLang="zh-CN" sz="2400" dirty="0" err="1">
                <a:sym typeface="+mn-ea"/>
              </a:rPr>
              <a:t>cpu</a:t>
            </a:r>
            <a:r>
              <a:rPr lang="zh-CN" altLang="en-US" sz="2400" dirty="0">
                <a:sym typeface="+mn-ea"/>
              </a:rPr>
              <a:t>任务分离</a:t>
            </a:r>
            <a:r>
              <a:rPr lang="en-US" altLang="zh-CN" sz="2400" dirty="0">
                <a:sym typeface="+mn-ea"/>
              </a:rPr>
              <a:t>,</a:t>
            </a:r>
            <a:r>
              <a:rPr lang="zh-CN" altLang="en-US" sz="2400" dirty="0">
                <a:sym typeface="+mn-ea"/>
              </a:rPr>
              <a:t> 从而更好地提高</a:t>
            </a:r>
            <a:r>
              <a:rPr lang="en-US" altLang="zh-CN" sz="2400" dirty="0" err="1">
                <a:sym typeface="+mn-ea"/>
              </a:rPr>
              <a:t>cpu</a:t>
            </a:r>
            <a:r>
              <a:rPr lang="zh-CN" altLang="en-US" sz="2400" dirty="0">
                <a:sym typeface="+mn-ea"/>
              </a:rPr>
              <a:t>和其他设备的利用率</a:t>
            </a:r>
            <a:endParaRPr lang="en-US" altLang="zh-CN" sz="2400" dirty="0">
              <a:sym typeface="+mn-ea"/>
            </a:endParaRPr>
          </a:p>
          <a:p>
            <a:endParaRPr lang="en-US" altLang="zh-CN" sz="2400" dirty="0">
              <a:sym typeface="+mn-ea"/>
            </a:endParaRPr>
          </a:p>
          <a:p>
            <a:endParaRPr lang="en-US" altLang="zh-CN" sz="2400" dirty="0">
              <a:sym typeface="+mn-ea"/>
            </a:endParaRPr>
          </a:p>
        </p:txBody>
      </p:sp>
      <p:pic>
        <p:nvPicPr>
          <p:cNvPr id="5" name="图片 4">
            <a:extLst>
              <a:ext uri="{FF2B5EF4-FFF2-40B4-BE49-F238E27FC236}">
                <a16:creationId xmlns:a16="http://schemas.microsoft.com/office/drawing/2014/main" id="{DFFB32D4-BEAD-6040-B138-900AECA919BA}"/>
              </a:ext>
            </a:extLst>
          </p:cNvPr>
          <p:cNvPicPr>
            <a:picLocks noChangeAspect="1"/>
          </p:cNvPicPr>
          <p:nvPr/>
        </p:nvPicPr>
        <p:blipFill>
          <a:blip r:embed="rId4"/>
          <a:stretch>
            <a:fillRect/>
          </a:stretch>
        </p:blipFill>
        <p:spPr>
          <a:xfrm>
            <a:off x="4054021" y="4126706"/>
            <a:ext cx="2822301" cy="2467498"/>
          </a:xfrm>
          <a:prstGeom prst="rect">
            <a:avLst/>
          </a:prstGeom>
        </p:spPr>
      </p:pic>
    </p:spTree>
    <p:extLst>
      <p:ext uri="{BB962C8B-B14F-4D97-AF65-F5344CB8AC3E}">
        <p14:creationId xmlns:p14="http://schemas.microsoft.com/office/powerpoint/2010/main" val="227471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同步</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异步</a:t>
            </a:r>
            <a:r>
              <a:rPr lang="en-US" altLang="zh-CN" sz="4000" b="1" dirty="0">
                <a:solidFill>
                  <a:srgbClr val="704F95"/>
                </a:solidFill>
                <a:latin typeface="思源宋体 Medium" panose="02020500000000000000" pitchFamily="18" charset="-122"/>
                <a:ea typeface="思源宋体 Medium" panose="02020500000000000000" pitchFamily="18" charset="-122"/>
              </a:rPr>
              <a:t>IO</a:t>
            </a:r>
            <a:r>
              <a:rPr lang="zh-CN" altLang="en-US" sz="4000" b="1" dirty="0">
                <a:solidFill>
                  <a:srgbClr val="704F95"/>
                </a:solidFill>
                <a:latin typeface="思源宋体 Medium" panose="02020500000000000000" pitchFamily="18" charset="-122"/>
                <a:ea typeface="思源宋体 Medium" panose="02020500000000000000" pitchFamily="18" charset="-122"/>
              </a:rPr>
              <a:t>分类</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同步阻塞：例如 </a:t>
            </a:r>
            <a:r>
              <a:rPr lang="en-US" altLang="zh-CN" sz="2400" dirty="0">
                <a:sym typeface="+mn-ea"/>
              </a:rPr>
              <a:t>read</a:t>
            </a:r>
            <a:r>
              <a:rPr lang="zh-CN" altLang="en-US" sz="2400" dirty="0">
                <a:sym typeface="+mn-ea"/>
              </a:rPr>
              <a:t>，阻塞当前线程直到读取完成。</a:t>
            </a:r>
          </a:p>
          <a:p>
            <a:r>
              <a:rPr lang="zh-CN" altLang="en-US" sz="2400" dirty="0">
                <a:sym typeface="+mn-ea"/>
              </a:rPr>
              <a:t>同步非阻塞：例如 </a:t>
            </a:r>
            <a:r>
              <a:rPr lang="en-US" altLang="zh-CN" sz="2400" dirty="0">
                <a:sym typeface="+mn-ea"/>
              </a:rPr>
              <a:t>read(NONBLOCK) </a:t>
            </a:r>
            <a:r>
              <a:rPr lang="zh-CN" altLang="en-US" sz="2400" dirty="0">
                <a:sym typeface="+mn-ea"/>
              </a:rPr>
              <a:t>，如果当前读尚未就绪则立即返回。</a:t>
            </a:r>
          </a:p>
          <a:p>
            <a:r>
              <a:rPr lang="zh-CN" altLang="en-US" sz="2400" dirty="0">
                <a:sym typeface="+mn-ea"/>
              </a:rPr>
              <a:t>多路复用：例如 </a:t>
            </a:r>
            <a:r>
              <a:rPr lang="en-US" altLang="zh-CN" sz="2400" dirty="0" err="1">
                <a:sym typeface="+mn-ea"/>
              </a:rPr>
              <a:t>select,poll,epoll</a:t>
            </a:r>
            <a:r>
              <a:rPr lang="zh-CN" altLang="en-US" sz="2400" dirty="0">
                <a:sym typeface="+mn-ea"/>
              </a:rPr>
              <a:t>，阻塞当前线程直到给定事件中的任何一个发生。常配合同步非阻塞接口使用。</a:t>
            </a:r>
          </a:p>
          <a:p>
            <a:r>
              <a:rPr lang="zh-CN" altLang="en-US" sz="2400" dirty="0">
                <a:sym typeface="+mn-ea"/>
              </a:rPr>
              <a:t>异步：例如 </a:t>
            </a:r>
            <a:r>
              <a:rPr lang="en-US" altLang="zh-CN" sz="2400" dirty="0" err="1">
                <a:sym typeface="+mn-ea"/>
              </a:rPr>
              <a:t>MPI_iread</a:t>
            </a:r>
            <a:r>
              <a:rPr lang="zh-CN" altLang="en-US" sz="2400" dirty="0">
                <a:sym typeface="+mn-ea"/>
              </a:rPr>
              <a:t>，发出读请求，返回一个 </a:t>
            </a:r>
            <a:r>
              <a:rPr lang="en-US" altLang="zh-CN" sz="2400" dirty="0">
                <a:sym typeface="+mn-ea"/>
              </a:rPr>
              <a:t>token</a:t>
            </a:r>
            <a:r>
              <a:rPr lang="zh-CN" altLang="en-US" sz="2400" dirty="0">
                <a:sym typeface="+mn-ea"/>
              </a:rPr>
              <a:t>。之后可以查询请求状态（轮询）或者用 </a:t>
            </a:r>
            <a:r>
              <a:rPr lang="en-US" altLang="zh-CN" sz="2400" dirty="0">
                <a:sym typeface="+mn-ea"/>
              </a:rPr>
              <a:t>wait </a:t>
            </a:r>
            <a:r>
              <a:rPr lang="zh-CN" altLang="en-US" sz="2400" dirty="0">
                <a:sym typeface="+mn-ea"/>
              </a:rPr>
              <a:t>接口阻塞等待操作完成。</a:t>
            </a:r>
          </a:p>
          <a:p>
            <a:r>
              <a:rPr lang="zh-CN" altLang="en-US" sz="2400" dirty="0">
                <a:sym typeface="+mn-ea"/>
              </a:rPr>
              <a:t>循环队列：例如 </a:t>
            </a:r>
            <a:r>
              <a:rPr lang="en-US" altLang="zh-CN" sz="2400" dirty="0" err="1">
                <a:sym typeface="+mn-ea"/>
              </a:rPr>
              <a:t>io_uring</a:t>
            </a:r>
            <a:r>
              <a:rPr lang="en-US" altLang="zh-CN" sz="2400" dirty="0">
                <a:sym typeface="+mn-ea"/>
              </a:rPr>
              <a:t> </a:t>
            </a:r>
            <a:r>
              <a:rPr lang="zh-CN" altLang="en-US" sz="2400" dirty="0">
                <a:sym typeface="+mn-ea"/>
              </a:rPr>
              <a:t>及硬件设备，背后有一个内核线程（或硬件上的处理器）同时处理 </a:t>
            </a:r>
            <a:r>
              <a:rPr lang="en-US" altLang="zh-CN" sz="2400" dirty="0">
                <a:sym typeface="+mn-ea"/>
              </a:rPr>
              <a:t>IO </a:t>
            </a:r>
            <a:r>
              <a:rPr lang="zh-CN" altLang="en-US" sz="2400" dirty="0">
                <a:sym typeface="+mn-ea"/>
              </a:rPr>
              <a:t>操作，二者通过共享内存中的两个循环队列（请求队列和完成队列）传递请求状态。</a:t>
            </a:r>
            <a:endParaRPr lang="en-US" altLang="zh-CN" sz="2400" dirty="0">
              <a:sym typeface="+mn-ea"/>
            </a:endParaRPr>
          </a:p>
          <a:p>
            <a:endParaRPr lang="en-US" altLang="zh-CN" sz="2400" dirty="0">
              <a:sym typeface="+mn-ea"/>
            </a:endParaRPr>
          </a:p>
          <a:p>
            <a:r>
              <a:rPr lang="zh-CN" altLang="en-US" sz="2400" dirty="0">
                <a:sym typeface="+mn-ea"/>
              </a:rPr>
              <a:t>以上非阻塞</a:t>
            </a:r>
            <a:r>
              <a:rPr lang="en-US" altLang="zh-CN" sz="2400" dirty="0">
                <a:sym typeface="+mn-ea"/>
              </a:rPr>
              <a:t>/</a:t>
            </a:r>
            <a:r>
              <a:rPr lang="zh-CN" altLang="en-US" sz="2400" dirty="0">
                <a:sym typeface="+mn-ea"/>
              </a:rPr>
              <a:t>异步的特征</a:t>
            </a:r>
            <a:r>
              <a:rPr lang="en-US" altLang="zh-CN" sz="2400" dirty="0">
                <a:sym typeface="+mn-ea"/>
              </a:rPr>
              <a:t>:</a:t>
            </a:r>
            <a:r>
              <a:rPr lang="zh-CN" altLang="en-US" sz="2400" dirty="0">
                <a:sym typeface="+mn-ea"/>
              </a:rPr>
              <a:t> 异步地提交请求</a:t>
            </a:r>
            <a:r>
              <a:rPr lang="en-US" altLang="zh-CN" sz="2400" dirty="0">
                <a:sym typeface="+mn-ea"/>
              </a:rPr>
              <a:t>,</a:t>
            </a:r>
            <a:r>
              <a:rPr lang="zh-CN" altLang="en-US" sz="2400" dirty="0">
                <a:sym typeface="+mn-ea"/>
              </a:rPr>
              <a:t> 但是完成请求后的操作仍然需要在程序的特定节点调用相关的函数来</a:t>
            </a:r>
            <a:r>
              <a:rPr lang="zh-CN" altLang="en-US" sz="2400" b="1" dirty="0">
                <a:sym typeface="+mn-ea"/>
              </a:rPr>
              <a:t>获取请求的完成情况</a:t>
            </a:r>
            <a:r>
              <a:rPr lang="zh-CN" altLang="en-US" sz="2400" dirty="0">
                <a:sym typeface="+mn-ea"/>
              </a:rPr>
              <a:t>。延迟由请求完成本身的耗时和查询请求完成情况的频率共同决定。</a:t>
            </a:r>
          </a:p>
        </p:txBody>
      </p:sp>
    </p:spTree>
    <p:extLst>
      <p:ext uri="{BB962C8B-B14F-4D97-AF65-F5344CB8AC3E}">
        <p14:creationId xmlns:p14="http://schemas.microsoft.com/office/powerpoint/2010/main" val="1910651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针对以上问题</a:t>
            </a:r>
            <a:r>
              <a:rPr lang="en-US" altLang="zh-CN" sz="2400" dirty="0">
                <a:sym typeface="+mn-ea"/>
              </a:rPr>
              <a:t>,</a:t>
            </a:r>
            <a:r>
              <a:rPr lang="zh-CN" altLang="en-US" sz="2400" dirty="0">
                <a:sym typeface="+mn-ea"/>
              </a:rPr>
              <a:t> 我们基于</a:t>
            </a:r>
            <a:r>
              <a:rPr lang="en-US" altLang="zh-CN" sz="2400" dirty="0" err="1">
                <a:sym typeface="+mn-ea"/>
              </a:rPr>
              <a:t>linux</a:t>
            </a:r>
            <a:r>
              <a:rPr lang="zh-CN" altLang="en-US" sz="2400" dirty="0">
                <a:sym typeface="+mn-ea"/>
              </a:rPr>
              <a:t> </a:t>
            </a:r>
            <a:r>
              <a:rPr lang="en-US" altLang="zh-CN" sz="2400" dirty="0" err="1">
                <a:sym typeface="+mn-ea"/>
              </a:rPr>
              <a:t>io_uring</a:t>
            </a:r>
            <a:r>
              <a:rPr lang="zh-CN" altLang="en-US" sz="2400" dirty="0">
                <a:sym typeface="+mn-ea"/>
              </a:rPr>
              <a:t>子系统</a:t>
            </a:r>
            <a:r>
              <a:rPr lang="en-US" altLang="zh-CN" sz="2400" dirty="0">
                <a:sym typeface="+mn-ea"/>
              </a:rPr>
              <a:t>,</a:t>
            </a:r>
            <a:r>
              <a:rPr lang="zh-CN" altLang="en-US" sz="2400" dirty="0">
                <a:sym typeface="+mn-ea"/>
              </a:rPr>
              <a:t> 添加了用户态的通知机制</a:t>
            </a:r>
            <a:r>
              <a:rPr lang="en-US" altLang="zh-CN" sz="2400" dirty="0">
                <a:sym typeface="+mn-ea"/>
              </a:rPr>
              <a:t>,</a:t>
            </a:r>
            <a:r>
              <a:rPr lang="zh-CN" altLang="en-US" sz="2400" dirty="0">
                <a:sym typeface="+mn-ea"/>
              </a:rPr>
              <a:t> 使得</a:t>
            </a:r>
            <a:r>
              <a:rPr lang="en-US" altLang="zh-CN" sz="2400" dirty="0">
                <a:sym typeface="+mn-ea"/>
              </a:rPr>
              <a:t>io</a:t>
            </a:r>
            <a:r>
              <a:rPr lang="zh-CN" altLang="en-US" sz="2400" dirty="0">
                <a:sym typeface="+mn-ea"/>
              </a:rPr>
              <a:t>的返回由用户态中断处理函数来统一处理</a:t>
            </a:r>
            <a:r>
              <a:rPr lang="en-US" altLang="zh-CN" sz="2400" dirty="0">
                <a:sym typeface="+mn-ea"/>
              </a:rPr>
              <a:t>,</a:t>
            </a:r>
            <a:r>
              <a:rPr lang="zh-CN" altLang="en-US" sz="2400" dirty="0">
                <a:sym typeface="+mn-ea"/>
              </a:rPr>
              <a:t> 不需要手动调用函数来检查</a:t>
            </a:r>
            <a:r>
              <a:rPr lang="en-US" altLang="zh-CN" sz="2400" dirty="0">
                <a:sym typeface="+mn-ea"/>
              </a:rPr>
              <a:t>io</a:t>
            </a:r>
            <a:r>
              <a:rPr lang="zh-CN" altLang="en-US" sz="2400" dirty="0">
                <a:sym typeface="+mn-ea"/>
              </a:rPr>
              <a:t>是否完成</a:t>
            </a:r>
            <a:r>
              <a:rPr lang="en-US" altLang="zh-CN" sz="2400" dirty="0">
                <a:sym typeface="+mn-ea"/>
              </a:rPr>
              <a:t>,</a:t>
            </a:r>
            <a:r>
              <a:rPr lang="zh-CN" altLang="en-US" sz="2400" dirty="0">
                <a:sym typeface="+mn-ea"/>
              </a:rPr>
              <a:t> 实现了真正意义上的异步。在吞吐量基本不变的情况下有了更低的延迟。</a:t>
            </a:r>
            <a:endParaRPr lang="en-US" altLang="zh-CN" sz="2400" dirty="0">
              <a:sym typeface="+mn-ea"/>
            </a:endParaRPr>
          </a:p>
        </p:txBody>
      </p:sp>
      <p:pic>
        <p:nvPicPr>
          <p:cNvPr id="2" name="图片 1">
            <a:extLst>
              <a:ext uri="{FF2B5EF4-FFF2-40B4-BE49-F238E27FC236}">
                <a16:creationId xmlns:a16="http://schemas.microsoft.com/office/drawing/2014/main" id="{22067F94-00BE-3145-B32A-2483BD4F09BD}"/>
              </a:ext>
            </a:extLst>
          </p:cNvPr>
          <p:cNvPicPr>
            <a:picLocks noChangeAspect="1"/>
          </p:cNvPicPr>
          <p:nvPr/>
        </p:nvPicPr>
        <p:blipFill>
          <a:blip r:embed="rId4"/>
          <a:stretch>
            <a:fillRect/>
          </a:stretch>
        </p:blipFill>
        <p:spPr>
          <a:xfrm>
            <a:off x="2915556" y="2617452"/>
            <a:ext cx="4764028" cy="3976752"/>
          </a:xfrm>
          <a:prstGeom prst="rect">
            <a:avLst/>
          </a:prstGeom>
        </p:spPr>
      </p:pic>
      <p:cxnSp>
        <p:nvCxnSpPr>
          <p:cNvPr id="6" name="直线箭头连接符 5">
            <a:extLst>
              <a:ext uri="{FF2B5EF4-FFF2-40B4-BE49-F238E27FC236}">
                <a16:creationId xmlns:a16="http://schemas.microsoft.com/office/drawing/2014/main" id="{584BFC41-C810-5644-B35A-49CE3D3CCD8A}"/>
              </a:ext>
            </a:extLst>
          </p:cNvPr>
          <p:cNvCxnSpPr>
            <a:cxnSpLocks/>
          </p:cNvCxnSpPr>
          <p:nvPr/>
        </p:nvCxnSpPr>
        <p:spPr>
          <a:xfrm flipV="1">
            <a:off x="6031687" y="2702565"/>
            <a:ext cx="210984" cy="292133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C06C7EB-25E8-164E-AE0F-78F16C682C50}"/>
              </a:ext>
            </a:extLst>
          </p:cNvPr>
          <p:cNvSpPr txBox="1"/>
          <p:nvPr/>
        </p:nvSpPr>
        <p:spPr>
          <a:xfrm>
            <a:off x="5515429" y="4598405"/>
            <a:ext cx="1454484" cy="276999"/>
          </a:xfrm>
          <a:prstGeom prst="rect">
            <a:avLst/>
          </a:prstGeom>
          <a:noFill/>
        </p:spPr>
        <p:txBody>
          <a:bodyPr wrap="square" rtlCol="0">
            <a:spAutoFit/>
          </a:bodyPr>
          <a:lstStyle/>
          <a:p>
            <a:r>
              <a:rPr kumimoji="1" lang="en-US" altLang="zh-CN" sz="1200" dirty="0">
                <a:solidFill>
                  <a:srgbClr val="7030A0"/>
                </a:solidFill>
                <a:highlight>
                  <a:srgbClr val="00FFFF"/>
                </a:highlight>
              </a:rPr>
              <a:t>User</a:t>
            </a:r>
            <a:r>
              <a:rPr kumimoji="1" lang="zh-CN" altLang="en-US" sz="1200" dirty="0">
                <a:solidFill>
                  <a:srgbClr val="7030A0"/>
                </a:solidFill>
                <a:highlight>
                  <a:srgbClr val="00FFFF"/>
                </a:highlight>
              </a:rPr>
              <a:t> </a:t>
            </a:r>
            <a:r>
              <a:rPr kumimoji="1" lang="en-US" altLang="zh-CN" sz="1200" dirty="0">
                <a:solidFill>
                  <a:srgbClr val="7030A0"/>
                </a:solidFill>
                <a:highlight>
                  <a:srgbClr val="00FFFF"/>
                </a:highlight>
              </a:rPr>
              <a:t>interrupt</a:t>
            </a:r>
            <a:endParaRPr kumimoji="1" lang="zh-CN" altLang="en-US" sz="1200" dirty="0">
              <a:solidFill>
                <a:srgbClr val="7030A0"/>
              </a:solidFill>
              <a:highlight>
                <a:srgbClr val="00FFFF"/>
              </a:highlight>
            </a:endParaRPr>
          </a:p>
        </p:txBody>
      </p:sp>
    </p:spTree>
    <p:extLst>
      <p:ext uri="{BB962C8B-B14F-4D97-AF65-F5344CB8AC3E}">
        <p14:creationId xmlns:p14="http://schemas.microsoft.com/office/powerpoint/2010/main" val="1993801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实验设定</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实验设定</a:t>
            </a:r>
            <a:r>
              <a:rPr lang="en-US" altLang="zh-CN" sz="2400" dirty="0">
                <a:sym typeface="+mn-ea"/>
              </a:rPr>
              <a:t>:</a:t>
            </a:r>
          </a:p>
          <a:p>
            <a:pPr lvl="1"/>
            <a:r>
              <a:rPr lang="zh-CN" altLang="en-US" sz="2000" dirty="0">
                <a:sym typeface="+mn-ea"/>
              </a:rPr>
              <a:t>给定一定量的</a:t>
            </a:r>
            <a:r>
              <a:rPr lang="en-US" altLang="zh-CN" sz="2000" dirty="0">
                <a:sym typeface="+mn-ea"/>
              </a:rPr>
              <a:t>io</a:t>
            </a:r>
            <a:r>
              <a:rPr lang="zh-CN" altLang="en-US" sz="2000" dirty="0">
                <a:sym typeface="+mn-ea"/>
              </a:rPr>
              <a:t>任务</a:t>
            </a:r>
            <a:r>
              <a:rPr lang="en-US" altLang="zh-CN" sz="2000" dirty="0">
                <a:sym typeface="+mn-ea"/>
              </a:rPr>
              <a:t>(read)</a:t>
            </a:r>
            <a:r>
              <a:rPr lang="zh-CN" altLang="en-US" sz="2000" dirty="0">
                <a:sym typeface="+mn-ea"/>
              </a:rPr>
              <a:t>和计算任务</a:t>
            </a:r>
            <a:endParaRPr lang="en-US" altLang="zh-CN" sz="2000" dirty="0">
              <a:sym typeface="+mn-ea"/>
            </a:endParaRPr>
          </a:p>
          <a:p>
            <a:pPr lvl="1"/>
            <a:r>
              <a:rPr lang="zh-CN" altLang="en-US" sz="2000" dirty="0">
                <a:sym typeface="+mn-ea"/>
              </a:rPr>
              <a:t>计算任务大小随机</a:t>
            </a:r>
            <a:r>
              <a:rPr lang="en-US" altLang="zh-CN" sz="2000" dirty="0">
                <a:sym typeface="+mn-ea"/>
              </a:rPr>
              <a:t>(</a:t>
            </a:r>
            <a:r>
              <a:rPr lang="zh-CN" altLang="en-US" sz="2000" dirty="0">
                <a:sym typeface="+mn-ea"/>
              </a:rPr>
              <a:t>固定的随机序列</a:t>
            </a:r>
            <a:r>
              <a:rPr lang="en-US" altLang="zh-CN" sz="2000" dirty="0">
                <a:sym typeface="+mn-ea"/>
              </a:rPr>
              <a:t>,</a:t>
            </a:r>
            <a:r>
              <a:rPr lang="zh-CN" altLang="en-US" sz="2000" dirty="0">
                <a:sym typeface="+mn-ea"/>
              </a:rPr>
              <a:t> </a:t>
            </a:r>
            <a:r>
              <a:rPr lang="en-US" altLang="zh-CN" dirty="0"/>
              <a:t>700k~7000k</a:t>
            </a:r>
            <a:r>
              <a:rPr lang="zh-CN" altLang="en-US" dirty="0"/>
              <a:t>次乘法</a:t>
            </a:r>
            <a:r>
              <a:rPr lang="en-US" altLang="zh-CN" sz="2000" dirty="0">
                <a:sym typeface="+mn-ea"/>
              </a:rPr>
              <a:t>)</a:t>
            </a:r>
          </a:p>
          <a:p>
            <a:pPr lvl="1"/>
            <a:r>
              <a:rPr lang="en-US" altLang="zh-CN" sz="2000" dirty="0">
                <a:sym typeface="+mn-ea"/>
              </a:rPr>
              <a:t>Io</a:t>
            </a:r>
            <a:r>
              <a:rPr lang="zh-CN" altLang="en-US" sz="2000" dirty="0">
                <a:sym typeface="+mn-ea"/>
              </a:rPr>
              <a:t>任务分为</a:t>
            </a:r>
            <a:r>
              <a:rPr lang="en-US" altLang="zh-CN" sz="2000" dirty="0">
                <a:sym typeface="+mn-ea"/>
              </a:rPr>
              <a:t>4kB,</a:t>
            </a:r>
            <a:r>
              <a:rPr lang="zh-CN" altLang="en-US" sz="2000" dirty="0">
                <a:sym typeface="+mn-ea"/>
              </a:rPr>
              <a:t> </a:t>
            </a:r>
            <a:r>
              <a:rPr lang="en-US" altLang="zh-CN" sz="2000" dirty="0">
                <a:sym typeface="+mn-ea"/>
              </a:rPr>
              <a:t>4MB,</a:t>
            </a:r>
            <a:r>
              <a:rPr lang="zh-CN" altLang="en-US" sz="2000" dirty="0">
                <a:sym typeface="+mn-ea"/>
              </a:rPr>
              <a:t> </a:t>
            </a:r>
            <a:r>
              <a:rPr lang="en-US" altLang="zh-CN" sz="2000" dirty="0">
                <a:sym typeface="+mn-ea"/>
              </a:rPr>
              <a:t>40MB</a:t>
            </a:r>
            <a:r>
              <a:rPr lang="zh-CN" altLang="en-US" sz="2000" dirty="0">
                <a:sym typeface="+mn-ea"/>
              </a:rPr>
              <a:t>三种</a:t>
            </a:r>
            <a:r>
              <a:rPr lang="en-US" altLang="zh-CN" sz="2000" dirty="0">
                <a:sym typeface="+mn-ea"/>
              </a:rPr>
              <a:t>,</a:t>
            </a:r>
            <a:r>
              <a:rPr lang="zh-CN" altLang="en-US" sz="2000" dirty="0">
                <a:sym typeface="+mn-ea"/>
              </a:rPr>
              <a:t> 随机交替</a:t>
            </a:r>
            <a:endParaRPr lang="en-US" altLang="zh-CN" sz="2000" dirty="0">
              <a:sym typeface="+mn-ea"/>
            </a:endParaRPr>
          </a:p>
          <a:p>
            <a:pPr lvl="1"/>
            <a:r>
              <a:rPr lang="zh-CN" altLang="en-US" sz="2000" dirty="0">
                <a:sym typeface="+mn-ea"/>
              </a:rPr>
              <a:t>不涉及并行</a:t>
            </a:r>
            <a:r>
              <a:rPr lang="en-US" altLang="zh-CN" sz="2000" dirty="0">
                <a:sym typeface="+mn-ea"/>
              </a:rPr>
              <a:t>,</a:t>
            </a:r>
            <a:r>
              <a:rPr lang="zh-CN" altLang="en-US" sz="2000" dirty="0">
                <a:sym typeface="+mn-ea"/>
              </a:rPr>
              <a:t> </a:t>
            </a:r>
            <a:r>
              <a:rPr lang="en-US" altLang="zh-CN" sz="2000" dirty="0">
                <a:sym typeface="+mn-ea"/>
              </a:rPr>
              <a:t>io</a:t>
            </a:r>
            <a:r>
              <a:rPr lang="zh-CN" altLang="en-US" sz="2000" dirty="0">
                <a:sym typeface="+mn-ea"/>
              </a:rPr>
              <a:t>只能顺序提交</a:t>
            </a:r>
            <a:endParaRPr lang="en-US" altLang="zh-CN" sz="2000" dirty="0">
              <a:sym typeface="+mn-ea"/>
            </a:endParaRPr>
          </a:p>
          <a:p>
            <a:pPr lvl="1"/>
            <a:r>
              <a:rPr lang="zh-CN" altLang="en-US" sz="2000" dirty="0">
                <a:sym typeface="+mn-ea"/>
              </a:rPr>
              <a:t>评价指标</a:t>
            </a:r>
            <a:r>
              <a:rPr lang="en-US" altLang="zh-CN" sz="2000" dirty="0">
                <a:sym typeface="+mn-ea"/>
              </a:rPr>
              <a:t>:</a:t>
            </a:r>
            <a:r>
              <a:rPr lang="zh-CN" altLang="en-US" sz="2000" dirty="0">
                <a:sym typeface="+mn-ea"/>
              </a:rPr>
              <a:t> 完成所有任务的总时长</a:t>
            </a:r>
            <a:r>
              <a:rPr lang="en-US" altLang="zh-CN" sz="2000" dirty="0">
                <a:sym typeface="+mn-ea"/>
              </a:rPr>
              <a:t>,</a:t>
            </a:r>
            <a:r>
              <a:rPr lang="zh-CN" altLang="en-US" sz="2000" dirty="0">
                <a:sym typeface="+mn-ea"/>
              </a:rPr>
              <a:t> 每类</a:t>
            </a:r>
            <a:r>
              <a:rPr lang="en-US" altLang="zh-CN" sz="2000" dirty="0">
                <a:sym typeface="+mn-ea"/>
              </a:rPr>
              <a:t>io</a:t>
            </a:r>
            <a:r>
              <a:rPr lang="zh-CN" altLang="en-US" sz="2000" dirty="0">
                <a:sym typeface="+mn-ea"/>
              </a:rPr>
              <a:t>的延迟</a:t>
            </a:r>
            <a:endParaRPr lang="en-US" altLang="zh-CN" sz="2000" dirty="0">
              <a:sym typeface="+mn-ea"/>
            </a:endParaRPr>
          </a:p>
          <a:p>
            <a:r>
              <a:rPr lang="zh-CN" altLang="en-US" sz="2400" dirty="0">
                <a:sym typeface="+mn-ea"/>
              </a:rPr>
              <a:t>使用同步</a:t>
            </a:r>
            <a:r>
              <a:rPr lang="en-US" altLang="zh-CN" sz="2400" dirty="0">
                <a:sym typeface="+mn-ea"/>
              </a:rPr>
              <a:t>io(normal),</a:t>
            </a:r>
            <a:r>
              <a:rPr lang="zh-CN" altLang="en-US" sz="2400" dirty="0">
                <a:sym typeface="+mn-ea"/>
              </a:rPr>
              <a:t> 异步</a:t>
            </a:r>
            <a:r>
              <a:rPr lang="en-US" altLang="zh-CN" sz="2400" dirty="0" err="1">
                <a:sym typeface="+mn-ea"/>
              </a:rPr>
              <a:t>io_uring+SQPOLL</a:t>
            </a:r>
            <a:r>
              <a:rPr lang="en-US" altLang="zh-CN" sz="2400" dirty="0">
                <a:sym typeface="+mn-ea"/>
              </a:rPr>
              <a:t>(</a:t>
            </a:r>
            <a:r>
              <a:rPr lang="en-US" altLang="zh-CN" sz="2400" dirty="0" err="1">
                <a:sym typeface="+mn-ea"/>
              </a:rPr>
              <a:t>uring</a:t>
            </a:r>
            <a:r>
              <a:rPr lang="en-US" altLang="zh-CN" sz="2400" dirty="0">
                <a:sym typeface="+mn-ea"/>
              </a:rPr>
              <a:t>),</a:t>
            </a:r>
            <a:r>
              <a:rPr lang="zh-CN" altLang="en-US" sz="2400" dirty="0">
                <a:sym typeface="+mn-ea"/>
              </a:rPr>
              <a:t> 异步</a:t>
            </a:r>
            <a:r>
              <a:rPr lang="en-US" altLang="zh-CN" sz="2400" dirty="0" err="1">
                <a:sym typeface="+mn-ea"/>
              </a:rPr>
              <a:t>io_uring+SQPOLL+uintr</a:t>
            </a:r>
            <a:r>
              <a:rPr lang="zh-CN" altLang="en-US" sz="2400" dirty="0">
                <a:sym typeface="+mn-ea"/>
              </a:rPr>
              <a:t>三种方式进行比较</a:t>
            </a:r>
            <a:endParaRPr lang="en-US" altLang="zh-CN" sz="2400" dirty="0">
              <a:sym typeface="+mn-ea"/>
            </a:endParaRPr>
          </a:p>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2" name="圆角矩形 11">
            <a:extLst>
              <a:ext uri="{FF2B5EF4-FFF2-40B4-BE49-F238E27FC236}">
                <a16:creationId xmlns:a16="http://schemas.microsoft.com/office/drawing/2014/main" id="{5BA735A5-6792-1843-9265-ADDD9C913F9D}"/>
              </a:ext>
            </a:extLst>
          </p:cNvPr>
          <p:cNvSpPr/>
          <p:nvPr/>
        </p:nvSpPr>
        <p:spPr>
          <a:xfrm>
            <a:off x="3141242" y="4437264"/>
            <a:ext cx="283344" cy="63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3" name="圆角矩形 12">
            <a:extLst>
              <a:ext uri="{FF2B5EF4-FFF2-40B4-BE49-F238E27FC236}">
                <a16:creationId xmlns:a16="http://schemas.microsoft.com/office/drawing/2014/main" id="{101C76E6-504F-6743-9867-E821AF07849A}"/>
              </a:ext>
            </a:extLst>
          </p:cNvPr>
          <p:cNvSpPr/>
          <p:nvPr/>
        </p:nvSpPr>
        <p:spPr>
          <a:xfrm>
            <a:off x="3424586" y="5059683"/>
            <a:ext cx="283344" cy="63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14" name="圆角矩形 13">
            <a:extLst>
              <a:ext uri="{FF2B5EF4-FFF2-40B4-BE49-F238E27FC236}">
                <a16:creationId xmlns:a16="http://schemas.microsoft.com/office/drawing/2014/main" id="{B5BDE89B-E2D7-C64F-BA62-008489CE6F34}"/>
              </a:ext>
            </a:extLst>
          </p:cNvPr>
          <p:cNvSpPr/>
          <p:nvPr/>
        </p:nvSpPr>
        <p:spPr>
          <a:xfrm>
            <a:off x="3132456" y="5697795"/>
            <a:ext cx="283344" cy="95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5" name="圆角矩形 14">
            <a:extLst>
              <a:ext uri="{FF2B5EF4-FFF2-40B4-BE49-F238E27FC236}">
                <a16:creationId xmlns:a16="http://schemas.microsoft.com/office/drawing/2014/main" id="{B5059558-9A0D-6D44-B7AC-71E1E9A323C5}"/>
              </a:ext>
            </a:extLst>
          </p:cNvPr>
          <p:cNvSpPr/>
          <p:nvPr/>
        </p:nvSpPr>
        <p:spPr>
          <a:xfrm>
            <a:off x="5585430" y="4437264"/>
            <a:ext cx="283344" cy="643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6" name="圆角矩形 15">
            <a:extLst>
              <a:ext uri="{FF2B5EF4-FFF2-40B4-BE49-F238E27FC236}">
                <a16:creationId xmlns:a16="http://schemas.microsoft.com/office/drawing/2014/main" id="{A5C6558C-7C27-2544-8D71-D3034E6E590E}"/>
              </a:ext>
            </a:extLst>
          </p:cNvPr>
          <p:cNvSpPr/>
          <p:nvPr/>
        </p:nvSpPr>
        <p:spPr>
          <a:xfrm>
            <a:off x="8066123" y="4434493"/>
            <a:ext cx="283344" cy="63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7" name="圆角矩形 16">
            <a:extLst>
              <a:ext uri="{FF2B5EF4-FFF2-40B4-BE49-F238E27FC236}">
                <a16:creationId xmlns:a16="http://schemas.microsoft.com/office/drawing/2014/main" id="{385E416F-45C2-4348-8DEE-477C6CC23664}"/>
              </a:ext>
            </a:extLst>
          </p:cNvPr>
          <p:cNvSpPr/>
          <p:nvPr/>
        </p:nvSpPr>
        <p:spPr>
          <a:xfrm>
            <a:off x="5878350" y="5079660"/>
            <a:ext cx="283344" cy="6491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18" name="圆角矩形 17">
            <a:extLst>
              <a:ext uri="{FF2B5EF4-FFF2-40B4-BE49-F238E27FC236}">
                <a16:creationId xmlns:a16="http://schemas.microsoft.com/office/drawing/2014/main" id="{E63B7319-A231-744A-823C-0A1EEFA991D3}"/>
              </a:ext>
            </a:extLst>
          </p:cNvPr>
          <p:cNvSpPr/>
          <p:nvPr/>
        </p:nvSpPr>
        <p:spPr>
          <a:xfrm>
            <a:off x="5585430" y="5076743"/>
            <a:ext cx="283344" cy="997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9" name="圆角矩形 18">
            <a:extLst>
              <a:ext uri="{FF2B5EF4-FFF2-40B4-BE49-F238E27FC236}">
                <a16:creationId xmlns:a16="http://schemas.microsoft.com/office/drawing/2014/main" id="{C6116B3F-AD97-C74C-B47F-B5CC4AACF226}"/>
              </a:ext>
            </a:extLst>
          </p:cNvPr>
          <p:cNvSpPr/>
          <p:nvPr/>
        </p:nvSpPr>
        <p:spPr>
          <a:xfrm>
            <a:off x="8345389" y="5082629"/>
            <a:ext cx="283344" cy="63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20" name="圆角矩形 19">
            <a:extLst>
              <a:ext uri="{FF2B5EF4-FFF2-40B4-BE49-F238E27FC236}">
                <a16:creationId xmlns:a16="http://schemas.microsoft.com/office/drawing/2014/main" id="{9DB221D7-ADB9-1542-BB6E-59226876F6DB}"/>
              </a:ext>
            </a:extLst>
          </p:cNvPr>
          <p:cNvSpPr/>
          <p:nvPr/>
        </p:nvSpPr>
        <p:spPr>
          <a:xfrm>
            <a:off x="8066123" y="5082629"/>
            <a:ext cx="283344" cy="6381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400" dirty="0">
              <a:highlight>
                <a:srgbClr val="00FFFF"/>
              </a:highlight>
            </a:endParaRPr>
          </a:p>
        </p:txBody>
      </p:sp>
      <p:sp>
        <p:nvSpPr>
          <p:cNvPr id="21" name="圆角矩形 20">
            <a:extLst>
              <a:ext uri="{FF2B5EF4-FFF2-40B4-BE49-F238E27FC236}">
                <a16:creationId xmlns:a16="http://schemas.microsoft.com/office/drawing/2014/main" id="{4543323F-0AAF-D045-9D75-5C483159F5AE}"/>
              </a:ext>
            </a:extLst>
          </p:cNvPr>
          <p:cNvSpPr/>
          <p:nvPr/>
        </p:nvSpPr>
        <p:spPr>
          <a:xfrm>
            <a:off x="8066123" y="5730098"/>
            <a:ext cx="283344" cy="3096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400" dirty="0">
              <a:highlight>
                <a:srgbClr val="00FFFF"/>
              </a:highlight>
            </a:endParaRPr>
          </a:p>
        </p:txBody>
      </p:sp>
      <p:sp>
        <p:nvSpPr>
          <p:cNvPr id="3" name="文本框 2">
            <a:extLst>
              <a:ext uri="{FF2B5EF4-FFF2-40B4-BE49-F238E27FC236}">
                <a16:creationId xmlns:a16="http://schemas.microsoft.com/office/drawing/2014/main" id="{5B49F1EE-4821-8A45-896D-C75ACA1BDCFC}"/>
              </a:ext>
            </a:extLst>
          </p:cNvPr>
          <p:cNvSpPr txBox="1"/>
          <p:nvPr/>
        </p:nvSpPr>
        <p:spPr>
          <a:xfrm>
            <a:off x="3843377" y="5233290"/>
            <a:ext cx="1506118" cy="307777"/>
          </a:xfrm>
          <a:prstGeom prst="rect">
            <a:avLst/>
          </a:prstGeom>
          <a:noFill/>
        </p:spPr>
        <p:txBody>
          <a:bodyPr wrap="none" rtlCol="0">
            <a:spAutoFit/>
          </a:bodyPr>
          <a:lstStyle/>
          <a:p>
            <a:r>
              <a:rPr kumimoji="1" lang="en-US" altLang="zh-CN" sz="1400" dirty="0">
                <a:solidFill>
                  <a:srgbClr val="7030A0"/>
                </a:solidFill>
              </a:rPr>
              <a:t>IO,</a:t>
            </a:r>
            <a:r>
              <a:rPr kumimoji="1" lang="zh-CN" altLang="en-US" sz="1400" dirty="0">
                <a:solidFill>
                  <a:srgbClr val="7030A0"/>
                </a:solidFill>
              </a:rPr>
              <a:t> 计算无法重叠</a:t>
            </a:r>
          </a:p>
        </p:txBody>
      </p:sp>
      <p:sp>
        <p:nvSpPr>
          <p:cNvPr id="22" name="文本框 21">
            <a:extLst>
              <a:ext uri="{FF2B5EF4-FFF2-40B4-BE49-F238E27FC236}">
                <a16:creationId xmlns:a16="http://schemas.microsoft.com/office/drawing/2014/main" id="{BE75F67C-94F6-5B4C-9884-0BE9D8D4F1D6}"/>
              </a:ext>
            </a:extLst>
          </p:cNvPr>
          <p:cNvSpPr txBox="1"/>
          <p:nvPr/>
        </p:nvSpPr>
        <p:spPr>
          <a:xfrm>
            <a:off x="6397234" y="5211221"/>
            <a:ext cx="1066318" cy="307777"/>
          </a:xfrm>
          <a:prstGeom prst="rect">
            <a:avLst/>
          </a:prstGeom>
          <a:noFill/>
        </p:spPr>
        <p:txBody>
          <a:bodyPr wrap="none" rtlCol="0">
            <a:spAutoFit/>
          </a:bodyPr>
          <a:lstStyle/>
          <a:p>
            <a:r>
              <a:rPr kumimoji="1" lang="en-US" altLang="zh-CN" sz="1400" dirty="0">
                <a:solidFill>
                  <a:srgbClr val="7030A0"/>
                </a:solidFill>
              </a:rPr>
              <a:t>IO</a:t>
            </a:r>
            <a:r>
              <a:rPr kumimoji="1" lang="zh-CN" altLang="en-US" sz="1400" dirty="0">
                <a:solidFill>
                  <a:srgbClr val="7030A0"/>
                </a:solidFill>
              </a:rPr>
              <a:t>延迟较大</a:t>
            </a:r>
            <a:endParaRPr kumimoji="1" lang="en-US" altLang="zh-CN" sz="1400" dirty="0">
              <a:solidFill>
                <a:srgbClr val="7030A0"/>
              </a:solidFill>
            </a:endParaRPr>
          </a:p>
        </p:txBody>
      </p:sp>
      <p:cxnSp>
        <p:nvCxnSpPr>
          <p:cNvPr id="5" name="直线箭头连接符 4">
            <a:extLst>
              <a:ext uri="{FF2B5EF4-FFF2-40B4-BE49-F238E27FC236}">
                <a16:creationId xmlns:a16="http://schemas.microsoft.com/office/drawing/2014/main" id="{9F0DB790-6A7C-0644-9869-32B4E7C5F2A6}"/>
              </a:ext>
            </a:extLst>
          </p:cNvPr>
          <p:cNvCxnSpPr>
            <a:cxnSpLocks/>
          </p:cNvCxnSpPr>
          <p:nvPr/>
        </p:nvCxnSpPr>
        <p:spPr>
          <a:xfrm>
            <a:off x="6290798" y="5091313"/>
            <a:ext cx="0" cy="9979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1CF080D-EEC1-9A46-9F62-F40E4673C909}"/>
              </a:ext>
            </a:extLst>
          </p:cNvPr>
          <p:cNvCxnSpPr/>
          <p:nvPr/>
        </p:nvCxnSpPr>
        <p:spPr>
          <a:xfrm>
            <a:off x="6157733" y="5091313"/>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85F0372C-DC79-A044-A9C5-800606665AE7}"/>
              </a:ext>
            </a:extLst>
          </p:cNvPr>
          <p:cNvCxnSpPr>
            <a:cxnSpLocks/>
          </p:cNvCxnSpPr>
          <p:nvPr/>
        </p:nvCxnSpPr>
        <p:spPr>
          <a:xfrm>
            <a:off x="5897893" y="6089231"/>
            <a:ext cx="55790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E385FCF9-9437-A540-8A2E-4E3CEDA8F3D1}"/>
              </a:ext>
            </a:extLst>
          </p:cNvPr>
          <p:cNvCxnSpPr>
            <a:cxnSpLocks/>
          </p:cNvCxnSpPr>
          <p:nvPr/>
        </p:nvCxnSpPr>
        <p:spPr>
          <a:xfrm>
            <a:off x="3821880" y="5068123"/>
            <a:ext cx="0" cy="638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6A2F4B24-5D1C-BD44-8FA1-B11EBBFDDF97}"/>
              </a:ext>
            </a:extLst>
          </p:cNvPr>
          <p:cNvCxnSpPr>
            <a:cxnSpLocks/>
          </p:cNvCxnSpPr>
          <p:nvPr/>
        </p:nvCxnSpPr>
        <p:spPr>
          <a:xfrm>
            <a:off x="3688815" y="5068123"/>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EF9D404A-B4AD-3C4A-AD1F-D297A640DC65}"/>
              </a:ext>
            </a:extLst>
          </p:cNvPr>
          <p:cNvCxnSpPr>
            <a:cxnSpLocks/>
          </p:cNvCxnSpPr>
          <p:nvPr/>
        </p:nvCxnSpPr>
        <p:spPr>
          <a:xfrm>
            <a:off x="3688815" y="5702034"/>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4B87D7D-42A0-9344-AA7F-76DE6B5F280A}"/>
              </a:ext>
            </a:extLst>
          </p:cNvPr>
          <p:cNvCxnSpPr>
            <a:cxnSpLocks/>
          </p:cNvCxnSpPr>
          <p:nvPr/>
        </p:nvCxnSpPr>
        <p:spPr>
          <a:xfrm>
            <a:off x="8763248" y="5082629"/>
            <a:ext cx="0" cy="638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10741C35-D521-1D43-94FF-2E2F023FD98A}"/>
              </a:ext>
            </a:extLst>
          </p:cNvPr>
          <p:cNvCxnSpPr>
            <a:cxnSpLocks/>
          </p:cNvCxnSpPr>
          <p:nvPr/>
        </p:nvCxnSpPr>
        <p:spPr>
          <a:xfrm>
            <a:off x="8630183" y="5082629"/>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082FC269-DDBC-FF4F-B6D4-BD6519321EF9}"/>
              </a:ext>
            </a:extLst>
          </p:cNvPr>
          <p:cNvCxnSpPr>
            <a:cxnSpLocks/>
          </p:cNvCxnSpPr>
          <p:nvPr/>
        </p:nvCxnSpPr>
        <p:spPr>
          <a:xfrm>
            <a:off x="8630183" y="5716540"/>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24BE2D39-85CD-F744-A5ED-2171E2F4B5F6}"/>
              </a:ext>
            </a:extLst>
          </p:cNvPr>
          <p:cNvSpPr txBox="1"/>
          <p:nvPr/>
        </p:nvSpPr>
        <p:spPr>
          <a:xfrm>
            <a:off x="9143413" y="5187078"/>
            <a:ext cx="1172116" cy="307777"/>
          </a:xfrm>
          <a:prstGeom prst="rect">
            <a:avLst/>
          </a:prstGeom>
          <a:noFill/>
        </p:spPr>
        <p:txBody>
          <a:bodyPr wrap="none" rtlCol="0">
            <a:spAutoFit/>
          </a:bodyPr>
          <a:lstStyle/>
          <a:p>
            <a:r>
              <a:rPr kumimoji="1" lang="zh-CN" altLang="en-US" sz="1400" dirty="0">
                <a:solidFill>
                  <a:srgbClr val="7030A0"/>
                </a:solidFill>
              </a:rPr>
              <a:t>重叠</a:t>
            </a:r>
            <a:r>
              <a:rPr kumimoji="1" lang="en-US" altLang="zh-CN" sz="1400" dirty="0">
                <a:solidFill>
                  <a:srgbClr val="7030A0"/>
                </a:solidFill>
              </a:rPr>
              <a:t>+</a:t>
            </a:r>
            <a:r>
              <a:rPr kumimoji="1" lang="zh-CN" altLang="en-US" sz="1400" dirty="0">
                <a:solidFill>
                  <a:srgbClr val="7030A0"/>
                </a:solidFill>
              </a:rPr>
              <a:t>小延迟</a:t>
            </a:r>
            <a:endParaRPr kumimoji="1" lang="en-US" altLang="zh-CN" sz="1400" dirty="0">
              <a:solidFill>
                <a:srgbClr val="7030A0"/>
              </a:solidFill>
            </a:endParaRPr>
          </a:p>
        </p:txBody>
      </p:sp>
    </p:spTree>
    <p:extLst>
      <p:ext uri="{BB962C8B-B14F-4D97-AF65-F5344CB8AC3E}">
        <p14:creationId xmlns:p14="http://schemas.microsoft.com/office/powerpoint/2010/main" val="3145241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性能对比</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graphicFrame>
        <p:nvGraphicFramePr>
          <p:cNvPr id="2" name="表格 2">
            <a:extLst>
              <a:ext uri="{FF2B5EF4-FFF2-40B4-BE49-F238E27FC236}">
                <a16:creationId xmlns:a16="http://schemas.microsoft.com/office/drawing/2014/main" id="{01B48A8C-364C-A64B-A33E-A6069AD1B767}"/>
              </a:ext>
            </a:extLst>
          </p:cNvPr>
          <p:cNvGraphicFramePr>
            <a:graphicFrameLocks noGrp="1"/>
          </p:cNvGraphicFramePr>
          <p:nvPr>
            <p:extLst>
              <p:ext uri="{D42A27DB-BD31-4B8C-83A1-F6EECF244321}">
                <p14:modId xmlns:p14="http://schemas.microsoft.com/office/powerpoint/2010/main" val="3878185400"/>
              </p:ext>
            </p:extLst>
          </p:nvPr>
        </p:nvGraphicFramePr>
        <p:xfrm>
          <a:off x="1399483" y="2403362"/>
          <a:ext cx="7338880" cy="2099888"/>
        </p:xfrm>
        <a:graphic>
          <a:graphicData uri="http://schemas.openxmlformats.org/drawingml/2006/table">
            <a:tbl>
              <a:tblPr firstRow="1" bandRow="1">
                <a:tableStyleId>{5940675A-B579-460E-94D1-54222C63F5DA}</a:tableStyleId>
              </a:tblPr>
              <a:tblGrid>
                <a:gridCol w="1467776">
                  <a:extLst>
                    <a:ext uri="{9D8B030D-6E8A-4147-A177-3AD203B41FA5}">
                      <a16:colId xmlns:a16="http://schemas.microsoft.com/office/drawing/2014/main" val="1538589254"/>
                    </a:ext>
                  </a:extLst>
                </a:gridCol>
                <a:gridCol w="1467776">
                  <a:extLst>
                    <a:ext uri="{9D8B030D-6E8A-4147-A177-3AD203B41FA5}">
                      <a16:colId xmlns:a16="http://schemas.microsoft.com/office/drawing/2014/main" val="2155603263"/>
                    </a:ext>
                  </a:extLst>
                </a:gridCol>
                <a:gridCol w="1467776">
                  <a:extLst>
                    <a:ext uri="{9D8B030D-6E8A-4147-A177-3AD203B41FA5}">
                      <a16:colId xmlns:a16="http://schemas.microsoft.com/office/drawing/2014/main" val="3779010223"/>
                    </a:ext>
                  </a:extLst>
                </a:gridCol>
                <a:gridCol w="1467776">
                  <a:extLst>
                    <a:ext uri="{9D8B030D-6E8A-4147-A177-3AD203B41FA5}">
                      <a16:colId xmlns:a16="http://schemas.microsoft.com/office/drawing/2014/main" val="2503843806"/>
                    </a:ext>
                  </a:extLst>
                </a:gridCol>
                <a:gridCol w="1467776">
                  <a:extLst>
                    <a:ext uri="{9D8B030D-6E8A-4147-A177-3AD203B41FA5}">
                      <a16:colId xmlns:a16="http://schemas.microsoft.com/office/drawing/2014/main" val="1637874214"/>
                    </a:ext>
                  </a:extLst>
                </a:gridCol>
              </a:tblGrid>
              <a:tr h="524972">
                <a:tc>
                  <a:txBody>
                    <a:bodyPr/>
                    <a:lstStyle/>
                    <a:p>
                      <a:r>
                        <a:rPr lang="zh-CN" altLang="en-US" dirty="0"/>
                        <a:t>方法</a:t>
                      </a:r>
                    </a:p>
                  </a:txBody>
                  <a:tcPr/>
                </a:tc>
                <a:tc>
                  <a:txBody>
                    <a:bodyPr/>
                    <a:lstStyle/>
                    <a:p>
                      <a:r>
                        <a:rPr lang="zh-CN" altLang="en-US" dirty="0"/>
                        <a:t>总用时</a:t>
                      </a:r>
                      <a:r>
                        <a:rPr lang="en-US" altLang="zh-CN" dirty="0"/>
                        <a:t>(us)</a:t>
                      </a:r>
                      <a:endParaRPr lang="zh-CN" altLang="en-US" dirty="0"/>
                    </a:p>
                  </a:txBody>
                  <a:tcPr/>
                </a:tc>
                <a:tc>
                  <a:txBody>
                    <a:bodyPr/>
                    <a:lstStyle/>
                    <a:p>
                      <a:r>
                        <a:rPr lang="en-US" altLang="zh-CN" dirty="0"/>
                        <a:t>4K</a:t>
                      </a:r>
                      <a:r>
                        <a:rPr lang="zh-CN" altLang="en-US" dirty="0"/>
                        <a:t> 延时</a:t>
                      </a:r>
                    </a:p>
                  </a:txBody>
                  <a:tcPr/>
                </a:tc>
                <a:tc>
                  <a:txBody>
                    <a:bodyPr/>
                    <a:lstStyle/>
                    <a:p>
                      <a:r>
                        <a:rPr lang="en-US" altLang="zh-CN" dirty="0"/>
                        <a:t>4M</a:t>
                      </a:r>
                      <a:r>
                        <a:rPr lang="zh-CN" altLang="en-US" dirty="0"/>
                        <a:t> 延时</a:t>
                      </a:r>
                    </a:p>
                  </a:txBody>
                  <a:tcPr/>
                </a:tc>
                <a:tc>
                  <a:txBody>
                    <a:bodyPr/>
                    <a:lstStyle/>
                    <a:p>
                      <a:r>
                        <a:rPr lang="en-US" altLang="zh-CN" dirty="0"/>
                        <a:t>40M</a:t>
                      </a:r>
                      <a:r>
                        <a:rPr lang="zh-CN" altLang="en-US" dirty="0"/>
                        <a:t> 延时</a:t>
                      </a:r>
                    </a:p>
                  </a:txBody>
                  <a:tcPr/>
                </a:tc>
                <a:extLst>
                  <a:ext uri="{0D108BD9-81ED-4DB2-BD59-A6C34878D82A}">
                    <a16:rowId xmlns:a16="http://schemas.microsoft.com/office/drawing/2014/main" val="1845066014"/>
                  </a:ext>
                </a:extLst>
              </a:tr>
              <a:tr h="524972">
                <a:tc>
                  <a:txBody>
                    <a:bodyPr/>
                    <a:lstStyle/>
                    <a:p>
                      <a:r>
                        <a:rPr lang="en-US" altLang="zh-CN" dirty="0"/>
                        <a:t>normal</a:t>
                      </a:r>
                      <a:endParaRPr lang="zh-CN" altLang="en-US" dirty="0"/>
                    </a:p>
                  </a:txBody>
                  <a:tcPr/>
                </a:tc>
                <a:tc>
                  <a:txBody>
                    <a:bodyPr/>
                    <a:lstStyle/>
                    <a:p>
                      <a:r>
                        <a:rPr lang="en-US" altLang="zh-CN" dirty="0"/>
                        <a:t>4163422</a:t>
                      </a:r>
                      <a:endParaRPr lang="zh-CN" altLang="en-US" dirty="0"/>
                    </a:p>
                  </a:txBody>
                  <a:tcPr/>
                </a:tc>
                <a:tc>
                  <a:txBody>
                    <a:bodyPr/>
                    <a:lstStyle/>
                    <a:p>
                      <a:r>
                        <a:rPr lang="en-US" altLang="zh-CN" dirty="0"/>
                        <a:t>259</a:t>
                      </a:r>
                      <a:endParaRPr lang="zh-CN" altLang="en-US" dirty="0"/>
                    </a:p>
                  </a:txBody>
                  <a:tcPr/>
                </a:tc>
                <a:tc>
                  <a:txBody>
                    <a:bodyPr/>
                    <a:lstStyle/>
                    <a:p>
                      <a:r>
                        <a:rPr lang="en-US" altLang="zh-CN" dirty="0"/>
                        <a:t>38753</a:t>
                      </a:r>
                      <a:endParaRPr lang="zh-CN" altLang="en-US" dirty="0"/>
                    </a:p>
                  </a:txBody>
                  <a:tcPr/>
                </a:tc>
                <a:tc>
                  <a:txBody>
                    <a:bodyPr/>
                    <a:lstStyle/>
                    <a:p>
                      <a:r>
                        <a:rPr lang="en-US" altLang="zh-CN" dirty="0"/>
                        <a:t>698487</a:t>
                      </a:r>
                      <a:endParaRPr lang="zh-CN" altLang="en-US" dirty="0"/>
                    </a:p>
                  </a:txBody>
                  <a:tcPr/>
                </a:tc>
                <a:extLst>
                  <a:ext uri="{0D108BD9-81ED-4DB2-BD59-A6C34878D82A}">
                    <a16:rowId xmlns:a16="http://schemas.microsoft.com/office/drawing/2014/main" val="552968084"/>
                  </a:ext>
                </a:extLst>
              </a:tr>
              <a:tr h="524972">
                <a:tc>
                  <a:txBody>
                    <a:bodyPr/>
                    <a:lstStyle/>
                    <a:p>
                      <a:r>
                        <a:rPr lang="en-US" altLang="zh-CN" dirty="0" err="1"/>
                        <a:t>uring</a:t>
                      </a:r>
                      <a:endParaRPr lang="zh-CN" altLang="en-US" dirty="0"/>
                    </a:p>
                  </a:txBody>
                  <a:tcPr/>
                </a:tc>
                <a:tc>
                  <a:txBody>
                    <a:bodyPr/>
                    <a:lstStyle/>
                    <a:p>
                      <a:r>
                        <a:rPr lang="en-US" altLang="zh-CN" dirty="0"/>
                        <a:t>3546226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205714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269079</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1283943</a:t>
                      </a:r>
                      <a:endParaRPr lang="zh-CN" altLang="en-US" dirty="0"/>
                    </a:p>
                  </a:txBody>
                  <a:tcPr/>
                </a:tc>
                <a:extLst>
                  <a:ext uri="{0D108BD9-81ED-4DB2-BD59-A6C34878D82A}">
                    <a16:rowId xmlns:a16="http://schemas.microsoft.com/office/drawing/2014/main" val="535013424"/>
                  </a:ext>
                </a:extLst>
              </a:tr>
              <a:tr h="524972">
                <a:tc>
                  <a:txBody>
                    <a:bodyPr/>
                    <a:lstStyle/>
                    <a:p>
                      <a:r>
                        <a:rPr lang="en-US" altLang="zh-CN" dirty="0" err="1"/>
                        <a:t>uintr</a:t>
                      </a:r>
                      <a:endParaRPr lang="zh-CN" altLang="en-US" dirty="0"/>
                    </a:p>
                  </a:txBody>
                  <a:tcPr/>
                </a:tc>
                <a:tc>
                  <a:txBody>
                    <a:bodyPr/>
                    <a:lstStyle/>
                    <a:p>
                      <a:r>
                        <a:rPr lang="en-US" altLang="zh-CN" dirty="0"/>
                        <a:t>3591993</a:t>
                      </a:r>
                      <a:endParaRPr lang="zh-CN" altLang="en-US" dirty="0"/>
                    </a:p>
                  </a:txBody>
                  <a:tcPr/>
                </a:tc>
                <a:tc>
                  <a:txBody>
                    <a:bodyPr/>
                    <a:lstStyle/>
                    <a:p>
                      <a:r>
                        <a:rPr lang="en-US" altLang="zh-CN" dirty="0"/>
                        <a:t>360</a:t>
                      </a:r>
                      <a:endParaRPr lang="zh-CN" altLang="en-US" dirty="0"/>
                    </a:p>
                  </a:txBody>
                  <a:tcPr/>
                </a:tc>
                <a:tc>
                  <a:txBody>
                    <a:bodyPr/>
                    <a:lstStyle/>
                    <a:p>
                      <a:r>
                        <a:rPr lang="en-US" altLang="zh-CN" dirty="0"/>
                        <a:t>41431</a:t>
                      </a:r>
                      <a:endParaRPr lang="zh-CN" altLang="en-US" dirty="0"/>
                    </a:p>
                  </a:txBody>
                  <a:tcPr/>
                </a:tc>
                <a:tc>
                  <a:txBody>
                    <a:bodyPr/>
                    <a:lstStyle/>
                    <a:p>
                      <a:r>
                        <a:rPr lang="en-US" altLang="zh-CN" dirty="0"/>
                        <a:t>727977</a:t>
                      </a:r>
                      <a:endParaRPr lang="zh-CN" altLang="en-US" dirty="0"/>
                    </a:p>
                  </a:txBody>
                  <a:tcPr/>
                </a:tc>
                <a:extLst>
                  <a:ext uri="{0D108BD9-81ED-4DB2-BD59-A6C34878D82A}">
                    <a16:rowId xmlns:a16="http://schemas.microsoft.com/office/drawing/2014/main" val="773580582"/>
                  </a:ext>
                </a:extLst>
              </a:tr>
            </a:tbl>
          </a:graphicData>
        </a:graphic>
      </p:graphicFrame>
      <p:sp>
        <p:nvSpPr>
          <p:cNvPr id="10" name="Content Placeholder 2">
            <a:extLst>
              <a:ext uri="{FF2B5EF4-FFF2-40B4-BE49-F238E27FC236}">
                <a16:creationId xmlns:a16="http://schemas.microsoft.com/office/drawing/2014/main" id="{0E28F314-7C71-5C48-AC1D-365AB0C545DF}"/>
              </a:ext>
            </a:extLst>
          </p:cNvPr>
          <p:cNvSpPr txBox="1"/>
          <p:nvPr/>
        </p:nvSpPr>
        <p:spPr>
          <a:xfrm>
            <a:off x="1023814" y="16284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err="1">
                <a:sym typeface="+mn-ea"/>
              </a:rPr>
              <a:t>Io_num</a:t>
            </a:r>
            <a:r>
              <a:rPr lang="en-US" altLang="zh-CN" sz="2000" dirty="0">
                <a:sym typeface="+mn-ea"/>
              </a:rPr>
              <a:t>=200</a:t>
            </a:r>
            <a:r>
              <a:rPr lang="zh-CN" altLang="en-US" sz="2000" dirty="0">
                <a:sym typeface="+mn-ea"/>
              </a:rPr>
              <a:t>  </a:t>
            </a:r>
            <a:r>
              <a:rPr lang="en-US" altLang="zh-CN" sz="2000" dirty="0" err="1">
                <a:sym typeface="+mn-ea"/>
              </a:rPr>
              <a:t>compute_num</a:t>
            </a:r>
            <a:r>
              <a:rPr lang="en-US" altLang="zh-CN" sz="2000" dirty="0">
                <a:sym typeface="+mn-ea"/>
              </a:rPr>
              <a:t>=1000</a:t>
            </a:r>
          </a:p>
          <a:p>
            <a:pPr lvl="1"/>
            <a:r>
              <a:rPr lang="en-US" altLang="zh-CN" sz="2000" dirty="0">
                <a:sym typeface="+mn-ea"/>
              </a:rPr>
              <a:t>Compute</a:t>
            </a:r>
            <a:r>
              <a:rPr lang="zh-CN" altLang="en-US" sz="2000" dirty="0">
                <a:sym typeface="+mn-ea"/>
              </a:rPr>
              <a:t> </a:t>
            </a:r>
            <a:r>
              <a:rPr lang="en-US" altLang="zh-CN" sz="2000" dirty="0">
                <a:sym typeface="+mn-ea"/>
              </a:rPr>
              <a:t>using</a:t>
            </a:r>
            <a:r>
              <a:rPr lang="zh-CN" altLang="en-US" sz="2000" dirty="0">
                <a:sym typeface="+mn-ea"/>
              </a:rPr>
              <a:t> </a:t>
            </a:r>
            <a:r>
              <a:rPr lang="en-US" altLang="zh-CN" sz="2000" dirty="0">
                <a:sym typeface="+mn-ea"/>
              </a:rPr>
              <a:t>3410806us</a:t>
            </a:r>
          </a:p>
        </p:txBody>
      </p:sp>
      <p:graphicFrame>
        <p:nvGraphicFramePr>
          <p:cNvPr id="3" name="表格 3">
            <a:extLst>
              <a:ext uri="{FF2B5EF4-FFF2-40B4-BE49-F238E27FC236}">
                <a16:creationId xmlns:a16="http://schemas.microsoft.com/office/drawing/2014/main" id="{0B4BB5E1-1BE3-B34E-A113-B456E5FFE613}"/>
              </a:ext>
            </a:extLst>
          </p:cNvPr>
          <p:cNvGraphicFramePr>
            <a:graphicFrameLocks noGrp="1"/>
          </p:cNvGraphicFramePr>
          <p:nvPr>
            <p:extLst>
              <p:ext uri="{D42A27DB-BD31-4B8C-83A1-F6EECF244321}">
                <p14:modId xmlns:p14="http://schemas.microsoft.com/office/powerpoint/2010/main" val="2921146511"/>
              </p:ext>
            </p:extLst>
          </p:nvPr>
        </p:nvGraphicFramePr>
        <p:xfrm>
          <a:off x="1399483" y="4848755"/>
          <a:ext cx="5937231" cy="1478280"/>
        </p:xfrm>
        <a:graphic>
          <a:graphicData uri="http://schemas.openxmlformats.org/drawingml/2006/table">
            <a:tbl>
              <a:tblPr firstRow="1" bandRow="1">
                <a:tableStyleId>{5940675A-B579-460E-94D1-54222C63F5DA}</a:tableStyleId>
              </a:tblPr>
              <a:tblGrid>
                <a:gridCol w="1979077">
                  <a:extLst>
                    <a:ext uri="{9D8B030D-6E8A-4147-A177-3AD203B41FA5}">
                      <a16:colId xmlns:a16="http://schemas.microsoft.com/office/drawing/2014/main" val="3666111404"/>
                    </a:ext>
                  </a:extLst>
                </a:gridCol>
                <a:gridCol w="1979077">
                  <a:extLst>
                    <a:ext uri="{9D8B030D-6E8A-4147-A177-3AD203B41FA5}">
                      <a16:colId xmlns:a16="http://schemas.microsoft.com/office/drawing/2014/main" val="2026561646"/>
                    </a:ext>
                  </a:extLst>
                </a:gridCol>
                <a:gridCol w="1979077">
                  <a:extLst>
                    <a:ext uri="{9D8B030D-6E8A-4147-A177-3AD203B41FA5}">
                      <a16:colId xmlns:a16="http://schemas.microsoft.com/office/drawing/2014/main" val="3670155590"/>
                    </a:ext>
                  </a:extLst>
                </a:gridCol>
              </a:tblGrid>
              <a:tr h="322408">
                <a:tc>
                  <a:txBody>
                    <a:bodyPr/>
                    <a:lstStyle/>
                    <a:p>
                      <a:r>
                        <a:rPr lang="zh-CN" altLang="en-US" dirty="0"/>
                        <a:t>方法</a:t>
                      </a:r>
                      <a:endParaRPr lang="en-US" altLang="zh-CN" dirty="0"/>
                    </a:p>
                  </a:txBody>
                  <a:tcPr/>
                </a:tc>
                <a:tc>
                  <a:txBody>
                    <a:bodyPr/>
                    <a:lstStyle/>
                    <a:p>
                      <a:r>
                        <a:rPr lang="en-US" altLang="zh-CN" dirty="0"/>
                        <a:t>4M</a:t>
                      </a:r>
                      <a:r>
                        <a:rPr lang="zh-CN" altLang="en-US" dirty="0"/>
                        <a:t> </a:t>
                      </a:r>
                      <a:r>
                        <a:rPr lang="en-US" altLang="zh-CN" dirty="0"/>
                        <a:t>min</a:t>
                      </a:r>
                    </a:p>
                  </a:txBody>
                  <a:tcPr/>
                </a:tc>
                <a:tc>
                  <a:txBody>
                    <a:bodyPr/>
                    <a:lstStyle/>
                    <a:p>
                      <a:r>
                        <a:rPr lang="en-US" altLang="zh-CN" dirty="0"/>
                        <a:t>4M</a:t>
                      </a:r>
                      <a:r>
                        <a:rPr lang="zh-CN" altLang="en-US" dirty="0"/>
                        <a:t> </a:t>
                      </a:r>
                      <a:r>
                        <a:rPr lang="en-US" altLang="zh-CN" dirty="0"/>
                        <a:t>max</a:t>
                      </a:r>
                      <a:endParaRPr lang="zh-CN" altLang="en-US" dirty="0"/>
                    </a:p>
                  </a:txBody>
                  <a:tcPr/>
                </a:tc>
                <a:extLst>
                  <a:ext uri="{0D108BD9-81ED-4DB2-BD59-A6C34878D82A}">
                    <a16:rowId xmlns:a16="http://schemas.microsoft.com/office/drawing/2014/main" val="1260525014"/>
                  </a:ext>
                </a:extLst>
              </a:tr>
              <a:tr h="370840">
                <a:tc>
                  <a:txBody>
                    <a:bodyPr/>
                    <a:lstStyle/>
                    <a:p>
                      <a:r>
                        <a:rPr lang="en-US" altLang="zh-CN" dirty="0"/>
                        <a:t>normal</a:t>
                      </a:r>
                      <a:endParaRPr lang="zh-CN" altLang="en-US" dirty="0"/>
                    </a:p>
                  </a:txBody>
                  <a:tcPr/>
                </a:tc>
                <a:tc>
                  <a:txBody>
                    <a:bodyPr/>
                    <a:lstStyle/>
                    <a:p>
                      <a:r>
                        <a:rPr lang="en-US" altLang="zh-CN" dirty="0"/>
                        <a:t>329</a:t>
                      </a:r>
                      <a:endParaRPr lang="zh-CN" altLang="en-US" dirty="0"/>
                    </a:p>
                  </a:txBody>
                  <a:tcPr/>
                </a:tc>
                <a:tc>
                  <a:txBody>
                    <a:bodyPr/>
                    <a:lstStyle/>
                    <a:p>
                      <a:r>
                        <a:rPr lang="en-US" altLang="zh-CN" dirty="0"/>
                        <a:t>3090</a:t>
                      </a:r>
                      <a:endParaRPr lang="zh-CN" altLang="en-US" dirty="0"/>
                    </a:p>
                  </a:txBody>
                  <a:tcPr/>
                </a:tc>
                <a:extLst>
                  <a:ext uri="{0D108BD9-81ED-4DB2-BD59-A6C34878D82A}">
                    <a16:rowId xmlns:a16="http://schemas.microsoft.com/office/drawing/2014/main" val="2889303253"/>
                  </a:ext>
                </a:extLst>
              </a:tr>
              <a:tr h="370840">
                <a:tc>
                  <a:txBody>
                    <a:bodyPr/>
                    <a:lstStyle/>
                    <a:p>
                      <a:r>
                        <a:rPr lang="en-US" altLang="zh-CN" dirty="0" err="1"/>
                        <a:t>uring</a:t>
                      </a:r>
                      <a:endParaRPr lang="zh-CN" altLang="en-US" dirty="0"/>
                    </a:p>
                  </a:txBody>
                  <a:tcPr/>
                </a:tc>
                <a:tc>
                  <a:txBody>
                    <a:bodyPr/>
                    <a:lstStyle/>
                    <a:p>
                      <a:r>
                        <a:rPr lang="en-US" altLang="zh-CN" dirty="0"/>
                        <a:t>707</a:t>
                      </a:r>
                      <a:endParaRPr lang="zh-CN" altLang="en-US" dirty="0"/>
                    </a:p>
                  </a:txBody>
                  <a:tcPr/>
                </a:tc>
                <a:tc>
                  <a:txBody>
                    <a:bodyPr/>
                    <a:lstStyle/>
                    <a:p>
                      <a:r>
                        <a:rPr lang="en-US" altLang="zh-CN" dirty="0"/>
                        <a:t>10601</a:t>
                      </a:r>
                      <a:endParaRPr lang="zh-CN" altLang="en-US" dirty="0"/>
                    </a:p>
                  </a:txBody>
                  <a:tcPr/>
                </a:tc>
                <a:extLst>
                  <a:ext uri="{0D108BD9-81ED-4DB2-BD59-A6C34878D82A}">
                    <a16:rowId xmlns:a16="http://schemas.microsoft.com/office/drawing/2014/main" val="617169638"/>
                  </a:ext>
                </a:extLst>
              </a:tr>
              <a:tr h="370840">
                <a:tc>
                  <a:txBody>
                    <a:bodyPr/>
                    <a:lstStyle/>
                    <a:p>
                      <a:r>
                        <a:rPr lang="en-US" altLang="zh-CN" dirty="0" err="1"/>
                        <a:t>uintr</a:t>
                      </a:r>
                      <a:endParaRPr lang="zh-CN" altLang="en-US" dirty="0"/>
                    </a:p>
                  </a:txBody>
                  <a:tcPr/>
                </a:tc>
                <a:tc>
                  <a:txBody>
                    <a:bodyPr/>
                    <a:lstStyle/>
                    <a:p>
                      <a:r>
                        <a:rPr lang="en-US" altLang="zh-CN" dirty="0"/>
                        <a:t>330</a:t>
                      </a:r>
                      <a:endParaRPr lang="zh-CN" altLang="en-US" dirty="0"/>
                    </a:p>
                  </a:txBody>
                  <a:tcPr/>
                </a:tc>
                <a:tc>
                  <a:txBody>
                    <a:bodyPr/>
                    <a:lstStyle/>
                    <a:p>
                      <a:r>
                        <a:rPr lang="en-US" altLang="zh-CN" dirty="0"/>
                        <a:t>3580</a:t>
                      </a:r>
                      <a:endParaRPr lang="zh-CN" altLang="en-US" dirty="0"/>
                    </a:p>
                  </a:txBody>
                  <a:tcPr/>
                </a:tc>
                <a:extLst>
                  <a:ext uri="{0D108BD9-81ED-4DB2-BD59-A6C34878D82A}">
                    <a16:rowId xmlns:a16="http://schemas.microsoft.com/office/drawing/2014/main" val="3280257136"/>
                  </a:ext>
                </a:extLst>
              </a:tr>
            </a:tbl>
          </a:graphicData>
        </a:graphic>
      </p:graphicFrame>
    </p:spTree>
    <p:extLst>
      <p:ext uri="{BB962C8B-B14F-4D97-AF65-F5344CB8AC3E}">
        <p14:creationId xmlns:p14="http://schemas.microsoft.com/office/powerpoint/2010/main" val="3571365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进一步计划</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用户态中断的</a:t>
            </a:r>
            <a:r>
              <a:rPr lang="en-US" altLang="zh-CN" sz="4000" b="1" dirty="0">
                <a:solidFill>
                  <a:srgbClr val="704F95"/>
                </a:solidFill>
                <a:latin typeface="思源宋体 Medium" panose="02020500000000000000" pitchFamily="18" charset="-122"/>
                <a:ea typeface="思源宋体 Medium" panose="02020500000000000000" pitchFamily="18" charset="-122"/>
              </a:rPr>
              <a:t>web</a:t>
            </a:r>
            <a:r>
              <a:rPr lang="zh-CN" altLang="en-US" sz="4000" b="1" dirty="0">
                <a:solidFill>
                  <a:srgbClr val="704F95"/>
                </a:solidFill>
                <a:latin typeface="思源宋体 Medium" panose="02020500000000000000" pitchFamily="18" charset="-122"/>
                <a:ea typeface="思源宋体 Medium" panose="02020500000000000000" pitchFamily="18" charset="-122"/>
              </a:rPr>
              <a:t>框架</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0" name="Content Placeholder 2">
            <a:extLst>
              <a:ext uri="{FF2B5EF4-FFF2-40B4-BE49-F238E27FC236}">
                <a16:creationId xmlns:a16="http://schemas.microsoft.com/office/drawing/2014/main" id="{0E28F314-7C71-5C48-AC1D-365AB0C545DF}"/>
              </a:ext>
            </a:extLst>
          </p:cNvPr>
          <p:cNvSpPr txBox="1"/>
          <p:nvPr/>
        </p:nvSpPr>
        <p:spPr>
          <a:xfrm>
            <a:off x="1485256" y="1361153"/>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000" dirty="0">
              <a:sym typeface="+mn-ea"/>
            </a:endParaRPr>
          </a:p>
        </p:txBody>
      </p:sp>
      <p:sp>
        <p:nvSpPr>
          <p:cNvPr id="37" name="Content Placeholder 2">
            <a:extLst>
              <a:ext uri="{FF2B5EF4-FFF2-40B4-BE49-F238E27FC236}">
                <a16:creationId xmlns:a16="http://schemas.microsoft.com/office/drawing/2014/main" id="{A63DCF12-FE77-0D41-B394-584688C7D569}"/>
              </a:ext>
            </a:extLst>
          </p:cNvPr>
          <p:cNvSpPr txBox="1"/>
          <p:nvPr/>
        </p:nvSpPr>
        <p:spPr>
          <a:xfrm>
            <a:off x="424231" y="2437441"/>
            <a:ext cx="3298800" cy="2176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a:sym typeface="+mn-ea"/>
              </a:rPr>
              <a:t>Backend:</a:t>
            </a:r>
            <a:r>
              <a:rPr lang="zh-CN" altLang="en-US" sz="2000" dirty="0">
                <a:sym typeface="+mn-ea"/>
              </a:rPr>
              <a:t> </a:t>
            </a:r>
            <a:r>
              <a:rPr lang="en-US" altLang="zh-CN" sz="2000" dirty="0">
                <a:sym typeface="+mn-ea"/>
              </a:rPr>
              <a:t>new</a:t>
            </a:r>
            <a:r>
              <a:rPr lang="zh-CN" altLang="en-US" sz="2000" dirty="0">
                <a:sym typeface="+mn-ea"/>
              </a:rPr>
              <a:t> </a:t>
            </a:r>
            <a:r>
              <a:rPr lang="en-US" altLang="zh-CN" sz="2000" dirty="0">
                <a:sym typeface="+mn-ea"/>
              </a:rPr>
              <a:t>thread</a:t>
            </a:r>
          </a:p>
          <a:p>
            <a:pPr lvl="1"/>
            <a:r>
              <a:rPr lang="zh-CN" altLang="en-US" sz="2000" dirty="0">
                <a:sym typeface="+mn-ea"/>
              </a:rPr>
              <a:t>内存占用较高</a:t>
            </a:r>
            <a:endParaRPr lang="en-US" altLang="zh-CN" sz="2000" dirty="0">
              <a:sym typeface="+mn-ea"/>
            </a:endParaRPr>
          </a:p>
          <a:p>
            <a:pPr lvl="1"/>
            <a:r>
              <a:rPr lang="zh-CN" altLang="en-US" sz="2000" dirty="0">
                <a:sym typeface="+mn-ea"/>
              </a:rPr>
              <a:t>并发较低</a:t>
            </a:r>
            <a:endParaRPr lang="en-US" altLang="zh-CN" sz="2000" dirty="0">
              <a:sym typeface="+mn-ea"/>
            </a:endParaRPr>
          </a:p>
          <a:p>
            <a:pPr lvl="1"/>
            <a:r>
              <a:rPr lang="zh-CN" altLang="en-US" sz="2000" dirty="0">
                <a:sym typeface="+mn-ea"/>
              </a:rPr>
              <a:t>一些情况下</a:t>
            </a:r>
            <a:r>
              <a:rPr lang="en-US" altLang="zh-CN" sz="2000" dirty="0">
                <a:sym typeface="+mn-ea"/>
              </a:rPr>
              <a:t>(</a:t>
            </a:r>
            <a:r>
              <a:rPr lang="zh-CN" altLang="en-US" sz="2000" dirty="0">
                <a:sym typeface="+mn-ea"/>
              </a:rPr>
              <a:t>动态文件</a:t>
            </a:r>
            <a:r>
              <a:rPr lang="en-US" altLang="zh-CN" sz="2000" dirty="0">
                <a:sym typeface="+mn-ea"/>
              </a:rPr>
              <a:t>)</a:t>
            </a:r>
            <a:r>
              <a:rPr lang="zh-CN" altLang="en-US" sz="2000" dirty="0">
                <a:sym typeface="+mn-ea"/>
              </a:rPr>
              <a:t>相应密度更高</a:t>
            </a:r>
            <a:endParaRPr lang="en-US" altLang="zh-CN" sz="2000" dirty="0">
              <a:sym typeface="+mn-ea"/>
            </a:endParaRPr>
          </a:p>
          <a:p>
            <a:pPr lvl="1"/>
            <a:endParaRPr lang="en-US" altLang="zh-CN" sz="2000" dirty="0">
              <a:sym typeface="+mn-ea"/>
            </a:endParaRPr>
          </a:p>
        </p:txBody>
      </p:sp>
      <p:pic>
        <p:nvPicPr>
          <p:cNvPr id="2" name="图片 1">
            <a:extLst>
              <a:ext uri="{FF2B5EF4-FFF2-40B4-BE49-F238E27FC236}">
                <a16:creationId xmlns:a16="http://schemas.microsoft.com/office/drawing/2014/main" id="{A6A355C2-64B0-9E41-8101-4B309450B414}"/>
              </a:ext>
            </a:extLst>
          </p:cNvPr>
          <p:cNvPicPr>
            <a:picLocks noChangeAspect="1"/>
          </p:cNvPicPr>
          <p:nvPr/>
        </p:nvPicPr>
        <p:blipFill>
          <a:blip r:embed="rId4"/>
          <a:stretch>
            <a:fillRect/>
          </a:stretch>
        </p:blipFill>
        <p:spPr>
          <a:xfrm>
            <a:off x="1297194" y="1763735"/>
            <a:ext cx="1790700" cy="558800"/>
          </a:xfrm>
          <a:prstGeom prst="rect">
            <a:avLst/>
          </a:prstGeom>
        </p:spPr>
      </p:pic>
      <p:pic>
        <p:nvPicPr>
          <p:cNvPr id="3" name="图片 2">
            <a:extLst>
              <a:ext uri="{FF2B5EF4-FFF2-40B4-BE49-F238E27FC236}">
                <a16:creationId xmlns:a16="http://schemas.microsoft.com/office/drawing/2014/main" id="{5259BA75-9834-434E-A55C-7B77F6F5C88F}"/>
              </a:ext>
            </a:extLst>
          </p:cNvPr>
          <p:cNvPicPr>
            <a:picLocks noChangeAspect="1"/>
          </p:cNvPicPr>
          <p:nvPr/>
        </p:nvPicPr>
        <p:blipFill>
          <a:blip r:embed="rId5"/>
          <a:stretch>
            <a:fillRect/>
          </a:stretch>
        </p:blipFill>
        <p:spPr>
          <a:xfrm>
            <a:off x="8133394" y="1786074"/>
            <a:ext cx="1255060" cy="514121"/>
          </a:xfrm>
          <a:prstGeom prst="rect">
            <a:avLst/>
          </a:prstGeom>
        </p:spPr>
      </p:pic>
      <p:pic>
        <p:nvPicPr>
          <p:cNvPr id="5" name="图片 4">
            <a:extLst>
              <a:ext uri="{FF2B5EF4-FFF2-40B4-BE49-F238E27FC236}">
                <a16:creationId xmlns:a16="http://schemas.microsoft.com/office/drawing/2014/main" id="{76CC11D8-0A21-D944-9291-5E719C0E0C7E}"/>
              </a:ext>
            </a:extLst>
          </p:cNvPr>
          <p:cNvPicPr>
            <a:picLocks noChangeAspect="1"/>
          </p:cNvPicPr>
          <p:nvPr/>
        </p:nvPicPr>
        <p:blipFill>
          <a:blip r:embed="rId6"/>
          <a:stretch>
            <a:fillRect/>
          </a:stretch>
        </p:blipFill>
        <p:spPr>
          <a:xfrm>
            <a:off x="4414565" y="1312380"/>
            <a:ext cx="2564445" cy="2103350"/>
          </a:xfrm>
          <a:prstGeom prst="rect">
            <a:avLst/>
          </a:prstGeom>
        </p:spPr>
      </p:pic>
      <p:pic>
        <p:nvPicPr>
          <p:cNvPr id="7" name="图片 6">
            <a:extLst>
              <a:ext uri="{FF2B5EF4-FFF2-40B4-BE49-F238E27FC236}">
                <a16:creationId xmlns:a16="http://schemas.microsoft.com/office/drawing/2014/main" id="{7AA0F472-54E0-8B4E-A239-7E8F2D6DB0EB}"/>
              </a:ext>
            </a:extLst>
          </p:cNvPr>
          <p:cNvPicPr>
            <a:picLocks noChangeAspect="1"/>
          </p:cNvPicPr>
          <p:nvPr/>
        </p:nvPicPr>
        <p:blipFill>
          <a:blip r:embed="rId7"/>
          <a:stretch>
            <a:fillRect/>
          </a:stretch>
        </p:blipFill>
        <p:spPr>
          <a:xfrm>
            <a:off x="4386366" y="3429000"/>
            <a:ext cx="2620841" cy="2103350"/>
          </a:xfrm>
          <a:prstGeom prst="rect">
            <a:avLst/>
          </a:prstGeom>
        </p:spPr>
      </p:pic>
      <p:sp>
        <p:nvSpPr>
          <p:cNvPr id="40" name="Content Placeholder 2">
            <a:extLst>
              <a:ext uri="{FF2B5EF4-FFF2-40B4-BE49-F238E27FC236}">
                <a16:creationId xmlns:a16="http://schemas.microsoft.com/office/drawing/2014/main" id="{9EFE6A20-8CB7-E842-8F3F-BD87B16C7148}"/>
              </a:ext>
            </a:extLst>
          </p:cNvPr>
          <p:cNvSpPr txBox="1"/>
          <p:nvPr/>
        </p:nvSpPr>
        <p:spPr>
          <a:xfrm>
            <a:off x="7477665" y="2364055"/>
            <a:ext cx="3298800" cy="2176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a:sym typeface="+mn-ea"/>
              </a:rPr>
              <a:t>Backend:</a:t>
            </a:r>
            <a:r>
              <a:rPr lang="zh-CN" altLang="en-US" sz="2000" dirty="0">
                <a:sym typeface="+mn-ea"/>
              </a:rPr>
              <a:t> </a:t>
            </a:r>
            <a:r>
              <a:rPr lang="en-US" altLang="zh-CN" sz="2000" dirty="0" err="1">
                <a:sym typeface="+mn-ea"/>
              </a:rPr>
              <a:t>epoll</a:t>
            </a:r>
            <a:endParaRPr lang="en-US" altLang="zh-CN" sz="2000" dirty="0">
              <a:sym typeface="+mn-ea"/>
            </a:endParaRPr>
          </a:p>
          <a:p>
            <a:pPr lvl="1"/>
            <a:r>
              <a:rPr lang="zh-CN" altLang="en-US" sz="2000" dirty="0">
                <a:sym typeface="+mn-ea"/>
              </a:rPr>
              <a:t>内存占用低</a:t>
            </a:r>
            <a:endParaRPr lang="en-US" altLang="zh-CN" sz="2000" dirty="0">
              <a:sym typeface="+mn-ea"/>
            </a:endParaRPr>
          </a:p>
          <a:p>
            <a:pPr lvl="1"/>
            <a:r>
              <a:rPr lang="zh-CN" altLang="en-US" sz="2000" dirty="0">
                <a:sym typeface="+mn-ea"/>
              </a:rPr>
              <a:t>高并发</a:t>
            </a:r>
            <a:endParaRPr lang="en-US" altLang="zh-CN" sz="2000" dirty="0">
              <a:sym typeface="+mn-ea"/>
            </a:endParaRPr>
          </a:p>
          <a:p>
            <a:pPr lvl="1"/>
            <a:r>
              <a:rPr lang="zh-CN" altLang="en-US" sz="2000" dirty="0">
                <a:sym typeface="+mn-ea"/>
              </a:rPr>
              <a:t>高负载下延时增大</a:t>
            </a:r>
            <a:endParaRPr lang="en-US" altLang="zh-CN" sz="2000" dirty="0">
              <a:sym typeface="+mn-ea"/>
            </a:endParaRPr>
          </a:p>
        </p:txBody>
      </p:sp>
    </p:spTree>
    <p:extLst>
      <p:ext uri="{BB962C8B-B14F-4D97-AF65-F5344CB8AC3E}">
        <p14:creationId xmlns:p14="http://schemas.microsoft.com/office/powerpoint/2010/main" val="1142207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进一步计划</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用户态中断的</a:t>
            </a:r>
            <a:r>
              <a:rPr lang="en-US" altLang="zh-CN" sz="4000" b="1" dirty="0">
                <a:solidFill>
                  <a:srgbClr val="704F95"/>
                </a:solidFill>
                <a:latin typeface="思源宋体 Medium" panose="02020500000000000000" pitchFamily="18" charset="-122"/>
                <a:ea typeface="思源宋体 Medium" panose="02020500000000000000" pitchFamily="18" charset="-122"/>
              </a:rPr>
              <a:t>web</a:t>
            </a:r>
            <a:r>
              <a:rPr lang="zh-CN" altLang="en-US" sz="4000" b="1" dirty="0">
                <a:solidFill>
                  <a:srgbClr val="704F95"/>
                </a:solidFill>
                <a:latin typeface="思源宋体 Medium" panose="02020500000000000000" pitchFamily="18" charset="-122"/>
                <a:ea typeface="思源宋体 Medium" panose="02020500000000000000" pitchFamily="18" charset="-122"/>
              </a:rPr>
              <a:t>框架</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0" name="Content Placeholder 2">
            <a:extLst>
              <a:ext uri="{FF2B5EF4-FFF2-40B4-BE49-F238E27FC236}">
                <a16:creationId xmlns:a16="http://schemas.microsoft.com/office/drawing/2014/main" id="{0E28F314-7C71-5C48-AC1D-365AB0C545DF}"/>
              </a:ext>
            </a:extLst>
          </p:cNvPr>
          <p:cNvSpPr txBox="1"/>
          <p:nvPr/>
        </p:nvSpPr>
        <p:spPr>
          <a:xfrm>
            <a:off x="1485256" y="1361153"/>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000" dirty="0">
              <a:sym typeface="+mn-ea"/>
            </a:endParaRPr>
          </a:p>
        </p:txBody>
      </p:sp>
      <p:sp>
        <p:nvSpPr>
          <p:cNvPr id="12" name="圆角矩形 11">
            <a:extLst>
              <a:ext uri="{FF2B5EF4-FFF2-40B4-BE49-F238E27FC236}">
                <a16:creationId xmlns:a16="http://schemas.microsoft.com/office/drawing/2014/main" id="{E408E0FD-2921-6949-8BB4-33AD9C27DA55}"/>
              </a:ext>
            </a:extLst>
          </p:cNvPr>
          <p:cNvSpPr/>
          <p:nvPr/>
        </p:nvSpPr>
        <p:spPr>
          <a:xfrm>
            <a:off x="7377903" y="3518799"/>
            <a:ext cx="657041" cy="436086"/>
          </a:xfrm>
          <a:prstGeom prst="roundRect">
            <a:avLst/>
          </a:prstGeom>
          <a:solidFill>
            <a:srgbClr val="A75AC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err="1"/>
              <a:t>uintr</a:t>
            </a:r>
            <a:endParaRPr lang="en-US" altLang="zh-CN" sz="1400" dirty="0"/>
          </a:p>
        </p:txBody>
      </p:sp>
      <p:sp>
        <p:nvSpPr>
          <p:cNvPr id="13" name="圆角矩形 12">
            <a:extLst>
              <a:ext uri="{FF2B5EF4-FFF2-40B4-BE49-F238E27FC236}">
                <a16:creationId xmlns:a16="http://schemas.microsoft.com/office/drawing/2014/main" id="{258D76D0-A2B1-AE44-9BE2-A9BFAA9284F6}"/>
              </a:ext>
            </a:extLst>
          </p:cNvPr>
          <p:cNvSpPr/>
          <p:nvPr/>
        </p:nvSpPr>
        <p:spPr>
          <a:xfrm>
            <a:off x="6191817" y="3071996"/>
            <a:ext cx="546931" cy="132969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内核线程</a:t>
            </a:r>
            <a:endParaRPr lang="en-US" altLang="zh-CN" sz="1400" dirty="0"/>
          </a:p>
        </p:txBody>
      </p:sp>
      <p:sp>
        <p:nvSpPr>
          <p:cNvPr id="14" name="圆角矩形 13">
            <a:extLst>
              <a:ext uri="{FF2B5EF4-FFF2-40B4-BE49-F238E27FC236}">
                <a16:creationId xmlns:a16="http://schemas.microsoft.com/office/drawing/2014/main" id="{ACA9CC7C-7420-B64B-86DF-9EF564832E29}"/>
              </a:ext>
            </a:extLst>
          </p:cNvPr>
          <p:cNvSpPr/>
          <p:nvPr/>
        </p:nvSpPr>
        <p:spPr>
          <a:xfrm>
            <a:off x="8710902" y="3071996"/>
            <a:ext cx="546931" cy="1329691"/>
          </a:xfrm>
          <a:prstGeom prst="roundRect">
            <a:avLst/>
          </a:prstGeom>
          <a:solidFill>
            <a:schemeClr val="accent4">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中断处理函数</a:t>
            </a:r>
            <a:endParaRPr lang="en-US" altLang="zh-CN" sz="1400" dirty="0"/>
          </a:p>
        </p:txBody>
      </p:sp>
      <p:sp>
        <p:nvSpPr>
          <p:cNvPr id="15" name="圆角矩形 14">
            <a:extLst>
              <a:ext uri="{FF2B5EF4-FFF2-40B4-BE49-F238E27FC236}">
                <a16:creationId xmlns:a16="http://schemas.microsoft.com/office/drawing/2014/main" id="{413534A6-3017-9343-8F6A-F2751F2D5F31}"/>
              </a:ext>
            </a:extLst>
          </p:cNvPr>
          <p:cNvSpPr/>
          <p:nvPr/>
        </p:nvSpPr>
        <p:spPr>
          <a:xfrm>
            <a:off x="10272715" y="1619624"/>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6" name="圆角矩形 15">
            <a:extLst>
              <a:ext uri="{FF2B5EF4-FFF2-40B4-BE49-F238E27FC236}">
                <a16:creationId xmlns:a16="http://schemas.microsoft.com/office/drawing/2014/main" id="{72D6F105-B1F2-4746-B600-337F9E344233}"/>
              </a:ext>
            </a:extLst>
          </p:cNvPr>
          <p:cNvSpPr/>
          <p:nvPr/>
        </p:nvSpPr>
        <p:spPr>
          <a:xfrm>
            <a:off x="10272715" y="3071997"/>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7" name="圆角矩形 16">
            <a:extLst>
              <a:ext uri="{FF2B5EF4-FFF2-40B4-BE49-F238E27FC236}">
                <a16:creationId xmlns:a16="http://schemas.microsoft.com/office/drawing/2014/main" id="{3BAD07F4-E64F-4548-BBE1-12D85DECB943}"/>
              </a:ext>
            </a:extLst>
          </p:cNvPr>
          <p:cNvSpPr/>
          <p:nvPr/>
        </p:nvSpPr>
        <p:spPr>
          <a:xfrm>
            <a:off x="10272715" y="4568252"/>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8" name="圆角矩形 17">
            <a:extLst>
              <a:ext uri="{FF2B5EF4-FFF2-40B4-BE49-F238E27FC236}">
                <a16:creationId xmlns:a16="http://schemas.microsoft.com/office/drawing/2014/main" id="{70082EE6-EFBC-A048-8E5F-1C4B702775C3}"/>
              </a:ext>
            </a:extLst>
          </p:cNvPr>
          <p:cNvSpPr/>
          <p:nvPr/>
        </p:nvSpPr>
        <p:spPr>
          <a:xfrm>
            <a:off x="4889443" y="1602566"/>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19" name="圆角矩形 18">
            <a:extLst>
              <a:ext uri="{FF2B5EF4-FFF2-40B4-BE49-F238E27FC236}">
                <a16:creationId xmlns:a16="http://schemas.microsoft.com/office/drawing/2014/main" id="{9773B2C6-51D6-5940-8A66-CC66B1F4D2FC}"/>
              </a:ext>
            </a:extLst>
          </p:cNvPr>
          <p:cNvSpPr/>
          <p:nvPr/>
        </p:nvSpPr>
        <p:spPr>
          <a:xfrm>
            <a:off x="4889443" y="3106317"/>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20" name="圆角矩形 19">
            <a:extLst>
              <a:ext uri="{FF2B5EF4-FFF2-40B4-BE49-F238E27FC236}">
                <a16:creationId xmlns:a16="http://schemas.microsoft.com/office/drawing/2014/main" id="{DD8A17F1-77AD-3943-98ED-E0FBB7775621}"/>
              </a:ext>
            </a:extLst>
          </p:cNvPr>
          <p:cNvSpPr/>
          <p:nvPr/>
        </p:nvSpPr>
        <p:spPr>
          <a:xfrm>
            <a:off x="4889442" y="4656863"/>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21" name="圆角矩形 20">
            <a:extLst>
              <a:ext uri="{FF2B5EF4-FFF2-40B4-BE49-F238E27FC236}">
                <a16:creationId xmlns:a16="http://schemas.microsoft.com/office/drawing/2014/main" id="{126EBC8D-EC90-5D4B-93CC-3F6E505D3437}"/>
              </a:ext>
            </a:extLst>
          </p:cNvPr>
          <p:cNvSpPr/>
          <p:nvPr/>
        </p:nvSpPr>
        <p:spPr>
          <a:xfrm>
            <a:off x="6228620" y="5129202"/>
            <a:ext cx="1020256" cy="46736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err="1"/>
              <a:t>Io_uring</a:t>
            </a:r>
            <a:endParaRPr lang="en-US" altLang="zh-CN" sz="1400" dirty="0"/>
          </a:p>
        </p:txBody>
      </p:sp>
      <p:cxnSp>
        <p:nvCxnSpPr>
          <p:cNvPr id="4" name="直线箭头连接符 3">
            <a:extLst>
              <a:ext uri="{FF2B5EF4-FFF2-40B4-BE49-F238E27FC236}">
                <a16:creationId xmlns:a16="http://schemas.microsoft.com/office/drawing/2014/main" id="{FAB20846-1350-DA49-BA28-7AF1CAAAD7E5}"/>
              </a:ext>
            </a:extLst>
          </p:cNvPr>
          <p:cNvCxnSpPr>
            <a:stCxn id="18" idx="3"/>
            <a:endCxn id="13" idx="1"/>
          </p:cNvCxnSpPr>
          <p:nvPr/>
        </p:nvCxnSpPr>
        <p:spPr>
          <a:xfrm>
            <a:off x="5436374" y="2167721"/>
            <a:ext cx="755443" cy="156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线箭头连接符 5">
            <a:extLst>
              <a:ext uri="{FF2B5EF4-FFF2-40B4-BE49-F238E27FC236}">
                <a16:creationId xmlns:a16="http://schemas.microsoft.com/office/drawing/2014/main" id="{43DB2401-197A-A147-83BC-BB6569793A36}"/>
              </a:ext>
            </a:extLst>
          </p:cNvPr>
          <p:cNvCxnSpPr>
            <a:stCxn id="19" idx="3"/>
            <a:endCxn id="13" idx="1"/>
          </p:cNvCxnSpPr>
          <p:nvPr/>
        </p:nvCxnSpPr>
        <p:spPr>
          <a:xfrm>
            <a:off x="5436374" y="3671472"/>
            <a:ext cx="755443" cy="6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8A436F7A-3FFA-F740-9EE0-06125FCDE23B}"/>
              </a:ext>
            </a:extLst>
          </p:cNvPr>
          <p:cNvCxnSpPr>
            <a:stCxn id="20" idx="3"/>
            <a:endCxn id="13" idx="1"/>
          </p:cNvCxnSpPr>
          <p:nvPr/>
        </p:nvCxnSpPr>
        <p:spPr>
          <a:xfrm flipV="1">
            <a:off x="5436373" y="3736842"/>
            <a:ext cx="755444" cy="148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5BCE545-3D0E-444B-8BD4-CCE3A3D8A8A2}"/>
              </a:ext>
            </a:extLst>
          </p:cNvPr>
          <p:cNvSpPr txBox="1"/>
          <p:nvPr/>
        </p:nvSpPr>
        <p:spPr>
          <a:xfrm>
            <a:off x="5298569" y="2813980"/>
            <a:ext cx="994183" cy="261610"/>
          </a:xfrm>
          <a:prstGeom prst="rect">
            <a:avLst/>
          </a:prstGeom>
          <a:noFill/>
        </p:spPr>
        <p:txBody>
          <a:bodyPr wrap="none" rtlCol="0">
            <a:spAutoFit/>
          </a:bodyPr>
          <a:lstStyle/>
          <a:p>
            <a:r>
              <a:rPr kumimoji="1" lang="zh-CN" altLang="en-US" sz="1100" dirty="0"/>
              <a:t>提交</a:t>
            </a:r>
            <a:r>
              <a:rPr kumimoji="1" lang="en-US" altLang="zh-CN" sz="1100" dirty="0"/>
              <a:t>web</a:t>
            </a:r>
            <a:r>
              <a:rPr kumimoji="1" lang="zh-CN" altLang="en-US" sz="1100" dirty="0"/>
              <a:t>请求</a:t>
            </a:r>
          </a:p>
        </p:txBody>
      </p:sp>
      <p:cxnSp>
        <p:nvCxnSpPr>
          <p:cNvPr id="25" name="直线箭头连接符 24">
            <a:extLst>
              <a:ext uri="{FF2B5EF4-FFF2-40B4-BE49-F238E27FC236}">
                <a16:creationId xmlns:a16="http://schemas.microsoft.com/office/drawing/2014/main" id="{67F282ED-DF54-194A-A4DE-A454FB68FF15}"/>
              </a:ext>
            </a:extLst>
          </p:cNvPr>
          <p:cNvCxnSpPr>
            <a:stCxn id="13" idx="2"/>
          </p:cNvCxnSpPr>
          <p:nvPr/>
        </p:nvCxnSpPr>
        <p:spPr>
          <a:xfrm>
            <a:off x="6465283" y="4401687"/>
            <a:ext cx="107397" cy="727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0C5B571-6175-D148-BB25-3A06EC43567F}"/>
              </a:ext>
            </a:extLst>
          </p:cNvPr>
          <p:cNvSpPr txBox="1"/>
          <p:nvPr/>
        </p:nvSpPr>
        <p:spPr>
          <a:xfrm>
            <a:off x="6465282" y="4609123"/>
            <a:ext cx="1016625" cy="261610"/>
          </a:xfrm>
          <a:prstGeom prst="rect">
            <a:avLst/>
          </a:prstGeom>
          <a:noFill/>
        </p:spPr>
        <p:txBody>
          <a:bodyPr wrap="none" rtlCol="0">
            <a:spAutoFit/>
          </a:bodyPr>
          <a:lstStyle/>
          <a:p>
            <a:r>
              <a:rPr kumimoji="1" lang="zh-CN" altLang="en-US" sz="1100" dirty="0"/>
              <a:t>获取</a:t>
            </a:r>
            <a:r>
              <a:rPr kumimoji="1" lang="en-US" altLang="zh-CN" sz="1100" dirty="0"/>
              <a:t>io,</a:t>
            </a:r>
            <a:r>
              <a:rPr kumimoji="1" lang="zh-CN" altLang="en-US" sz="1100" dirty="0"/>
              <a:t> </a:t>
            </a:r>
            <a:r>
              <a:rPr kumimoji="1" lang="en-US" altLang="zh-CN" sz="1100" dirty="0"/>
              <a:t>accept</a:t>
            </a:r>
            <a:endParaRPr kumimoji="1" lang="zh-CN" altLang="en-US" sz="1100" dirty="0"/>
          </a:p>
        </p:txBody>
      </p:sp>
      <p:cxnSp>
        <p:nvCxnSpPr>
          <p:cNvPr id="29" name="直线箭头连接符 28">
            <a:extLst>
              <a:ext uri="{FF2B5EF4-FFF2-40B4-BE49-F238E27FC236}">
                <a16:creationId xmlns:a16="http://schemas.microsoft.com/office/drawing/2014/main" id="{267EDB63-4863-5D41-A26B-ED06E38588D5}"/>
              </a:ext>
            </a:extLst>
          </p:cNvPr>
          <p:cNvCxnSpPr>
            <a:cxnSpLocks/>
            <a:stCxn id="13" idx="3"/>
            <a:endCxn id="12" idx="1"/>
          </p:cNvCxnSpPr>
          <p:nvPr/>
        </p:nvCxnSpPr>
        <p:spPr>
          <a:xfrm>
            <a:off x="6738748" y="3736842"/>
            <a:ext cx="639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A689AA2D-A158-0B4B-B75B-DA3B1143D0D6}"/>
              </a:ext>
            </a:extLst>
          </p:cNvPr>
          <p:cNvCxnSpPr>
            <a:cxnSpLocks/>
            <a:stCxn id="12" idx="3"/>
            <a:endCxn id="14" idx="1"/>
          </p:cNvCxnSpPr>
          <p:nvPr/>
        </p:nvCxnSpPr>
        <p:spPr>
          <a:xfrm>
            <a:off x="8034944" y="3736842"/>
            <a:ext cx="675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CD34587-9870-034A-A51C-FBEE29AB737A}"/>
              </a:ext>
            </a:extLst>
          </p:cNvPr>
          <p:cNvSpPr txBox="1"/>
          <p:nvPr/>
        </p:nvSpPr>
        <p:spPr>
          <a:xfrm>
            <a:off x="8092585" y="4498742"/>
            <a:ext cx="1944763" cy="261610"/>
          </a:xfrm>
          <a:prstGeom prst="rect">
            <a:avLst/>
          </a:prstGeom>
          <a:noFill/>
        </p:spPr>
        <p:txBody>
          <a:bodyPr wrap="none" rtlCol="0">
            <a:spAutoFit/>
          </a:bodyPr>
          <a:lstStyle/>
          <a:p>
            <a:r>
              <a:rPr kumimoji="1" lang="zh-CN" altLang="en-US" sz="1100" dirty="0"/>
              <a:t>轮询完成队列</a:t>
            </a:r>
            <a:r>
              <a:rPr kumimoji="1" lang="en-US" altLang="zh-CN" sz="1100" dirty="0"/>
              <a:t>,</a:t>
            </a:r>
            <a:r>
              <a:rPr kumimoji="1" lang="zh-CN" altLang="en-US" sz="1100" dirty="0"/>
              <a:t> 调用服务协程</a:t>
            </a:r>
          </a:p>
        </p:txBody>
      </p:sp>
      <p:cxnSp>
        <p:nvCxnSpPr>
          <p:cNvPr id="36" name="直线箭头连接符 35">
            <a:extLst>
              <a:ext uri="{FF2B5EF4-FFF2-40B4-BE49-F238E27FC236}">
                <a16:creationId xmlns:a16="http://schemas.microsoft.com/office/drawing/2014/main" id="{D344ED2F-D25C-DD41-8F90-C0EAFF665C6B}"/>
              </a:ext>
            </a:extLst>
          </p:cNvPr>
          <p:cNvCxnSpPr>
            <a:cxnSpLocks/>
            <a:stCxn id="14" idx="3"/>
            <a:endCxn id="15" idx="1"/>
          </p:cNvCxnSpPr>
          <p:nvPr/>
        </p:nvCxnSpPr>
        <p:spPr>
          <a:xfrm flipV="1">
            <a:off x="9257833" y="2184779"/>
            <a:ext cx="1014882" cy="155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0E868249-265C-DA47-8581-84AC87A72393}"/>
              </a:ext>
            </a:extLst>
          </p:cNvPr>
          <p:cNvCxnSpPr>
            <a:cxnSpLocks/>
            <a:stCxn id="14" idx="3"/>
            <a:endCxn id="16" idx="1"/>
          </p:cNvCxnSpPr>
          <p:nvPr/>
        </p:nvCxnSpPr>
        <p:spPr>
          <a:xfrm flipV="1">
            <a:off x="9257833" y="3637152"/>
            <a:ext cx="1014882" cy="9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C05582BE-0152-A34D-B1A4-6C22F32C7496}"/>
              </a:ext>
            </a:extLst>
          </p:cNvPr>
          <p:cNvCxnSpPr>
            <a:cxnSpLocks/>
            <a:stCxn id="14" idx="3"/>
            <a:endCxn id="17" idx="1"/>
          </p:cNvCxnSpPr>
          <p:nvPr/>
        </p:nvCxnSpPr>
        <p:spPr>
          <a:xfrm>
            <a:off x="9257833" y="3736842"/>
            <a:ext cx="1014882" cy="1396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0CD92B98-86F6-704E-BDEC-A14FD679EB59}"/>
              </a:ext>
            </a:extLst>
          </p:cNvPr>
          <p:cNvCxnSpPr>
            <a:stCxn id="16" idx="3"/>
            <a:endCxn id="21" idx="2"/>
          </p:cNvCxnSpPr>
          <p:nvPr/>
        </p:nvCxnSpPr>
        <p:spPr>
          <a:xfrm flipH="1">
            <a:off x="6738748" y="3637152"/>
            <a:ext cx="4080898" cy="1959411"/>
          </a:xfrm>
          <a:prstGeom prst="bentConnector4">
            <a:avLst>
              <a:gd name="adj1" fmla="val -5602"/>
              <a:gd name="adj2" fmla="val 111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3C49E5EA-B291-AA46-AAF3-37482DFC9EDE}"/>
              </a:ext>
            </a:extLst>
          </p:cNvPr>
          <p:cNvCxnSpPr>
            <a:cxnSpLocks/>
            <a:stCxn id="13" idx="0"/>
          </p:cNvCxnSpPr>
          <p:nvPr/>
        </p:nvCxnSpPr>
        <p:spPr>
          <a:xfrm flipV="1">
            <a:off x="6465283" y="2446412"/>
            <a:ext cx="53698" cy="625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图形 51" descr="数据库">
            <a:extLst>
              <a:ext uri="{FF2B5EF4-FFF2-40B4-BE49-F238E27FC236}">
                <a16:creationId xmlns:a16="http://schemas.microsoft.com/office/drawing/2014/main" id="{A6B01D3A-BBB2-FA48-A0B7-96AEC4F541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67393" y="1598749"/>
            <a:ext cx="914400" cy="914400"/>
          </a:xfrm>
          <a:prstGeom prst="rect">
            <a:avLst/>
          </a:prstGeom>
        </p:spPr>
      </p:pic>
      <p:sp>
        <p:nvSpPr>
          <p:cNvPr id="54" name="文本框 53">
            <a:extLst>
              <a:ext uri="{FF2B5EF4-FFF2-40B4-BE49-F238E27FC236}">
                <a16:creationId xmlns:a16="http://schemas.microsoft.com/office/drawing/2014/main" id="{C9017F34-0F07-9443-92CE-624AF9AD9D29}"/>
              </a:ext>
            </a:extLst>
          </p:cNvPr>
          <p:cNvSpPr txBox="1"/>
          <p:nvPr/>
        </p:nvSpPr>
        <p:spPr>
          <a:xfrm>
            <a:off x="6483032" y="2590325"/>
            <a:ext cx="748923" cy="261610"/>
          </a:xfrm>
          <a:prstGeom prst="rect">
            <a:avLst/>
          </a:prstGeom>
          <a:noFill/>
        </p:spPr>
        <p:txBody>
          <a:bodyPr wrap="none" rtlCol="0">
            <a:spAutoFit/>
          </a:bodyPr>
          <a:lstStyle/>
          <a:p>
            <a:r>
              <a:rPr kumimoji="1" lang="zh-CN" altLang="en-US" sz="1100" dirty="0"/>
              <a:t>写入磁盘</a:t>
            </a:r>
          </a:p>
        </p:txBody>
      </p:sp>
      <p:sp>
        <p:nvSpPr>
          <p:cNvPr id="55" name="文本框 54">
            <a:extLst>
              <a:ext uri="{FF2B5EF4-FFF2-40B4-BE49-F238E27FC236}">
                <a16:creationId xmlns:a16="http://schemas.microsoft.com/office/drawing/2014/main" id="{B8526E0E-10E1-024A-B4CB-44678EE5227F}"/>
              </a:ext>
            </a:extLst>
          </p:cNvPr>
          <p:cNvSpPr txBox="1"/>
          <p:nvPr/>
        </p:nvSpPr>
        <p:spPr>
          <a:xfrm>
            <a:off x="8322934" y="5884177"/>
            <a:ext cx="1016625" cy="261610"/>
          </a:xfrm>
          <a:prstGeom prst="rect">
            <a:avLst/>
          </a:prstGeom>
          <a:noFill/>
        </p:spPr>
        <p:txBody>
          <a:bodyPr wrap="none" rtlCol="0">
            <a:spAutoFit/>
          </a:bodyPr>
          <a:lstStyle/>
          <a:p>
            <a:r>
              <a:rPr kumimoji="1" lang="zh-CN" altLang="en-US" sz="1100" dirty="0"/>
              <a:t>提交</a:t>
            </a:r>
            <a:r>
              <a:rPr kumimoji="1" lang="en-US" altLang="zh-CN" sz="1100" dirty="0"/>
              <a:t>io,</a:t>
            </a:r>
            <a:r>
              <a:rPr kumimoji="1" lang="zh-CN" altLang="en-US" sz="1100" dirty="0"/>
              <a:t> </a:t>
            </a:r>
            <a:r>
              <a:rPr kumimoji="1" lang="en-US" altLang="zh-CN" sz="1100" dirty="0"/>
              <a:t>accept</a:t>
            </a:r>
            <a:endParaRPr kumimoji="1" lang="zh-CN" altLang="en-US" sz="1100" dirty="0"/>
          </a:p>
        </p:txBody>
      </p:sp>
      <p:sp>
        <p:nvSpPr>
          <p:cNvPr id="37" name="Content Placeholder 2">
            <a:extLst>
              <a:ext uri="{FF2B5EF4-FFF2-40B4-BE49-F238E27FC236}">
                <a16:creationId xmlns:a16="http://schemas.microsoft.com/office/drawing/2014/main" id="{A63DCF12-FE77-0D41-B394-584688C7D569}"/>
              </a:ext>
            </a:extLst>
          </p:cNvPr>
          <p:cNvSpPr txBox="1"/>
          <p:nvPr/>
        </p:nvSpPr>
        <p:spPr>
          <a:xfrm>
            <a:off x="0" y="1476058"/>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err="1">
                <a:sym typeface="+mn-ea"/>
              </a:rPr>
              <a:t>Cpu</a:t>
            </a:r>
            <a:r>
              <a:rPr lang="en-US" altLang="zh-CN" sz="2000" dirty="0">
                <a:sym typeface="+mn-ea"/>
              </a:rPr>
              <a:t>:</a:t>
            </a:r>
            <a:r>
              <a:rPr lang="zh-CN" altLang="en-US" sz="2000" dirty="0">
                <a:sym typeface="+mn-ea"/>
              </a:rPr>
              <a:t> 低系统调用</a:t>
            </a:r>
            <a:r>
              <a:rPr lang="en-US" altLang="zh-CN" sz="2000" dirty="0">
                <a:sym typeface="+mn-ea"/>
              </a:rPr>
              <a:t>,</a:t>
            </a:r>
            <a:r>
              <a:rPr lang="zh-CN" altLang="en-US" sz="2000" dirty="0">
                <a:sym typeface="+mn-ea"/>
              </a:rPr>
              <a:t> 利用率更高</a:t>
            </a:r>
            <a:endParaRPr lang="en-US" altLang="zh-CN" sz="2000" dirty="0">
              <a:sym typeface="+mn-ea"/>
            </a:endParaRPr>
          </a:p>
          <a:p>
            <a:pPr lvl="1"/>
            <a:r>
              <a:rPr lang="zh-CN" altLang="en-US" sz="2000" dirty="0">
                <a:sym typeface="+mn-ea"/>
              </a:rPr>
              <a:t>内存</a:t>
            </a:r>
            <a:r>
              <a:rPr lang="en-US" altLang="zh-CN" sz="2000" dirty="0">
                <a:sym typeface="+mn-ea"/>
              </a:rPr>
              <a:t>:</a:t>
            </a:r>
            <a:r>
              <a:rPr lang="zh-CN" altLang="en-US" sz="2000" dirty="0">
                <a:sym typeface="+mn-ea"/>
              </a:rPr>
              <a:t> 省去了线程的堆栈开销</a:t>
            </a:r>
            <a:endParaRPr lang="en-US" altLang="zh-CN" sz="2000" dirty="0">
              <a:sym typeface="+mn-ea"/>
            </a:endParaRPr>
          </a:p>
          <a:p>
            <a:pPr lvl="1"/>
            <a:r>
              <a:rPr lang="en-US" altLang="zh-CN" sz="2000" dirty="0">
                <a:sym typeface="+mn-ea"/>
              </a:rPr>
              <a:t>Io</a:t>
            </a:r>
            <a:r>
              <a:rPr lang="zh-CN" altLang="en-US" sz="2000" dirty="0">
                <a:sym typeface="+mn-ea"/>
              </a:rPr>
              <a:t>和网络异步的统一</a:t>
            </a:r>
            <a:endParaRPr lang="en-US" altLang="zh-CN" sz="2000" dirty="0">
              <a:sym typeface="+mn-ea"/>
            </a:endParaRPr>
          </a:p>
          <a:p>
            <a:pPr lvl="1"/>
            <a:endParaRPr lang="en-US" altLang="zh-CN" sz="2000" dirty="0">
              <a:sym typeface="+mn-ea"/>
            </a:endParaRPr>
          </a:p>
          <a:p>
            <a:pPr lvl="1"/>
            <a:r>
              <a:rPr lang="en-US" altLang="zh-CN" sz="2000" dirty="0" err="1">
                <a:sym typeface="+mn-ea"/>
              </a:rPr>
              <a:t>Uintr</a:t>
            </a:r>
            <a:r>
              <a:rPr lang="en-US" altLang="zh-CN" sz="2000" dirty="0">
                <a:sym typeface="+mn-ea"/>
              </a:rPr>
              <a:t>:</a:t>
            </a:r>
            <a:r>
              <a:rPr lang="zh-CN" altLang="en-US" sz="2000" dirty="0">
                <a:sym typeface="+mn-ea"/>
              </a:rPr>
              <a:t> 中断和轮询的无缝切换</a:t>
            </a:r>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p:txBody>
      </p:sp>
    </p:spTree>
    <p:extLst>
      <p:ext uri="{BB962C8B-B14F-4D97-AF65-F5344CB8AC3E}">
        <p14:creationId xmlns:p14="http://schemas.microsoft.com/office/powerpoint/2010/main" val="202988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微内核将内核与系统服务层分离出来，如文件系统、网络、</a:t>
            </a:r>
            <a:r>
              <a:rPr lang="en-US" altLang="zh-CN" sz="2400" dirty="0"/>
              <a:t>GUI</a:t>
            </a:r>
            <a:r>
              <a:rPr lang="zh-CN" altLang="en-US" sz="2400" dirty="0"/>
              <a:t>等都变成用户态进程，内核只保留最重要的进程管理、内存管理、进程间通信等功能</a:t>
            </a:r>
            <a:endParaRPr lang="en-US" altLang="zh-CN" sz="2400" dirty="0"/>
          </a:p>
          <a:p>
            <a:pPr lvl="1"/>
            <a:r>
              <a:rPr lang="zh-CN" altLang="en-US" sz="2000" dirty="0"/>
              <a:t>安全</a:t>
            </a:r>
            <a:endParaRPr lang="en-US" altLang="zh-CN" sz="2000" dirty="0"/>
          </a:p>
          <a:p>
            <a:pPr lvl="1"/>
            <a:r>
              <a:rPr lang="zh-CN" altLang="en-US" sz="2000" dirty="0"/>
              <a:t>容错性好</a:t>
            </a:r>
            <a:endParaRPr lang="en-US" altLang="zh-CN" sz="2000" dirty="0"/>
          </a:p>
          <a:p>
            <a:pPr lvl="1"/>
            <a:r>
              <a:rPr lang="zh-CN" altLang="en-US" sz="2000" dirty="0"/>
              <a:t>模块化</a:t>
            </a:r>
            <a:endParaRPr lang="en-US" altLang="zh-CN" sz="2000" dirty="0"/>
          </a:p>
          <a:p>
            <a:pPr lvl="1"/>
            <a:r>
              <a:rPr lang="zh-CN" altLang="en-US" sz="2000" dirty="0"/>
              <a:t>可定制化</a:t>
            </a:r>
            <a:endParaRPr lang="en-US" altLang="zh-CN" sz="2000" dirty="0"/>
          </a:p>
          <a:p>
            <a:r>
              <a:rPr lang="zh-CN" altLang="en-US" sz="2400" dirty="0">
                <a:latin typeface="+mn-ea"/>
              </a:rPr>
              <a:t>缺点</a:t>
            </a:r>
            <a:r>
              <a:rPr lang="en-US" altLang="zh-CN" sz="2400" dirty="0">
                <a:latin typeface="+mn-ea"/>
              </a:rPr>
              <a:t>:</a:t>
            </a:r>
            <a:r>
              <a:rPr lang="zh-CN" altLang="en-US" sz="2400" dirty="0">
                <a:latin typeface="+mn-ea"/>
              </a:rPr>
              <a:t>微内核的各个模块都是独立进程，需要进行进程间通信（</a:t>
            </a:r>
            <a:r>
              <a:rPr lang="en-US" altLang="zh-CN" sz="2400" dirty="0">
                <a:latin typeface="+mn-ea"/>
              </a:rPr>
              <a:t>IPC</a:t>
            </a:r>
            <a:r>
              <a:rPr lang="zh-CN" altLang="en-US" sz="2400" dirty="0">
                <a:latin typeface="+mn-ea"/>
              </a:rPr>
              <a:t>，</a:t>
            </a:r>
            <a:r>
              <a:rPr lang="en-US" altLang="zh-CN" sz="2400" dirty="0">
                <a:latin typeface="+mn-ea"/>
              </a:rPr>
              <a:t>Inter-Process Communication</a:t>
            </a:r>
            <a:r>
              <a:rPr lang="zh-CN" altLang="en-US" sz="2400" dirty="0">
                <a:latin typeface="+mn-ea"/>
              </a:rPr>
              <a:t>）</a:t>
            </a:r>
            <a:r>
              <a:rPr lang="en-US" altLang="zh-CN" sz="2400" dirty="0">
                <a:latin typeface="+mn-ea"/>
              </a:rPr>
              <a:t>,</a:t>
            </a:r>
            <a:r>
              <a:rPr lang="zh-CN" altLang="en-US" sz="2400" dirty="0">
                <a:latin typeface="+mn-ea"/>
              </a:rPr>
              <a:t>而大量的服务访问会导致</a:t>
            </a:r>
            <a:r>
              <a:rPr lang="en-US" altLang="zh-CN" sz="2400" dirty="0">
                <a:latin typeface="+mn-ea"/>
              </a:rPr>
              <a:t>IPC</a:t>
            </a:r>
            <a:r>
              <a:rPr lang="zh-CN" altLang="en-US" sz="2400" dirty="0">
                <a:latin typeface="+mn-ea"/>
              </a:rPr>
              <a:t>开销大</a:t>
            </a:r>
            <a:r>
              <a:rPr lang="en-US" altLang="zh-CN" sz="2400" dirty="0">
                <a:latin typeface="+mn-ea"/>
              </a:rPr>
              <a:t>,</a:t>
            </a:r>
            <a:r>
              <a:rPr lang="zh-CN" altLang="en-US" sz="2400" dirty="0">
                <a:latin typeface="+mn-ea"/>
              </a:rPr>
              <a:t> 成为性能瓶颈。</a:t>
            </a:r>
          </a:p>
          <a:p>
            <a:endParaRPr lang="en-US" altLang="zh-CN" sz="2400" dirty="0">
              <a:latin typeface="+mn-ea"/>
            </a:endParaRPr>
          </a:p>
        </p:txBody>
      </p:sp>
      <p:pic>
        <p:nvPicPr>
          <p:cNvPr id="2" name="图片 1">
            <a:extLst>
              <a:ext uri="{FF2B5EF4-FFF2-40B4-BE49-F238E27FC236}">
                <a16:creationId xmlns:a16="http://schemas.microsoft.com/office/drawing/2014/main" id="{411A1B12-72FA-EE4F-9802-FB49D419E181}"/>
              </a:ext>
            </a:extLst>
          </p:cNvPr>
          <p:cNvPicPr>
            <a:picLocks noChangeAspect="1"/>
          </p:cNvPicPr>
          <p:nvPr/>
        </p:nvPicPr>
        <p:blipFill>
          <a:blip r:embed="rId4"/>
          <a:stretch>
            <a:fillRect/>
          </a:stretch>
        </p:blipFill>
        <p:spPr>
          <a:xfrm>
            <a:off x="2328492" y="4477035"/>
            <a:ext cx="4814827" cy="1892852"/>
          </a:xfrm>
          <a:prstGeom prst="rect">
            <a:avLst/>
          </a:prstGeom>
        </p:spPr>
      </p:pic>
      <p:pic>
        <p:nvPicPr>
          <p:cNvPr id="5" name="图片 4">
            <a:extLst>
              <a:ext uri="{FF2B5EF4-FFF2-40B4-BE49-F238E27FC236}">
                <a16:creationId xmlns:a16="http://schemas.microsoft.com/office/drawing/2014/main" id="{0299D861-11DF-564C-84A4-A54565C563C5}"/>
              </a:ext>
            </a:extLst>
          </p:cNvPr>
          <p:cNvPicPr>
            <a:picLocks noChangeAspect="1"/>
          </p:cNvPicPr>
          <p:nvPr/>
        </p:nvPicPr>
        <p:blipFill>
          <a:blip r:embed="rId5"/>
          <a:stretch>
            <a:fillRect/>
          </a:stretch>
        </p:blipFill>
        <p:spPr>
          <a:xfrm>
            <a:off x="6688015" y="2416425"/>
            <a:ext cx="1676400" cy="762000"/>
          </a:xfrm>
          <a:prstGeom prst="rect">
            <a:avLst/>
          </a:prstGeom>
        </p:spPr>
      </p:pic>
      <p:pic>
        <p:nvPicPr>
          <p:cNvPr id="7" name="图片 6">
            <a:extLst>
              <a:ext uri="{FF2B5EF4-FFF2-40B4-BE49-F238E27FC236}">
                <a16:creationId xmlns:a16="http://schemas.microsoft.com/office/drawing/2014/main" id="{AAB78801-83B1-684D-82BA-202C7133AF9A}"/>
              </a:ext>
            </a:extLst>
          </p:cNvPr>
          <p:cNvPicPr>
            <a:picLocks noChangeAspect="1"/>
          </p:cNvPicPr>
          <p:nvPr/>
        </p:nvPicPr>
        <p:blipFill>
          <a:blip r:embed="rId6"/>
          <a:stretch>
            <a:fillRect/>
          </a:stretch>
        </p:blipFill>
        <p:spPr>
          <a:xfrm>
            <a:off x="4560802" y="2618027"/>
            <a:ext cx="1886368" cy="550679"/>
          </a:xfrm>
          <a:prstGeom prst="rect">
            <a:avLst/>
          </a:prstGeom>
        </p:spPr>
      </p:pic>
    </p:spTree>
    <p:extLst>
      <p:ext uri="{BB962C8B-B14F-4D97-AF65-F5344CB8AC3E}">
        <p14:creationId xmlns:p14="http://schemas.microsoft.com/office/powerpoint/2010/main" val="978010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a:xfrm>
            <a:off x="880106" y="2024290"/>
            <a:ext cx="10395795" cy="4152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zh-CN" altLang="en-US" dirty="0">
              <a:solidFill>
                <a:srgbClr val="FF0000"/>
              </a:solidFill>
            </a:endParaRP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感谢陈渝老师和向勇老师的指导！</a:t>
            </a: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感谢校外导师提供的帮助和硬件支持</a:t>
            </a:r>
            <a:r>
              <a:rPr kumimoji="1" lang="en-US" altLang="zh-CN" sz="3600" dirty="0">
                <a:solidFill>
                  <a:srgbClr val="704F95"/>
                </a:solidFill>
                <a:latin typeface="思源宋体 Heavy" panose="02020900000000000000" pitchFamily="18" charset="-122"/>
                <a:ea typeface="思源宋体 Heavy" panose="02020900000000000000" pitchFamily="18" charset="-122"/>
              </a:rPr>
              <a:t>!</a:t>
            </a: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感谢贾越凯、贺鲲鹏、尤予阳、张译仁以及其他学长的帮助！</a:t>
            </a: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a:p>
            <a:pPr marL="0" indent="0" algn="ctr">
              <a:buNone/>
            </a:pP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p:txBody>
      </p:sp>
      <p:pic>
        <p:nvPicPr>
          <p:cNvPr id="8"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5" name="Rectangle 236"/>
          <p:cNvSpPr/>
          <p:nvPr/>
        </p:nvSpPr>
        <p:spPr>
          <a:xfrm>
            <a:off x="880107" y="752160"/>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a:solidFill>
                  <a:srgbClr val="803A87"/>
                </a:solidFill>
              </a:rPr>
              <a:t>                                                               </a:t>
            </a:r>
            <a:endParaRPr lang="en-US" altLang="zh-CN" sz="5400" b="1" u="sng" dirty="0">
              <a:solidFill>
                <a:srgbClr val="803A87"/>
              </a:solidFill>
            </a:endParaRPr>
          </a:p>
        </p:txBody>
      </p:sp>
      <p:pic>
        <p:nvPicPr>
          <p:cNvPr id="11"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0234" y="308691"/>
            <a:ext cx="1073156" cy="108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传统</a:t>
            </a:r>
            <a:r>
              <a:rPr lang="en-US" altLang="zh-CN" sz="2400" dirty="0">
                <a:latin typeface="+mn-ea"/>
              </a:rPr>
              <a:t>IPC</a:t>
            </a:r>
          </a:p>
          <a:p>
            <a:pPr lvl="1"/>
            <a:r>
              <a:rPr lang="zh-CN" altLang="en-US" sz="2000" dirty="0">
                <a:latin typeface="+mn-ea"/>
              </a:rPr>
              <a:t>同步机制：陷入内核需要很多的切换开销</a:t>
            </a:r>
          </a:p>
          <a:p>
            <a:pPr lvl="1"/>
            <a:r>
              <a:rPr lang="zh-CN" altLang="en-US" sz="2000" dirty="0">
                <a:latin typeface="+mn-ea"/>
              </a:rPr>
              <a:t>数据传递：在不同用户空间传递数据需要拷贝</a:t>
            </a:r>
            <a:endParaRPr lang="en-US" altLang="zh-CN" sz="2400" dirty="0">
              <a:latin typeface="+mn-ea"/>
            </a:endParaRPr>
          </a:p>
          <a:p>
            <a:endParaRPr lang="en-US" altLang="zh-CN" sz="2400" dirty="0">
              <a:latin typeface="+mn-ea"/>
            </a:endParaRPr>
          </a:p>
          <a:p>
            <a:endParaRPr lang="en-US" altLang="zh-CN" sz="2400" dirty="0">
              <a:latin typeface="+mn-ea"/>
            </a:endParaRPr>
          </a:p>
          <a:p>
            <a:r>
              <a:rPr lang="en-US" altLang="zh-CN" sz="2400" dirty="0">
                <a:latin typeface="+mn-ea"/>
              </a:rPr>
              <a:t>XPC </a:t>
            </a:r>
            <a:r>
              <a:rPr lang="zh-CN" altLang="en-US" sz="2400" dirty="0">
                <a:latin typeface="+mn-ea"/>
              </a:rPr>
              <a:t>（</a:t>
            </a:r>
            <a:r>
              <a:rPr lang="en-US" altLang="zh-CN" sz="2400" dirty="0">
                <a:latin typeface="+mn-ea"/>
              </a:rPr>
              <a:t>Cross Process Call,</a:t>
            </a:r>
            <a:r>
              <a:rPr lang="zh-CN" altLang="en-US" sz="2400" dirty="0">
                <a:latin typeface="+mn-ea"/>
              </a:rPr>
              <a:t> </a:t>
            </a:r>
            <a:r>
              <a:rPr lang="en-US" altLang="zh-CN" sz="2400" dirty="0">
                <a:latin typeface="+mn-ea"/>
              </a:rPr>
              <a:t>ISCA19 paper</a:t>
            </a:r>
            <a:r>
              <a:rPr lang="zh-CN" altLang="en-US" sz="2400" dirty="0">
                <a:latin typeface="+mn-ea"/>
              </a:rPr>
              <a:t>）</a:t>
            </a:r>
            <a:endParaRPr lang="en-US" altLang="zh-CN" sz="2400" dirty="0">
              <a:latin typeface="+mn-ea"/>
            </a:endParaRPr>
          </a:p>
          <a:p>
            <a:pPr lvl="1"/>
            <a:r>
              <a:rPr lang="zh-CN" altLang="en-US" sz="2000" dirty="0">
                <a:latin typeface="+mn-ea"/>
              </a:rPr>
              <a:t>一种同步</a:t>
            </a:r>
            <a:r>
              <a:rPr lang="en-US" altLang="zh-CN" sz="2000" dirty="0">
                <a:latin typeface="+mn-ea"/>
              </a:rPr>
              <a:t>/</a:t>
            </a:r>
            <a:r>
              <a:rPr lang="zh-CN" altLang="en-US" sz="2000" dirty="0">
                <a:latin typeface="+mn-ea"/>
              </a:rPr>
              <a:t>高效</a:t>
            </a:r>
            <a:r>
              <a:rPr lang="en-US" altLang="zh-CN" sz="2000" dirty="0">
                <a:latin typeface="+mn-ea"/>
              </a:rPr>
              <a:t>/</a:t>
            </a:r>
            <a:r>
              <a:rPr lang="zh-CN" altLang="en-US" sz="2000" dirty="0">
                <a:latin typeface="+mn-ea"/>
              </a:rPr>
              <a:t>安全</a:t>
            </a:r>
            <a:r>
              <a:rPr lang="en-US" altLang="zh-CN" sz="2000" dirty="0">
                <a:latin typeface="+mn-ea"/>
              </a:rPr>
              <a:t>/</a:t>
            </a:r>
            <a:r>
              <a:rPr lang="zh-CN" altLang="en-US" sz="2000" dirty="0">
                <a:latin typeface="+mn-ea"/>
              </a:rPr>
              <a:t>易用的</a:t>
            </a:r>
            <a:r>
              <a:rPr lang="en-US" altLang="zh-CN" sz="2000" dirty="0">
                <a:latin typeface="+mn-ea"/>
              </a:rPr>
              <a:t>IPC</a:t>
            </a:r>
            <a:r>
              <a:rPr lang="zh-CN" altLang="en-US" sz="2000" dirty="0">
                <a:latin typeface="+mn-ea"/>
              </a:rPr>
              <a:t>机制</a:t>
            </a:r>
            <a:endParaRPr lang="en-US" altLang="zh-CN" sz="2000" dirty="0">
              <a:latin typeface="+mn-ea"/>
            </a:endParaRPr>
          </a:p>
          <a:p>
            <a:pPr lvl="1"/>
            <a:r>
              <a:rPr lang="zh-CN" altLang="en-US" sz="2000" dirty="0">
                <a:latin typeface="+mn-ea"/>
              </a:rPr>
              <a:t>使用新增指令（</a:t>
            </a:r>
            <a:r>
              <a:rPr lang="en-US" altLang="zh-CN" sz="2000" dirty="0" err="1">
                <a:latin typeface="+mn-ea"/>
              </a:rPr>
              <a:t>xcall</a:t>
            </a:r>
            <a:r>
              <a:rPr lang="zh-CN" altLang="en-US" sz="2000" dirty="0">
                <a:latin typeface="+mn-ea"/>
              </a:rPr>
              <a:t>与</a:t>
            </a:r>
            <a:r>
              <a:rPr lang="en-US" altLang="zh-CN" sz="2000" dirty="0" err="1">
                <a:latin typeface="+mn-ea"/>
              </a:rPr>
              <a:t>xret</a:t>
            </a:r>
            <a:r>
              <a:rPr lang="zh-CN" altLang="en-US" sz="2000" dirty="0">
                <a:latin typeface="+mn-ea"/>
              </a:rPr>
              <a:t>），硬件直接完成进程切换，无需陷入到内核</a:t>
            </a:r>
            <a:endParaRPr lang="en-US" altLang="zh-CN" sz="2000" dirty="0">
              <a:latin typeface="+mn-ea"/>
            </a:endParaRPr>
          </a:p>
          <a:p>
            <a:pPr lvl="1"/>
            <a:r>
              <a:rPr lang="zh-CN" altLang="en-US" sz="2000" dirty="0">
                <a:latin typeface="+mn-ea"/>
              </a:rPr>
              <a:t>缺点</a:t>
            </a:r>
            <a:r>
              <a:rPr lang="en-US" altLang="zh-CN" sz="2000" dirty="0">
                <a:latin typeface="+mn-ea"/>
              </a:rPr>
              <a:t>:</a:t>
            </a:r>
            <a:r>
              <a:rPr lang="zh-CN" altLang="en-US" sz="2000" dirty="0">
                <a:latin typeface="+mn-ea"/>
              </a:rPr>
              <a:t> 硬件和操作系统的修改成本太大</a:t>
            </a:r>
            <a:endParaRPr lang="en-US" altLang="zh-CN" sz="2000" dirty="0">
              <a:latin typeface="+mn-ea"/>
            </a:endParaRPr>
          </a:p>
          <a:p>
            <a:pPr lvl="1"/>
            <a:endParaRPr lang="en-US" altLang="zh-CN" sz="2000" dirty="0">
              <a:latin typeface="+mn-ea"/>
            </a:endParaRPr>
          </a:p>
          <a:p>
            <a:r>
              <a:rPr lang="zh-CN" altLang="en-US" sz="2400" dirty="0">
                <a:latin typeface="+mn-ea"/>
              </a:rPr>
              <a:t>需求</a:t>
            </a:r>
            <a:r>
              <a:rPr lang="en-US" altLang="zh-CN" sz="2400" dirty="0">
                <a:latin typeface="+mn-ea"/>
              </a:rPr>
              <a:t>:</a:t>
            </a:r>
            <a:r>
              <a:rPr lang="zh-CN" altLang="en-US" sz="2400" dirty="0">
                <a:latin typeface="+mn-ea"/>
              </a:rPr>
              <a:t> 软硬件修改较小</a:t>
            </a:r>
            <a:r>
              <a:rPr lang="en-US" altLang="zh-CN" sz="2400" dirty="0">
                <a:latin typeface="+mn-ea"/>
              </a:rPr>
              <a:t>,</a:t>
            </a:r>
            <a:r>
              <a:rPr lang="zh-CN" altLang="en-US" sz="2400" dirty="0">
                <a:latin typeface="+mn-ea"/>
              </a:rPr>
              <a:t>同时又能实现良好的</a:t>
            </a:r>
            <a:r>
              <a:rPr lang="en-US" altLang="zh-CN" sz="2400" dirty="0">
                <a:latin typeface="+mn-ea"/>
              </a:rPr>
              <a:t>IPC</a:t>
            </a:r>
            <a:r>
              <a:rPr lang="zh-CN" altLang="en-US" sz="2400" dirty="0">
                <a:latin typeface="+mn-ea"/>
              </a:rPr>
              <a:t>性能。</a:t>
            </a:r>
            <a:endParaRPr lang="en-US" altLang="zh-CN" sz="2400" dirty="0">
              <a:latin typeface="+mn-ea"/>
            </a:endParaRPr>
          </a:p>
        </p:txBody>
      </p:sp>
      <p:pic>
        <p:nvPicPr>
          <p:cNvPr id="4" name="图片 3">
            <a:extLst>
              <a:ext uri="{FF2B5EF4-FFF2-40B4-BE49-F238E27FC236}">
                <a16:creationId xmlns:a16="http://schemas.microsoft.com/office/drawing/2014/main" id="{C692D3DB-62F1-0B4E-A5E1-322879A25963}"/>
              </a:ext>
            </a:extLst>
          </p:cNvPr>
          <p:cNvPicPr>
            <a:picLocks noChangeAspect="1"/>
          </p:cNvPicPr>
          <p:nvPr/>
        </p:nvPicPr>
        <p:blipFill>
          <a:blip r:embed="rId4"/>
          <a:stretch>
            <a:fillRect/>
          </a:stretch>
        </p:blipFill>
        <p:spPr>
          <a:xfrm>
            <a:off x="239436" y="2817540"/>
            <a:ext cx="898646" cy="614075"/>
          </a:xfrm>
          <a:prstGeom prst="rect">
            <a:avLst/>
          </a:prstGeom>
        </p:spPr>
      </p:pic>
      <p:pic>
        <p:nvPicPr>
          <p:cNvPr id="5" name="图片 4">
            <a:extLst>
              <a:ext uri="{FF2B5EF4-FFF2-40B4-BE49-F238E27FC236}">
                <a16:creationId xmlns:a16="http://schemas.microsoft.com/office/drawing/2014/main" id="{96DD14F0-13CE-CC48-977C-82C45296E470}"/>
              </a:ext>
            </a:extLst>
          </p:cNvPr>
          <p:cNvPicPr>
            <a:picLocks noChangeAspect="1"/>
          </p:cNvPicPr>
          <p:nvPr/>
        </p:nvPicPr>
        <p:blipFill>
          <a:blip r:embed="rId5"/>
          <a:stretch>
            <a:fillRect/>
          </a:stretch>
        </p:blipFill>
        <p:spPr>
          <a:xfrm>
            <a:off x="1320737" y="2817540"/>
            <a:ext cx="6182946" cy="655300"/>
          </a:xfrm>
          <a:prstGeom prst="rect">
            <a:avLst/>
          </a:prstGeom>
        </p:spPr>
      </p:pic>
    </p:spTree>
    <p:extLst>
      <p:ext uri="{BB962C8B-B14F-4D97-AF65-F5344CB8AC3E}">
        <p14:creationId xmlns:p14="http://schemas.microsoft.com/office/powerpoint/2010/main" val="13303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对于宏内核</a:t>
            </a:r>
            <a:r>
              <a:rPr lang="en-US" altLang="zh-CN" sz="2400" dirty="0">
                <a:latin typeface="+mn-ea"/>
              </a:rPr>
              <a:t>(</a:t>
            </a:r>
            <a:r>
              <a:rPr lang="zh-CN" altLang="en-US" sz="2400" dirty="0">
                <a:latin typeface="+mn-ea"/>
              </a:rPr>
              <a:t>如</a:t>
            </a:r>
            <a:r>
              <a:rPr lang="en-US" altLang="zh-CN" sz="2400" dirty="0" err="1">
                <a:latin typeface="+mn-ea"/>
              </a:rPr>
              <a:t>linux</a:t>
            </a:r>
            <a:r>
              <a:rPr lang="en-US" altLang="zh-CN" sz="2400" dirty="0">
                <a:latin typeface="+mn-ea"/>
              </a:rPr>
              <a:t>)</a:t>
            </a:r>
            <a:r>
              <a:rPr lang="zh-CN" altLang="en-US" sz="2400" dirty="0">
                <a:latin typeface="+mn-ea"/>
              </a:rPr>
              <a:t>，大部分硬件驱动的控制运行于内核态。</a:t>
            </a:r>
            <a:endParaRPr lang="en-US" altLang="zh-CN" sz="2400" dirty="0">
              <a:latin typeface="+mn-ea"/>
            </a:endParaRPr>
          </a:p>
          <a:p>
            <a:pPr lvl="1"/>
            <a:r>
              <a:rPr lang="zh-CN" altLang="en-US" sz="2000" dirty="0">
                <a:latin typeface="+mn-ea"/>
              </a:rPr>
              <a:t>直观</a:t>
            </a:r>
            <a:r>
              <a:rPr lang="en-US" altLang="zh-CN" sz="2000" dirty="0">
                <a:latin typeface="+mn-ea"/>
              </a:rPr>
              <a:t>,</a:t>
            </a:r>
            <a:r>
              <a:rPr lang="zh-CN" altLang="en-US" sz="2000" dirty="0">
                <a:latin typeface="+mn-ea"/>
              </a:rPr>
              <a:t> 用户使用方便</a:t>
            </a:r>
            <a:endParaRPr lang="en-US" altLang="zh-CN" sz="2000" dirty="0">
              <a:latin typeface="+mn-ea"/>
            </a:endParaRPr>
          </a:p>
          <a:p>
            <a:pPr lvl="1"/>
            <a:r>
              <a:rPr lang="zh-CN" altLang="en-US" sz="2000" dirty="0">
                <a:latin typeface="+mn-ea"/>
              </a:rPr>
              <a:t>相比微内核</a:t>
            </a:r>
            <a:r>
              <a:rPr lang="en-US" altLang="zh-CN" sz="2000" dirty="0">
                <a:latin typeface="+mn-ea"/>
              </a:rPr>
              <a:t>IPC</a:t>
            </a:r>
            <a:r>
              <a:rPr lang="zh-CN" altLang="en-US" sz="2000" dirty="0">
                <a:latin typeface="+mn-ea"/>
              </a:rPr>
              <a:t>开销较小</a:t>
            </a:r>
          </a:p>
          <a:p>
            <a:r>
              <a:rPr lang="zh-CN" altLang="en-US" sz="2400" dirty="0">
                <a:latin typeface="+mn-ea"/>
              </a:rPr>
              <a:t>缺点</a:t>
            </a:r>
            <a:r>
              <a:rPr lang="en-US" altLang="zh-CN" sz="2400" dirty="0">
                <a:latin typeface="+mn-ea"/>
              </a:rPr>
              <a:t>:</a:t>
            </a:r>
          </a:p>
          <a:p>
            <a:pPr lvl="1"/>
            <a:r>
              <a:rPr lang="zh-CN" altLang="en-US" sz="2000" dirty="0">
                <a:latin typeface="+mn-ea"/>
              </a:rPr>
              <a:t>安全性、扩展性、可维护性均存在一定的问题。</a:t>
            </a:r>
            <a:endParaRPr lang="en-US" altLang="zh-CN" sz="2000" dirty="0">
              <a:latin typeface="+mn-ea"/>
            </a:endParaRPr>
          </a:p>
          <a:p>
            <a:pPr lvl="1"/>
            <a:r>
              <a:rPr lang="zh-CN" altLang="en-US" sz="2000" dirty="0">
                <a:latin typeface="+mn-ea"/>
              </a:rPr>
              <a:t>调用驱动任然需要经过统调用从而带来的上下文切换开销， 在频繁访问外设时会带来显著的性能下降。</a:t>
            </a:r>
            <a:endParaRPr lang="en-US" altLang="zh-CN" sz="2400" dirty="0">
              <a:latin typeface="+mn-ea"/>
            </a:endParaRPr>
          </a:p>
          <a:p>
            <a:r>
              <a:rPr lang="zh-CN" altLang="en-US" sz="2400" dirty="0">
                <a:latin typeface="+mn-ea"/>
              </a:rPr>
              <a:t>用户态的硬件驱动方案（如 </a:t>
            </a:r>
            <a:r>
              <a:rPr lang="en-US" altLang="zh-CN" sz="2400" dirty="0">
                <a:latin typeface="+mn-ea"/>
              </a:rPr>
              <a:t>SPDK,DPDK</a:t>
            </a:r>
            <a:r>
              <a:rPr lang="zh-CN" altLang="en-US" sz="2400" dirty="0">
                <a:latin typeface="+mn-ea"/>
              </a:rPr>
              <a:t>）</a:t>
            </a:r>
            <a:endParaRPr lang="en-US" altLang="zh-CN" sz="2400" dirty="0">
              <a:latin typeface="+mn-ea"/>
            </a:endParaRPr>
          </a:p>
          <a:p>
            <a:pPr lvl="1"/>
            <a:r>
              <a:rPr lang="zh-CN" altLang="en-US" sz="2000" dirty="0">
                <a:latin typeface="+mn-ea"/>
              </a:rPr>
              <a:t>通过将外设的内核驱动重新绑定到 </a:t>
            </a:r>
            <a:r>
              <a:rPr lang="en-US" altLang="zh-CN" sz="2000" dirty="0" err="1">
                <a:latin typeface="+mn-ea"/>
              </a:rPr>
              <a:t>uio</a:t>
            </a:r>
            <a:r>
              <a:rPr lang="en-US" altLang="zh-CN" sz="2000" dirty="0">
                <a:latin typeface="+mn-ea"/>
              </a:rPr>
              <a:t> </a:t>
            </a:r>
            <a:r>
              <a:rPr lang="zh-CN" altLang="en-US" sz="2000" dirty="0">
                <a:latin typeface="+mn-ea"/>
              </a:rPr>
              <a:t>或 </a:t>
            </a:r>
            <a:r>
              <a:rPr lang="en-US" altLang="zh-CN" sz="2000" dirty="0" err="1">
                <a:latin typeface="+mn-ea"/>
              </a:rPr>
              <a:t>vfio</a:t>
            </a:r>
            <a:r>
              <a:rPr lang="en-US" altLang="zh-CN" sz="2000" dirty="0">
                <a:latin typeface="+mn-ea"/>
              </a:rPr>
              <a:t> </a:t>
            </a:r>
            <a:r>
              <a:rPr lang="zh-CN" altLang="en-US" sz="2000" dirty="0">
                <a:latin typeface="+mn-ea"/>
              </a:rPr>
              <a:t>，用户进程可以直接访问外设的地址空间，操作外设， 省去了系统调用和 </a:t>
            </a:r>
            <a:r>
              <a:rPr lang="en-US" altLang="zh-CN" sz="2000" dirty="0">
                <a:latin typeface="+mn-ea"/>
              </a:rPr>
              <a:t>IPC </a:t>
            </a:r>
            <a:r>
              <a:rPr lang="zh-CN" altLang="en-US" sz="2000" dirty="0">
                <a:latin typeface="+mn-ea"/>
              </a:rPr>
              <a:t>的开销。</a:t>
            </a:r>
            <a:endParaRPr lang="en-US" altLang="zh-CN" sz="2000" dirty="0">
              <a:latin typeface="+mn-ea"/>
            </a:endParaRPr>
          </a:p>
          <a:p>
            <a:pPr lvl="1"/>
            <a:r>
              <a:rPr lang="zh-CN" altLang="en-US" sz="2000" dirty="0">
                <a:latin typeface="+mn-ea"/>
              </a:rPr>
              <a:t>这些方案通常是基于</a:t>
            </a:r>
            <a:r>
              <a:rPr lang="zh-CN" altLang="en-US" sz="2000" b="1" dirty="0">
                <a:latin typeface="+mn-ea"/>
              </a:rPr>
              <a:t>轮询</a:t>
            </a:r>
            <a:r>
              <a:rPr lang="zh-CN" altLang="en-US" sz="2000" dirty="0">
                <a:latin typeface="+mn-ea"/>
              </a:rPr>
              <a:t>实现的，一个重要原因在于， 现有的硬件不支持将外设中断交由用户态程序处理</a:t>
            </a:r>
            <a:r>
              <a:rPr lang="zh-CN" altLang="en-US" sz="1600" dirty="0">
                <a:latin typeface="+mn-ea"/>
              </a:rPr>
              <a:t>。</a:t>
            </a:r>
            <a:endParaRPr lang="en-US" altLang="zh-CN" sz="1600" dirty="0">
              <a:latin typeface="+mn-ea"/>
            </a:endParaRPr>
          </a:p>
          <a:p>
            <a:r>
              <a:rPr lang="zh-CN" altLang="en-US" sz="2400" dirty="0">
                <a:latin typeface="+mn-ea"/>
              </a:rPr>
              <a:t>需求</a:t>
            </a:r>
            <a:r>
              <a:rPr lang="en-US" altLang="zh-CN" sz="2400" dirty="0">
                <a:latin typeface="+mn-ea"/>
              </a:rPr>
              <a:t>:</a:t>
            </a:r>
            <a:r>
              <a:rPr lang="zh-CN" altLang="en-US" sz="2400" dirty="0">
                <a:latin typeface="+mn-ea"/>
              </a:rPr>
              <a:t> 让用户态的程序能够处理中断</a:t>
            </a:r>
            <a:endParaRPr lang="en-US" altLang="zh-CN" sz="2400" dirty="0">
              <a:latin typeface="+mn-ea"/>
            </a:endParaRPr>
          </a:p>
        </p:txBody>
      </p:sp>
      <p:pic>
        <p:nvPicPr>
          <p:cNvPr id="3" name="图片 2">
            <a:extLst>
              <a:ext uri="{FF2B5EF4-FFF2-40B4-BE49-F238E27FC236}">
                <a16:creationId xmlns:a16="http://schemas.microsoft.com/office/drawing/2014/main" id="{6A64333A-0BE4-AA4B-B1E2-6627825A5F79}"/>
              </a:ext>
            </a:extLst>
          </p:cNvPr>
          <p:cNvPicPr>
            <a:picLocks noChangeAspect="1"/>
          </p:cNvPicPr>
          <p:nvPr/>
        </p:nvPicPr>
        <p:blipFill>
          <a:blip r:embed="rId4"/>
          <a:stretch>
            <a:fillRect/>
          </a:stretch>
        </p:blipFill>
        <p:spPr>
          <a:xfrm>
            <a:off x="6929121" y="3667635"/>
            <a:ext cx="579130" cy="755694"/>
          </a:xfrm>
          <a:prstGeom prst="rect">
            <a:avLst/>
          </a:prstGeom>
        </p:spPr>
      </p:pic>
      <p:pic>
        <p:nvPicPr>
          <p:cNvPr id="4" name="图片 3">
            <a:extLst>
              <a:ext uri="{FF2B5EF4-FFF2-40B4-BE49-F238E27FC236}">
                <a16:creationId xmlns:a16="http://schemas.microsoft.com/office/drawing/2014/main" id="{A5D855BD-417D-1C41-826A-F4BB3EEF4E0C}"/>
              </a:ext>
            </a:extLst>
          </p:cNvPr>
          <p:cNvPicPr>
            <a:picLocks noChangeAspect="1"/>
          </p:cNvPicPr>
          <p:nvPr/>
        </p:nvPicPr>
        <p:blipFill>
          <a:blip r:embed="rId5"/>
          <a:stretch>
            <a:fillRect/>
          </a:stretch>
        </p:blipFill>
        <p:spPr>
          <a:xfrm>
            <a:off x="7508251" y="3807156"/>
            <a:ext cx="1384300" cy="431800"/>
          </a:xfrm>
          <a:prstGeom prst="rect">
            <a:avLst/>
          </a:prstGeom>
        </p:spPr>
      </p:pic>
    </p:spTree>
    <p:extLst>
      <p:ext uri="{BB962C8B-B14F-4D97-AF65-F5344CB8AC3E}">
        <p14:creationId xmlns:p14="http://schemas.microsoft.com/office/powerpoint/2010/main" val="258868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简介</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RISC-V</a:t>
            </a:r>
            <a:r>
              <a:rPr lang="zh-CN" altLang="en-US" sz="2400" dirty="0">
                <a:latin typeface="+mn-ea"/>
              </a:rPr>
              <a:t>提出了</a:t>
            </a:r>
            <a:r>
              <a:rPr lang="en-US" altLang="zh-CN" sz="2400" dirty="0">
                <a:latin typeface="+mn-ea"/>
              </a:rPr>
              <a:t>N</a:t>
            </a:r>
            <a:r>
              <a:rPr lang="zh-CN" altLang="en-US" sz="2400" dirty="0">
                <a:latin typeface="+mn-ea"/>
              </a:rPr>
              <a:t>规范支持用户态中断</a:t>
            </a:r>
            <a:endParaRPr lang="en-US" altLang="zh-CN" sz="2400" dirty="0">
              <a:latin typeface="+mn-ea"/>
            </a:endParaRPr>
          </a:p>
          <a:p>
            <a:r>
              <a:rPr lang="en-US" altLang="zh-CN" sz="2400" dirty="0">
                <a:latin typeface="+mn-ea"/>
              </a:rPr>
              <a:t>Intel </a:t>
            </a:r>
            <a:r>
              <a:rPr lang="zh-CN" altLang="en-US" sz="2400" dirty="0">
                <a:latin typeface="+mn-ea"/>
              </a:rPr>
              <a:t>推出的新硬件特性</a:t>
            </a:r>
            <a:r>
              <a:rPr lang="en-US" altLang="zh-CN" sz="2400" dirty="0">
                <a:latin typeface="+mn-ea"/>
              </a:rPr>
              <a:t>(</a:t>
            </a:r>
            <a:r>
              <a:rPr lang="zh-CN" altLang="en-US" sz="2400" dirty="0">
                <a:latin typeface="+mn-ea"/>
              </a:rPr>
              <a:t>本项目采用的平台</a:t>
            </a:r>
            <a:r>
              <a:rPr lang="en-US" altLang="zh-CN" sz="2400" dirty="0">
                <a:latin typeface="+mn-ea"/>
              </a:rPr>
              <a:t>)</a:t>
            </a:r>
            <a:endParaRPr lang="zh-CN" altLang="en-US" sz="2400" dirty="0">
              <a:latin typeface="+mn-ea"/>
            </a:endParaRPr>
          </a:p>
          <a:p>
            <a:r>
              <a:rPr lang="zh-CN" altLang="en-US" sz="2400" dirty="0">
                <a:latin typeface="+mn-ea"/>
              </a:rPr>
              <a:t>用户态中断允许将中断直接发送到用户空间</a:t>
            </a:r>
          </a:p>
          <a:p>
            <a:r>
              <a:rPr lang="zh-CN" altLang="en-US" sz="2400" dirty="0">
                <a:latin typeface="+mn-ea"/>
              </a:rPr>
              <a:t>低延迟，低</a:t>
            </a:r>
            <a:r>
              <a:rPr lang="en-US" altLang="zh-CN" sz="2400" dirty="0">
                <a:latin typeface="+mn-ea"/>
              </a:rPr>
              <a:t>CPU</a:t>
            </a:r>
            <a:r>
              <a:rPr lang="zh-CN" altLang="en-US" sz="2400" dirty="0">
                <a:latin typeface="+mn-ea"/>
              </a:rPr>
              <a:t>占用，不需要切换到内核</a:t>
            </a:r>
          </a:p>
          <a:p>
            <a:r>
              <a:rPr lang="zh-CN" altLang="en-US" sz="2400" dirty="0">
                <a:latin typeface="+mn-ea"/>
              </a:rPr>
              <a:t>接收方为用户态</a:t>
            </a:r>
            <a:r>
              <a:rPr lang="en-US" altLang="zh-CN" sz="2400" dirty="0">
                <a:latin typeface="+mn-ea"/>
              </a:rPr>
              <a:t>,</a:t>
            </a:r>
            <a:r>
              <a:rPr lang="zh-CN" altLang="en-US" sz="2400" dirty="0">
                <a:latin typeface="+mn-ea"/>
              </a:rPr>
              <a:t> 发送方可以是用户态或内核态</a:t>
            </a:r>
          </a:p>
          <a:p>
            <a:r>
              <a:rPr lang="zh-CN" altLang="en-US" sz="2400" dirty="0">
                <a:latin typeface="+mn-ea"/>
              </a:rPr>
              <a:t>硬件是已有的</a:t>
            </a:r>
            <a:r>
              <a:rPr lang="en-US" altLang="zh-CN" sz="2400" dirty="0">
                <a:latin typeface="+mn-ea"/>
              </a:rPr>
              <a:t>,</a:t>
            </a:r>
            <a:r>
              <a:rPr lang="zh-CN" altLang="en-US" sz="2400" dirty="0">
                <a:latin typeface="+mn-ea"/>
              </a:rPr>
              <a:t> 内核对硬件的适配只是简单的增加系统调用</a:t>
            </a:r>
            <a:endParaRPr lang="en-US" altLang="zh-CN" sz="2400" dirty="0">
              <a:latin typeface="+mn-ea"/>
            </a:endParaRPr>
          </a:p>
          <a:p>
            <a:endParaRPr lang="en-US" altLang="zh-CN" sz="2400" dirty="0">
              <a:latin typeface="+mn-ea"/>
            </a:endParaRPr>
          </a:p>
          <a:p>
            <a:endParaRPr lang="en-US" altLang="zh-CN" sz="2400" dirty="0">
              <a:latin typeface="+mn-ea"/>
            </a:endParaRPr>
          </a:p>
          <a:p>
            <a:r>
              <a:rPr lang="zh-CN" altLang="en-US" sz="2400" dirty="0">
                <a:latin typeface="+mn-ea"/>
              </a:rPr>
              <a:t>满足微内核的需求</a:t>
            </a:r>
            <a:r>
              <a:rPr lang="en-US" altLang="zh-CN" sz="2400" dirty="0">
                <a:latin typeface="+mn-ea"/>
              </a:rPr>
              <a:t>,</a:t>
            </a:r>
            <a:r>
              <a:rPr lang="zh-CN" altLang="en-US" sz="2400" dirty="0">
                <a:latin typeface="+mn-ea"/>
              </a:rPr>
              <a:t>在修改成本低的条件下获得高的性能</a:t>
            </a:r>
            <a:r>
              <a:rPr lang="en-US" altLang="zh-CN" sz="2400" dirty="0">
                <a:latin typeface="+mn-ea"/>
              </a:rPr>
              <a:t>(</a:t>
            </a:r>
            <a:r>
              <a:rPr lang="zh-CN" altLang="en-US" sz="2400" dirty="0">
                <a:latin typeface="+mn-ea"/>
              </a:rPr>
              <a:t>在后续实验中获得验证</a:t>
            </a:r>
            <a:r>
              <a:rPr lang="en-US" altLang="zh-CN" sz="2400" dirty="0">
                <a:latin typeface="+mn-ea"/>
              </a:rPr>
              <a:t>)</a:t>
            </a:r>
          </a:p>
          <a:p>
            <a:r>
              <a:rPr lang="zh-CN" altLang="en-US" sz="2400" dirty="0">
                <a:latin typeface="+mn-ea"/>
              </a:rPr>
              <a:t>满足宏内核的需求</a:t>
            </a:r>
            <a:r>
              <a:rPr lang="en-US" altLang="zh-CN" sz="2400" dirty="0">
                <a:latin typeface="+mn-ea"/>
              </a:rPr>
              <a:t>,</a:t>
            </a:r>
            <a:r>
              <a:rPr lang="zh-CN" altLang="en-US" sz="2400" dirty="0">
                <a:latin typeface="+mn-ea"/>
              </a:rPr>
              <a:t>内核能够发送中断到用户态</a:t>
            </a:r>
          </a:p>
        </p:txBody>
      </p:sp>
    </p:spTree>
    <p:extLst>
      <p:ext uri="{BB962C8B-B14F-4D97-AF65-F5344CB8AC3E}">
        <p14:creationId xmlns:p14="http://schemas.microsoft.com/office/powerpoint/2010/main" val="34265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原理和实现</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硬件</a:t>
            </a:r>
            <a:r>
              <a:rPr lang="en-US" altLang="zh-CN" dirty="0">
                <a:latin typeface="+mn-ea"/>
              </a:rPr>
              <a:t>:</a:t>
            </a:r>
            <a:r>
              <a:rPr lang="zh-CN" altLang="en-US" dirty="0">
                <a:latin typeface="+mn-ea"/>
              </a:rPr>
              <a:t> 新增若干指令以及寄存器</a:t>
            </a:r>
            <a:endParaRPr lang="en-US" altLang="zh-CN" dirty="0">
              <a:latin typeface="+mn-ea"/>
            </a:endParaRPr>
          </a:p>
          <a:p>
            <a:endParaRPr lang="en-US" altLang="zh-CN" dirty="0">
              <a:latin typeface="+mn-ea"/>
            </a:endParaRPr>
          </a:p>
          <a:p>
            <a:r>
              <a:rPr lang="zh-CN" altLang="en-US" dirty="0">
                <a:latin typeface="+mn-ea"/>
              </a:rPr>
              <a:t>内核</a:t>
            </a:r>
            <a:r>
              <a:rPr lang="en-US" altLang="zh-CN" dirty="0">
                <a:latin typeface="+mn-ea"/>
              </a:rPr>
              <a:t>:</a:t>
            </a:r>
            <a:r>
              <a:rPr lang="zh-CN" altLang="en-US" dirty="0">
                <a:latin typeface="+mn-ea"/>
              </a:rPr>
              <a:t> 新增系统调用</a:t>
            </a:r>
            <a:r>
              <a:rPr lang="en-US" altLang="zh-CN" dirty="0">
                <a:latin typeface="+mn-ea"/>
              </a:rPr>
              <a:t>,</a:t>
            </a:r>
            <a:r>
              <a:rPr lang="zh-CN" altLang="en-US" dirty="0">
                <a:latin typeface="+mn-ea"/>
              </a:rPr>
              <a:t> 新增两种数据结构</a:t>
            </a:r>
            <a:r>
              <a:rPr lang="en-US" altLang="zh-CN" dirty="0">
                <a:latin typeface="+mn-ea"/>
              </a:rPr>
              <a:t>,</a:t>
            </a:r>
            <a:r>
              <a:rPr lang="zh-CN" altLang="en-US" dirty="0">
                <a:latin typeface="+mn-ea"/>
              </a:rPr>
              <a:t>为接收方维护 </a:t>
            </a:r>
            <a:r>
              <a:rPr lang="en-US" altLang="zh-CN" dirty="0">
                <a:latin typeface="+mn-ea"/>
              </a:rPr>
              <a:t>UPID</a:t>
            </a:r>
            <a:r>
              <a:rPr lang="zh-CN" altLang="en-US" dirty="0">
                <a:latin typeface="+mn-ea"/>
              </a:rPr>
              <a:t>（</a:t>
            </a:r>
            <a:r>
              <a:rPr lang="en-US" altLang="zh-CN" dirty="0">
                <a:latin typeface="+mn-ea"/>
              </a:rPr>
              <a:t>User Posted Interrupt Descriptor)</a:t>
            </a:r>
            <a:r>
              <a:rPr lang="zh-CN" altLang="en-US" dirty="0">
                <a:latin typeface="+mn-ea"/>
              </a:rPr>
              <a:t> ，为发送方维护 </a:t>
            </a:r>
            <a:r>
              <a:rPr lang="en-US" altLang="zh-CN" dirty="0">
                <a:latin typeface="+mn-ea"/>
              </a:rPr>
              <a:t>UITT</a:t>
            </a:r>
            <a:r>
              <a:rPr lang="zh-CN" altLang="en-US" dirty="0">
                <a:latin typeface="+mn-ea"/>
              </a:rPr>
              <a:t>（</a:t>
            </a:r>
            <a:r>
              <a:rPr lang="en-US" altLang="zh-CN" dirty="0">
                <a:latin typeface="+mn-ea"/>
              </a:rPr>
              <a:t>User Interrupt Target Table)</a:t>
            </a:r>
            <a:r>
              <a:rPr lang="zh-CN" altLang="en-US" dirty="0">
                <a:latin typeface="+mn-ea"/>
              </a:rPr>
              <a:t>。</a:t>
            </a:r>
            <a:endParaRPr lang="en-US" altLang="zh-CN" dirty="0">
              <a:latin typeface="+mn-ea"/>
            </a:endParaRPr>
          </a:p>
          <a:p>
            <a:endParaRPr lang="en-US" altLang="zh-CN" dirty="0">
              <a:latin typeface="+mn-ea"/>
            </a:endParaRPr>
          </a:p>
          <a:p>
            <a:r>
              <a:rPr lang="zh-CN" altLang="en-US" dirty="0">
                <a:latin typeface="+mn-ea"/>
              </a:rPr>
              <a:t>用户程序</a:t>
            </a:r>
            <a:r>
              <a:rPr lang="en-US" altLang="zh-CN" dirty="0">
                <a:latin typeface="+mn-ea"/>
              </a:rPr>
              <a:t>:</a:t>
            </a:r>
            <a:r>
              <a:rPr lang="zh-CN" altLang="en-US" dirty="0">
                <a:latin typeface="+mn-ea"/>
              </a:rPr>
              <a:t> 接受方需要注册中断处理函数</a:t>
            </a:r>
            <a:r>
              <a:rPr lang="en-US" altLang="zh-CN" dirty="0">
                <a:latin typeface="+mn-ea"/>
              </a:rPr>
              <a:t>,</a:t>
            </a:r>
            <a:r>
              <a:rPr lang="zh-CN" altLang="en-US" dirty="0">
                <a:latin typeface="+mn-ea"/>
              </a:rPr>
              <a:t> 同时分配中断向量给发送方</a:t>
            </a:r>
            <a:r>
              <a:rPr lang="en-US" altLang="zh-CN" dirty="0">
                <a:latin typeface="+mn-ea"/>
              </a:rPr>
              <a:t>,</a:t>
            </a:r>
            <a:r>
              <a:rPr lang="zh-CN" altLang="en-US" dirty="0">
                <a:latin typeface="+mn-ea"/>
              </a:rPr>
              <a:t> 控制中断的使能</a:t>
            </a:r>
            <a:r>
              <a:rPr lang="en-US" altLang="zh-CN" dirty="0">
                <a:latin typeface="+mn-ea"/>
              </a:rPr>
              <a:t>(</a:t>
            </a:r>
            <a:r>
              <a:rPr lang="en-US" altLang="zh-CN" dirty="0" err="1">
                <a:latin typeface="+mn-ea"/>
              </a:rPr>
              <a:t>stui</a:t>
            </a:r>
            <a:r>
              <a:rPr lang="en-US" altLang="zh-CN" dirty="0">
                <a:latin typeface="+mn-ea"/>
              </a:rPr>
              <a:t>)</a:t>
            </a:r>
            <a:r>
              <a:rPr lang="zh-CN" altLang="en-US" dirty="0">
                <a:latin typeface="+mn-ea"/>
              </a:rPr>
              <a:t>。发送方需要注册才能成功发送。</a:t>
            </a:r>
            <a:endParaRPr lang="en-US" altLang="zh-CN" dirty="0">
              <a:latin typeface="+mn-ea"/>
            </a:endParaRPr>
          </a:p>
          <a:p>
            <a:endParaRPr lang="en-US" altLang="zh-CN" dirty="0">
              <a:latin typeface="+mn-ea"/>
            </a:endParaRPr>
          </a:p>
        </p:txBody>
      </p:sp>
    </p:spTree>
    <p:extLst>
      <p:ext uri="{BB962C8B-B14F-4D97-AF65-F5344CB8AC3E}">
        <p14:creationId xmlns:p14="http://schemas.microsoft.com/office/powerpoint/2010/main" val="315002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用户程序</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用户程序样例</a:t>
            </a:r>
            <a:r>
              <a:rPr lang="en-US" altLang="zh-CN" dirty="0">
                <a:latin typeface="+mn-ea"/>
              </a:rPr>
              <a:t>:</a:t>
            </a:r>
          </a:p>
          <a:p>
            <a:endParaRPr lang="en-US" altLang="zh-CN" dirty="0">
              <a:latin typeface="+mn-ea"/>
            </a:endParaRPr>
          </a:p>
        </p:txBody>
      </p:sp>
      <p:pic>
        <p:nvPicPr>
          <p:cNvPr id="5" name="图片 4">
            <a:extLst>
              <a:ext uri="{FF2B5EF4-FFF2-40B4-BE49-F238E27FC236}">
                <a16:creationId xmlns:a16="http://schemas.microsoft.com/office/drawing/2014/main" id="{34F8BB7F-3F79-D149-9CF5-811498FD9F8C}"/>
              </a:ext>
            </a:extLst>
          </p:cNvPr>
          <p:cNvPicPr>
            <a:picLocks noChangeAspect="1"/>
          </p:cNvPicPr>
          <p:nvPr/>
        </p:nvPicPr>
        <p:blipFill>
          <a:blip r:embed="rId4"/>
          <a:stretch>
            <a:fillRect/>
          </a:stretch>
        </p:blipFill>
        <p:spPr>
          <a:xfrm>
            <a:off x="1054066" y="2020363"/>
            <a:ext cx="7329889" cy="3673409"/>
          </a:xfrm>
          <a:prstGeom prst="rect">
            <a:avLst/>
          </a:prstGeom>
        </p:spPr>
      </p:pic>
    </p:spTree>
    <p:extLst>
      <p:ext uri="{BB962C8B-B14F-4D97-AF65-F5344CB8AC3E}">
        <p14:creationId xmlns:p14="http://schemas.microsoft.com/office/powerpoint/2010/main" val="114319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用户程序</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用户程序样例</a:t>
            </a:r>
            <a:r>
              <a:rPr lang="en-US" altLang="zh-CN" dirty="0">
                <a:latin typeface="+mn-ea"/>
              </a:rPr>
              <a:t>:</a:t>
            </a:r>
          </a:p>
          <a:p>
            <a:endParaRPr lang="en-US" altLang="zh-CN" dirty="0">
              <a:latin typeface="+mn-ea"/>
            </a:endParaRPr>
          </a:p>
        </p:txBody>
      </p:sp>
      <p:pic>
        <p:nvPicPr>
          <p:cNvPr id="2" name="图片 1">
            <a:extLst>
              <a:ext uri="{FF2B5EF4-FFF2-40B4-BE49-F238E27FC236}">
                <a16:creationId xmlns:a16="http://schemas.microsoft.com/office/drawing/2014/main" id="{69627D09-5C00-7A4E-B6D0-D82CBDB25EC0}"/>
              </a:ext>
            </a:extLst>
          </p:cNvPr>
          <p:cNvPicPr>
            <a:picLocks noChangeAspect="1"/>
          </p:cNvPicPr>
          <p:nvPr/>
        </p:nvPicPr>
        <p:blipFill>
          <a:blip r:embed="rId4"/>
          <a:stretch>
            <a:fillRect/>
          </a:stretch>
        </p:blipFill>
        <p:spPr>
          <a:xfrm>
            <a:off x="1197428" y="2109452"/>
            <a:ext cx="7958426" cy="3316011"/>
          </a:xfrm>
          <a:prstGeom prst="rect">
            <a:avLst/>
          </a:prstGeom>
        </p:spPr>
      </p:pic>
    </p:spTree>
    <p:extLst>
      <p:ext uri="{BB962C8B-B14F-4D97-AF65-F5344CB8AC3E}">
        <p14:creationId xmlns:p14="http://schemas.microsoft.com/office/powerpoint/2010/main" val="284930989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1518</TotalTime>
  <Words>2461</Words>
  <Application>Microsoft Macintosh PowerPoint</Application>
  <PresentationFormat>宽屏</PresentationFormat>
  <Paragraphs>410</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思源宋体 Heavy</vt:lpstr>
      <vt:lpstr>思源宋体 Medium</vt:lpstr>
      <vt:lpstr>宋体</vt:lpstr>
      <vt:lpstr>微软雅黑</vt:lpstr>
      <vt:lpstr>Arial</vt:lpstr>
      <vt:lpstr>Calibri</vt:lpstr>
      <vt:lpstr>Calibri Light</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Yiming Zhang</dc:creator>
  <cp:lastModifiedBy>Microsoft Office User</cp:lastModifiedBy>
  <cp:revision>2623</cp:revision>
  <cp:lastPrinted>2022-06-10T15:08:45Z</cp:lastPrinted>
  <dcterms:created xsi:type="dcterms:W3CDTF">2022-06-10T15:08:45Z</dcterms:created>
  <dcterms:modified xsi:type="dcterms:W3CDTF">2022-08-18T10:17:16Z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2052-11.1.0.10976</vt:lpwstr>
  </property>
</Properties>
</file>