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79" r:id="rId2"/>
    <p:sldId id="340" r:id="rId3"/>
    <p:sldId id="484" r:id="rId4"/>
    <p:sldId id="486" r:id="rId5"/>
    <p:sldId id="487" r:id="rId6"/>
    <p:sldId id="489" r:id="rId7"/>
    <p:sldId id="419" r:id="rId8"/>
    <p:sldId id="482" r:id="rId9"/>
    <p:sldId id="460" r:id="rId10"/>
    <p:sldId id="461" r:id="rId11"/>
    <p:sldId id="462" r:id="rId12"/>
    <p:sldId id="449" r:id="rId13"/>
    <p:sldId id="472" r:id="rId14"/>
    <p:sldId id="468" r:id="rId15"/>
    <p:sldId id="469" r:id="rId16"/>
    <p:sldId id="470" r:id="rId17"/>
    <p:sldId id="471" r:id="rId18"/>
    <p:sldId id="480" r:id="rId19"/>
    <p:sldId id="481" r:id="rId20"/>
    <p:sldId id="464" r:id="rId21"/>
    <p:sldId id="465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747EE02-9955-46CC-9462-D653224C7923}">
          <p14:sldIdLst>
            <p14:sldId id="279"/>
            <p14:sldId id="340"/>
            <p14:sldId id="484"/>
            <p14:sldId id="486"/>
            <p14:sldId id="487"/>
            <p14:sldId id="489"/>
            <p14:sldId id="419"/>
            <p14:sldId id="482"/>
            <p14:sldId id="460"/>
            <p14:sldId id="461"/>
            <p14:sldId id="462"/>
            <p14:sldId id="449"/>
            <p14:sldId id="472"/>
            <p14:sldId id="468"/>
            <p14:sldId id="469"/>
            <p14:sldId id="470"/>
            <p14:sldId id="471"/>
            <p14:sldId id="480"/>
            <p14:sldId id="481"/>
            <p14:sldId id="464"/>
            <p14:sldId id="46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55">
          <p15:clr>
            <a:srgbClr val="A4A3A4"/>
          </p15:clr>
        </p15:guide>
        <p15:guide id="2" pos="665">
          <p15:clr>
            <a:srgbClr val="A4A3A4"/>
          </p15:clr>
        </p15:guide>
        <p15:guide id="3" pos="697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101"/>
    <a:srgbClr val="704F95"/>
    <a:srgbClr val="EDEDED"/>
    <a:srgbClr val="E7E6E6"/>
    <a:srgbClr val="6C4B90"/>
    <a:srgbClr val="803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81491" autoAdjust="0"/>
  </p:normalViewPr>
  <p:slideViewPr>
    <p:cSldViewPr snapToGrid="0" snapToObjects="1">
      <p:cViewPr varScale="1">
        <p:scale>
          <a:sx n="105" d="100"/>
          <a:sy n="105" d="100"/>
        </p:scale>
        <p:origin x="952" y="200"/>
      </p:cViewPr>
      <p:guideLst>
        <p:guide orient="horz" pos="1155"/>
        <p:guide pos="665"/>
        <p:guide pos="6978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668F-B37B-164D-A62C-3FF5A8BC808F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AC59A-2554-7441-A138-FBAFD49FAD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6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4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AC59A-2554-7441-A138-FBAFD49FADC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5574-B30F-E946-8A30-5D40B09C42BE}" type="datetimeFigureOut">
              <a:rPr lang="en-US" smtClean="0"/>
              <a:t>6/11/22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2AD8-20DD-1F43-B782-FEE6429B9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435429" y="49783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占位符 1"/>
          <p:cNvSpPr txBox="1"/>
          <p:nvPr/>
        </p:nvSpPr>
        <p:spPr>
          <a:xfrm>
            <a:off x="363954" y="2066159"/>
            <a:ext cx="11464091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err="1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Uintr</a:t>
            </a:r>
            <a:endParaRPr lang="en-US" altLang="zh-CN" sz="44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占位符 4"/>
          <p:cNvSpPr txBox="1"/>
          <p:nvPr/>
        </p:nvSpPr>
        <p:spPr>
          <a:xfrm>
            <a:off x="2277745" y="3579495"/>
            <a:ext cx="7636510" cy="214249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Quint</a:t>
            </a:r>
            <a:r>
              <a:rPr lang="zh-CN" altLang="en-US" dirty="0"/>
              <a:t> </a:t>
            </a:r>
            <a:r>
              <a:rPr lang="en-US" altLang="zh-CN" dirty="0"/>
              <a:t>2022.6.11</a:t>
            </a:r>
          </a:p>
          <a:p>
            <a:endParaRPr lang="en-US" altLang="zh-CN" dirty="0"/>
          </a:p>
          <a:p>
            <a:r>
              <a:rPr lang="en-US" altLang="zh-CN" dirty="0"/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docker run -it uintr/demo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55" y="2136346"/>
            <a:ext cx="64770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455" y="4798784"/>
            <a:ext cx="5854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81" y="2137032"/>
            <a:ext cx="5867400" cy="290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10" y="2137032"/>
            <a:ext cx="3769344" cy="14857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收发延迟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6" y="1816958"/>
            <a:ext cx="4099193" cy="1612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16" y="3976951"/>
            <a:ext cx="3914861" cy="1801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143" y="1656518"/>
            <a:ext cx="3977278" cy="2174627"/>
          </a:xfrm>
          <a:prstGeom prst="rect">
            <a:avLst/>
          </a:prstGeom>
        </p:spPr>
      </p:pic>
      <p:sp>
        <p:nvSpPr>
          <p:cNvPr id="12" name="文本框 15"/>
          <p:cNvSpPr txBox="1"/>
          <p:nvPr/>
        </p:nvSpPr>
        <p:spPr>
          <a:xfrm>
            <a:off x="1830379" y="2584614"/>
            <a:ext cx="1262445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5"/>
          <p:cNvSpPr txBox="1"/>
          <p:nvPr/>
        </p:nvSpPr>
        <p:spPr>
          <a:xfrm>
            <a:off x="1830379" y="4995779"/>
            <a:ext cx="1383468" cy="288915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4" name="文本框 15"/>
          <p:cNvSpPr txBox="1"/>
          <p:nvPr/>
        </p:nvSpPr>
        <p:spPr>
          <a:xfrm>
            <a:off x="6965576" y="3083550"/>
            <a:ext cx="1224287" cy="345450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Content Placeholder 2"/>
          <p:cNvSpPr txBox="1"/>
          <p:nvPr/>
        </p:nvSpPr>
        <p:spPr>
          <a:xfrm>
            <a:off x="5618885" y="4114168"/>
            <a:ext cx="5888933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直接发中断获得数十倍的性能提升！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经过操作系统调度则性能大幅下降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直接发送比例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367265" y="5506890"/>
            <a:ext cx="5961790" cy="10873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1000</a:t>
            </a:r>
            <a:r>
              <a:rPr lang="zh-CN" altLang="en-US" dirty="0">
                <a:latin typeface="+mn-ea"/>
              </a:rPr>
              <a:t>次来回收发中，只有个位数次由操作系统调度发送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769" y="1442282"/>
            <a:ext cx="8001000" cy="3759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49286" y="1753364"/>
            <a:ext cx="1979914" cy="612248"/>
          </a:xfrm>
          <a:prstGeom prst="rect">
            <a:avLst/>
          </a:prstGeom>
          <a:noFill/>
          <a:ln w="6032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1845" y="4573270"/>
            <a:ext cx="4023360" cy="2059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signal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eventfd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819"/>
          <a:stretch>
            <a:fillRect/>
          </a:stretch>
        </p:blipFill>
        <p:spPr>
          <a:xfrm>
            <a:off x="7150100" y="4454525"/>
            <a:ext cx="3998595" cy="2186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pipe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590" y="4523740"/>
            <a:ext cx="392557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复现</a:t>
            </a:r>
            <a:r>
              <a:rPr lang="en-US" altLang="zh-CN" dirty="0">
                <a:latin typeface="+mn-ea"/>
              </a:rPr>
              <a:t> linux rfc </a:t>
            </a:r>
            <a:r>
              <a:rPr lang="zh-CN" altLang="en-US" dirty="0">
                <a:latin typeface="+mn-ea"/>
              </a:rPr>
              <a:t>性能测试结果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" y="2680970"/>
            <a:ext cx="5708015" cy="2889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90" y="2255520"/>
            <a:ext cx="4031615" cy="21247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50430" y="1706245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上：</a:t>
            </a:r>
            <a:r>
              <a:rPr lang="en-US" altLang="zh-CN"/>
              <a:t>uintr</a:t>
            </a:r>
            <a:r>
              <a:rPr lang="zh-CN" altLang="en-US"/>
              <a:t>；下：</a:t>
            </a:r>
            <a:r>
              <a:rPr lang="en-US" altLang="zh-CN"/>
              <a:t>domain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290" y="4561205"/>
            <a:ext cx="3918585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056186" y="183303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 message size </a:t>
            </a:r>
            <a:r>
              <a:rPr lang="zh-CN" altLang="en-US" dirty="0">
                <a:latin typeface="+mn-ea"/>
              </a:rPr>
              <a:t>扩大到</a:t>
            </a:r>
            <a:r>
              <a:rPr lang="en-US" altLang="zh-CN" dirty="0">
                <a:latin typeface="+mn-ea"/>
              </a:rPr>
              <a:t> 4KB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分别为</a:t>
            </a:r>
            <a:r>
              <a:rPr lang="en-US" altLang="zh-CN" dirty="0">
                <a:latin typeface="+mn-ea"/>
              </a:rPr>
              <a:t> pipe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（双线程）、</a:t>
            </a:r>
            <a:r>
              <a:rPr lang="en-US" altLang="zh-CN" dirty="0">
                <a:latin typeface="+mn-ea"/>
              </a:rPr>
              <a:t>uintr-shm</a:t>
            </a:r>
            <a:r>
              <a:rPr lang="zh-CN" altLang="en-US" dirty="0">
                <a:latin typeface="+mn-ea"/>
              </a:rPr>
              <a:t>（双进程）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 descr="Screenshot_20220610_2247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50" y="3637915"/>
            <a:ext cx="3378835" cy="1802130"/>
          </a:xfrm>
          <a:prstGeom prst="rect">
            <a:avLst/>
          </a:prstGeom>
        </p:spPr>
      </p:pic>
      <p:pic>
        <p:nvPicPr>
          <p:cNvPr id="5" name="图片 4" descr="Screenshot_20220610_2248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085" y="3637915"/>
            <a:ext cx="3478530" cy="1802765"/>
          </a:xfrm>
          <a:prstGeom prst="rect">
            <a:avLst/>
          </a:prstGeom>
        </p:spPr>
      </p:pic>
      <p:pic>
        <p:nvPicPr>
          <p:cNvPr id="9" name="图片 8" descr="Screenshot_20220610_2249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85" y="3637915"/>
            <a:ext cx="3509645" cy="18249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Uintr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性能测试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横向对比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046605" y="1905000"/>
          <a:ext cx="8881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IPC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Message rate</a:t>
                      </a:r>
                      <a:r>
                        <a:rPr lang="en-US" altLang="zh-CN"/>
                        <a:t> (msg/s, size =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Message rate</a:t>
                      </a:r>
                      <a:r>
                        <a:rPr lang="en-US" altLang="zh-CN" sz="1800">
                          <a:sym typeface="+mn-ea"/>
                        </a:rPr>
                        <a:t> (msg/s, size = 4096)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(thread)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28935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23305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uintr (process)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34392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22662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6286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eventfd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fifo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2674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5925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目录</a:t>
            </a: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Content Placeholder 2"/>
          <p:cNvSpPr txBox="1"/>
          <p:nvPr/>
        </p:nvSpPr>
        <p:spPr>
          <a:xfrm>
            <a:off x="1113971" y="183334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项目概览</a:t>
            </a:r>
            <a:endParaRPr lang="en-US" altLang="zh-CN" sz="3200" dirty="0"/>
          </a:p>
          <a:p>
            <a:r>
              <a:rPr lang="zh-CN" altLang="en-US" sz="3200" dirty="0"/>
              <a:t>工作规划一览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完成情况</a:t>
            </a:r>
            <a:endParaRPr lang="en-US" altLang="zh-CN" sz="3200" dirty="0"/>
          </a:p>
          <a:p>
            <a:r>
              <a:rPr lang="en-US" altLang="zh-CN" sz="3200" dirty="0" err="1"/>
              <a:t>Qemu</a:t>
            </a:r>
            <a:r>
              <a:rPr lang="zh-CN" altLang="en-US" sz="3200" dirty="0"/>
              <a:t>开发过程</a:t>
            </a:r>
            <a:endParaRPr lang="en-US" altLang="zh-CN" sz="3200" dirty="0"/>
          </a:p>
          <a:p>
            <a:r>
              <a:rPr lang="en-US" altLang="zh-CN" sz="3200" dirty="0" err="1"/>
              <a:t>uintr</a:t>
            </a:r>
            <a:r>
              <a:rPr lang="zh-CN" altLang="en-US" sz="3200" dirty="0"/>
              <a:t>性能测试</a:t>
            </a:r>
            <a:endParaRPr lang="en-US" altLang="zh-CN" sz="3200" dirty="0"/>
          </a:p>
          <a:p>
            <a:r>
              <a:rPr lang="zh-CN" altLang="en-US" sz="3200" dirty="0"/>
              <a:t>工作过程管理</a:t>
            </a:r>
            <a:endParaRPr lang="en-US" altLang="zh-CN" sz="3200" dirty="0"/>
          </a:p>
          <a:p>
            <a:r>
              <a:rPr lang="zh-CN" altLang="en-US" sz="3200" dirty="0"/>
              <a:t>感想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工作过程管理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971" y="1758689"/>
            <a:ext cx="6954264" cy="2174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万字工作文档，详细记录问题解决过程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5k</a:t>
            </a:r>
            <a:r>
              <a:rPr lang="zh-CN" altLang="en-US" dirty="0">
                <a:latin typeface="+mn-ea"/>
              </a:rPr>
              <a:t>字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-tutorial</a:t>
            </a:r>
            <a:r>
              <a:rPr lang="zh-CN" altLang="en-US" dirty="0">
                <a:latin typeface="+mn-ea"/>
              </a:rPr>
              <a:t>，代码级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教程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每周展示</a:t>
            </a:r>
            <a:r>
              <a:rPr lang="en-US" altLang="zh-CN" dirty="0">
                <a:latin typeface="+mn-ea"/>
              </a:rPr>
              <a:t>ppt</a:t>
            </a:r>
            <a:r>
              <a:rPr lang="zh-CN" altLang="en-US" dirty="0">
                <a:latin typeface="+mn-ea"/>
              </a:rPr>
              <a:t>，周工作记录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更多的</a:t>
            </a:r>
            <a:r>
              <a:rPr lang="en-US" altLang="zh-CN" dirty="0">
                <a:latin typeface="+mn-ea"/>
              </a:rPr>
              <a:t>debug</a:t>
            </a:r>
            <a:r>
              <a:rPr lang="zh-CN" altLang="en-US" dirty="0">
                <a:latin typeface="+mn-ea"/>
              </a:rPr>
              <a:t>过程</a:t>
            </a:r>
            <a:r>
              <a:rPr lang="en-US" altLang="zh-CN" dirty="0">
                <a:latin typeface="+mn-ea"/>
              </a:rPr>
              <a:t>……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1170269" y="797307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感想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987616" y="797307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1113971" y="180128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1113790" y="1758950"/>
            <a:ext cx="10515600" cy="3631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latin typeface="+mn-ea"/>
              </a:rPr>
              <a:t>Wzd</a:t>
            </a:r>
            <a:r>
              <a:rPr lang="zh-CN" altLang="en-US" dirty="0">
                <a:latin typeface="+mn-ea"/>
              </a:rPr>
              <a:t>：也算是体验了疫情如何影响了工作规划，但幸好大家还是一起把这件事干了下去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Xcd</a:t>
            </a:r>
            <a:r>
              <a:rPr lang="zh-CN" altLang="en-US" dirty="0">
                <a:latin typeface="+mn-ea"/>
              </a:rPr>
              <a:t>：从硬件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操作系统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用户程序的全流程调试体验，和学长、社区的讨论、对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架构更加熟悉，对翻译机制理解更深刻。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Sx</a:t>
            </a:r>
            <a:r>
              <a:rPr lang="zh-CN" altLang="en-US" dirty="0">
                <a:latin typeface="+mn-ea"/>
              </a:rPr>
              <a:t>：很喜欢现代调试工具，打断点看变量很舒服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 txBox="1"/>
          <p:nvPr/>
        </p:nvSpPr>
        <p:spPr>
          <a:xfrm>
            <a:off x="880106" y="2024290"/>
            <a:ext cx="10395795" cy="41526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感谢陈渝老师和向勇老师的指导！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感谢贾越凯、贺鲲鹏、尤予</a:t>
            </a:r>
            <a:r>
              <a:rPr kumimoji="1" lang="zh-CN" altLang="en-US" sz="360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阳、张译仁以及</a:t>
            </a:r>
            <a:r>
              <a:rPr kumimoji="1" lang="zh-CN" altLang="en-US" sz="3600" dirty="0">
                <a:solidFill>
                  <a:srgbClr val="704F95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其他学长的帮助！</a:t>
            </a: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marL="0" indent="0" algn="ctr">
              <a:buNone/>
            </a:pPr>
            <a:endParaRPr kumimoji="1" lang="en-US" altLang="zh-CN" sz="3600" dirty="0">
              <a:solidFill>
                <a:srgbClr val="704F95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5" name="Rectangle 236"/>
          <p:cNvSpPr/>
          <p:nvPr/>
        </p:nvSpPr>
        <p:spPr>
          <a:xfrm>
            <a:off x="880107" y="752160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308691"/>
            <a:ext cx="1073156" cy="108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项目概览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微内核正在变得越来越有影响力，相比于宏内核，微内核的各模块之间的协同由函数调用的形式变成了进程间通信（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）的形式，因此如何优化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的性能变成了一个关键问题。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传统的</a:t>
            </a:r>
            <a:r>
              <a:rPr lang="en-US" altLang="zh-CN" sz="2400" dirty="0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方式都需要经由内核处理，即便传递消息的</a:t>
            </a:r>
            <a:r>
              <a:rPr lang="en-US" altLang="zh-CN" sz="2400" dirty="0">
                <a:latin typeface="+mn-ea"/>
              </a:rPr>
              <a:t>size</a:t>
            </a:r>
            <a:r>
              <a:rPr lang="zh-CN" altLang="en-US" sz="2400" dirty="0">
                <a:latin typeface="+mn-ea"/>
              </a:rPr>
              <a:t>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，整个上下文切换的代价也巨大。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近几年，陈海波老师团队提出了诸如 </a:t>
            </a:r>
            <a:r>
              <a:rPr lang="en-US" altLang="zh-CN" sz="2400" dirty="0">
                <a:latin typeface="+mn-ea"/>
              </a:rPr>
              <a:t>XPC 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skybridge 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underbridge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等优化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问题的方式，但都各有一些缺陷</a:t>
            </a:r>
            <a:r>
              <a:rPr lang="en-US" altLang="zh-CN" sz="2400" dirty="0">
                <a:latin typeface="+mn-ea"/>
              </a:rPr>
              <a:t>——</a:t>
            </a:r>
            <a:r>
              <a:rPr lang="zh-CN" altLang="en-US" sz="2400" dirty="0">
                <a:latin typeface="+mn-ea"/>
              </a:rPr>
              <a:t>如 </a:t>
            </a:r>
            <a:r>
              <a:rPr lang="en-US" altLang="zh-CN" sz="2400" dirty="0">
                <a:latin typeface="+mn-ea"/>
              </a:rPr>
              <a:t>XPC </a:t>
            </a:r>
            <a:r>
              <a:rPr lang="zh-CN" altLang="en-US" sz="2400" dirty="0">
                <a:latin typeface="+mn-ea"/>
              </a:rPr>
              <a:t>对硬件和内核的修改过大，</a:t>
            </a:r>
            <a:r>
              <a:rPr lang="en-US" altLang="zh-CN" sz="2400" dirty="0" err="1">
                <a:latin typeface="+mn-ea"/>
              </a:rPr>
              <a:t>underbridge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在安全上总让人感到担忧。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48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项目概览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</a:rPr>
              <a:t>Intel </a:t>
            </a:r>
            <a:r>
              <a:rPr lang="zh-CN" altLang="en-US" sz="2400" dirty="0">
                <a:latin typeface="+mn-ea"/>
              </a:rPr>
              <a:t>推出的新一届硬件特性中，有一种名为用户态中断（以下简称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zh-CN" altLang="en-US" sz="2400" dirty="0">
                <a:latin typeface="+mn-ea"/>
              </a:rPr>
              <a:t>）的机制，可以在不陷入内核的情况下，将中断发到用户空间中处理。</a:t>
            </a:r>
            <a:r>
              <a:rPr lang="en-US" altLang="zh-CN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应用该特性已经实现了一版内核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dirty="0" err="1">
                <a:latin typeface="+mn-ea"/>
              </a:rPr>
              <a:t>linux</a:t>
            </a:r>
            <a:r>
              <a:rPr lang="en-US" altLang="zh-CN" sz="2400" dirty="0">
                <a:latin typeface="+mn-ea"/>
              </a:rPr>
              <a:t>-kernel</a:t>
            </a:r>
            <a:r>
              <a:rPr lang="zh-CN" altLang="en-US" sz="2400" dirty="0">
                <a:latin typeface="+mn-ea"/>
              </a:rPr>
              <a:t>，并进行了简单的性能测试，说明了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在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上的性能优势。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但是 </a:t>
            </a:r>
            <a:r>
              <a:rPr lang="en-US" altLang="zh-CN" sz="2400" dirty="0">
                <a:latin typeface="+mn-ea"/>
              </a:rPr>
              <a:t>Linux </a:t>
            </a:r>
            <a:r>
              <a:rPr lang="zh-CN" altLang="en-US" sz="2400" dirty="0">
                <a:latin typeface="+mn-ea"/>
              </a:rPr>
              <a:t>的工作并没有深入，只是提供了一个工作基础。一方面，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zh-CN" altLang="en-US" sz="2400" dirty="0">
                <a:latin typeface="+mn-ea"/>
              </a:rPr>
              <a:t>本身是一种通知机制，不具备信息传递的功能，因此为了实现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的需求，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zh-CN" altLang="en-US" sz="2400" dirty="0">
                <a:latin typeface="+mn-ea"/>
              </a:rPr>
              <a:t>需要与信息传递结合在一起，并通过系统调用的形式以统一接口为用户呈现。另一方面，关于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的潜力如何，有哪些高效的应用场景，也仍是等待发掘和设计。</a:t>
            </a:r>
          </a:p>
          <a:p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因此，设计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框架，拓展内核实现，并测试性能和应用场景，便是我们小组的工作目标。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47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工作规划一览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n-ea"/>
              </a:rPr>
              <a:t>总体系统设计：将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作为通知机制，用 </a:t>
            </a:r>
            <a:r>
              <a:rPr lang="en-US" altLang="zh-CN" sz="2400" dirty="0" err="1">
                <a:latin typeface="+mn-ea"/>
              </a:rPr>
              <a:t>shmem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作为传递消息机制，合成一个高效的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方式。基于 </a:t>
            </a:r>
            <a:r>
              <a:rPr lang="en-US" altLang="zh-CN" sz="2400" dirty="0">
                <a:latin typeface="+mn-ea"/>
              </a:rPr>
              <a:t>Linux </a:t>
            </a:r>
            <a:r>
              <a:rPr lang="zh-CN" altLang="en-US" sz="2400" dirty="0">
                <a:latin typeface="+mn-ea"/>
              </a:rPr>
              <a:t>扩展内核，将 </a:t>
            </a:r>
            <a:r>
              <a:rPr lang="en-US" altLang="zh-CN" sz="2400" dirty="0" err="1">
                <a:latin typeface="+mn-ea"/>
              </a:rPr>
              <a:t>uintr+shmem</a:t>
            </a:r>
            <a:r>
              <a:rPr lang="zh-CN" altLang="en-US" sz="2400" dirty="0">
                <a:latin typeface="+mn-ea"/>
              </a:rPr>
              <a:t>整合为系统调用级接口。并可根据实际场景，在 </a:t>
            </a:r>
            <a:r>
              <a:rPr lang="en-US" altLang="zh-CN" sz="2400" dirty="0">
                <a:latin typeface="+mn-ea"/>
              </a:rPr>
              <a:t>Linux </a:t>
            </a:r>
            <a:r>
              <a:rPr lang="zh-CN" altLang="en-US" sz="2400" dirty="0">
                <a:latin typeface="+mn-ea"/>
              </a:rPr>
              <a:t>调度类、链接数量迁移等上作文章，提高实际表现力。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项目最终目标：找出最适合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表现的应用场景，并与以往的 </a:t>
            </a:r>
            <a:r>
              <a:rPr lang="en-US" altLang="zh-CN" sz="2400" dirty="0">
                <a:latin typeface="+mn-ea"/>
              </a:rPr>
              <a:t>IPC </a:t>
            </a:r>
            <a:r>
              <a:rPr lang="zh-CN" altLang="en-US" sz="2400" dirty="0">
                <a:latin typeface="+mn-ea"/>
              </a:rPr>
              <a:t>方式进行比较，发挥与说明 </a:t>
            </a:r>
            <a:r>
              <a:rPr lang="en-US" altLang="zh-CN" sz="2400" dirty="0" err="1">
                <a:latin typeface="+mn-ea"/>
              </a:rPr>
              <a:t>uintr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的优势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接下来，将介绍我们的大致工作规划，和到本学期大实验截止时，完成的成果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39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工作规划一览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+mn-ea"/>
              </a:rPr>
              <a:t>第一步：受限于疫情影响，我们没办法拿到有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特性的物理机。为了方便后续工作开展，第一步我们将基于 </a:t>
            </a:r>
            <a:r>
              <a:rPr lang="en-US" altLang="zh-CN" sz="2000" dirty="0" err="1">
                <a:latin typeface="+mn-ea"/>
              </a:rPr>
              <a:t>qemu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实现支持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的模拟器。能在我们的 </a:t>
            </a:r>
            <a:r>
              <a:rPr lang="en-US" altLang="zh-CN" sz="2000" dirty="0" err="1">
                <a:latin typeface="+mn-ea"/>
              </a:rPr>
              <a:t>qemu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上跑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-</a:t>
            </a:r>
            <a:r>
              <a:rPr lang="en-US" altLang="zh-CN" sz="2000" dirty="0" err="1">
                <a:latin typeface="+mn-ea"/>
              </a:rPr>
              <a:t>linux</a:t>
            </a:r>
            <a:r>
              <a:rPr lang="en-US" altLang="zh-CN" sz="2000" dirty="0">
                <a:latin typeface="+mn-ea"/>
              </a:rPr>
              <a:t>-kernel </a:t>
            </a:r>
            <a:r>
              <a:rPr lang="zh-CN" altLang="en-US" sz="2000" dirty="0">
                <a:latin typeface="+mn-ea"/>
              </a:rPr>
              <a:t>，并正确通过 </a:t>
            </a:r>
            <a:r>
              <a:rPr lang="en-US" altLang="zh-CN" sz="2000" dirty="0" err="1">
                <a:latin typeface="+mn-ea"/>
              </a:rPr>
              <a:t>linux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实现的简单功能测例 </a:t>
            </a:r>
            <a:r>
              <a:rPr lang="en-US" altLang="zh-CN" sz="2000" dirty="0" err="1">
                <a:latin typeface="+mn-ea"/>
              </a:rPr>
              <a:t>uipi_sample.c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第二步：进行性能测试，基于 </a:t>
            </a:r>
            <a:r>
              <a:rPr lang="en-US" altLang="zh-CN" sz="2000" dirty="0">
                <a:latin typeface="+mn-ea"/>
              </a:rPr>
              <a:t>Linux RFC </a:t>
            </a:r>
            <a:r>
              <a:rPr lang="zh-CN" altLang="en-US" sz="2000" dirty="0">
                <a:latin typeface="+mn-ea"/>
              </a:rPr>
              <a:t>报告使用的 </a:t>
            </a:r>
            <a:r>
              <a:rPr lang="en-US" altLang="zh-CN" sz="2000" dirty="0" err="1">
                <a:latin typeface="+mn-ea"/>
              </a:rPr>
              <a:t>ipc</a:t>
            </a:r>
            <a:r>
              <a:rPr lang="en-US" altLang="zh-CN" sz="2000" dirty="0">
                <a:latin typeface="+mn-ea"/>
              </a:rPr>
              <a:t>-bench </a:t>
            </a:r>
            <a:r>
              <a:rPr lang="zh-CN" altLang="en-US" sz="2000" dirty="0">
                <a:latin typeface="+mn-ea"/>
              </a:rPr>
              <a:t>作测试，比较 </a:t>
            </a:r>
            <a:r>
              <a:rPr lang="en-US" altLang="zh-CN" sz="2000" dirty="0" err="1">
                <a:latin typeface="+mn-ea"/>
              </a:rPr>
              <a:t>uintr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与 </a:t>
            </a:r>
            <a:r>
              <a:rPr lang="en-US" altLang="zh-CN" sz="2000" dirty="0">
                <a:latin typeface="+mn-ea"/>
              </a:rPr>
              <a:t>pipe</a:t>
            </a:r>
            <a:r>
              <a:rPr lang="zh-CN" altLang="en-US" sz="2000" dirty="0">
                <a:latin typeface="+mn-ea"/>
              </a:rPr>
              <a:t>等传统 </a:t>
            </a:r>
            <a:r>
              <a:rPr lang="en-US" altLang="zh-CN" sz="2000" dirty="0">
                <a:latin typeface="+mn-ea"/>
              </a:rPr>
              <a:t>IPC </a:t>
            </a:r>
            <a:r>
              <a:rPr lang="zh-CN" altLang="en-US" sz="2000" dirty="0">
                <a:latin typeface="+mn-ea"/>
              </a:rPr>
              <a:t>方式的性能异同。自行编写 </a:t>
            </a:r>
            <a:r>
              <a:rPr lang="en-US" altLang="zh-CN" sz="2000" dirty="0" err="1">
                <a:latin typeface="+mn-ea"/>
              </a:rPr>
              <a:t>uintr+shmem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的测例，得到比 </a:t>
            </a:r>
            <a:r>
              <a:rPr lang="en-US" altLang="zh-CN" sz="2000" dirty="0">
                <a:latin typeface="+mn-ea"/>
              </a:rPr>
              <a:t>RFC </a:t>
            </a:r>
            <a:r>
              <a:rPr lang="zh-CN" altLang="en-US" sz="2000" dirty="0">
                <a:latin typeface="+mn-ea"/>
              </a:rPr>
              <a:t>更丰富的性能测试结果，验证</a:t>
            </a:r>
            <a:r>
              <a:rPr lang="en-US" altLang="zh-CN" sz="2000" dirty="0">
                <a:latin typeface="+mn-ea"/>
              </a:rPr>
              <a:t>IPC</a:t>
            </a:r>
            <a:r>
              <a:rPr lang="zh-CN" altLang="en-US" sz="2000" dirty="0">
                <a:latin typeface="+mn-ea"/>
              </a:rPr>
              <a:t>框架设计的可行性。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第三步：修改 </a:t>
            </a:r>
            <a:r>
              <a:rPr lang="en-US" altLang="zh-CN" sz="2000" dirty="0">
                <a:latin typeface="+mn-ea"/>
              </a:rPr>
              <a:t>Linux </a:t>
            </a:r>
            <a:r>
              <a:rPr lang="zh-CN" altLang="en-US" sz="2000" dirty="0">
                <a:latin typeface="+mn-ea"/>
              </a:rPr>
              <a:t>内核，为 </a:t>
            </a:r>
            <a:r>
              <a:rPr lang="en-US" altLang="zh-CN" sz="2000" dirty="0">
                <a:latin typeface="+mn-ea"/>
              </a:rPr>
              <a:t>IPC </a:t>
            </a:r>
            <a:r>
              <a:rPr lang="zh-CN" altLang="en-US" sz="2000" dirty="0">
                <a:latin typeface="+mn-ea"/>
              </a:rPr>
              <a:t>框架提供更通用的系统调用接口，并通过测试。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第四步：寻找能发挥我们系统优势的有意义应用场景，在调度、负载均衡等方面继续改进 </a:t>
            </a:r>
            <a:r>
              <a:rPr lang="en-US" altLang="zh-CN" sz="2000" dirty="0">
                <a:latin typeface="+mn-ea"/>
              </a:rPr>
              <a:t>IPC </a:t>
            </a:r>
            <a:r>
              <a:rPr lang="zh-CN" altLang="en-US" sz="2000" dirty="0">
                <a:latin typeface="+mn-ea"/>
              </a:rPr>
              <a:t>框架和内核。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本学期，我们已完成前两步的</a:t>
            </a:r>
            <a:r>
              <a:rPr lang="zh-CN" altLang="en-US" sz="2400">
                <a:latin typeface="+mn-ea"/>
              </a:rPr>
              <a:t>工作。前期调研工作也已整合为报告。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72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新增硬件寄存器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新增指令支持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新增中断处理支持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直接发中断支持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性能可观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可能是国内或者是世界第一个基于</a:t>
            </a:r>
            <a:r>
              <a:rPr lang="en-US" altLang="zh-CN" dirty="0" err="1">
                <a:latin typeface="+mn-ea"/>
              </a:rPr>
              <a:t>qemu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x86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uintr</a:t>
            </a:r>
            <a:r>
              <a:rPr lang="zh-CN" altLang="en-US" dirty="0">
                <a:latin typeface="+mn-ea"/>
              </a:rPr>
              <a:t>实现</a:t>
            </a: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demo: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docker run -it uintr/demo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开发过程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环境准备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指令捕捉，向软件反馈硬件特性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内存读写实现发送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修改中断处理实现接收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中断收尾实现完整运行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实现直接发中断，提高性能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多次调试，完善实现细节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2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871414" y="633375"/>
            <a:ext cx="10030487" cy="9613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Qemu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 完成情况</a:t>
            </a:r>
            <a:r>
              <a:rPr lang="en-US" altLang="zh-CN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-</a:t>
            </a:r>
            <a:r>
              <a:rPr lang="zh-CN" altLang="en-US" sz="4000" b="1" dirty="0">
                <a:solidFill>
                  <a:srgbClr val="704F95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</a:rPr>
              <a:t>正确性测试</a:t>
            </a:r>
            <a:endParaRPr lang="en-US" altLang="zh-CN" sz="4000" b="1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43" name="Rectangle 236"/>
          <p:cNvSpPr/>
          <p:nvPr/>
        </p:nvSpPr>
        <p:spPr>
          <a:xfrm>
            <a:off x="688759" y="511209"/>
            <a:ext cx="1039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u="sng" dirty="0">
                <a:solidFill>
                  <a:srgbClr val="803A87"/>
                </a:solidFill>
              </a:rPr>
              <a:t>                                                               </a:t>
            </a:r>
            <a:endParaRPr lang="en-US" altLang="zh-CN" sz="5400" b="1" u="sng" dirty="0">
              <a:solidFill>
                <a:srgbClr val="803A87"/>
              </a:solidFill>
            </a:endParaRPr>
          </a:p>
        </p:txBody>
      </p:sp>
      <p:pic>
        <p:nvPicPr>
          <p:cNvPr id="44" name="Picture 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0269" y="6297384"/>
            <a:ext cx="4120587" cy="514122"/>
          </a:xfrm>
          <a:prstGeom prst="rect">
            <a:avLst/>
          </a:prstGeom>
        </p:spPr>
      </p:pic>
      <p:sp>
        <p:nvSpPr>
          <p:cNvPr id="8" name="文本占位符 1"/>
          <p:cNvSpPr txBox="1"/>
          <p:nvPr/>
        </p:nvSpPr>
        <p:spPr>
          <a:xfrm>
            <a:off x="6371771" y="263796"/>
            <a:ext cx="5629085" cy="32805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zh-CN" dirty="0">
              <a:solidFill>
                <a:srgbClr val="704F95"/>
              </a:solidFill>
              <a:latin typeface="思源宋体 Medium" panose="02020500000000000000" pitchFamily="18" charset="-122"/>
              <a:ea typeface="思源宋体 Medium" panose="02020500000000000000" pitchFamily="18" charset="-122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71414" y="155670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个测试程序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样例程序全部通过</a:t>
            </a:r>
            <a:endParaRPr lang="en-US" altLang="zh-CN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1884"/>
          <a:stretch>
            <a:fillRect/>
          </a:stretch>
        </p:blipFill>
        <p:spPr>
          <a:xfrm>
            <a:off x="817125" y="2399389"/>
            <a:ext cx="5069531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35213"/>
          <a:stretch>
            <a:fillRect/>
          </a:stretch>
        </p:blipFill>
        <p:spPr>
          <a:xfrm>
            <a:off x="6253105" y="2399389"/>
            <a:ext cx="4648796" cy="219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1182</Words>
  <Application>Microsoft Macintosh PowerPoint</Application>
  <PresentationFormat>Widescreen</PresentationFormat>
  <Paragraphs>157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微软雅黑</vt:lpstr>
      <vt:lpstr>宋体</vt:lpstr>
      <vt:lpstr>思源宋体 Heavy</vt:lpstr>
      <vt:lpstr>思源宋体 Medium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Yiming Zhang</dc:creator>
  <cp:lastModifiedBy>Microsoft Office User</cp:lastModifiedBy>
  <cp:revision>2499</cp:revision>
  <cp:lastPrinted>2022-06-10T15:08:45Z</cp:lastPrinted>
  <dcterms:created xsi:type="dcterms:W3CDTF">2022-06-10T15:08:45Z</dcterms:created>
  <dcterms:modified xsi:type="dcterms:W3CDTF">2022-06-11T00:00:53Z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