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79" r:id="rId2"/>
    <p:sldId id="340" r:id="rId3"/>
    <p:sldId id="419" r:id="rId4"/>
    <p:sldId id="482" r:id="rId5"/>
    <p:sldId id="460" r:id="rId6"/>
    <p:sldId id="461" r:id="rId7"/>
    <p:sldId id="462" r:id="rId8"/>
    <p:sldId id="449" r:id="rId9"/>
    <p:sldId id="472" r:id="rId10"/>
    <p:sldId id="468" r:id="rId11"/>
    <p:sldId id="469" r:id="rId12"/>
    <p:sldId id="470" r:id="rId13"/>
    <p:sldId id="471" r:id="rId14"/>
    <p:sldId id="480" r:id="rId15"/>
    <p:sldId id="481" r:id="rId16"/>
    <p:sldId id="464" r:id="rId17"/>
    <p:sldId id="465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82"/>
            <p14:sldId id="460"/>
            <p14:sldId id="461"/>
            <p14:sldId id="462"/>
            <p14:sldId id="449"/>
            <p14:sldId id="472"/>
            <p14:sldId id="468"/>
            <p14:sldId id="469"/>
            <p14:sldId id="470"/>
            <p14:sldId id="471"/>
            <p14:sldId id="480"/>
            <p14:sldId id="481"/>
            <p14:sldId id="464"/>
            <p14:sldId id="46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55">
          <p15:clr>
            <a:srgbClr val="A4A3A4"/>
          </p15:clr>
        </p15:guide>
        <p15:guide id="2" pos="665">
          <p15:clr>
            <a:srgbClr val="A4A3A4"/>
          </p15:clr>
        </p15:guide>
        <p15:guide id="3" pos="69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81491" autoAdjust="0"/>
  </p:normalViewPr>
  <p:slideViewPr>
    <p:cSldViewPr snapToGrid="0" snapToObjects="1">
      <p:cViewPr varScale="1">
        <p:scale>
          <a:sx n="105" d="100"/>
          <a:sy n="105" d="100"/>
        </p:scale>
        <p:origin x="864" y="200"/>
      </p:cViewPr>
      <p:guideLst>
        <p:guide orient="horz" pos="1155"/>
        <p:guide pos="665"/>
        <p:guide pos="6978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2277745" y="3579495"/>
            <a:ext cx="7636510" cy="214249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2022.6.11</a:t>
            </a:r>
          </a:p>
          <a:p>
            <a:endParaRPr lang="en-US" altLang="zh-CN" dirty="0"/>
          </a:p>
          <a:p>
            <a:r>
              <a:rPr lang="en-US" altLang="zh-CN" dirty="0"/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docker run -it uintr/demo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1845" y="4573270"/>
            <a:ext cx="4023360" cy="2059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signal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eventfd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l="819"/>
          <a:stretch>
            <a:fillRect/>
          </a:stretch>
        </p:blipFill>
        <p:spPr>
          <a:xfrm>
            <a:off x="7150100" y="4454525"/>
            <a:ext cx="3998595" cy="2186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pipe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590" y="4523740"/>
            <a:ext cx="3925570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domain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290" y="4561205"/>
            <a:ext cx="391858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 message size </a:t>
            </a:r>
            <a:r>
              <a:rPr lang="zh-CN" altLang="en-US" dirty="0">
                <a:latin typeface="+mn-ea"/>
              </a:rPr>
              <a:t>扩大到</a:t>
            </a:r>
            <a:r>
              <a:rPr lang="en-US" altLang="zh-CN" dirty="0">
                <a:latin typeface="+mn-ea"/>
              </a:rPr>
              <a:t> 4KB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分别为</a:t>
            </a:r>
            <a:r>
              <a:rPr lang="en-US" altLang="zh-CN" dirty="0">
                <a:latin typeface="+mn-ea"/>
              </a:rPr>
              <a:t> pipe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uintr-shm</a:t>
            </a:r>
            <a:r>
              <a:rPr lang="zh-CN" altLang="en-US" dirty="0">
                <a:latin typeface="+mn-ea"/>
              </a:rPr>
              <a:t>（双线程）、</a:t>
            </a:r>
            <a:r>
              <a:rPr lang="en-US" altLang="zh-CN" dirty="0">
                <a:latin typeface="+mn-ea"/>
              </a:rPr>
              <a:t>uintr-shm</a:t>
            </a:r>
            <a:r>
              <a:rPr lang="zh-CN" altLang="en-US" dirty="0">
                <a:latin typeface="+mn-ea"/>
              </a:rPr>
              <a:t>（双进程）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 descr="Screenshot_20220610_2247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0" y="3637915"/>
            <a:ext cx="3378835" cy="1802130"/>
          </a:xfrm>
          <a:prstGeom prst="rect">
            <a:avLst/>
          </a:prstGeom>
        </p:spPr>
      </p:pic>
      <p:pic>
        <p:nvPicPr>
          <p:cNvPr id="5" name="图片 4" descr="Screenshot_20220610_2248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085" y="3637915"/>
            <a:ext cx="3478530" cy="1802765"/>
          </a:xfrm>
          <a:prstGeom prst="rect">
            <a:avLst/>
          </a:prstGeom>
        </p:spPr>
      </p:pic>
      <p:pic>
        <p:nvPicPr>
          <p:cNvPr id="9" name="图片 8" descr="Screenshot_20220610_2249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85" y="3637915"/>
            <a:ext cx="3509645" cy="1824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046605" y="1905000"/>
          <a:ext cx="888174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IPC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Message rate</a:t>
                      </a:r>
                      <a:r>
                        <a:rPr lang="en-US" altLang="zh-CN"/>
                        <a:t> (msg/s, size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Message rate</a:t>
                      </a:r>
                      <a:r>
                        <a:rPr lang="en-US" altLang="zh-CN" sz="1800">
                          <a:sym typeface="+mn-ea"/>
                        </a:rPr>
                        <a:t> (msg/s, size = 4096)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uintr (thread)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uintr (process)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22662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eventfd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fifo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2674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工作过程管理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971" y="1758689"/>
            <a:ext cx="6954264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万字工作文档，详细记录问题解决过程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5k</a:t>
            </a:r>
            <a:r>
              <a:rPr lang="zh-CN" altLang="en-US" dirty="0">
                <a:latin typeface="+mn-ea"/>
              </a:rPr>
              <a:t>字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-tutorial</a:t>
            </a:r>
            <a:r>
              <a:rPr lang="zh-CN" altLang="en-US" dirty="0">
                <a:latin typeface="+mn-ea"/>
              </a:rPr>
              <a:t>，代码级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教程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每周展示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，周工作记录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更多的</a:t>
            </a: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过程</a:t>
            </a:r>
            <a:r>
              <a:rPr lang="en-US" altLang="zh-CN" dirty="0">
                <a:latin typeface="+mn-ea"/>
              </a:rPr>
              <a:t>……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感想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790" y="1758950"/>
            <a:ext cx="10515600" cy="3631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+mn-ea"/>
              </a:rPr>
              <a:t>Xcd</a:t>
            </a:r>
            <a:r>
              <a:rPr lang="zh-CN" altLang="en-US" dirty="0">
                <a:latin typeface="+mn-ea"/>
              </a:rPr>
              <a:t>：从硬件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操作系统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用户程序的全流程调试体验，和学长、社区的讨论、对</a:t>
            </a:r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架构更加熟悉，对翻译机制理解更深刻。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Sx</a:t>
            </a:r>
            <a:r>
              <a:rPr lang="zh-CN" altLang="en-US" dirty="0">
                <a:latin typeface="+mn-ea"/>
              </a:rPr>
              <a:t>：很喜欢现代调试工具，打断点看变量很舒服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880106" y="2024290"/>
            <a:ext cx="10395795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感谢陈渝老师和向勇老师的指导！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感谢贾越凯、贺鲲鹏、尤予阳以及其他学长的帮助！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项目概览</a:t>
            </a:r>
            <a:endParaRPr lang="en-US" altLang="zh-CN" sz="3200" dirty="0"/>
          </a:p>
          <a:p>
            <a:r>
              <a:rPr lang="en-US" altLang="zh-CN" sz="3200" dirty="0" err="1"/>
              <a:t>qemu</a:t>
            </a:r>
            <a:r>
              <a:rPr lang="zh-CN" altLang="en-US" sz="3200" dirty="0"/>
              <a:t>完成情况</a:t>
            </a:r>
            <a:endParaRPr lang="en-US" altLang="zh-CN" sz="3200" dirty="0"/>
          </a:p>
          <a:p>
            <a:r>
              <a:rPr lang="en-US" altLang="zh-CN" sz="3200" dirty="0" err="1"/>
              <a:t>Qemu</a:t>
            </a:r>
            <a:r>
              <a:rPr lang="zh-CN" altLang="en-US" sz="3200" dirty="0"/>
              <a:t>开发过程</a:t>
            </a:r>
            <a:endParaRPr lang="en-US" altLang="zh-CN" sz="3200" dirty="0"/>
          </a:p>
          <a:p>
            <a:r>
              <a:rPr lang="en-US" altLang="zh-CN" sz="3200" dirty="0" err="1"/>
              <a:t>uintr</a:t>
            </a:r>
            <a:r>
              <a:rPr lang="zh-CN" altLang="en-US" sz="3200" dirty="0"/>
              <a:t>性能测试</a:t>
            </a:r>
            <a:endParaRPr lang="en-US" altLang="zh-CN" sz="3200" dirty="0"/>
          </a:p>
          <a:p>
            <a:r>
              <a:rPr lang="zh-CN" altLang="en-US" sz="3200" dirty="0"/>
              <a:t>工作过程管理</a:t>
            </a:r>
            <a:endParaRPr lang="en-US" altLang="zh-CN" sz="3200" dirty="0"/>
          </a:p>
          <a:p>
            <a:r>
              <a:rPr lang="zh-CN" altLang="en-US" sz="3200" dirty="0"/>
              <a:t>感想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新增硬件寄存器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新增指令支持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新增中断处理支持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直接发中断支持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性能可观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可能是国内或者是世界第一个基于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uintr</a:t>
            </a:r>
            <a:r>
              <a:rPr lang="zh-CN" altLang="en-US" dirty="0">
                <a:latin typeface="+mn-ea"/>
              </a:rPr>
              <a:t>实现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docker run -it uintr/demo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开发过程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环境准备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指令捕捉，向软件反馈硬件特性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内存读写实现发送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修改中断处理实现接收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中断收尾实现完整运行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实现直接发中断，提高性能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多次调试，完善实现细节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02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21884"/>
          <a:stretch>
            <a:fillRect/>
          </a:stretch>
        </p:blipFill>
        <p:spPr>
          <a:xfrm>
            <a:off x="817125" y="2399389"/>
            <a:ext cx="5069531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35213"/>
          <a:stretch>
            <a:fillRect/>
          </a:stretch>
        </p:blipFill>
        <p:spPr>
          <a:xfrm>
            <a:off x="6253105" y="2399389"/>
            <a:ext cx="4648796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55" y="2136346"/>
            <a:ext cx="6477000" cy="238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55" y="4798784"/>
            <a:ext cx="5854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81" y="2137032"/>
            <a:ext cx="5867400" cy="290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10" y="2137032"/>
            <a:ext cx="3769344" cy="1485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收发延迟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6" y="1816958"/>
            <a:ext cx="4099193" cy="1612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6" y="3976951"/>
            <a:ext cx="3914861" cy="1801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143" y="1656518"/>
            <a:ext cx="3977278" cy="2174627"/>
          </a:xfrm>
          <a:prstGeom prst="rect">
            <a:avLst/>
          </a:prstGeom>
        </p:spPr>
      </p:pic>
      <p:sp>
        <p:nvSpPr>
          <p:cNvPr id="12" name="文本框 15"/>
          <p:cNvSpPr txBox="1"/>
          <p:nvPr/>
        </p:nvSpPr>
        <p:spPr>
          <a:xfrm>
            <a:off x="1830379" y="2584614"/>
            <a:ext cx="1262445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5"/>
          <p:cNvSpPr txBox="1"/>
          <p:nvPr/>
        </p:nvSpPr>
        <p:spPr>
          <a:xfrm>
            <a:off x="1830379" y="4995779"/>
            <a:ext cx="1383468" cy="288915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5"/>
          <p:cNvSpPr txBox="1"/>
          <p:nvPr/>
        </p:nvSpPr>
        <p:spPr>
          <a:xfrm>
            <a:off x="6965576" y="3083550"/>
            <a:ext cx="1224287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5618885" y="4114168"/>
            <a:ext cx="5888933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直接发中断获得数十倍的性能提升！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经过操作系统调度则性能大幅下降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直接发送比例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367265" y="5506890"/>
            <a:ext cx="5961790" cy="1087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次来回收发中，只有个位数次由操作系统调度发送</a:t>
            </a:r>
            <a:endParaRPr lang="en-US" altLang="zh-CN" dirty="0">
              <a:latin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69" y="1442282"/>
            <a:ext cx="8001000" cy="3759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49286" y="1753364"/>
            <a:ext cx="1979914" cy="612248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516</Words>
  <Application>Microsoft Macintosh PowerPoint</Application>
  <PresentationFormat>Widescreen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微软雅黑</vt:lpstr>
      <vt:lpstr>宋体</vt:lpstr>
      <vt:lpstr>思源宋体 Heavy</vt:lpstr>
      <vt:lpstr>思源宋体 Medium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2495</cp:revision>
  <cp:lastPrinted>2022-06-10T15:08:45Z</cp:lastPrinted>
  <dcterms:created xsi:type="dcterms:W3CDTF">2022-06-10T15:08:45Z</dcterms:created>
  <dcterms:modified xsi:type="dcterms:W3CDTF">2022-06-10T15:34:18Z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