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7" r:id="rId3"/>
    <p:sldId id="264" r:id="rId4"/>
    <p:sldId id="324" r:id="rId5"/>
    <p:sldId id="266" r:id="rId6"/>
    <p:sldId id="318" r:id="rId7"/>
    <p:sldId id="258" r:id="rId8"/>
    <p:sldId id="263" r:id="rId9"/>
    <p:sldId id="267" r:id="rId10"/>
    <p:sldId id="317" r:id="rId11"/>
    <p:sldId id="268" r:id="rId12"/>
    <p:sldId id="260" r:id="rId13"/>
    <p:sldId id="261" r:id="rId14"/>
    <p:sldId id="269" r:id="rId15"/>
    <p:sldId id="270" r:id="rId16"/>
    <p:sldId id="271" r:id="rId17"/>
    <p:sldId id="272" r:id="rId18"/>
    <p:sldId id="313" r:id="rId19"/>
    <p:sldId id="314" r:id="rId20"/>
    <p:sldId id="297" r:id="rId21"/>
    <p:sldId id="298" r:id="rId22"/>
    <p:sldId id="306" r:id="rId23"/>
    <p:sldId id="308" r:id="rId24"/>
    <p:sldId id="307" r:id="rId25"/>
    <p:sldId id="319" r:id="rId26"/>
    <p:sldId id="325" r:id="rId27"/>
    <p:sldId id="326" r:id="rId28"/>
    <p:sldId id="327" r:id="rId29"/>
    <p:sldId id="309" r:id="rId30"/>
    <p:sldId id="321" r:id="rId31"/>
    <p:sldId id="310" r:id="rId32"/>
    <p:sldId id="311" r:id="rId33"/>
    <p:sldId id="312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750924-C40B-4218-A71D-D60651864AD0}">
          <p14:sldIdLst>
            <p14:sldId id="328"/>
          </p14:sldIdLst>
        </p14:section>
        <p14:section name="Introducción" id="{E936F88E-2435-4FA0-82DD-E494D8DB676F}">
          <p14:sldIdLst>
            <p14:sldId id="257"/>
            <p14:sldId id="264"/>
            <p14:sldId id="324"/>
            <p14:sldId id="266"/>
            <p14:sldId id="318"/>
            <p14:sldId id="258"/>
            <p14:sldId id="263"/>
            <p14:sldId id="267"/>
            <p14:sldId id="317"/>
            <p14:sldId id="268"/>
            <p14:sldId id="260"/>
            <p14:sldId id="261"/>
            <p14:sldId id="269"/>
            <p14:sldId id="270"/>
          </p14:sldIdLst>
        </p14:section>
        <p14:section name="Flujo en redes" id="{8F9F9A15-C7DB-4199-903C-2CC1F07102FC}">
          <p14:sldIdLst>
            <p14:sldId id="271"/>
            <p14:sldId id="272"/>
            <p14:sldId id="313"/>
            <p14:sldId id="314"/>
            <p14:sldId id="297"/>
            <p14:sldId id="298"/>
            <p14:sldId id="306"/>
          </p14:sldIdLst>
        </p14:section>
        <p14:section name="Flujo máximo" id="{4892658D-A601-4873-AB18-C1749C0866D5}">
          <p14:sldIdLst>
            <p14:sldId id="308"/>
            <p14:sldId id="307"/>
            <p14:sldId id="319"/>
            <p14:sldId id="325"/>
            <p14:sldId id="326"/>
            <p14:sldId id="327"/>
            <p14:sldId id="309"/>
            <p14:sldId id="321"/>
          </p14:sldIdLst>
        </p14:section>
        <p14:section name="Otros casos especiales" id="{E5020273-5C33-4CF1-8CAD-3C1B06C94CF2}">
          <p14:sldIdLst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570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59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6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9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0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1FE9-4711-43E8-920E-422BD10E77CD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7AA1-8206-4D60-960B-93184244B5E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8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4044330"/>
            <a:ext cx="5688632" cy="1470025"/>
          </a:xfrm>
        </p:spPr>
        <p:txBody>
          <a:bodyPr>
            <a:norm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Problemas de Optimización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788" y="5556498"/>
            <a:ext cx="5099248" cy="1112862"/>
          </a:xfrm>
        </p:spPr>
        <p:txBody>
          <a:bodyPr>
            <a:normAutofit/>
          </a:bodyPr>
          <a:lstStyle/>
          <a:p>
            <a:r>
              <a:rPr lang="en-US" sz="2400" b="1" dirty="0"/>
              <a:t>Agustín Pecorari</a:t>
            </a:r>
          </a:p>
          <a:p>
            <a:r>
              <a:rPr lang="en-US" sz="2400" b="1" dirty="0"/>
              <a:t>Rodrigo Maranzana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4651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FDDF-580B-441A-93BE-D9C9A47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4C964-3102-4803-BB53-7A7D6894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419" dirty="0"/>
              <a:t>Problemas que pueden ser difíciles de modelizar sin considerar un flujo sobre una red.</a:t>
            </a:r>
          </a:p>
          <a:p>
            <a:r>
              <a:rPr lang="es-419" dirty="0"/>
              <a:t>Ejemplos:</a:t>
            </a:r>
          </a:p>
          <a:p>
            <a:pPr lvl="1"/>
            <a:r>
              <a:rPr lang="es-419" dirty="0"/>
              <a:t>Transporte de tropas y logística militar.</a:t>
            </a:r>
          </a:p>
          <a:p>
            <a:pPr lvl="1"/>
            <a:r>
              <a:rPr lang="es-419" dirty="0"/>
              <a:t>Buscadores. Agrupación por tópico.</a:t>
            </a:r>
          </a:p>
          <a:p>
            <a:pPr lvl="1"/>
            <a:r>
              <a:rPr lang="es-419" dirty="0"/>
              <a:t>Toallas en un hotel.</a:t>
            </a:r>
          </a:p>
          <a:p>
            <a:pPr lvl="1"/>
            <a:r>
              <a:rPr lang="es-419" dirty="0"/>
              <a:t>Circulación de contenedores.</a:t>
            </a:r>
          </a:p>
        </p:txBody>
      </p:sp>
    </p:spTree>
    <p:extLst>
      <p:ext uri="{BB962C8B-B14F-4D97-AF65-F5344CB8AC3E}">
        <p14:creationId xmlns:p14="http://schemas.microsoft.com/office/powerpoint/2010/main" val="34430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1756792"/>
          </a:xfrm>
        </p:spPr>
        <p:txBody>
          <a:bodyPr/>
          <a:lstStyle/>
          <a:p>
            <a:r>
              <a:rPr lang="es-AR" dirty="0"/>
              <a:t>Grafo G(N,A)</a:t>
            </a:r>
          </a:p>
          <a:p>
            <a:r>
              <a:rPr lang="es-AR" dirty="0"/>
              <a:t>N: Nodos, con demandas y costos asociados</a:t>
            </a:r>
          </a:p>
          <a:p>
            <a:r>
              <a:rPr lang="es-AR" dirty="0"/>
              <a:t>A: Arcos, con flujos, capacidades y costos asociados</a:t>
            </a:r>
          </a:p>
          <a:p>
            <a:endParaRPr lang="fr-FR" dirty="0"/>
          </a:p>
        </p:txBody>
      </p:sp>
      <p:pic>
        <p:nvPicPr>
          <p:cNvPr id="5" name="Picture 2" descr="http://www.sciencenews.org/pictures/092212/network_milestones_zoom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b="52698"/>
          <a:stretch/>
        </p:blipFill>
        <p:spPr bwMode="auto">
          <a:xfrm>
            <a:off x="899592" y="3573016"/>
            <a:ext cx="7248564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6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Supernetworks (red de redes)</a:t>
            </a:r>
          </a:p>
        </p:txBody>
      </p:sp>
      <p:pic>
        <p:nvPicPr>
          <p:cNvPr id="4" name="Picture 2" descr="http://www.sciencenews.org/pictures/092212/network_milestones_zoom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50000" r="20000"/>
          <a:stretch/>
        </p:blipFill>
        <p:spPr bwMode="auto">
          <a:xfrm>
            <a:off x="395536" y="1916832"/>
            <a:ext cx="8373793" cy="44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7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Sobre estas redes siempre hay algo que se mueve entre los nodos y debe hacerse de la manera más eficiente posible.</a:t>
            </a:r>
          </a:p>
          <a:p>
            <a:endParaRPr lang="en-US" dirty="0"/>
          </a:p>
          <a:p>
            <a:r>
              <a:rPr lang="es-AR" dirty="0"/>
              <a:t>Flujo en redes:</a:t>
            </a:r>
          </a:p>
          <a:p>
            <a:pPr lvl="1"/>
            <a:r>
              <a:rPr lang="es-AR" dirty="0"/>
              <a:t>Matemática Aplicada.</a:t>
            </a:r>
          </a:p>
          <a:p>
            <a:pPr lvl="1"/>
            <a:r>
              <a:rPr lang="es-AR" dirty="0"/>
              <a:t>Computación.</a:t>
            </a:r>
          </a:p>
          <a:p>
            <a:pPr lvl="1"/>
            <a:r>
              <a:rPr lang="es-AR" dirty="0"/>
              <a:t>Ingeniería.</a:t>
            </a:r>
          </a:p>
          <a:p>
            <a:pPr lvl="1"/>
            <a:r>
              <a:rPr lang="es-AR" dirty="0"/>
              <a:t>Administración.</a:t>
            </a:r>
          </a:p>
          <a:p>
            <a:pPr lvl="1"/>
            <a:r>
              <a:rPr lang="es-AR" dirty="0"/>
              <a:t>Investigación Operativa.</a:t>
            </a:r>
          </a:p>
        </p:txBody>
      </p:sp>
      <p:pic>
        <p:nvPicPr>
          <p:cNvPr id="5124" name="Picture 4" descr="http://www.me.utexas.edu/~jensen/network_02/mf_start2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3429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4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– un poco de historia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6059016" cy="5257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400" dirty="0"/>
              <a:t>Gustav Kirchoff (1824-1897) estudia circuitos eléctricos y establece la idea de flujo en redes como objeto de estudio matemático que sirve luego para la representación y análisis de numerosos sistemas físicos.</a:t>
            </a:r>
          </a:p>
          <a:p>
            <a:r>
              <a:rPr lang="es-AR" sz="2400" dirty="0"/>
              <a:t>Dichos estudios eran principalmente orientados a responder qué intensidad se obtenía para un voltaje dado y viceversa.</a:t>
            </a:r>
          </a:p>
          <a:p>
            <a:r>
              <a:rPr lang="es-AR" sz="2400" dirty="0"/>
              <a:t>Actualmente la pregunta se orienta a obtener la solución óptima frente a varias alternativas (de voltaje, por ejemplo).</a:t>
            </a:r>
          </a:p>
        </p:txBody>
      </p:sp>
      <p:sp>
        <p:nvSpPr>
          <p:cNvPr id="4" name="AutoShape 2" descr="data:image/jpeg;base64,/9j/4AAQSkZJRgABAQAAAQABAAD/2wCEAAkGBwgHBgkIBwgKCgkLDRYPDQwMDRsUFRAWIB0iIiAdHx8kKDQsJCYxJx8fLT0tMTU3Ojo6Iys/RD84QzQ5OjcBCgoKDQwNGg8PGjclHyU3Nzc3Nzc3Nzc3Nzc3Nzc3Nzc3Nzc3Nzc3Nzc3Nzc3Nzc3Nzc3Nzc3Nzc3Nzc3Nzc3N//AABEIAK8AyAMBIgACEQEDEQH/xAAcAAAABwEBAAAAAAAAAAAAAAAAAQMEBQYHAgj/xAA5EAABAwIEBAQFAwMEAgMAAAABAgMRAAQFEiExBhNBUSJhcYEHFDKRobHB8CNC0RUzUvFy4SZigv/EABQBAQAAAAAAAAAAAAAAAAAAAAD/xAAUEQEAAAAAAAAAAAAAAAAAAAAA/9oADAMBAAIRAxEAPwDcBR0Qo6AUKFCgFChQoBQoVyoxQGTRTTW+vraxYU9dOIQgCZUaouNfEZDQWiwakn6Vr3PoKDQlOBOqiAPOmV9jNhYpzXV2y2PNU1gWL8b49iToRzXQkqOkb9oApL/Tr1Vsl/FHHHXXNG7eTv0mg2e54+wBn6bvmd8gpTDeOMCxB0Ns3JStWgDiSPzWFXOCXrbWYICeyZpiwy/bvpIWUmdwqRNB6lbWlYBQoEdwZpUEd6yjgPia5TbKtHH+blBKCrTXtV+wXHrTFUkNLCX0CXGVCFJoJqhXKVDvXVAKFChQChQoUAoUKFARoUdCgIUdEKOgFChQoBQoURNARMVGYtiaLC3W6qDlE7xT51YAlRgCqNxCs3z6kK1S2c+XoT0BoKJxVi+KYtcpbBMvrhtJOiU7z+v2ptheDKfadS65kYQf6twBqs9hVxdwltyAQOYWzKjoSdzUcwHXHXsMtiGEMKGcqTOdREn0oFG8NsrRlK0NuASPrMqV2HlOlKtYXe3jiWrRDDRWfE8vxZP/AKpH706tsOcfVLbin3R4eefpR3yjqek1asMtUsIbSlKUIaTAHfzNBBM8JOoTN3c/MTv4copZPDNiVZVNpy9ikGPerK4tCU6mBTIrHMKZHtQQg4WtGFKWzAnYAbVEYrhz+HOov8OcIuGuh6jtVyW4kHKBm96Z3gLoXMEd5GtBJ8K44zjuEtXbQKXPpdbO6VDQipxCqxi3xV/hfiNK0Z/lLh5KXkz3gSBWxNLSoBSdlaz3oHFCiG1HQChQoUAoUKFAKFChQEKOiFHQChQoUApNZrs0iszQNbwZkAZoB3qnKdS7cPlAglf6EgVbr85WhBjpWZPXSxc5GwopKvEenegnblfLfbWoeHlx6EpOtQeCOtX+KYi2YBcWFGOkJj9qjMW4iIuL5Q1TboQiM2pUVDT2EmueCmH0XTt1eLSlb6uZ4TqB0oNTtmm2mkoQAANAB0oLOZcCdOgrm3eSG0iSCO9G3qSEnQ6+3ag5eSVaEjTpvFIHwGVGQdoEU9UWwnUgeU0xuHGeWpSXEwN4NByt7KkyjORrpFcLUopmW8vbWo5+/bQ8ltSiUlJUD6dKQaxEKtglL6S46kk+LRMnagq3FLa3nbjKmMigoaaada1nh69bvsJtX21ZgWxJ84rKOIru1ZdcYVdoeuHwYCRsY2qX+B+IPv4VdMOiEIclH3INBrCTpXVJNn80rQChQoUAoUKFAKFChQEKOiFHQChQolGKDlZpEkV0o1waCOxt9LVi6RmzgSmEzr0rK8cxFrC8GceBSlxxceI6nTStG4wfLOCuOknK2cxHeK8843iN1iDLr7pIY5uQaaE9APSgQtbh68ulk+ForLiiQTmVOh/NavwWwoNcxcFKU+HTWKz7CcLuGvlXi2oWwCh4RvH7k1qvCqOVZEukZ1GcsbJ6UEsh01xdYwzZMla1pnYa0hdFQSeWCrpp0qsYtw7jWJPKWy+izQkSpxYzK/8AyJ09aBhxHxDiymlrZcRbInRTm/26Gs8ucdxZb0sXcpBOiT9X3q+YvwQpVkhh/EC5lXnJIISoaGOuoj3moTDOC7e4xRDBuHXEFfiCWsqQPLXT1oJPhy24kxK0F8405ywjKVKMZvaqlc4lib19cWhcWgtqUMqASR5962/h+1OFpTahSlMgRBqvcV8M2driLuIIty4i4QW3UhUQFdRHeB9qDJUXLLr+fmLS8PoWZMqFa98LXWLWxfNypu3LpzgqUBm11I79Kz7GcCtmn2l2aHg4mPCQIjtAAiusOxnEmcmHMMJuEiClKtC2fI0HorB7n5i2C82YZiEnuBUmKr3CyHmcGtBckc0ozKA6E9Kn0KkUHdChQoBQoUKAjR0RoUAFHRA0CYoATFJrVRLXSRJJ0EigM1yox1ozNRmPNXlxhb7eHulq6KYSR3j8UFZ4+4nwa3wq9sHrkKuSgt8saKQqJBIPSsYxTGGbu2QHkpQGyC22EaEnfb0pHH2cQF445jZcU8PC4pyZMedRdoE3943boEQZSI1NBZMDxK9CUsuOOMBw8wlABCIMhIHSQK1Dh/ERc5yJPTN3rK7ti4sALd9zxLgpWU65ZGg8+n3qw8G4o9bult0DMpWsazpuNf5FBqNqnxwYEnpT51IyRI76iaiGnM+VxvQeVKKuVkQfvQNry2+YKkMpGYkaxt3NKYVhlthylrWrO4syVEUoyvwL9ajHXn729Ta20g/3K6AUE0pbanoQYPcCu7u1RfWS2ljQiD0qBxi/xDBM/wAvhzd2iAQ4p3JlEayPWq7Z/E1SXLhjF7Fq3geFbTxUJ7agUD67tvl0LbK3CUSFSqTTf4dYba3WLXbjobhtc8soBJPr71GP8RM4q09cW7qTzNMoVroI1pL4fYg6zxA4U6IUcuu00G4IgAdIpw2umqVSkGZkb12lVA/BmjpslzWlQ5IoFKFEDNHQEaFA0KBLNXBXFIqcMwmkS4TMmgXW5SZfM601W8JiaAIOuYUDrmjKZIpN52EKMkaHUb03UvWK5Us0GK8cMWzt687dhaVTKfCQFjqSDtWfnlodzNEiFApyDUa6ftW8cZcENY9mft31odCdEKiPaqA5wPieFq5jdsW9I5pUDB6ZU9TQR7uNOXhYssUZCrhxCUh2IUCdp7dKfP4Y5YXTAUojYug66TtPaoDE8MxDDrlD9xbvc4q5gDySVETpPvVwxBbq/kVPZUKLOZQQCY7iTvt1oLBhOJqda8ZTO+pqS+dhJU4IA3Iqg85y3ZEeFBXG5BUAJk+5ijtsY5xdQp8oyGFJPaNN9/8A3QX9N+wpBRmgneobEeJrKzXy7G41KcyiDpmnY1XW8RUL8gPAAJAMxuB+NzUdZWdpj+JqcWtSbcfUhP8AeemvagfYpxWbhgNl4ELWULM7pO1Uu6vkXtwh1LZiPGIiZGv7farzfcN4faplqxcdziCVK8HuJptaMu5Q7nYtWOhQ0J+9BQ7V75R15xnwhKhof7hVlwm4Llw05bLy8wgqGaTM05xrh22dt1XVrcgmZUFEDPprEVE27a7ItrY5cAyoEag9PvQej8AfS7hVuUuZ4SBNSBcqpfD+4ubjCUuPJCWhCWwOlWhStZJ360CyHNKUS7TNLgo89BItuUulU1EpXJp0y7EUD40K4C5FCgjVEpEJpJau35o1KlVIOHWSqg7MRJApFS9dIHlXK3kgaEGmi3wVdh+tA7LgJBmuC5/JpoXTJ0/Nc87uOtA+z6US0IUtLpQnOjYxqKapcnalkOCBPWgY4vgdtjKXM/hdWlKFqJklIMwKqXEdgkLaIagtgoyj0G3nVrxvGmMAwy4xG5UMrQhKZ+tR2H3qA+Hybji7Br/EMVczLXdqQ2APoSANPuaCjXTWRZ8ZS1JKB9UKjePLWmTAXb3Tqw22tJUCo5JERM/cR5VJYu07ZYktpzM2hk5iCPqM6ZRUFiSUKuENoXkyAlxAURpMkAdTH+KBe3Sb51Ytn/6ajDinBppvqI9alLbDzbLAQtDBVALafEBJ019Y9KjsHS2HHn23227d5AnwRlgmSE99RU68gKUhQCFpZTkUhRjIe3rMUC5xMpQGRBcByqSpQ8fcAVDOvuPoEOpBELCAISd9h7Gl0W7Vy+/dBHLugAFoQo+L07Ega1CPvO3PKS0mXQchdmQdf8UEg1ctF9rmN5GCvMIOhgdPKdKlr3CWLsIcbJQ6UZirovUbjvHvUUxhz8N5kgBk+AggkTr13Hf3qebfTyQkpyLGhAOgPcz6RQXD4erdRZobdy+ERv071byQdNhWc8G3R+dUc5JUR12B2NXxbvc6d6BcERvRBXnTRL2u9dJdB3oHqT504bOoqOQ6J3p40sGgkEKmhSTa9BQoGDi0oBkyajbm5gKgdKUu38qIBqAxC7BUYkEd6B25cz2FIKvMnUa9qh1XgBE03VeJBOUiKCc+aG5WZ8jRG4KdAZHc1X3sRS0jM4tKUb5iYHnVfxfja3t7dacOUXXtgY8PrPWg0RzF7Wztg/eOpZaG6lkAVSMZ+KuR5LGB2CHd/wCrcyPskVmuIXt3iL5eu3C46TpmOw7DtSds3GqgDttQT3EnFuJcQJabv3GUttmQlpJQme5kma0r4F4oybLE8Hcch5D4uG0d0KSAY9x+axlUnLlBj0pa2xG9wfErfEsNeUy+1sofkHyNBvnxF4fcvWk4hbDxsCHAkjXt9qyZy1ZtnCq4Stbw8DYCtDIj9K0jhf4n4Pj1v8njYTY3akgKCz/Sc/8AFXT0NOeIODbfEGfnMLc5hiQiQQfMGgz+0dZt1pzBKRAICNUCNv3+1OLd5V0ELBS2H0ypATt/dPrFMcRw+7wq6i6YylOmqdD5fzvTSxxBoPo5SCh0LUVJWrQ6EftofSgnjZNLS6hlSpWZT4tDm295BqKasksN5WXxkbUQTsQYgfmZpR7E5UltT3MEq20nTrTUYkhJ/pOhbR1UnLBI13/nWgmrdKkKUXEgLUsJU0lUJcmNR23rq7dQhalpeAdMAoUnUevczUAMft0KQh7MpYX4CD9Bywo+lRN/i5WUJzhQExA0OogH7RQXvgm552JN8pwHKSkpmDp/N60YvzoNK85/61fWDiXrd3K9ul0bgdj7aVoHDHxGtL1CbXGot7gDR4n+mv1nY/ig0RT6kaRXPzZGugBqPVcgpDiSkg/8TINNjdHUigsTV1MAQfapK3uE6RVMaulJMDYVJWV7KhEetBb23QpJihUbZ3BJ11mioIzEnSkHWAdqqt8+S4dZ9am8UWoJ6g9hWf8AEGPptFuM2yQ67sVH6R3HnQSz7obBKilCR9RJgCq3inFDDKFN2YDy5iT9Iqt3N7dXxJunVr7p2A9BTNxWgSBNApe39zeuKNy+pQH9pOg9qZQXV5VH2pZ1ADZJEdzSbaMslX5FA7SnIjbTsfM/4rlQAJnQ+QiuyRyxCYAEgRXLaByx070HGnRRj1o7hsLZgk6UUjMIO2+tcOqzHSI/WgeOYI6xZWl0i4adRcs8wcsEqTrBBB2NO8EvsRsXCMNxa9tXUiUhC4SfUbUlgT6nC4wpzRCcyM3QE6/mKd/6fnuhcSW8h8KR1oHGJca4viCORfi2uVJSYc5WVU+caH7CqyrE1LImUamcg+r1qexK3S20lYBkEmE9arFw2A+pCZ1Mp9OlBIC6UtvOgAEpBSEiEhWs03evTyUhJCjm0V1A7H9KaeNKchOifOum2QsSTE9NyaDgvKUZIjzFBbhMhJIT0EV260GjBQoEiRNIdaDqToZ+9GTOukdNNqKJiu8uXf6VUEjheOYnhmlneOIbj/bJzJ+xqz4bx6+tSU4pbpUnYrZ0P2qjJmlmx0neg12xxa1v2+ZZvpcSN0g6j2qTtXoUD51itu+4y7LDqm1p/vSYNWHBeJ71h5vnOl4KEw4fvr0oNvw24JAT5UKjMDuEvW7T6FEoWkEUKCt8V4/mU4zZuFAJgrT19Kza8dyXBS6VKSTCV9QfOrVdplayZBJk5h9P+NCag79htwERIP8AP5tQMVp8O5MDtXCmxlBjr70GFFt35dw5kx4T1FLL3iFb7/wUEe5LjgBgR+e1HAUQIGvcCl2mVuBakiQk6g0HLN0f2EepFAT3iUTpEQIHYRXJJE9BSQVcNKIWGVwASSsBQG/eu1kLAUFmDoZIJH20oE1KzzlJA9a5glM9O1L8sQEZYP5ocsgyNY1oDw1zkYjbrUQEg5SY71ahmCiCR3qorb0heh6VZ7a4Q/Ys3CiEhSASSY1G9AtcpC2CgpnTrVZfsXn1sN2rK1OpUUwO3SrjaYZiGJtl5pl1Fkn/AHHUokoHfyG9apw3wfh2CM/NXBQ+6lOZThgpSI3H+aDD7Tg3EsQueUzZOm4ICsgToB509xzhHEeF7H5i9YbDemqVgqk7CvQOF2+VDl242EPXKsxH/FA0Sn2H5JqgfGx1KMKt21ZSHlk5Y2gf+6DEnB8wpTySSiAAojfypipELM6dqm2Gimyy9Ao1GPIhZkxQN0gjUaiuk6iDsDt1rtA101pVtAKtp9qBHKqdE6eZE0akqAEggToe9OAgZiQnQbjL+K4U2ElREakUCQVlWqY23p3Ztg3LY/tSjWRvNM3UFKhm69KkbeUpedkkk5EAD2mg074Y4ibm2fslK8TKpAPRJoqr/wAOnzYY4gKUnK+AF5ugJoUEhfJCW5WkKAmQOlV26BnwECdv5/D5Vbb3KWlyNf53/wC6gzbpcUQNZVlTOxPbWgr+I2y1sBaZB6KmKQt3Q+cuUhaRqI86sLrMBQMKEVDsWwZunSmMqmwRO+9A2YbaWVNuIBKVSArcD+TXTqGkpnIgKywDljSlnWQhwOI75Ffz7U1cJUohW+xFAkkBRzRKE66UqpJVtpuKCUFIkEATuBtQ3SDOXvHn/wBUCaNE5DuNB3pYAOAddRXDiZSCkmRtr+KVQNCU9BNAnBKYOp+9JW1y5bXtuhazyGnM6UDYk7k+VOoAOUbJ7aU1vUctTbh/5Rp2oPUPCd1YYhgFtcYagIYVu2N0q/un3oLaSxiNvh6QBaPZnck7Zdcn/jOvtHWsi+E3Ey8HxIWNypXyl4QkJGuReuVQ/Q+1a/fH/wCSYX5tPp06iB/igllViHxsxBL2OMWQHhtmpV2lX/VbjEx515q42u1YrxJiFyNApwhOYdAIH6UENb+O0WRqEq0PtP71HPIJWdKlMKRFo8g6qC96a3CCH48p3oGCG5py21nhPmKJISlQ89dqchIAKNDJ7UDd1tKUQFDYdaTRsQSDmV132p5ydEgZROugrh1BDbhVuCDofMCga3LOdtMGDm3qSwxpNxcJCf8AbbGnamiykwjxR0122qwYJaKDaTpmWJP6/tQSPDliq4xR1xsAlOUgnahVo4Us0gPuCDK8v2/7oU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563359" cy="2242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967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- historia</a:t>
            </a:r>
          </a:p>
        </p:txBody>
      </p:sp>
      <p:pic>
        <p:nvPicPr>
          <p:cNvPr id="4" name="Picture 2" descr="http://cpsjphue.educa.aragon.es/IMG/arton2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t="13326" r="16543" b="13939"/>
          <a:stretch/>
        </p:blipFill>
        <p:spPr bwMode="auto">
          <a:xfrm>
            <a:off x="4427984" y="1556792"/>
            <a:ext cx="43053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700808"/>
            <a:ext cx="36724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/>
              <a:t>En la década del ‘50 se comienzan a estudiar problemas de “optimización” sobre redes y la investigación y los problemas fueron creciendo con la computación, internet y comunicaciones en general.</a:t>
            </a:r>
          </a:p>
        </p:txBody>
      </p:sp>
    </p:spTree>
    <p:extLst>
      <p:ext uri="{BB962C8B-B14F-4D97-AF65-F5344CB8AC3E}">
        <p14:creationId xmlns:p14="http://schemas.microsoft.com/office/powerpoint/2010/main" val="394139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Flujos en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s-419" dirty="0"/>
              <a:t>Dentro de esta área hay tres problemas importantes que analizaremos:</a:t>
            </a:r>
          </a:p>
          <a:p>
            <a:pPr lvl="1"/>
            <a:r>
              <a:rPr lang="es-419" dirty="0"/>
              <a:t>Camino más corto (SP).</a:t>
            </a:r>
          </a:p>
          <a:p>
            <a:pPr lvl="1"/>
            <a:r>
              <a:rPr lang="es-419" dirty="0"/>
              <a:t>Flujo Máximo (MF).</a:t>
            </a:r>
          </a:p>
          <a:p>
            <a:pPr lvl="1"/>
            <a:r>
              <a:rPr lang="es-419" dirty="0"/>
              <a:t>Flujo de Mínimo Costo (FMC).</a:t>
            </a:r>
          </a:p>
          <a:p>
            <a:pPr marL="514350" indent="-457200"/>
            <a:r>
              <a:rPr lang="es-419" dirty="0"/>
              <a:t>Desde el punto de vista matemático todos tienen solución pero en la práctica interesa la resolución eficiente de dichos problemas.</a:t>
            </a:r>
          </a:p>
          <a:p>
            <a:pPr marL="514350" indent="-457200"/>
            <a:r>
              <a:rPr lang="es-419" dirty="0"/>
              <a:t>Interesa entonces la complejidad de los algoritmos utilizados.</a:t>
            </a:r>
          </a:p>
          <a:p>
            <a:pPr marL="514350" indent="-457200"/>
            <a:r>
              <a:rPr lang="es-419" dirty="0"/>
              <a:t>Se quiere que los tiempos de cálculo no aumenten excesivamente (exploten) con la escala de problema.</a:t>
            </a:r>
          </a:p>
        </p:txBody>
      </p:sp>
    </p:spTree>
    <p:extLst>
      <p:ext uri="{BB962C8B-B14F-4D97-AF65-F5344CB8AC3E}">
        <p14:creationId xmlns:p14="http://schemas.microsoft.com/office/powerpoint/2010/main" val="22711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Problemas de flujo en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AR" b="1" dirty="0"/>
              <a:t>Flujo de costo mínimo</a:t>
            </a:r>
          </a:p>
          <a:p>
            <a:r>
              <a:rPr lang="es-ES" dirty="0"/>
              <a:t>Determinar la forma más económica posible de enviar una cierta cantidad de flujo a través de una red respetando sus capacidades. </a:t>
            </a:r>
          </a:p>
          <a:p>
            <a:r>
              <a:rPr lang="es-AR" dirty="0"/>
              <a:t>Ejemplo: determinar la distribución de productos desde la fábrica a los almacenes y desde los almacenes a los comerciantes.</a:t>
            </a:r>
          </a:p>
        </p:txBody>
      </p:sp>
    </p:spTree>
    <p:extLst>
      <p:ext uri="{BB962C8B-B14F-4D97-AF65-F5344CB8AC3E}">
        <p14:creationId xmlns:p14="http://schemas.microsoft.com/office/powerpoint/2010/main" val="41551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Representación de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06104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AR" dirty="0"/>
              <a:t>Se deben definir nodos y arcos:</a:t>
            </a:r>
          </a:p>
          <a:p>
            <a:pPr lvl="1"/>
            <a:r>
              <a:rPr lang="es-AR" dirty="0"/>
              <a:t>¿Quién tiene capacidad limitada?</a:t>
            </a:r>
          </a:p>
          <a:p>
            <a:pPr lvl="1"/>
            <a:r>
              <a:rPr lang="es-AR" dirty="0"/>
              <a:t>¿Dónde están los costos variables?</a:t>
            </a:r>
          </a:p>
          <a:p>
            <a:pPr lvl="1"/>
            <a:r>
              <a:rPr lang="es-AR" dirty="0"/>
              <a:t>Ejemplos:</a:t>
            </a:r>
          </a:p>
        </p:txBody>
      </p:sp>
    </p:spTree>
    <p:extLst>
      <p:ext uri="{BB962C8B-B14F-4D97-AF65-F5344CB8AC3E}">
        <p14:creationId xmlns:p14="http://schemas.microsoft.com/office/powerpoint/2010/main" val="86057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Representación de redes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211" y="2069584"/>
            <a:ext cx="2552717" cy="1278838"/>
            <a:chOff x="579123" y="2158546"/>
            <a:chExt cx="2552717" cy="127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5" idx="6"/>
              <a:endCxn id="9" idx="2"/>
            </p:cNvCxnSpPr>
            <p:nvPr/>
          </p:nvCxnSpPr>
          <p:spPr>
            <a:xfrm>
              <a:off x="2140980" y="3042886"/>
              <a:ext cx="558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5"/>
              <a:endCxn id="5" idx="1"/>
            </p:cNvCxnSpPr>
            <p:nvPr/>
          </p:nvCxnSpPr>
          <p:spPr>
            <a:xfrm>
              <a:off x="1350871" y="2527322"/>
              <a:ext cx="421333" cy="362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6"/>
              <a:endCxn id="5" idx="2"/>
            </p:cNvCxnSpPr>
            <p:nvPr/>
          </p:nvCxnSpPr>
          <p:spPr>
            <a:xfrm flipV="1">
              <a:off x="1011171" y="3042886"/>
              <a:ext cx="697761" cy="178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982095" y="215854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095" y="2158546"/>
                  <a:ext cx="432048" cy="43204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69028"/>
              </p:ext>
            </p:extLst>
          </p:nvPr>
        </p:nvGraphicFramePr>
        <p:xfrm>
          <a:off x="5580112" y="1577806"/>
          <a:ext cx="3096345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01122"/>
              </p:ext>
            </p:extLst>
          </p:nvPr>
        </p:nvGraphicFramePr>
        <p:xfrm>
          <a:off x="1587235" y="4005064"/>
          <a:ext cx="2520282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stCxn id="9" idx="1"/>
            <a:endCxn id="11" idx="6"/>
          </p:cNvCxnSpPr>
          <p:nvPr/>
        </p:nvCxnSpPr>
        <p:spPr>
          <a:xfrm flipH="1" flipV="1">
            <a:off x="2206231" y="2285608"/>
            <a:ext cx="1348921" cy="51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20115"/>
              </p:ext>
            </p:extLst>
          </p:nvPr>
        </p:nvGraphicFramePr>
        <p:xfrm>
          <a:off x="5436096" y="4365104"/>
          <a:ext cx="1872207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lista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11" idx="3"/>
            <a:endCxn id="10" idx="0"/>
          </p:cNvCxnSpPr>
          <p:nvPr/>
        </p:nvCxnSpPr>
        <p:spPr>
          <a:xfrm flipH="1">
            <a:off x="1587235" y="2438360"/>
            <a:ext cx="250220" cy="47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4168" y="1268760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nodo-arco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0551" y="3645024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Matriz nodo-nodo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2827" y="4016149"/>
            <a:ext cx="199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Lista de adyacencia</a:t>
            </a:r>
          </a:p>
        </p:txBody>
      </p:sp>
    </p:spTree>
    <p:extLst>
      <p:ext uri="{BB962C8B-B14F-4D97-AF65-F5344CB8AC3E}">
        <p14:creationId xmlns:p14="http://schemas.microsoft.com/office/powerpoint/2010/main" val="284522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Eléctricas</a:t>
            </a:r>
          </a:p>
          <a:p>
            <a:r>
              <a:rPr lang="es-AR" dirty="0"/>
              <a:t>Telefónicas</a:t>
            </a:r>
          </a:p>
          <a:p>
            <a:r>
              <a:rPr lang="es-AR" dirty="0"/>
              <a:t>Autopistas </a:t>
            </a:r>
          </a:p>
          <a:p>
            <a:r>
              <a:rPr lang="es-AR" dirty="0"/>
              <a:t>Redes ferroviarias</a:t>
            </a:r>
          </a:p>
          <a:p>
            <a:r>
              <a:rPr lang="es-AR" dirty="0"/>
              <a:t>Líneas aéreas</a:t>
            </a:r>
          </a:p>
          <a:p>
            <a:r>
              <a:rPr lang="es-AR" dirty="0"/>
              <a:t>Redes de datos</a:t>
            </a:r>
          </a:p>
          <a:p>
            <a:r>
              <a:rPr lang="es-AR" dirty="0"/>
              <a:t>Producción y distribución</a:t>
            </a:r>
          </a:p>
          <a:p>
            <a:endParaRPr lang="fr-FR" dirty="0"/>
          </a:p>
        </p:txBody>
      </p:sp>
      <p:pic>
        <p:nvPicPr>
          <p:cNvPr id="10" name="Picture 2" descr="Electricity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72817"/>
            <a:ext cx="4691921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Notación</a:t>
            </a:r>
            <a:r>
              <a:rPr lang="en-US" dirty="0"/>
              <a:t> y </a:t>
            </a:r>
            <a:r>
              <a:rPr lang="en-US" dirty="0" err="1"/>
              <a:t>formulación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0768"/>
                <a:ext cx="4258816" cy="5328592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𝐺</m:t>
                    </m:r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𝑁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𝐴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grafo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dirigido</a:t>
                </a:r>
                <a:r>
                  <a:rPr lang="fr-FR" sz="2200" dirty="0"/>
                  <a:t> con </a:t>
                </a:r>
                <a:r>
                  <a:rPr lang="fr-FR" sz="2200" dirty="0" err="1"/>
                  <a:t>nodos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fr-FR" sz="2200" dirty="0"/>
                  <a:t> y </a:t>
                </a:r>
                <a:r>
                  <a:rPr lang="fr-FR" sz="2200" dirty="0" err="1"/>
                  <a:t>arcos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costo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una</a:t>
                </a:r>
                <a:r>
                  <a:rPr lang="fr-FR" sz="2200" dirty="0"/>
                  <a:t> </a:t>
                </a:r>
                <a:r>
                  <a:rPr lang="fr-FR" sz="2200" dirty="0" err="1"/>
                  <a:t>unidad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capacidad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máxima</a:t>
                </a:r>
                <a:r>
                  <a:rPr lang="fr-FR" sz="2200" dirty="0"/>
                  <a:t>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 mínimo de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para </a:t>
                </a:r>
                <a:r>
                  <a:rPr lang="fr-FR" sz="2200" dirty="0" err="1"/>
                  <a:t>ir</a:t>
                </a:r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 en </a:t>
                </a:r>
                <a:r>
                  <a:rPr lang="fr-FR" sz="2200" dirty="0" err="1"/>
                  <a:t>cada</a:t>
                </a:r>
                <a:r>
                  <a:rPr lang="fr-FR" sz="2200" dirty="0"/>
                  <a:t> </a:t>
                </a:r>
                <a:r>
                  <a:rPr lang="fr-FR" sz="2200" dirty="0" err="1"/>
                  <a:t>nodo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representa</a:t>
                </a:r>
                <a:r>
                  <a:rPr lang="fr-FR" sz="2200" dirty="0"/>
                  <a:t> la demanda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&lt;0 </m:t>
                    </m:r>
                  </m:oMath>
                </a14:m>
                <a:r>
                  <a:rPr lang="fr-FR" sz="2200" dirty="0"/>
                  <a:t> y el </a:t>
                </a:r>
                <a:r>
                  <a:rPr lang="fr-FR" sz="2200" dirty="0" err="1"/>
                  <a:t>suministro</a:t>
                </a:r>
                <a:r>
                  <a:rPr lang="fr-FR" sz="220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&gt;0. </m:t>
                    </m:r>
                  </m:oMath>
                </a14:m>
                <a:r>
                  <a:rPr lang="fr-FR" sz="2200" dirty="0"/>
                  <a:t>Si es </a:t>
                </a:r>
                <a:r>
                  <a:rPr lang="fr-FR" sz="2200" dirty="0" err="1"/>
                  <a:t>cero</a:t>
                </a:r>
                <a:r>
                  <a:rPr lang="fr-FR" sz="2200" dirty="0"/>
                  <a:t> es un </a:t>
                </a:r>
                <a:r>
                  <a:rPr lang="fr-FR" sz="2200" dirty="0" err="1"/>
                  <a:t>nodo</a:t>
                </a:r>
                <a:r>
                  <a:rPr lang="fr-FR" sz="2200" dirty="0"/>
                  <a:t> de paso.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200" dirty="0"/>
                  <a:t> es el </a:t>
                </a:r>
                <a:r>
                  <a:rPr lang="fr-FR" sz="2200" dirty="0" err="1"/>
                  <a:t>flujo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por</a:t>
                </a:r>
                <a:r>
                  <a:rPr lang="fr-FR" sz="2200" dirty="0"/>
                  <a:t> el </a:t>
                </a:r>
                <a:r>
                  <a:rPr lang="fr-FR" sz="2200" dirty="0" err="1"/>
                  <a:t>arco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𝑖𝑗</m:t>
                    </m:r>
                  </m:oMath>
                </a14:m>
                <a:r>
                  <a:rPr lang="fr-FR" sz="2200" dirty="0"/>
                  <a:t>, es la variable de </a:t>
                </a:r>
                <a:r>
                  <a:rPr lang="fr-FR" sz="2200" dirty="0" err="1"/>
                  <a:t>decisión</a:t>
                </a:r>
                <a:r>
                  <a:rPr lang="fr-FR" sz="2200" dirty="0"/>
                  <a:t>.</a:t>
                </a:r>
              </a:p>
              <a:p>
                <a:endParaRPr lang="fr-FR" sz="2200" dirty="0"/>
              </a:p>
              <a:p>
                <a:endParaRPr lang="en-US" sz="2200" dirty="0"/>
              </a:p>
              <a:p>
                <a:endParaRPr lang="fr-F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0768"/>
                <a:ext cx="4258816" cy="532859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33578" y="1715666"/>
                <a:ext cx="3398862" cy="11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78" y="1715666"/>
                <a:ext cx="3398862" cy="11866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968" y="4077072"/>
                <a:ext cx="4860031" cy="128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𝑗𝑖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077072"/>
                <a:ext cx="4860031" cy="12895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9718" y="5949280"/>
                <a:ext cx="390673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   ∀</m:t>
                      </m:r>
                      <m:r>
                        <a:rPr lang="en-US" sz="2400" b="0" i="1" smtClean="0">
                          <a:latin typeface="Cambria Math"/>
                        </a:rPr>
                        <m:t>𝑖𝑗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18" y="5949280"/>
                <a:ext cx="3906737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508798" y="3429000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98" y="3429000"/>
                <a:ext cx="432048" cy="43204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5877574" y="3068960"/>
            <a:ext cx="494626" cy="423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940846" y="3492272"/>
            <a:ext cx="647378" cy="152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4769718" y="3229930"/>
            <a:ext cx="802352" cy="26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4701530" y="3619158"/>
            <a:ext cx="807268" cy="2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3"/>
          </p:cNvCxnSpPr>
          <p:nvPr/>
        </p:nvCxnSpPr>
        <p:spPr>
          <a:xfrm flipV="1">
            <a:off x="4845199" y="3797776"/>
            <a:ext cx="726871" cy="20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68344" y="4869160"/>
                <a:ext cx="1343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869160"/>
                <a:ext cx="134355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6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nodo-arco</a:t>
            </a: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92080" y="2690326"/>
            <a:ext cx="2552717" cy="1215566"/>
            <a:chOff x="579123" y="2221818"/>
            <a:chExt cx="2552717" cy="1215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93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6"/>
              <a:endCxn id="9" idx="2"/>
            </p:cNvCxnSpPr>
            <p:nvPr/>
          </p:nvCxnSpPr>
          <p:spPr>
            <a:xfrm>
              <a:off x="2140980" y="3042886"/>
              <a:ext cx="5588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5"/>
              <a:endCxn id="4" idx="1"/>
            </p:cNvCxnSpPr>
            <p:nvPr/>
          </p:nvCxnSpPr>
          <p:spPr>
            <a:xfrm>
              <a:off x="1198119" y="2590594"/>
              <a:ext cx="574085" cy="299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6"/>
              <a:endCxn id="4" idx="2"/>
            </p:cNvCxnSpPr>
            <p:nvPr/>
          </p:nvCxnSpPr>
          <p:spPr>
            <a:xfrm flipV="1">
              <a:off x="1011171" y="3042886"/>
              <a:ext cx="697761" cy="178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2826862"/>
                  <a:ext cx="432048" cy="43204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3" y="3005336"/>
                  <a:ext cx="432048" cy="43204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829343" y="2221818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343" y="2221818"/>
                  <a:ext cx="432048" cy="43204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16871"/>
              </p:ext>
            </p:extLst>
          </p:nvPr>
        </p:nvGraphicFramePr>
        <p:xfrm>
          <a:off x="1475656" y="2673531"/>
          <a:ext cx="252028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arcos</a:t>
                      </a:r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nodos</a:t>
                      </a:r>
                      <a:endParaRPr lang="fr-FR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97911" y="4293096"/>
                <a:ext cx="38800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11" y="4293096"/>
                <a:ext cx="388000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8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particulares</a:t>
            </a:r>
            <a:r>
              <a:rPr lang="en-US" dirty="0"/>
              <a:t> de FMC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Problema de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CAMINO MÁS CORTO (SP) </a:t>
                </a:r>
                <a:r>
                  <a:rPr lang="en-US" dirty="0"/>
                  <a:t>de un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a un </a:t>
                </a:r>
                <a:r>
                  <a:rPr lang="en-US" dirty="0" err="1"/>
                  <a:t>nodo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Basta</a:t>
                </a:r>
                <a:r>
                  <a:rPr lang="en-US" dirty="0"/>
                  <a:t> </a:t>
                </a:r>
                <a:r>
                  <a:rPr lang="en-US" dirty="0" err="1"/>
                  <a:t>elegir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4582395" y="2773331"/>
            <a:ext cx="3833781" cy="2082506"/>
            <a:chOff x="4582395" y="2773331"/>
            <a:chExt cx="3833781" cy="2082506"/>
          </a:xfrm>
        </p:grpSpPr>
        <p:cxnSp>
          <p:nvCxnSpPr>
            <p:cNvPr id="6" name="Straight Arrow Connector 5"/>
            <p:cNvCxnSpPr>
              <a:stCxn id="8" idx="7"/>
              <a:endCxn id="14" idx="2"/>
            </p:cNvCxnSpPr>
            <p:nvPr/>
          </p:nvCxnSpPr>
          <p:spPr>
            <a:xfrm flipV="1">
              <a:off x="4848391" y="3050330"/>
              <a:ext cx="736941" cy="8465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8104542" y="4035843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542" y="4035843"/>
                  <a:ext cx="311634" cy="31163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582395" y="3851258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600" b="1" i="1" dirty="0" smtClean="0"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395" y="3851258"/>
                  <a:ext cx="311634" cy="311634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585332" y="2894513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  <a:endParaRPr lang="fr-FR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5565509" y="4301839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509" y="4301839"/>
                  <a:ext cx="311634" cy="311634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6898258" y="4480417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258" y="4480417"/>
                  <a:ext cx="311634" cy="311634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7208074" y="2986846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074" y="2986846"/>
                  <a:ext cx="311634" cy="31163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8" idx="6"/>
              <a:endCxn id="15" idx="2"/>
            </p:cNvCxnSpPr>
            <p:nvPr/>
          </p:nvCxnSpPr>
          <p:spPr>
            <a:xfrm>
              <a:off x="4894029" y="4007075"/>
              <a:ext cx="671480" cy="450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6"/>
              <a:endCxn id="7" idx="3"/>
            </p:cNvCxnSpPr>
            <p:nvPr/>
          </p:nvCxnSpPr>
          <p:spPr>
            <a:xfrm flipV="1">
              <a:off x="7209892" y="4301839"/>
              <a:ext cx="940288" cy="3343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5"/>
              <a:endCxn id="7" idx="1"/>
            </p:cNvCxnSpPr>
            <p:nvPr/>
          </p:nvCxnSpPr>
          <p:spPr>
            <a:xfrm>
              <a:off x="7474070" y="3252842"/>
              <a:ext cx="676110" cy="8286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5"/>
              <a:endCxn id="7" idx="2"/>
            </p:cNvCxnSpPr>
            <p:nvPr/>
          </p:nvCxnSpPr>
          <p:spPr>
            <a:xfrm>
              <a:off x="5851328" y="3160509"/>
              <a:ext cx="2253214" cy="10311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6"/>
              <a:endCxn id="17" idx="2"/>
            </p:cNvCxnSpPr>
            <p:nvPr/>
          </p:nvCxnSpPr>
          <p:spPr>
            <a:xfrm>
              <a:off x="5877143" y="4457656"/>
              <a:ext cx="1021115" cy="178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6"/>
              <a:endCxn id="19" idx="2"/>
            </p:cNvCxnSpPr>
            <p:nvPr/>
          </p:nvCxnSpPr>
          <p:spPr>
            <a:xfrm>
              <a:off x="5896966" y="3050330"/>
              <a:ext cx="1311108" cy="92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988110" y="32249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88110" y="4117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02856" y="34274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27092" y="338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fr-FR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2336" y="27733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64513" y="448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00327" y="44288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74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 de flujo máximo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Complementario al camino más corto pero:</a:t>
            </a:r>
          </a:p>
          <a:p>
            <a:r>
              <a:rPr lang="es-AR" dirty="0"/>
              <a:t>SP: con costo sin capacidades.</a:t>
            </a:r>
          </a:p>
          <a:p>
            <a:r>
              <a:rPr lang="es-AR" dirty="0"/>
              <a:t>MF: sin costo pero con capacidades.</a:t>
            </a:r>
          </a:p>
          <a:p>
            <a:pPr marL="0" indent="0">
              <a:buNone/>
            </a:pPr>
            <a:r>
              <a:rPr lang="es-AR" dirty="0"/>
              <a:t>Ejemplos de MF:</a:t>
            </a:r>
          </a:p>
          <a:p>
            <a:r>
              <a:rPr lang="es-AR" dirty="0"/>
              <a:t>una red de cañerías.</a:t>
            </a:r>
          </a:p>
          <a:p>
            <a:r>
              <a:rPr lang="es-AR" dirty="0"/>
              <a:t>autos en una red vehicular.</a:t>
            </a:r>
          </a:p>
          <a:p>
            <a:r>
              <a:rPr lang="es-AR" dirty="0"/>
              <a:t>Mensajes (paquetes) en una red de datos.</a:t>
            </a:r>
          </a:p>
          <a:p>
            <a:r>
              <a:rPr lang="es-AR" dirty="0"/>
              <a:t>Electricidad en una red de potencia.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1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Problema de flujo máximo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852" t="-161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738212" y="2855643"/>
            <a:ext cx="3833781" cy="2848069"/>
            <a:chOff x="4738212" y="2855643"/>
            <a:chExt cx="3833781" cy="2848069"/>
          </a:xfrm>
        </p:grpSpPr>
        <p:grpSp>
          <p:nvGrpSpPr>
            <p:cNvPr id="4" name="Group 3"/>
            <p:cNvGrpSpPr/>
            <p:nvPr/>
          </p:nvGrpSpPr>
          <p:grpSpPr>
            <a:xfrm>
              <a:off x="4738212" y="2855643"/>
              <a:ext cx="3833781" cy="2082506"/>
              <a:chOff x="4582395" y="2773331"/>
              <a:chExt cx="3833781" cy="208250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848391" y="3050330"/>
                <a:ext cx="736941" cy="846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8104542" y="403584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42" y="4035843"/>
                <a:ext cx="311634" cy="3116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82395" y="3851258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95" y="3851258"/>
                <a:ext cx="311634" cy="3116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585332" y="289451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  <a:endParaRPr lang="fr-FR" sz="1600" b="1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5509" y="4301839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28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09" y="4301839"/>
                <a:ext cx="311634" cy="3116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98258" y="4480417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31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58" y="4480417"/>
                <a:ext cx="311634" cy="311634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208074" y="2986846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/>
              </a:p>
            </p:txBody>
          </p:sp>
          <p:sp>
            <p:nvSpPr>
              <p:cNvPr id="3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074" y="2986846"/>
                <a:ext cx="311634" cy="311634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894029" y="4007075"/>
                <a:ext cx="671480" cy="4505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209892" y="4301839"/>
                <a:ext cx="940288" cy="334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74070" y="3252842"/>
                <a:ext cx="676110" cy="8286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851328" y="3160509"/>
                <a:ext cx="2253214" cy="1031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877143" y="4457656"/>
                <a:ext cx="1021115" cy="178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896966" y="3050330"/>
                <a:ext cx="1311108" cy="923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988110" y="3224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88110" y="41171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802856" y="34274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27092" y="33834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42336" y="27733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4513" y="4486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00327" y="44288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rot="5400000" flipH="1">
              <a:off x="6562810" y="2576424"/>
              <a:ext cx="184585" cy="3522147"/>
            </a:xfrm>
            <a:prstGeom prst="curvedConnector3">
              <a:avLst>
                <a:gd name="adj1" fmla="val -707951"/>
              </a:avLst>
            </a:prstGeom>
            <a:ln w="254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356371" y="5334380"/>
              <a:ext cx="7312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-1,  </a:t>
              </a:r>
              <a:endParaRPr lang="fr-FR" dirty="0"/>
            </a:p>
          </p:txBody>
        </p:sp>
        <p:sp>
          <p:nvSpPr>
            <p:cNvPr id="33" name="Rectangle 28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56371" y="5334380"/>
              <a:ext cx="731290" cy="369332"/>
            </a:xfrm>
            <a:prstGeom prst="rect">
              <a:avLst/>
            </a:prstGeom>
            <a:blipFill rotWithShape="1">
              <a:blip r:embed="rId8"/>
              <a:stretch>
                <a:fillRect l="-7500" t="-8197" b="-24590"/>
              </a:stretch>
            </a:blipFill>
          </p:spPr>
          <p:txBody>
            <a:bodyPr/>
            <a:lstStyle/>
            <a:p>
              <a:r>
                <a:rPr lang="fr-FR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96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F9CC-E4AA-44EE-A53D-84D8E218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 Ford-</a:t>
            </a:r>
            <a:r>
              <a:rPr lang="es-AR" dirty="0" err="1"/>
              <a:t>Fulkerson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61B3-6146-4935-8FE5-6A186AF6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" y="1600200"/>
            <a:ext cx="8363272" cy="470912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 puede resolver como FMC, pero existen métodos combinatorios más eficientes.</a:t>
            </a:r>
          </a:p>
          <a:p>
            <a:r>
              <a:rPr lang="es-AR" dirty="0">
                <a:solidFill>
                  <a:schemeClr val="bg1"/>
                </a:solidFill>
              </a:rPr>
              <a:t>F-F es un algoritmo de mejora del costo primal.</a:t>
            </a:r>
          </a:p>
          <a:p>
            <a:pPr marL="0" indent="0">
              <a:buNone/>
            </a:pPr>
            <a:endParaRPr lang="es-AR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Algoritmo Ford-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Fulkerson</a:t>
            </a: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AR" sz="20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G, s, t</a:t>
            </a:r>
            <a:r>
              <a:rPr lang="es-A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s-AR" sz="2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 inicializar flujo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0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 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exista un camino aumentante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 la red residual </a:t>
            </a:r>
            <a:r>
              <a:rPr lang="es-AR" sz="20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s-AR" sz="2000" i="1" baseline="-25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 	aumentar flujo f sobre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  </a:t>
            </a:r>
            <a:r>
              <a:rPr lang="es-AR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</a:t>
            </a:r>
            <a:r>
              <a:rPr lang="es-AR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AR" sz="20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6323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95F6-EB59-47E2-A900-DCB24681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 residual</a:t>
            </a: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2064867-AD5F-49D6-AFD1-1EC07CD8F8F8}"/>
              </a:ext>
            </a:extLst>
          </p:cNvPr>
          <p:cNvGrpSpPr/>
          <p:nvPr/>
        </p:nvGrpSpPr>
        <p:grpSpPr>
          <a:xfrm>
            <a:off x="467543" y="1268761"/>
            <a:ext cx="4104457" cy="2160240"/>
            <a:chOff x="1115616" y="1227184"/>
            <a:chExt cx="3672408" cy="1996646"/>
          </a:xfrm>
        </p:grpSpPr>
        <p:sp>
          <p:nvSpPr>
            <p:cNvPr id="43" name="Heptágono 42">
              <a:extLst>
                <a:ext uri="{FF2B5EF4-FFF2-40B4-BE49-F238E27FC236}">
                  <a16:creationId xmlns:a16="http://schemas.microsoft.com/office/drawing/2014/main" id="{59AAEA9D-8E06-46A5-A5B6-953FEB2B789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44" name="Heptágono 43">
              <a:extLst>
                <a:ext uri="{FF2B5EF4-FFF2-40B4-BE49-F238E27FC236}">
                  <a16:creationId xmlns:a16="http://schemas.microsoft.com/office/drawing/2014/main" id="{5E440FEB-8C5B-4399-8145-8081348A4619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45" name="Heptágono 44">
              <a:extLst>
                <a:ext uri="{FF2B5EF4-FFF2-40B4-BE49-F238E27FC236}">
                  <a16:creationId xmlns:a16="http://schemas.microsoft.com/office/drawing/2014/main" id="{86CD1053-096F-431C-968B-830518617342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46" name="Heptágono 45">
              <a:extLst>
                <a:ext uri="{FF2B5EF4-FFF2-40B4-BE49-F238E27FC236}">
                  <a16:creationId xmlns:a16="http://schemas.microsoft.com/office/drawing/2014/main" id="{FFB383F1-7DE2-46FF-9A2E-E6B24670BDCC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47" name="Heptágono 46">
              <a:extLst>
                <a:ext uri="{FF2B5EF4-FFF2-40B4-BE49-F238E27FC236}">
                  <a16:creationId xmlns:a16="http://schemas.microsoft.com/office/drawing/2014/main" id="{A1D4D076-DDCF-4E13-AB0E-532F170E4525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48" name="Heptágono 47">
              <a:extLst>
                <a:ext uri="{FF2B5EF4-FFF2-40B4-BE49-F238E27FC236}">
                  <a16:creationId xmlns:a16="http://schemas.microsoft.com/office/drawing/2014/main" id="{884C6815-41C8-4878-AB2E-7BC249B03F18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3E5975BB-7161-475D-B45B-CEF65785AD88}"/>
                </a:ext>
              </a:extLst>
            </p:cNvPr>
            <p:cNvCxnSpPr>
              <a:cxnSpLocks/>
              <a:stCxn id="43" idx="0"/>
              <a:endCxn id="44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45283612-7CAE-43B8-B27F-BF35082FD0A0}"/>
                </a:ext>
              </a:extLst>
            </p:cNvPr>
            <p:cNvCxnSpPr>
              <a:cxnSpLocks/>
              <a:stCxn id="44" idx="1"/>
              <a:endCxn id="45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E7A8BEEF-4617-4791-B557-1DE3351F595F}"/>
                </a:ext>
              </a:extLst>
            </p:cNvPr>
            <p:cNvCxnSpPr>
              <a:cxnSpLocks/>
              <a:stCxn id="45" idx="3"/>
              <a:endCxn id="46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BFDF441A-7B79-46F2-90AC-92F232BD231C}"/>
                </a:ext>
              </a:extLst>
            </p:cNvPr>
            <p:cNvCxnSpPr>
              <a:cxnSpLocks/>
              <a:stCxn id="43" idx="2"/>
              <a:endCxn id="46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97A2E7FF-5019-4C8F-8091-867A1F14DAEB}"/>
                </a:ext>
              </a:extLst>
            </p:cNvPr>
            <p:cNvCxnSpPr>
              <a:cxnSpLocks/>
              <a:stCxn id="46" idx="6"/>
              <a:endCxn id="44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39235700-3C99-4D34-BF17-C7DA88B347C5}"/>
                </a:ext>
              </a:extLst>
            </p:cNvPr>
            <p:cNvCxnSpPr>
              <a:cxnSpLocks/>
              <a:stCxn id="46" idx="1"/>
              <a:endCxn id="47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ECF15119-6451-4F4C-9E08-20C4284CAB9D}"/>
                </a:ext>
              </a:extLst>
            </p:cNvPr>
            <p:cNvCxnSpPr>
              <a:cxnSpLocks/>
              <a:stCxn id="47" idx="6"/>
              <a:endCxn id="45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62262084-F8C2-4013-9873-9307F579CBDE}"/>
                </a:ext>
              </a:extLst>
            </p:cNvPr>
            <p:cNvCxnSpPr>
              <a:cxnSpLocks/>
              <a:stCxn id="45" idx="1"/>
              <a:endCxn id="48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30D4003A-669E-4597-8885-8B7658A8A2A7}"/>
                </a:ext>
              </a:extLst>
            </p:cNvPr>
            <p:cNvCxnSpPr>
              <a:cxnSpLocks/>
              <a:stCxn id="47" idx="0"/>
              <a:endCxn id="48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9AA3F4EE-5D2D-4AA1-B3AC-D308C409FA0F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A0548CB6-0934-4CAE-ADB4-2F7CE61F6EEE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08E85106-C073-4BA1-BC75-BB66B8B39CBC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2CC47148-3B3E-4845-9A23-4B27F55669E6}"/>
                </a:ext>
              </a:extLst>
            </p:cNvPr>
            <p:cNvSpPr txBox="1"/>
            <p:nvPr/>
          </p:nvSpPr>
          <p:spPr>
            <a:xfrm rot="18802040">
              <a:off x="1262447" y="1581928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16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8D37A8FA-9BFE-4A95-A74E-7625C94AA33C}"/>
                </a:ext>
              </a:extLst>
            </p:cNvPr>
            <p:cNvSpPr txBox="1"/>
            <p:nvPr/>
          </p:nvSpPr>
          <p:spPr>
            <a:xfrm rot="18740586">
              <a:off x="2521409" y="1953912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21C2BD16-F80A-4BE1-95BA-E6FCF04A930C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8BB9F700-F0E4-43E2-879B-8CDFF69DAAEC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6AA9762B-A228-4C9F-A7F8-5F6A041C6752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9AA54F77-53C6-41F0-9CBC-C66AB9073936}"/>
                </a:ext>
              </a:extLst>
            </p:cNvPr>
            <p:cNvSpPr txBox="1"/>
            <p:nvPr/>
          </p:nvSpPr>
          <p:spPr>
            <a:xfrm rot="19677552">
              <a:off x="3840046" y="259431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92FC7B82-8591-4FF9-9FAD-79A2A25AA464}"/>
              </a:ext>
            </a:extLst>
          </p:cNvPr>
          <p:cNvSpPr txBox="1"/>
          <p:nvPr/>
        </p:nvSpPr>
        <p:spPr>
          <a:xfrm>
            <a:off x="5380176" y="1658647"/>
            <a:ext cx="32962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Red con capacidades. </a:t>
            </a:r>
          </a:p>
          <a:p>
            <a:r>
              <a:rPr lang="en-US" dirty="0"/>
              <a:t>Introduction to Algorithms.</a:t>
            </a:r>
          </a:p>
          <a:p>
            <a:r>
              <a:rPr lang="es-AR" dirty="0" err="1"/>
              <a:t>Cormen</a:t>
            </a:r>
            <a:r>
              <a:rPr lang="es-AR" dirty="0"/>
              <a:t>, </a:t>
            </a:r>
            <a:r>
              <a:rPr lang="es-AR" dirty="0" err="1"/>
              <a:t>Leiserson</a:t>
            </a:r>
            <a:r>
              <a:rPr lang="es-AR" dirty="0"/>
              <a:t>, Rivest, Stein. pg. 710.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5CADB352-B7C9-42C6-8EE9-1B9D451BE5F7}"/>
              </a:ext>
            </a:extLst>
          </p:cNvPr>
          <p:cNvGrpSpPr/>
          <p:nvPr/>
        </p:nvGrpSpPr>
        <p:grpSpPr>
          <a:xfrm>
            <a:off x="323528" y="3697778"/>
            <a:ext cx="4104457" cy="2225288"/>
            <a:chOff x="1115616" y="1227184"/>
            <a:chExt cx="3672408" cy="2056768"/>
          </a:xfrm>
        </p:grpSpPr>
        <p:sp>
          <p:nvSpPr>
            <p:cNvPr id="140" name="Heptágono 139">
              <a:extLst>
                <a:ext uri="{FF2B5EF4-FFF2-40B4-BE49-F238E27FC236}">
                  <a16:creationId xmlns:a16="http://schemas.microsoft.com/office/drawing/2014/main" id="{ED879935-D1BB-4EC6-B2FD-AB9BB0FA322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41" name="Heptágono 140">
              <a:extLst>
                <a:ext uri="{FF2B5EF4-FFF2-40B4-BE49-F238E27FC236}">
                  <a16:creationId xmlns:a16="http://schemas.microsoft.com/office/drawing/2014/main" id="{8149D645-9C58-4F4D-A7FD-A64B3D9243CD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42" name="Heptágono 141">
              <a:extLst>
                <a:ext uri="{FF2B5EF4-FFF2-40B4-BE49-F238E27FC236}">
                  <a16:creationId xmlns:a16="http://schemas.microsoft.com/office/drawing/2014/main" id="{DF6AB763-650D-4847-960C-EDBCD69DBE6A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43" name="Heptágono 142">
              <a:extLst>
                <a:ext uri="{FF2B5EF4-FFF2-40B4-BE49-F238E27FC236}">
                  <a16:creationId xmlns:a16="http://schemas.microsoft.com/office/drawing/2014/main" id="{2DF056F2-DE2D-438C-A74E-76D70D697717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44" name="Heptágono 143">
              <a:extLst>
                <a:ext uri="{FF2B5EF4-FFF2-40B4-BE49-F238E27FC236}">
                  <a16:creationId xmlns:a16="http://schemas.microsoft.com/office/drawing/2014/main" id="{9DC1D5BF-3F0E-4A62-BA0E-9EA660F07FBD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45" name="Heptágono 144">
              <a:extLst>
                <a:ext uri="{FF2B5EF4-FFF2-40B4-BE49-F238E27FC236}">
                  <a16:creationId xmlns:a16="http://schemas.microsoft.com/office/drawing/2014/main" id="{73C0E3A1-530A-4F0C-8D00-BAD30D53CD32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2B2F39BB-5693-46CA-B61D-1E22EAAEF468}"/>
                </a:ext>
              </a:extLst>
            </p:cNvPr>
            <p:cNvCxnSpPr>
              <a:cxnSpLocks/>
              <a:stCxn id="140" idx="0"/>
              <a:endCxn id="141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de flecha 146">
              <a:extLst>
                <a:ext uri="{FF2B5EF4-FFF2-40B4-BE49-F238E27FC236}">
                  <a16:creationId xmlns:a16="http://schemas.microsoft.com/office/drawing/2014/main" id="{50A6966C-0299-42C0-BAB3-BE149F838D8C}"/>
                </a:ext>
              </a:extLst>
            </p:cNvPr>
            <p:cNvCxnSpPr>
              <a:cxnSpLocks/>
              <a:stCxn id="141" idx="1"/>
              <a:endCxn id="142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147">
              <a:extLst>
                <a:ext uri="{FF2B5EF4-FFF2-40B4-BE49-F238E27FC236}">
                  <a16:creationId xmlns:a16="http://schemas.microsoft.com/office/drawing/2014/main" id="{D0D05F79-7CC4-4592-9C8D-1D44B931C7F2}"/>
                </a:ext>
              </a:extLst>
            </p:cNvPr>
            <p:cNvCxnSpPr>
              <a:cxnSpLocks/>
              <a:stCxn id="142" idx="3"/>
              <a:endCxn id="143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id="{C381DCF8-6CE1-49BF-8D53-BAC3E9F26914}"/>
                </a:ext>
              </a:extLst>
            </p:cNvPr>
            <p:cNvCxnSpPr>
              <a:cxnSpLocks/>
              <a:stCxn id="140" idx="2"/>
              <a:endCxn id="143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5211CB76-566A-4244-A5F0-C225E851A7CC}"/>
                </a:ext>
              </a:extLst>
            </p:cNvPr>
            <p:cNvCxnSpPr>
              <a:cxnSpLocks/>
              <a:stCxn id="143" idx="6"/>
              <a:endCxn id="141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3AC28013-DB94-434D-86B2-1A58D1707588}"/>
                </a:ext>
              </a:extLst>
            </p:cNvPr>
            <p:cNvCxnSpPr>
              <a:cxnSpLocks/>
              <a:stCxn id="143" idx="1"/>
              <a:endCxn id="144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de flecha 151">
              <a:extLst>
                <a:ext uri="{FF2B5EF4-FFF2-40B4-BE49-F238E27FC236}">
                  <a16:creationId xmlns:a16="http://schemas.microsoft.com/office/drawing/2014/main" id="{189BB219-A0E0-4277-8BE6-B8BDE795F32C}"/>
                </a:ext>
              </a:extLst>
            </p:cNvPr>
            <p:cNvCxnSpPr>
              <a:cxnSpLocks/>
              <a:stCxn id="144" idx="6"/>
              <a:endCxn id="142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4F45FFA7-EF2E-4CCA-BF74-DE19DB0C07A5}"/>
                </a:ext>
              </a:extLst>
            </p:cNvPr>
            <p:cNvCxnSpPr>
              <a:cxnSpLocks/>
              <a:stCxn id="142" idx="1"/>
              <a:endCxn id="145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>
              <a:extLst>
                <a:ext uri="{FF2B5EF4-FFF2-40B4-BE49-F238E27FC236}">
                  <a16:creationId xmlns:a16="http://schemas.microsoft.com/office/drawing/2014/main" id="{C132A9E4-C58B-4C86-B14E-6EE6E0B1A4F9}"/>
                </a:ext>
              </a:extLst>
            </p:cNvPr>
            <p:cNvCxnSpPr>
              <a:cxnSpLocks/>
              <a:stCxn id="144" idx="0"/>
              <a:endCxn id="145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1DD5B50C-9700-425B-B2C8-E350C6A271E9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96C9CD46-E651-420C-BB76-CD87DACC413E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68A62154-1BBD-447E-88C8-057D32447F56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BD67B3F-5155-4187-A730-EC5EA0D5E452}"/>
                </a:ext>
              </a:extLst>
            </p:cNvPr>
            <p:cNvSpPr txBox="1"/>
            <p:nvPr/>
          </p:nvSpPr>
          <p:spPr>
            <a:xfrm rot="18802040">
              <a:off x="1262447" y="1567598"/>
              <a:ext cx="792088" cy="33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4/16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0BAA4E9A-0FDD-4025-A639-9F53B4E3E650}"/>
                </a:ext>
              </a:extLst>
            </p:cNvPr>
            <p:cNvSpPr txBox="1"/>
            <p:nvPr/>
          </p:nvSpPr>
          <p:spPr>
            <a:xfrm rot="18740586">
              <a:off x="2521409" y="1939582"/>
              <a:ext cx="792088" cy="330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4/9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2D6687A3-43BD-4E35-AC61-9B92E2319334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4/12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F72788B-BA6B-486E-BDD8-020A06C94744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4/14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B99883FA-D428-4634-BF59-3D80ADA0EB60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0F0E1EC7-45F2-4323-AEA9-036F48FA5B86}"/>
                </a:ext>
              </a:extLst>
            </p:cNvPr>
            <p:cNvSpPr txBox="1"/>
            <p:nvPr/>
          </p:nvSpPr>
          <p:spPr>
            <a:xfrm rot="19677552">
              <a:off x="3840046" y="2564253"/>
              <a:ext cx="792088" cy="341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4/4</a:t>
              </a:r>
            </a:p>
          </p:txBody>
        </p:sp>
      </p:grp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7EE2EF52-3C2F-4B1E-9909-C514D285F77F}"/>
              </a:ext>
            </a:extLst>
          </p:cNvPr>
          <p:cNvSpPr txBox="1"/>
          <p:nvPr/>
        </p:nvSpPr>
        <p:spPr>
          <a:xfrm>
            <a:off x="6392250" y="5553734"/>
            <a:ext cx="8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10</a:t>
            </a:r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869978D8-76CE-4DB9-82A2-23D5083A1F8D}"/>
              </a:ext>
            </a:extLst>
          </p:cNvPr>
          <p:cNvSpPr txBox="1"/>
          <p:nvPr/>
        </p:nvSpPr>
        <p:spPr>
          <a:xfrm>
            <a:off x="1189014" y="5891902"/>
            <a:ext cx="285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Flujo de 4 unidades</a:t>
            </a:r>
            <a:endParaRPr lang="es-AR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FE2313E9-72B6-4BCA-BB33-4B771D39186E}"/>
              </a:ext>
            </a:extLst>
          </p:cNvPr>
          <p:cNvSpPr txBox="1"/>
          <p:nvPr/>
        </p:nvSpPr>
        <p:spPr>
          <a:xfrm>
            <a:off x="5364088" y="5891902"/>
            <a:ext cx="285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Red residual</a:t>
            </a:r>
            <a:endParaRPr lang="es-AR" dirty="0"/>
          </a:p>
        </p:txBody>
      </p: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8222499E-2EB0-48E6-8C1F-52DEF93F18E6}"/>
              </a:ext>
            </a:extLst>
          </p:cNvPr>
          <p:cNvGrpSpPr/>
          <p:nvPr/>
        </p:nvGrpSpPr>
        <p:grpSpPr>
          <a:xfrm>
            <a:off x="4802513" y="3697778"/>
            <a:ext cx="4104457" cy="2027975"/>
            <a:chOff x="4802513" y="3697778"/>
            <a:chExt cx="4104457" cy="2027975"/>
          </a:xfrm>
        </p:grpSpPr>
        <p:sp>
          <p:nvSpPr>
            <p:cNvPr id="165" name="Heptágono 164">
              <a:extLst>
                <a:ext uri="{FF2B5EF4-FFF2-40B4-BE49-F238E27FC236}">
                  <a16:creationId xmlns:a16="http://schemas.microsoft.com/office/drawing/2014/main" id="{134ECD84-066B-4667-802F-11E5750B6539}"/>
                </a:ext>
              </a:extLst>
            </p:cNvPr>
            <p:cNvSpPr/>
            <p:nvPr/>
          </p:nvSpPr>
          <p:spPr>
            <a:xfrm>
              <a:off x="480251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66" name="Heptágono 165">
              <a:extLst>
                <a:ext uri="{FF2B5EF4-FFF2-40B4-BE49-F238E27FC236}">
                  <a16:creationId xmlns:a16="http://schemas.microsoft.com/office/drawing/2014/main" id="{1855DBC7-8270-4A95-AAF9-CA8FD051A2C9}"/>
                </a:ext>
              </a:extLst>
            </p:cNvPr>
            <p:cNvSpPr/>
            <p:nvPr/>
          </p:nvSpPr>
          <p:spPr>
            <a:xfrm>
              <a:off x="5848747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67" name="Heptágono 166">
              <a:extLst>
                <a:ext uri="{FF2B5EF4-FFF2-40B4-BE49-F238E27FC236}">
                  <a16:creationId xmlns:a16="http://schemas.microsoft.com/office/drawing/2014/main" id="{D6F4146D-03D2-4545-ADBF-D27B721462C5}"/>
                </a:ext>
              </a:extLst>
            </p:cNvPr>
            <p:cNvSpPr/>
            <p:nvPr/>
          </p:nvSpPr>
          <p:spPr>
            <a:xfrm>
              <a:off x="7377859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68" name="Heptágono 167">
              <a:extLst>
                <a:ext uri="{FF2B5EF4-FFF2-40B4-BE49-F238E27FC236}">
                  <a16:creationId xmlns:a16="http://schemas.microsoft.com/office/drawing/2014/main" id="{D9657CC3-61D9-4C4D-B305-CA639A892241}"/>
                </a:ext>
              </a:extLst>
            </p:cNvPr>
            <p:cNvSpPr/>
            <p:nvPr/>
          </p:nvSpPr>
          <p:spPr>
            <a:xfrm>
              <a:off x="5848747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69" name="Heptágono 168">
              <a:extLst>
                <a:ext uri="{FF2B5EF4-FFF2-40B4-BE49-F238E27FC236}">
                  <a16:creationId xmlns:a16="http://schemas.microsoft.com/office/drawing/2014/main" id="{FC1F9392-8592-42E0-B4CE-BFA39A4DE65B}"/>
                </a:ext>
              </a:extLst>
            </p:cNvPr>
            <p:cNvSpPr/>
            <p:nvPr/>
          </p:nvSpPr>
          <p:spPr>
            <a:xfrm>
              <a:off x="7377859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70" name="Heptágono 169">
              <a:extLst>
                <a:ext uri="{FF2B5EF4-FFF2-40B4-BE49-F238E27FC236}">
                  <a16:creationId xmlns:a16="http://schemas.microsoft.com/office/drawing/2014/main" id="{97A4E0EE-7A5B-4B1A-8776-079F618AF71B}"/>
                </a:ext>
              </a:extLst>
            </p:cNvPr>
            <p:cNvSpPr/>
            <p:nvPr/>
          </p:nvSpPr>
          <p:spPr>
            <a:xfrm>
              <a:off x="842409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71" name="Conector recto de flecha 170">
              <a:extLst>
                <a:ext uri="{FF2B5EF4-FFF2-40B4-BE49-F238E27FC236}">
                  <a16:creationId xmlns:a16="http://schemas.microsoft.com/office/drawing/2014/main" id="{1AA41138-535F-460E-B517-66AEF7CD7BF0}"/>
                </a:ext>
              </a:extLst>
            </p:cNvPr>
            <p:cNvCxnSpPr>
              <a:cxnSpLocks/>
              <a:stCxn id="165" idx="0"/>
              <a:endCxn id="166" idx="4"/>
            </p:cNvCxnSpPr>
            <p:nvPr/>
          </p:nvCxnSpPr>
          <p:spPr>
            <a:xfrm flipV="1">
              <a:off x="5237571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de flecha 171">
              <a:extLst>
                <a:ext uri="{FF2B5EF4-FFF2-40B4-BE49-F238E27FC236}">
                  <a16:creationId xmlns:a16="http://schemas.microsoft.com/office/drawing/2014/main" id="{F7031ACE-B8C8-4F92-91EA-2D3798E5B93C}"/>
                </a:ext>
              </a:extLst>
            </p:cNvPr>
            <p:cNvCxnSpPr>
              <a:cxnSpLocks/>
              <a:stCxn id="166" idx="1"/>
              <a:endCxn id="167" idx="4"/>
            </p:cNvCxnSpPr>
            <p:nvPr/>
          </p:nvCxnSpPr>
          <p:spPr>
            <a:xfrm>
              <a:off x="6331626" y="4028838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B5FB36CA-01B8-4A2C-A96C-F096DED5387D}"/>
                </a:ext>
              </a:extLst>
            </p:cNvPr>
            <p:cNvCxnSpPr>
              <a:cxnSpLocks/>
              <a:stCxn id="167" idx="3"/>
              <a:endCxn id="168" idx="0"/>
            </p:cNvCxnSpPr>
            <p:nvPr/>
          </p:nvCxnSpPr>
          <p:spPr>
            <a:xfrm flipH="1">
              <a:off x="6283805" y="4170372"/>
              <a:ext cx="1228043" cy="1237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>
              <a:extLst>
                <a:ext uri="{FF2B5EF4-FFF2-40B4-BE49-F238E27FC236}">
                  <a16:creationId xmlns:a16="http://schemas.microsoft.com/office/drawing/2014/main" id="{627CF9EC-6158-4702-A3C1-E4551BAF08C1}"/>
                </a:ext>
              </a:extLst>
            </p:cNvPr>
            <p:cNvCxnSpPr>
              <a:cxnSpLocks/>
              <a:stCxn id="165" idx="2"/>
              <a:endCxn id="168" idx="5"/>
            </p:cNvCxnSpPr>
            <p:nvPr/>
          </p:nvCxnSpPr>
          <p:spPr>
            <a:xfrm>
              <a:off x="5151401" y="4948064"/>
              <a:ext cx="745166" cy="45966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105915AE-B443-480C-82D0-41A038C7C9CA}"/>
                </a:ext>
              </a:extLst>
            </p:cNvPr>
            <p:cNvCxnSpPr>
              <a:cxnSpLocks/>
              <a:stCxn id="168" idx="6"/>
              <a:endCxn id="166" idx="2"/>
            </p:cNvCxnSpPr>
            <p:nvPr/>
          </p:nvCxnSpPr>
          <p:spPr>
            <a:xfrm flipV="1">
              <a:off x="6090186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>
              <a:extLst>
                <a:ext uri="{FF2B5EF4-FFF2-40B4-BE49-F238E27FC236}">
                  <a16:creationId xmlns:a16="http://schemas.microsoft.com/office/drawing/2014/main" id="{8384D81F-5ED1-46BE-B089-AF35CF5841B8}"/>
                </a:ext>
              </a:extLst>
            </p:cNvPr>
            <p:cNvCxnSpPr>
              <a:cxnSpLocks/>
              <a:stCxn id="168" idx="1"/>
              <a:endCxn id="169" idx="4"/>
            </p:cNvCxnSpPr>
            <p:nvPr/>
          </p:nvCxnSpPr>
          <p:spPr>
            <a:xfrm>
              <a:off x="6331626" y="5584220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>
              <a:extLst>
                <a:ext uri="{FF2B5EF4-FFF2-40B4-BE49-F238E27FC236}">
                  <a16:creationId xmlns:a16="http://schemas.microsoft.com/office/drawing/2014/main" id="{671CC88C-B2B1-4A4A-98EC-F14D3AF4CEB0}"/>
                </a:ext>
              </a:extLst>
            </p:cNvPr>
            <p:cNvCxnSpPr>
              <a:cxnSpLocks/>
              <a:stCxn id="169" idx="6"/>
              <a:endCxn id="167" idx="2"/>
            </p:cNvCxnSpPr>
            <p:nvPr/>
          </p:nvCxnSpPr>
          <p:spPr>
            <a:xfrm flipV="1">
              <a:off x="7619297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>
              <a:extLst>
                <a:ext uri="{FF2B5EF4-FFF2-40B4-BE49-F238E27FC236}">
                  <a16:creationId xmlns:a16="http://schemas.microsoft.com/office/drawing/2014/main" id="{DAB5C6D4-B01B-4771-BE8A-769E3FC41CA2}"/>
                </a:ext>
              </a:extLst>
            </p:cNvPr>
            <p:cNvCxnSpPr>
              <a:cxnSpLocks/>
              <a:stCxn id="167" idx="1"/>
              <a:endCxn id="170" idx="5"/>
            </p:cNvCxnSpPr>
            <p:nvPr/>
          </p:nvCxnSpPr>
          <p:spPr>
            <a:xfrm>
              <a:off x="7860737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de flecha 178">
              <a:extLst>
                <a:ext uri="{FF2B5EF4-FFF2-40B4-BE49-F238E27FC236}">
                  <a16:creationId xmlns:a16="http://schemas.microsoft.com/office/drawing/2014/main" id="{1BC222E3-709F-4673-8DC4-16767AD440E1}"/>
                </a:ext>
              </a:extLst>
            </p:cNvPr>
            <p:cNvCxnSpPr>
              <a:cxnSpLocks/>
              <a:stCxn id="170" idx="3"/>
              <a:endCxn id="169" idx="0"/>
            </p:cNvCxnSpPr>
            <p:nvPr/>
          </p:nvCxnSpPr>
          <p:spPr>
            <a:xfrm flipH="1">
              <a:off x="7812916" y="4948063"/>
              <a:ext cx="745166" cy="45966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9450298D-577F-45C4-9BFA-FB5662BC413F}"/>
                </a:ext>
              </a:extLst>
            </p:cNvPr>
            <p:cNvSpPr txBox="1"/>
            <p:nvPr/>
          </p:nvSpPr>
          <p:spPr>
            <a:xfrm rot="16574474">
              <a:off x="5563724" y="458523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AAF93C5C-DFC5-4F49-9E34-88274E4DB3E4}"/>
                </a:ext>
              </a:extLst>
            </p:cNvPr>
            <p:cNvSpPr txBox="1"/>
            <p:nvPr/>
          </p:nvSpPr>
          <p:spPr>
            <a:xfrm rot="16519489">
              <a:off x="7067606" y="460070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74C98268-2452-475F-A46B-A87C6B8A7EC1}"/>
                </a:ext>
              </a:extLst>
            </p:cNvPr>
            <p:cNvSpPr txBox="1"/>
            <p:nvPr/>
          </p:nvSpPr>
          <p:spPr>
            <a:xfrm rot="1999641">
              <a:off x="4940310" y="512109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20841976-2B87-48E9-99AF-5430C02F7E0F}"/>
                </a:ext>
              </a:extLst>
            </p:cNvPr>
            <p:cNvSpPr txBox="1"/>
            <p:nvPr/>
          </p:nvSpPr>
          <p:spPr>
            <a:xfrm rot="18802040">
              <a:off x="4980762" y="4060183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84" name="CuadroTexto 183">
              <a:extLst>
                <a:ext uri="{FF2B5EF4-FFF2-40B4-BE49-F238E27FC236}">
                  <a16:creationId xmlns:a16="http://schemas.microsoft.com/office/drawing/2014/main" id="{A9E359B7-986C-4D04-8695-FF23F3D631AC}"/>
                </a:ext>
              </a:extLst>
            </p:cNvPr>
            <p:cNvSpPr txBox="1"/>
            <p:nvPr/>
          </p:nvSpPr>
          <p:spPr>
            <a:xfrm rot="18740586">
              <a:off x="6387838" y="4462645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85" name="CuadroTexto 184">
              <a:extLst>
                <a:ext uri="{FF2B5EF4-FFF2-40B4-BE49-F238E27FC236}">
                  <a16:creationId xmlns:a16="http://schemas.microsoft.com/office/drawing/2014/main" id="{985D6080-8A8D-47B9-B7C5-8AD84F0975E4}"/>
                </a:ext>
              </a:extLst>
            </p:cNvPr>
            <p:cNvSpPr txBox="1"/>
            <p:nvPr/>
          </p:nvSpPr>
          <p:spPr>
            <a:xfrm>
              <a:off x="6428433" y="3697778"/>
              <a:ext cx="8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15C5AB8E-D2CA-411D-AD98-B1CFC87AF89E}"/>
                </a:ext>
              </a:extLst>
            </p:cNvPr>
            <p:cNvSpPr txBox="1"/>
            <p:nvPr/>
          </p:nvSpPr>
          <p:spPr>
            <a:xfrm rot="2805627">
              <a:off x="7863932" y="4059978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198B6422-4BBA-460B-8EAA-9E615D6DC996}"/>
                </a:ext>
              </a:extLst>
            </p:cNvPr>
            <p:cNvSpPr txBox="1"/>
            <p:nvPr/>
          </p:nvSpPr>
          <p:spPr>
            <a:xfrm rot="19677552">
              <a:off x="7847465" y="517692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95" name="Conector recto de flecha 194">
              <a:extLst>
                <a:ext uri="{FF2B5EF4-FFF2-40B4-BE49-F238E27FC236}">
                  <a16:creationId xmlns:a16="http://schemas.microsoft.com/office/drawing/2014/main" id="{13D70685-87D6-402A-86BE-3845EE4F0F25}"/>
                </a:ext>
              </a:extLst>
            </p:cNvPr>
            <p:cNvCxnSpPr>
              <a:cxnSpLocks/>
              <a:stCxn id="168" idx="1"/>
              <a:endCxn id="167" idx="2"/>
            </p:cNvCxnSpPr>
            <p:nvPr/>
          </p:nvCxnSpPr>
          <p:spPr>
            <a:xfrm flipV="1">
              <a:off x="6331625" y="4170372"/>
              <a:ext cx="1395122" cy="141384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>
              <a:extLst>
                <a:ext uri="{FF2B5EF4-FFF2-40B4-BE49-F238E27FC236}">
                  <a16:creationId xmlns:a16="http://schemas.microsoft.com/office/drawing/2014/main" id="{0269D80C-2E12-4A88-B623-9AA757E46D98}"/>
                </a:ext>
              </a:extLst>
            </p:cNvPr>
            <p:cNvCxnSpPr>
              <a:cxnSpLocks/>
              <a:stCxn id="166" idx="3"/>
              <a:endCxn id="165" idx="1"/>
            </p:cNvCxnSpPr>
            <p:nvPr/>
          </p:nvCxnSpPr>
          <p:spPr>
            <a:xfrm flipH="1">
              <a:off x="5285391" y="4170372"/>
              <a:ext cx="697345" cy="6361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>
              <a:extLst>
                <a:ext uri="{FF2B5EF4-FFF2-40B4-BE49-F238E27FC236}">
                  <a16:creationId xmlns:a16="http://schemas.microsoft.com/office/drawing/2014/main" id="{2D1D4338-2294-4D05-8763-A00A9DED7E03}"/>
                </a:ext>
              </a:extLst>
            </p:cNvPr>
            <p:cNvCxnSpPr>
              <a:cxnSpLocks/>
              <a:stCxn id="167" idx="3"/>
              <a:endCxn id="166" idx="2"/>
            </p:cNvCxnSpPr>
            <p:nvPr/>
          </p:nvCxnSpPr>
          <p:spPr>
            <a:xfrm flipH="1">
              <a:off x="6197635" y="4170372"/>
              <a:ext cx="1314213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>
              <a:extLst>
                <a:ext uri="{FF2B5EF4-FFF2-40B4-BE49-F238E27FC236}">
                  <a16:creationId xmlns:a16="http://schemas.microsoft.com/office/drawing/2014/main" id="{9A325C22-E0A3-4430-BC0E-093AE26932C3}"/>
                </a:ext>
              </a:extLst>
            </p:cNvPr>
            <p:cNvCxnSpPr>
              <a:cxnSpLocks/>
              <a:stCxn id="169" idx="5"/>
              <a:endCxn id="168" idx="0"/>
            </p:cNvCxnSpPr>
            <p:nvPr/>
          </p:nvCxnSpPr>
          <p:spPr>
            <a:xfrm flipH="1">
              <a:off x="6283804" y="5407730"/>
              <a:ext cx="1141875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D9C1C6CA-C4B3-4AC8-9A1F-4A9EA2186061}"/>
                </a:ext>
              </a:extLst>
            </p:cNvPr>
            <p:cNvSpPr txBox="1"/>
            <p:nvPr/>
          </p:nvSpPr>
          <p:spPr>
            <a:xfrm rot="19086049">
              <a:off x="5281020" y="4351397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438241CC-3366-4837-9B6F-B9BEF2C78D33}"/>
                </a:ext>
              </a:extLst>
            </p:cNvPr>
            <p:cNvSpPr txBox="1"/>
            <p:nvPr/>
          </p:nvSpPr>
          <p:spPr>
            <a:xfrm>
              <a:off x="6449282" y="407707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5E3430CA-0418-45D0-B51A-C53180705DF8}"/>
                </a:ext>
              </a:extLst>
            </p:cNvPr>
            <p:cNvSpPr txBox="1"/>
            <p:nvPr/>
          </p:nvSpPr>
          <p:spPr>
            <a:xfrm rot="18911432">
              <a:off x="6696252" y="471788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9B9EBC29-4EA1-4289-82EC-961D77AD1392}"/>
                </a:ext>
              </a:extLst>
            </p:cNvPr>
            <p:cNvSpPr txBox="1"/>
            <p:nvPr/>
          </p:nvSpPr>
          <p:spPr>
            <a:xfrm>
              <a:off x="6475904" y="5113440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1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89" grpId="0"/>
      <p:bldP spid="1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7671-23A4-4C8C-A99A-FC1C668A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Camino aumentante</a:t>
            </a:r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506E9D5F-2B78-437C-8C01-C44C6920A772}"/>
              </a:ext>
            </a:extLst>
          </p:cNvPr>
          <p:cNvGrpSpPr/>
          <p:nvPr/>
        </p:nvGrpSpPr>
        <p:grpSpPr>
          <a:xfrm>
            <a:off x="3965988" y="3490465"/>
            <a:ext cx="4720812" cy="2314799"/>
            <a:chOff x="1331640" y="1700808"/>
            <a:chExt cx="6120680" cy="3168352"/>
          </a:xfrm>
        </p:grpSpPr>
        <p:sp>
          <p:nvSpPr>
            <p:cNvPr id="81" name="Heptágono 80">
              <a:extLst>
                <a:ext uri="{FF2B5EF4-FFF2-40B4-BE49-F238E27FC236}">
                  <a16:creationId xmlns:a16="http://schemas.microsoft.com/office/drawing/2014/main" id="{D24A694A-8275-47B4-B2EB-2B98A6DA38EE}"/>
                </a:ext>
              </a:extLst>
            </p:cNvPr>
            <p:cNvSpPr/>
            <p:nvPr/>
          </p:nvSpPr>
          <p:spPr>
            <a:xfrm>
              <a:off x="1331640" y="3034587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82" name="Heptágono 81">
              <a:extLst>
                <a:ext uri="{FF2B5EF4-FFF2-40B4-BE49-F238E27FC236}">
                  <a16:creationId xmlns:a16="http://schemas.microsoft.com/office/drawing/2014/main" id="{3CDA3077-FC82-4D6B-B191-B459C94FFA33}"/>
                </a:ext>
              </a:extLst>
            </p:cNvPr>
            <p:cNvSpPr/>
            <p:nvPr/>
          </p:nvSpPr>
          <p:spPr>
            <a:xfrm>
              <a:off x="2891813" y="1819582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83" name="Heptágono 82">
              <a:extLst>
                <a:ext uri="{FF2B5EF4-FFF2-40B4-BE49-F238E27FC236}">
                  <a16:creationId xmlns:a16="http://schemas.microsoft.com/office/drawing/2014/main" id="{1C8CAFDF-1FC2-4685-BA85-FC03AA207AD0}"/>
                </a:ext>
              </a:extLst>
            </p:cNvPr>
            <p:cNvSpPr/>
            <p:nvPr/>
          </p:nvSpPr>
          <p:spPr>
            <a:xfrm>
              <a:off x="5172067" y="1819582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84" name="Heptágono 83">
              <a:extLst>
                <a:ext uri="{FF2B5EF4-FFF2-40B4-BE49-F238E27FC236}">
                  <a16:creationId xmlns:a16="http://schemas.microsoft.com/office/drawing/2014/main" id="{3825C039-D5E6-42CA-9AD1-D0BED866D9DB}"/>
                </a:ext>
              </a:extLst>
            </p:cNvPr>
            <p:cNvSpPr/>
            <p:nvPr/>
          </p:nvSpPr>
          <p:spPr>
            <a:xfrm>
              <a:off x="2891813" y="4249593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85" name="Heptágono 84">
              <a:extLst>
                <a:ext uri="{FF2B5EF4-FFF2-40B4-BE49-F238E27FC236}">
                  <a16:creationId xmlns:a16="http://schemas.microsoft.com/office/drawing/2014/main" id="{5D915C2B-EE5A-4B85-A5D9-753FCE6F74AD}"/>
                </a:ext>
              </a:extLst>
            </p:cNvPr>
            <p:cNvSpPr/>
            <p:nvPr/>
          </p:nvSpPr>
          <p:spPr>
            <a:xfrm>
              <a:off x="5172067" y="4249593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86" name="Heptágono 85">
              <a:extLst>
                <a:ext uri="{FF2B5EF4-FFF2-40B4-BE49-F238E27FC236}">
                  <a16:creationId xmlns:a16="http://schemas.microsoft.com/office/drawing/2014/main" id="{66A4F53A-6C51-4DA4-B0D2-74E79921BF50}"/>
                </a:ext>
              </a:extLst>
            </p:cNvPr>
            <p:cNvSpPr/>
            <p:nvPr/>
          </p:nvSpPr>
          <p:spPr>
            <a:xfrm>
              <a:off x="6732240" y="3034587"/>
              <a:ext cx="720080" cy="619567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30092032-A906-4A94-B252-23C02D0FC6D2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980411" y="2218031"/>
              <a:ext cx="911401" cy="93927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E371B7B2-2CE5-4E81-AE5E-AA73636A6425}"/>
                </a:ext>
              </a:extLst>
            </p:cNvPr>
            <p:cNvCxnSpPr>
              <a:cxnSpLocks/>
              <a:stCxn id="82" idx="1"/>
              <a:endCxn id="83" idx="4"/>
            </p:cNvCxnSpPr>
            <p:nvPr/>
          </p:nvCxnSpPr>
          <p:spPr>
            <a:xfrm>
              <a:off x="3611896" y="2218031"/>
              <a:ext cx="156017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C1BEE7EE-A9D5-4009-8C11-E67692C14908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3540584" y="2439152"/>
              <a:ext cx="1831292" cy="193315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83DFE662-0792-4567-BD17-70482612DEFD}"/>
                </a:ext>
              </a:extLst>
            </p:cNvPr>
            <p:cNvCxnSpPr>
              <a:cxnSpLocks/>
              <a:stCxn id="81" idx="2"/>
              <a:endCxn id="84" idx="5"/>
            </p:cNvCxnSpPr>
            <p:nvPr/>
          </p:nvCxnSpPr>
          <p:spPr>
            <a:xfrm>
              <a:off x="1851911" y="3654159"/>
              <a:ext cx="1111212" cy="71814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9533A2EB-C6EB-4BB7-86C5-F81431C91FBF}"/>
                </a:ext>
              </a:extLst>
            </p:cNvPr>
            <p:cNvCxnSpPr>
              <a:cxnSpLocks/>
              <a:stCxn id="84" idx="6"/>
              <a:endCxn id="82" idx="2"/>
            </p:cNvCxnSpPr>
            <p:nvPr/>
          </p:nvCxnSpPr>
          <p:spPr>
            <a:xfrm flipV="1">
              <a:off x="3251854" y="2439152"/>
              <a:ext cx="160231" cy="181043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578754D-8D8A-466A-BC66-A5ECDB5B0F62}"/>
                </a:ext>
              </a:extLst>
            </p:cNvPr>
            <p:cNvCxnSpPr>
              <a:cxnSpLocks/>
              <a:stCxn id="84" idx="1"/>
              <a:endCxn id="85" idx="4"/>
            </p:cNvCxnSpPr>
            <p:nvPr/>
          </p:nvCxnSpPr>
          <p:spPr>
            <a:xfrm>
              <a:off x="3611896" y="4648040"/>
              <a:ext cx="1560170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97E34B2C-390B-4E49-82C4-CCCAF6323C67}"/>
                </a:ext>
              </a:extLst>
            </p:cNvPr>
            <p:cNvCxnSpPr>
              <a:cxnSpLocks/>
              <a:stCxn id="85" idx="6"/>
              <a:endCxn id="83" idx="2"/>
            </p:cNvCxnSpPr>
            <p:nvPr/>
          </p:nvCxnSpPr>
          <p:spPr>
            <a:xfrm flipV="1">
              <a:off x="5532106" y="2439152"/>
              <a:ext cx="160231" cy="181043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9B052786-3195-47E2-B92E-888AF57DC702}"/>
                </a:ext>
              </a:extLst>
            </p:cNvPr>
            <p:cNvCxnSpPr>
              <a:cxnSpLocks/>
              <a:stCxn id="83" idx="1"/>
              <a:endCxn id="86" idx="5"/>
            </p:cNvCxnSpPr>
            <p:nvPr/>
          </p:nvCxnSpPr>
          <p:spPr>
            <a:xfrm>
              <a:off x="5892148" y="2218031"/>
              <a:ext cx="911401" cy="93927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45C9A0A8-6F18-4388-9B08-293E118E8E3E}"/>
                </a:ext>
              </a:extLst>
            </p:cNvPr>
            <p:cNvCxnSpPr>
              <a:cxnSpLocks/>
              <a:stCxn id="86" idx="3"/>
              <a:endCxn id="85" idx="0"/>
            </p:cNvCxnSpPr>
            <p:nvPr/>
          </p:nvCxnSpPr>
          <p:spPr>
            <a:xfrm flipH="1">
              <a:off x="5820836" y="3654157"/>
              <a:ext cx="1111212" cy="71814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D1A37793-62D0-41B4-B4E6-7FF9B7F82E12}"/>
                </a:ext>
              </a:extLst>
            </p:cNvPr>
            <p:cNvSpPr txBox="1"/>
            <p:nvPr/>
          </p:nvSpPr>
          <p:spPr>
            <a:xfrm rot="16574474">
              <a:off x="2436315" y="3099293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33B5AD9-6FAA-495F-9961-204230E14200}"/>
                </a:ext>
              </a:extLst>
            </p:cNvPr>
            <p:cNvSpPr txBox="1"/>
            <p:nvPr/>
          </p:nvSpPr>
          <p:spPr>
            <a:xfrm rot="16519489">
              <a:off x="4678946" y="3123462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96D1B1CE-7388-4D4F-8C68-EB4C06B7E6CC}"/>
                </a:ext>
              </a:extLst>
            </p:cNvPr>
            <p:cNvSpPr txBox="1"/>
            <p:nvPr/>
          </p:nvSpPr>
          <p:spPr>
            <a:xfrm rot="1999641">
              <a:off x="1537127" y="3924484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DF24D8BF-B353-44D8-9264-37A7E0200C15}"/>
                </a:ext>
              </a:extLst>
            </p:cNvPr>
            <p:cNvSpPr txBox="1"/>
            <p:nvPr/>
          </p:nvSpPr>
          <p:spPr>
            <a:xfrm rot="18802040">
              <a:off x="1566986" y="2280131"/>
              <a:ext cx="1338891" cy="55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88C47757-87FE-4676-A447-B1530CCAED11}"/>
                </a:ext>
              </a:extLst>
            </p:cNvPr>
            <p:cNvSpPr txBox="1"/>
            <p:nvPr/>
          </p:nvSpPr>
          <p:spPr>
            <a:xfrm rot="18740586">
              <a:off x="3665257" y="2908906"/>
              <a:ext cx="1338891" cy="55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E92ACC5D-458F-4A2A-BD07-E9DD3797567E}"/>
                </a:ext>
              </a:extLst>
            </p:cNvPr>
            <p:cNvSpPr txBox="1"/>
            <p:nvPr/>
          </p:nvSpPr>
          <p:spPr>
            <a:xfrm>
              <a:off x="3756257" y="1700808"/>
              <a:ext cx="1320147" cy="57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8DA4686A-68AC-4F62-8358-A0494C457F22}"/>
                </a:ext>
              </a:extLst>
            </p:cNvPr>
            <p:cNvSpPr txBox="1"/>
            <p:nvPr/>
          </p:nvSpPr>
          <p:spPr>
            <a:xfrm rot="2805627">
              <a:off x="5751382" y="2354320"/>
              <a:ext cx="1338891" cy="50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98B6383F-3913-4E51-A317-D4B39AAA7B22}"/>
                </a:ext>
              </a:extLst>
            </p:cNvPr>
            <p:cNvSpPr txBox="1"/>
            <p:nvPr/>
          </p:nvSpPr>
          <p:spPr>
            <a:xfrm rot="19677552">
              <a:off x="5872357" y="4011710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04" name="Conector recto de flecha 103">
              <a:extLst>
                <a:ext uri="{FF2B5EF4-FFF2-40B4-BE49-F238E27FC236}">
                  <a16:creationId xmlns:a16="http://schemas.microsoft.com/office/drawing/2014/main" id="{D8FC4618-789D-4249-BDF2-056E36678D44}"/>
                </a:ext>
              </a:extLst>
            </p:cNvPr>
            <p:cNvCxnSpPr>
              <a:cxnSpLocks/>
              <a:stCxn id="84" idx="1"/>
              <a:endCxn id="83" idx="2"/>
            </p:cNvCxnSpPr>
            <p:nvPr/>
          </p:nvCxnSpPr>
          <p:spPr>
            <a:xfrm flipV="1">
              <a:off x="3611894" y="2439152"/>
              <a:ext cx="2080445" cy="220888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E4BA3E91-CAAC-416C-8DAA-02DAE2F97A56}"/>
                </a:ext>
              </a:extLst>
            </p:cNvPr>
            <p:cNvCxnSpPr>
              <a:cxnSpLocks/>
              <a:stCxn id="82" idx="3"/>
              <a:endCxn id="81" idx="1"/>
            </p:cNvCxnSpPr>
            <p:nvPr/>
          </p:nvCxnSpPr>
          <p:spPr>
            <a:xfrm flipH="1">
              <a:off x="2051721" y="2439152"/>
              <a:ext cx="1039900" cy="99388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689C04BE-CB23-4924-8F04-94C8EF170A6D}"/>
                </a:ext>
              </a:extLst>
            </p:cNvPr>
            <p:cNvCxnSpPr>
              <a:cxnSpLocks/>
              <a:stCxn id="83" idx="3"/>
              <a:endCxn id="82" idx="2"/>
            </p:cNvCxnSpPr>
            <p:nvPr/>
          </p:nvCxnSpPr>
          <p:spPr>
            <a:xfrm flipH="1">
              <a:off x="3412085" y="2439152"/>
              <a:ext cx="1959791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>
              <a:extLst>
                <a:ext uri="{FF2B5EF4-FFF2-40B4-BE49-F238E27FC236}">
                  <a16:creationId xmlns:a16="http://schemas.microsoft.com/office/drawing/2014/main" id="{81D423BD-E2A5-49C0-8580-D60CCEC970C9}"/>
                </a:ext>
              </a:extLst>
            </p:cNvPr>
            <p:cNvCxnSpPr>
              <a:cxnSpLocks/>
              <a:stCxn id="85" idx="5"/>
              <a:endCxn id="84" idx="0"/>
            </p:cNvCxnSpPr>
            <p:nvPr/>
          </p:nvCxnSpPr>
          <p:spPr>
            <a:xfrm flipH="1">
              <a:off x="3540582" y="4372305"/>
              <a:ext cx="1702796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9F35AF0F-5563-4ED0-A3A1-EA02DB200087}"/>
                </a:ext>
              </a:extLst>
            </p:cNvPr>
            <p:cNvSpPr txBox="1"/>
            <p:nvPr/>
          </p:nvSpPr>
          <p:spPr>
            <a:xfrm rot="19086049">
              <a:off x="2045203" y="2721972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F6701445-D892-4279-BDD8-E3FE1A917C33}"/>
                </a:ext>
              </a:extLst>
            </p:cNvPr>
            <p:cNvSpPr txBox="1"/>
            <p:nvPr/>
          </p:nvSpPr>
          <p:spPr>
            <a:xfrm>
              <a:off x="3787348" y="2293388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62FECEBF-BBD7-447D-9AB5-8F19B959DBFD}"/>
                </a:ext>
              </a:extLst>
            </p:cNvPr>
            <p:cNvSpPr txBox="1"/>
            <p:nvPr/>
          </p:nvSpPr>
          <p:spPr>
            <a:xfrm rot="18911432">
              <a:off x="4155636" y="3294542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76B118C-09F4-48E4-86B2-BCED7912BA48}"/>
                </a:ext>
              </a:extLst>
            </p:cNvPr>
            <p:cNvSpPr txBox="1"/>
            <p:nvPr/>
          </p:nvSpPr>
          <p:spPr>
            <a:xfrm>
              <a:off x="3827047" y="3912529"/>
              <a:ext cx="1320147" cy="47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69AEC93E-6100-4447-A2AD-6AE97762A82E}"/>
              </a:ext>
            </a:extLst>
          </p:cNvPr>
          <p:cNvGrpSpPr/>
          <p:nvPr/>
        </p:nvGrpSpPr>
        <p:grpSpPr>
          <a:xfrm>
            <a:off x="706127" y="1604023"/>
            <a:ext cx="4104457" cy="2027975"/>
            <a:chOff x="4802513" y="3697778"/>
            <a:chExt cx="4104457" cy="2027975"/>
          </a:xfrm>
        </p:grpSpPr>
        <p:sp>
          <p:nvSpPr>
            <p:cNvPr id="114" name="Heptágono 113">
              <a:extLst>
                <a:ext uri="{FF2B5EF4-FFF2-40B4-BE49-F238E27FC236}">
                  <a16:creationId xmlns:a16="http://schemas.microsoft.com/office/drawing/2014/main" id="{C5A5D557-FA8A-44A1-A84A-E9EDEDE95746}"/>
                </a:ext>
              </a:extLst>
            </p:cNvPr>
            <p:cNvSpPr/>
            <p:nvPr/>
          </p:nvSpPr>
          <p:spPr>
            <a:xfrm>
              <a:off x="480251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115" name="Heptágono 114">
              <a:extLst>
                <a:ext uri="{FF2B5EF4-FFF2-40B4-BE49-F238E27FC236}">
                  <a16:creationId xmlns:a16="http://schemas.microsoft.com/office/drawing/2014/main" id="{FF6EA0B3-BCF1-49F1-A3CA-DE49C41ADAA1}"/>
                </a:ext>
              </a:extLst>
            </p:cNvPr>
            <p:cNvSpPr/>
            <p:nvPr/>
          </p:nvSpPr>
          <p:spPr>
            <a:xfrm>
              <a:off x="5848747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116" name="Heptágono 115">
              <a:extLst>
                <a:ext uri="{FF2B5EF4-FFF2-40B4-BE49-F238E27FC236}">
                  <a16:creationId xmlns:a16="http://schemas.microsoft.com/office/drawing/2014/main" id="{0228B273-26E8-4DC9-BE97-07F155A8D7E3}"/>
                </a:ext>
              </a:extLst>
            </p:cNvPr>
            <p:cNvSpPr/>
            <p:nvPr/>
          </p:nvSpPr>
          <p:spPr>
            <a:xfrm>
              <a:off x="7377859" y="3773802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117" name="Heptágono 116">
              <a:extLst>
                <a:ext uri="{FF2B5EF4-FFF2-40B4-BE49-F238E27FC236}">
                  <a16:creationId xmlns:a16="http://schemas.microsoft.com/office/drawing/2014/main" id="{DFAAC0B1-7225-44DC-AE50-730877AFE267}"/>
                </a:ext>
              </a:extLst>
            </p:cNvPr>
            <p:cNvSpPr/>
            <p:nvPr/>
          </p:nvSpPr>
          <p:spPr>
            <a:xfrm>
              <a:off x="5848747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118" name="Heptágono 117">
              <a:extLst>
                <a:ext uri="{FF2B5EF4-FFF2-40B4-BE49-F238E27FC236}">
                  <a16:creationId xmlns:a16="http://schemas.microsoft.com/office/drawing/2014/main" id="{2505661A-5DA1-4057-9C83-6C8550D75145}"/>
                </a:ext>
              </a:extLst>
            </p:cNvPr>
            <p:cNvSpPr/>
            <p:nvPr/>
          </p:nvSpPr>
          <p:spPr>
            <a:xfrm>
              <a:off x="7377859" y="5329185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19" name="Heptágono 118">
              <a:extLst>
                <a:ext uri="{FF2B5EF4-FFF2-40B4-BE49-F238E27FC236}">
                  <a16:creationId xmlns:a16="http://schemas.microsoft.com/office/drawing/2014/main" id="{23381FC1-C921-4C61-8487-811611A23125}"/>
                </a:ext>
              </a:extLst>
            </p:cNvPr>
            <p:cNvSpPr/>
            <p:nvPr/>
          </p:nvSpPr>
          <p:spPr>
            <a:xfrm>
              <a:off x="8424093" y="4551493"/>
              <a:ext cx="482877" cy="396568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D7CBA44E-D7B2-4CD3-AA8F-E0C17511DCB5}"/>
                </a:ext>
              </a:extLst>
            </p:cNvPr>
            <p:cNvCxnSpPr>
              <a:cxnSpLocks/>
              <a:stCxn id="114" idx="0"/>
              <a:endCxn id="115" idx="4"/>
            </p:cNvCxnSpPr>
            <p:nvPr/>
          </p:nvCxnSpPr>
          <p:spPr>
            <a:xfrm flipV="1">
              <a:off x="5237571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C571CF14-E74B-4844-A000-F78CA815A0ED}"/>
                </a:ext>
              </a:extLst>
            </p:cNvPr>
            <p:cNvCxnSpPr>
              <a:cxnSpLocks/>
              <a:stCxn id="115" idx="1"/>
              <a:endCxn id="116" idx="4"/>
            </p:cNvCxnSpPr>
            <p:nvPr/>
          </p:nvCxnSpPr>
          <p:spPr>
            <a:xfrm>
              <a:off x="6331626" y="4028838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8EFDD8D5-A19B-4BF9-9B01-2301E4E8321E}"/>
                </a:ext>
              </a:extLst>
            </p:cNvPr>
            <p:cNvCxnSpPr>
              <a:cxnSpLocks/>
              <a:stCxn id="116" idx="3"/>
              <a:endCxn id="117" idx="0"/>
            </p:cNvCxnSpPr>
            <p:nvPr/>
          </p:nvCxnSpPr>
          <p:spPr>
            <a:xfrm flipH="1">
              <a:off x="6283805" y="4170372"/>
              <a:ext cx="1228043" cy="12373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2A3EA988-0FBC-4293-9443-B00A573DB14C}"/>
                </a:ext>
              </a:extLst>
            </p:cNvPr>
            <p:cNvCxnSpPr>
              <a:cxnSpLocks/>
              <a:stCxn id="114" idx="2"/>
              <a:endCxn id="117" idx="5"/>
            </p:cNvCxnSpPr>
            <p:nvPr/>
          </p:nvCxnSpPr>
          <p:spPr>
            <a:xfrm>
              <a:off x="5151401" y="4948064"/>
              <a:ext cx="745166" cy="45966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7615D6BB-6EB2-44C5-A1B9-E98F30DBEFE9}"/>
                </a:ext>
              </a:extLst>
            </p:cNvPr>
            <p:cNvCxnSpPr>
              <a:cxnSpLocks/>
              <a:stCxn id="117" idx="6"/>
              <a:endCxn id="115" idx="2"/>
            </p:cNvCxnSpPr>
            <p:nvPr/>
          </p:nvCxnSpPr>
          <p:spPr>
            <a:xfrm flipV="1">
              <a:off x="6090186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622CD874-B592-4C12-9C8E-26E438C74873}"/>
                </a:ext>
              </a:extLst>
            </p:cNvPr>
            <p:cNvCxnSpPr>
              <a:cxnSpLocks/>
              <a:stCxn id="117" idx="1"/>
              <a:endCxn id="118" idx="4"/>
            </p:cNvCxnSpPr>
            <p:nvPr/>
          </p:nvCxnSpPr>
          <p:spPr>
            <a:xfrm>
              <a:off x="6331626" y="5584220"/>
              <a:ext cx="10462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79FC299F-E660-4D0C-B17D-402DB0899B39}"/>
                </a:ext>
              </a:extLst>
            </p:cNvPr>
            <p:cNvCxnSpPr>
              <a:cxnSpLocks/>
              <a:stCxn id="118" idx="6"/>
              <a:endCxn id="116" idx="2"/>
            </p:cNvCxnSpPr>
            <p:nvPr/>
          </p:nvCxnSpPr>
          <p:spPr>
            <a:xfrm flipV="1">
              <a:off x="7619297" y="4170372"/>
              <a:ext cx="107449" cy="1158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E1397ED-816B-43A4-BC93-C6F381FC8697}"/>
                </a:ext>
              </a:extLst>
            </p:cNvPr>
            <p:cNvCxnSpPr>
              <a:cxnSpLocks/>
              <a:stCxn id="116" idx="1"/>
              <a:endCxn id="119" idx="5"/>
            </p:cNvCxnSpPr>
            <p:nvPr/>
          </p:nvCxnSpPr>
          <p:spPr>
            <a:xfrm>
              <a:off x="7860737" y="4028838"/>
              <a:ext cx="611175" cy="60120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0B766A92-0030-4820-BEA7-5EF408280294}"/>
                </a:ext>
              </a:extLst>
            </p:cNvPr>
            <p:cNvCxnSpPr>
              <a:cxnSpLocks/>
              <a:stCxn id="119" idx="3"/>
              <a:endCxn id="118" idx="0"/>
            </p:cNvCxnSpPr>
            <p:nvPr/>
          </p:nvCxnSpPr>
          <p:spPr>
            <a:xfrm flipH="1">
              <a:off x="7812916" y="4948063"/>
              <a:ext cx="745166" cy="45966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BF6DE10C-3A6C-4A45-91D3-26FEF03A3DEF}"/>
                </a:ext>
              </a:extLst>
            </p:cNvPr>
            <p:cNvSpPr txBox="1"/>
            <p:nvPr/>
          </p:nvSpPr>
          <p:spPr>
            <a:xfrm rot="16574474">
              <a:off x="5563724" y="458523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441F1277-39B9-4C38-B840-D95A1DF0FA6A}"/>
                </a:ext>
              </a:extLst>
            </p:cNvPr>
            <p:cNvSpPr txBox="1"/>
            <p:nvPr/>
          </p:nvSpPr>
          <p:spPr>
            <a:xfrm rot="16519489">
              <a:off x="7067606" y="4600705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63FB45AB-AB94-47A2-911B-3F1BE0191966}"/>
                </a:ext>
              </a:extLst>
            </p:cNvPr>
            <p:cNvSpPr txBox="1"/>
            <p:nvPr/>
          </p:nvSpPr>
          <p:spPr>
            <a:xfrm rot="1999641">
              <a:off x="4940310" y="512109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BC7382B-A780-4D30-BD9A-5C0E06A56CC8}"/>
                </a:ext>
              </a:extLst>
            </p:cNvPr>
            <p:cNvSpPr txBox="1"/>
            <p:nvPr/>
          </p:nvSpPr>
          <p:spPr>
            <a:xfrm rot="18802040">
              <a:off x="4980762" y="4060183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DF16A760-D9D8-4898-98BA-8914150AB4E7}"/>
                </a:ext>
              </a:extLst>
            </p:cNvPr>
            <p:cNvSpPr txBox="1"/>
            <p:nvPr/>
          </p:nvSpPr>
          <p:spPr>
            <a:xfrm rot="18740586">
              <a:off x="6387838" y="4462645"/>
              <a:ext cx="85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5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6C54F4CA-7E06-4F66-85B6-992A88ECC4BB}"/>
                </a:ext>
              </a:extLst>
            </p:cNvPr>
            <p:cNvSpPr txBox="1"/>
            <p:nvPr/>
          </p:nvSpPr>
          <p:spPr>
            <a:xfrm>
              <a:off x="6428433" y="3697778"/>
              <a:ext cx="88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8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E3645AD9-B410-4B6F-A5D4-C3B1E7CC9A0E}"/>
                </a:ext>
              </a:extLst>
            </p:cNvPr>
            <p:cNvSpPr txBox="1"/>
            <p:nvPr/>
          </p:nvSpPr>
          <p:spPr>
            <a:xfrm rot="2805627">
              <a:off x="7863932" y="4059978"/>
              <a:ext cx="856987" cy="33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E90651DE-DEE9-44B7-9ADA-CF337F203AA2}"/>
                </a:ext>
              </a:extLst>
            </p:cNvPr>
            <p:cNvSpPr txBox="1"/>
            <p:nvPr/>
          </p:nvSpPr>
          <p:spPr>
            <a:xfrm rot="19677552">
              <a:off x="7847465" y="517692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137" name="Conector recto de flecha 136">
              <a:extLst>
                <a:ext uri="{FF2B5EF4-FFF2-40B4-BE49-F238E27FC236}">
                  <a16:creationId xmlns:a16="http://schemas.microsoft.com/office/drawing/2014/main" id="{CEBA36C4-1426-4B06-9BB5-53562402736A}"/>
                </a:ext>
              </a:extLst>
            </p:cNvPr>
            <p:cNvCxnSpPr>
              <a:cxnSpLocks/>
              <a:stCxn id="117" idx="1"/>
              <a:endCxn id="116" idx="2"/>
            </p:cNvCxnSpPr>
            <p:nvPr/>
          </p:nvCxnSpPr>
          <p:spPr>
            <a:xfrm flipV="1">
              <a:off x="6331625" y="4170372"/>
              <a:ext cx="1395122" cy="141384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3E4E2521-1182-4A69-AF58-1239A03F9804}"/>
                </a:ext>
              </a:extLst>
            </p:cNvPr>
            <p:cNvCxnSpPr>
              <a:cxnSpLocks/>
              <a:stCxn id="115" idx="3"/>
              <a:endCxn id="114" idx="1"/>
            </p:cNvCxnSpPr>
            <p:nvPr/>
          </p:nvCxnSpPr>
          <p:spPr>
            <a:xfrm flipH="1">
              <a:off x="5285391" y="4170372"/>
              <a:ext cx="697345" cy="63615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0E3B1FB0-3119-441B-8508-A390DA18AB1E}"/>
                </a:ext>
              </a:extLst>
            </p:cNvPr>
            <p:cNvCxnSpPr>
              <a:cxnSpLocks/>
              <a:stCxn id="116" idx="3"/>
              <a:endCxn id="115" idx="2"/>
            </p:cNvCxnSpPr>
            <p:nvPr/>
          </p:nvCxnSpPr>
          <p:spPr>
            <a:xfrm flipH="1">
              <a:off x="6197635" y="4170372"/>
              <a:ext cx="1314213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23C599-F2B0-4651-8AB9-3BCBD0765F75}"/>
                </a:ext>
              </a:extLst>
            </p:cNvPr>
            <p:cNvCxnSpPr>
              <a:cxnSpLocks/>
              <a:stCxn id="118" idx="5"/>
              <a:endCxn id="117" idx="0"/>
            </p:cNvCxnSpPr>
            <p:nvPr/>
          </p:nvCxnSpPr>
          <p:spPr>
            <a:xfrm flipH="1">
              <a:off x="6283804" y="5407730"/>
              <a:ext cx="1141875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1DC4592C-5B8F-4BEA-8E9E-50726FC2CA48}"/>
                </a:ext>
              </a:extLst>
            </p:cNvPr>
            <p:cNvSpPr txBox="1"/>
            <p:nvPr/>
          </p:nvSpPr>
          <p:spPr>
            <a:xfrm rot="19086049">
              <a:off x="5281020" y="4351397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203B7656-A114-4673-BA80-43D293BE6089}"/>
                </a:ext>
              </a:extLst>
            </p:cNvPr>
            <p:cNvSpPr txBox="1"/>
            <p:nvPr/>
          </p:nvSpPr>
          <p:spPr>
            <a:xfrm>
              <a:off x="6449282" y="4077072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C4C25EE2-FEB6-465C-982E-8F336866A276}"/>
                </a:ext>
              </a:extLst>
            </p:cNvPr>
            <p:cNvSpPr txBox="1"/>
            <p:nvPr/>
          </p:nvSpPr>
          <p:spPr>
            <a:xfrm rot="18911432">
              <a:off x="6696252" y="4717883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D8806DAA-D5FF-4CF6-9E46-12A92B82C51D}"/>
                </a:ext>
              </a:extLst>
            </p:cNvPr>
            <p:cNvSpPr txBox="1"/>
            <p:nvPr/>
          </p:nvSpPr>
          <p:spPr>
            <a:xfrm>
              <a:off x="6475904" y="5113440"/>
              <a:ext cx="885275" cy="30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8E9C-41E0-44A9-B48C-5F0FDB08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Corte en una red de flujos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5844B0B-24D0-4028-9162-FBC28CA9E312}"/>
              </a:ext>
            </a:extLst>
          </p:cNvPr>
          <p:cNvGrpSpPr/>
          <p:nvPr/>
        </p:nvGrpSpPr>
        <p:grpSpPr>
          <a:xfrm>
            <a:off x="2051720" y="2117978"/>
            <a:ext cx="4494233" cy="2622043"/>
            <a:chOff x="1115616" y="1227184"/>
            <a:chExt cx="3672408" cy="1996646"/>
          </a:xfrm>
        </p:grpSpPr>
        <p:sp>
          <p:nvSpPr>
            <p:cNvPr id="5" name="Heptágono 4">
              <a:extLst>
                <a:ext uri="{FF2B5EF4-FFF2-40B4-BE49-F238E27FC236}">
                  <a16:creationId xmlns:a16="http://schemas.microsoft.com/office/drawing/2014/main" id="{88605D1F-8900-4C34-AB70-1B04C455837C}"/>
                </a:ext>
              </a:extLst>
            </p:cNvPr>
            <p:cNvSpPr/>
            <p:nvPr/>
          </p:nvSpPr>
          <p:spPr>
            <a:xfrm>
              <a:off x="111561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sp>
          <p:nvSpPr>
            <p:cNvPr id="6" name="Heptágono 5">
              <a:extLst>
                <a:ext uri="{FF2B5EF4-FFF2-40B4-BE49-F238E27FC236}">
                  <a16:creationId xmlns:a16="http://schemas.microsoft.com/office/drawing/2014/main" id="{C7327B34-232D-4F06-9F37-5F9196539824}"/>
                </a:ext>
              </a:extLst>
            </p:cNvPr>
            <p:cNvSpPr/>
            <p:nvPr/>
          </p:nvSpPr>
          <p:spPr>
            <a:xfrm>
              <a:off x="2051720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1</a:t>
              </a:r>
            </a:p>
          </p:txBody>
        </p:sp>
        <p:sp>
          <p:nvSpPr>
            <p:cNvPr id="7" name="Heptágono 6">
              <a:extLst>
                <a:ext uri="{FF2B5EF4-FFF2-40B4-BE49-F238E27FC236}">
                  <a16:creationId xmlns:a16="http://schemas.microsoft.com/office/drawing/2014/main" id="{4D410E8D-ED5A-4E98-88C8-E43CC6F011DB}"/>
                </a:ext>
              </a:extLst>
            </p:cNvPr>
            <p:cNvSpPr/>
            <p:nvPr/>
          </p:nvSpPr>
          <p:spPr>
            <a:xfrm>
              <a:off x="3419872" y="1297451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3</a:t>
              </a:r>
            </a:p>
          </p:txBody>
        </p:sp>
        <p:sp>
          <p:nvSpPr>
            <p:cNvPr id="8" name="Heptágono 7">
              <a:extLst>
                <a:ext uri="{FF2B5EF4-FFF2-40B4-BE49-F238E27FC236}">
                  <a16:creationId xmlns:a16="http://schemas.microsoft.com/office/drawing/2014/main" id="{A2FCEC92-0ACA-4139-99A2-9F01DA0902D7}"/>
                </a:ext>
              </a:extLst>
            </p:cNvPr>
            <p:cNvSpPr/>
            <p:nvPr/>
          </p:nvSpPr>
          <p:spPr>
            <a:xfrm>
              <a:off x="2051720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2</a:t>
              </a:r>
            </a:p>
          </p:txBody>
        </p:sp>
        <p:sp>
          <p:nvSpPr>
            <p:cNvPr id="9" name="Heptágono 8">
              <a:extLst>
                <a:ext uri="{FF2B5EF4-FFF2-40B4-BE49-F238E27FC236}">
                  <a16:creationId xmlns:a16="http://schemas.microsoft.com/office/drawing/2014/main" id="{32B8CB21-0607-4A57-B9EE-B07C15CBE0D6}"/>
                </a:ext>
              </a:extLst>
            </p:cNvPr>
            <p:cNvSpPr/>
            <p:nvPr/>
          </p:nvSpPr>
          <p:spPr>
            <a:xfrm>
              <a:off x="3419872" y="2735045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4</a:t>
              </a:r>
            </a:p>
          </p:txBody>
        </p:sp>
        <p:sp>
          <p:nvSpPr>
            <p:cNvPr id="10" name="Heptágono 9">
              <a:extLst>
                <a:ext uri="{FF2B5EF4-FFF2-40B4-BE49-F238E27FC236}">
                  <a16:creationId xmlns:a16="http://schemas.microsoft.com/office/drawing/2014/main" id="{99BDED91-0897-4B63-80F1-17CE27243345}"/>
                </a:ext>
              </a:extLst>
            </p:cNvPr>
            <p:cNvSpPr/>
            <p:nvPr/>
          </p:nvSpPr>
          <p:spPr>
            <a:xfrm>
              <a:off x="4355976" y="2016248"/>
              <a:ext cx="432048" cy="366536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2400" dirty="0"/>
                <a:t>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E7549300-3A6D-4FF0-9B6B-C37773ED2B5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1504878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075560B2-D38C-426D-AA20-A4BBB649E7DD}"/>
                </a:ext>
              </a:extLst>
            </p:cNvPr>
            <p:cNvCxnSpPr>
              <a:cxnSpLocks/>
              <a:stCxn id="6" idx="1"/>
              <a:endCxn id="7" idx="4"/>
            </p:cNvCxnSpPr>
            <p:nvPr/>
          </p:nvCxnSpPr>
          <p:spPr>
            <a:xfrm>
              <a:off x="2483769" y="1533173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D58FAE6-9843-49BA-84D6-ED2288E11A3E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2440982" y="1663989"/>
              <a:ext cx="1098775" cy="11436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1B0764-1932-4EDF-B643-A309D1E8C59D}"/>
                </a:ext>
              </a:extLst>
            </p:cNvPr>
            <p:cNvCxnSpPr>
              <a:cxnSpLocks/>
              <a:stCxn id="5" idx="2"/>
              <a:endCxn id="8" idx="5"/>
            </p:cNvCxnSpPr>
            <p:nvPr/>
          </p:nvCxnSpPr>
          <p:spPr>
            <a:xfrm>
              <a:off x="1427779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54E70B9-EDC1-4A4C-A4EF-2984E48E7E0B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2267744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84A11072-79BA-4005-9AED-68DC4F9E36A8}"/>
                </a:ext>
              </a:extLst>
            </p:cNvPr>
            <p:cNvCxnSpPr>
              <a:cxnSpLocks/>
              <a:stCxn id="8" idx="1"/>
              <a:endCxn id="9" idx="4"/>
            </p:cNvCxnSpPr>
            <p:nvPr/>
          </p:nvCxnSpPr>
          <p:spPr>
            <a:xfrm>
              <a:off x="2483769" y="2970767"/>
              <a:ext cx="93610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45DCD00-C180-4E6D-AF4A-0D562DBA36A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635896" y="1663989"/>
              <a:ext cx="96139" cy="10710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ADE7A3F-50D9-473A-9081-FABC5549C525}"/>
                </a:ext>
              </a:extLst>
            </p:cNvPr>
            <p:cNvCxnSpPr>
              <a:cxnSpLocks/>
              <a:stCxn id="7" idx="1"/>
              <a:endCxn id="10" idx="5"/>
            </p:cNvCxnSpPr>
            <p:nvPr/>
          </p:nvCxnSpPr>
          <p:spPr>
            <a:xfrm>
              <a:off x="3851921" y="1533173"/>
              <a:ext cx="546841" cy="55567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B46A91A3-5D04-44E3-8187-49CFD3331334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V="1">
              <a:off x="3809134" y="2382786"/>
              <a:ext cx="666727" cy="424856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2A510CD-7FF2-416D-8511-D55D2EC01416}"/>
                </a:ext>
              </a:extLst>
            </p:cNvPr>
            <p:cNvSpPr txBox="1"/>
            <p:nvPr/>
          </p:nvSpPr>
          <p:spPr>
            <a:xfrm rot="16574474">
              <a:off x="1784044" y="2052415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B4D0CA0-24B6-41DA-A7D7-6E2CF3196EFD}"/>
                </a:ext>
              </a:extLst>
            </p:cNvPr>
            <p:cNvSpPr txBox="1"/>
            <p:nvPr/>
          </p:nvSpPr>
          <p:spPr>
            <a:xfrm rot="16519489">
              <a:off x="3129623" y="2066714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7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3260290-EAF8-4628-8F13-7281A1352BD3}"/>
                </a:ext>
              </a:extLst>
            </p:cNvPr>
            <p:cNvSpPr txBox="1"/>
            <p:nvPr/>
          </p:nvSpPr>
          <p:spPr>
            <a:xfrm rot="1999641">
              <a:off x="1238908" y="2542711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13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D72A993-E129-4668-B915-9D3F12131B93}"/>
                </a:ext>
              </a:extLst>
            </p:cNvPr>
            <p:cNvSpPr txBox="1"/>
            <p:nvPr/>
          </p:nvSpPr>
          <p:spPr>
            <a:xfrm rot="18802040">
              <a:off x="1262447" y="1581928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16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0ABCE45-6BAD-4E79-990C-FCEB698BD7F4}"/>
                </a:ext>
              </a:extLst>
            </p:cNvPr>
            <p:cNvSpPr txBox="1"/>
            <p:nvPr/>
          </p:nvSpPr>
          <p:spPr>
            <a:xfrm rot="18740586">
              <a:off x="2521409" y="1953912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9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55A2254-D5C4-41A2-8A34-398B8E68DD46}"/>
                </a:ext>
              </a:extLst>
            </p:cNvPr>
            <p:cNvSpPr txBox="1"/>
            <p:nvPr/>
          </p:nvSpPr>
          <p:spPr>
            <a:xfrm>
              <a:off x="2570386" y="122718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12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99DEE9A-9335-47AB-8B43-3F8079B6A551}"/>
                </a:ext>
              </a:extLst>
            </p:cNvPr>
            <p:cNvSpPr txBox="1"/>
            <p:nvPr/>
          </p:nvSpPr>
          <p:spPr>
            <a:xfrm>
              <a:off x="2538012" y="2942589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14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2941F3B-AD91-43DE-8EAC-7D7E96EB8178}"/>
                </a:ext>
              </a:extLst>
            </p:cNvPr>
            <p:cNvSpPr txBox="1"/>
            <p:nvPr/>
          </p:nvSpPr>
          <p:spPr>
            <a:xfrm rot="2805627">
              <a:off x="3842125" y="1566936"/>
              <a:ext cx="792088" cy="30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20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2EA550B-578E-4540-A5A8-6785FD62B25A}"/>
                </a:ext>
              </a:extLst>
            </p:cNvPr>
            <p:cNvSpPr txBox="1"/>
            <p:nvPr/>
          </p:nvSpPr>
          <p:spPr>
            <a:xfrm rot="19677552">
              <a:off x="3840046" y="2594314"/>
              <a:ext cx="792088" cy="281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4</a:t>
              </a:r>
            </a:p>
          </p:txBody>
        </p: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DF9165-ABBE-48EF-9814-38A3755F2669}"/>
              </a:ext>
            </a:extLst>
          </p:cNvPr>
          <p:cNvCxnSpPr>
            <a:cxnSpLocks/>
          </p:cNvCxnSpPr>
          <p:nvPr/>
        </p:nvCxnSpPr>
        <p:spPr>
          <a:xfrm>
            <a:off x="2824512" y="1700808"/>
            <a:ext cx="289778" cy="30392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4BDB0EE-39AD-4B60-8F04-56EF6A2107CD}"/>
              </a:ext>
            </a:extLst>
          </p:cNvPr>
          <p:cNvCxnSpPr>
            <a:cxnSpLocks/>
          </p:cNvCxnSpPr>
          <p:nvPr/>
        </p:nvCxnSpPr>
        <p:spPr>
          <a:xfrm>
            <a:off x="3988366" y="1700808"/>
            <a:ext cx="14973" cy="31916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185D97F-92B8-4EE0-A29C-859C9474C8A4}"/>
              </a:ext>
            </a:extLst>
          </p:cNvPr>
          <p:cNvCxnSpPr>
            <a:cxnSpLocks/>
          </p:cNvCxnSpPr>
          <p:nvPr/>
        </p:nvCxnSpPr>
        <p:spPr>
          <a:xfrm>
            <a:off x="4422255" y="1813466"/>
            <a:ext cx="1307768" cy="30789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D59814C-D4CF-46F3-876F-5383F959F182}"/>
              </a:ext>
            </a:extLst>
          </p:cNvPr>
          <p:cNvSpPr txBox="1"/>
          <p:nvPr/>
        </p:nvSpPr>
        <p:spPr>
          <a:xfrm>
            <a:off x="2471030" y="1628800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29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75D9B53-775B-4B23-9F26-3006FD503F92}"/>
              </a:ext>
            </a:extLst>
          </p:cNvPr>
          <p:cNvSpPr txBox="1"/>
          <p:nvPr/>
        </p:nvSpPr>
        <p:spPr>
          <a:xfrm>
            <a:off x="3622110" y="1619000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26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CACCF3-1842-4C34-A04C-B6674BB9A71D}"/>
              </a:ext>
            </a:extLst>
          </p:cNvPr>
          <p:cNvSpPr txBox="1"/>
          <p:nvPr/>
        </p:nvSpPr>
        <p:spPr>
          <a:xfrm>
            <a:off x="4453589" y="1672416"/>
            <a:ext cx="51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1985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Teorema Max Flow – Min </a:t>
            </a:r>
            <a:r>
              <a:rPr lang="es-AR" dirty="0" err="1"/>
              <a:t>Cut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5285355" cy="1677481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/>
                  <a:t>El valor del flujo máximo entre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s-AR" dirty="0"/>
                  <a:t> y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AR" dirty="0"/>
                  <a:t> posible coincide con el valor del mínimo corte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/>
                      </a:rPr>
                      <m:t>𝑠</m:t>
                    </m:r>
                    <m:r>
                      <a:rPr lang="es-AR" i="1" smtClean="0">
                        <a:latin typeface="Cambria Math"/>
                      </a:rPr>
                      <m:t>−</m:t>
                    </m:r>
                    <m:r>
                      <a:rPr lang="es-AR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A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5285355" cy="1677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A0794A2B-3C90-4CC7-9417-D845C017A377}"/>
              </a:ext>
            </a:extLst>
          </p:cNvPr>
          <p:cNvGrpSpPr/>
          <p:nvPr/>
        </p:nvGrpSpPr>
        <p:grpSpPr>
          <a:xfrm>
            <a:off x="2339752" y="3429000"/>
            <a:ext cx="5616624" cy="2520280"/>
            <a:chOff x="4949409" y="1992014"/>
            <a:chExt cx="3833781" cy="2082506"/>
          </a:xfrm>
        </p:grpSpPr>
        <p:grpSp>
          <p:nvGrpSpPr>
            <p:cNvPr id="5" name="Group 4"/>
            <p:cNvGrpSpPr/>
            <p:nvPr/>
          </p:nvGrpSpPr>
          <p:grpSpPr>
            <a:xfrm>
              <a:off x="4949409" y="1992014"/>
              <a:ext cx="3833781" cy="2082506"/>
              <a:chOff x="4582395" y="2773331"/>
              <a:chExt cx="3833781" cy="2082506"/>
            </a:xfrm>
          </p:grpSpPr>
          <p:cxnSp>
            <p:nvCxnSpPr>
              <p:cNvPr id="8" name="Straight Arrow Connector 7"/>
              <p:cNvCxnSpPr>
                <a:stCxn id="10" idx="7"/>
                <a:endCxn id="11" idx="2"/>
              </p:cNvCxnSpPr>
              <p:nvPr/>
            </p:nvCxnSpPr>
            <p:spPr>
              <a:xfrm flipV="1">
                <a:off x="4848391" y="3050330"/>
                <a:ext cx="736941" cy="8465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8104542" y="4035843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4542" y="4035843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582395" y="3851258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1" i="1" dirty="0" smtClean="0"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2395" y="3851258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/>
              <p:cNvSpPr/>
              <p:nvPr/>
            </p:nvSpPr>
            <p:spPr>
              <a:xfrm>
                <a:off x="5585332" y="2894513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2</a:t>
                </a:r>
                <a:endParaRPr lang="fr-FR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5565509" y="4301839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5509" y="4301839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6898258" y="4480417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258" y="4480417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7208074" y="2986846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fr-FR" sz="1600" b="1" dirty="0"/>
                  </a:p>
                </p:txBody>
              </p:sp>
            </mc:Choice>
            <mc:Fallback xmlns=""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8074" y="2986846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>
                <a:stCxn id="10" idx="6"/>
                <a:endCxn id="12" idx="2"/>
              </p:cNvCxnSpPr>
              <p:nvPr/>
            </p:nvCxnSpPr>
            <p:spPr>
              <a:xfrm>
                <a:off x="4894029" y="4007075"/>
                <a:ext cx="671480" cy="4505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3" idx="6"/>
                <a:endCxn id="9" idx="3"/>
              </p:cNvCxnSpPr>
              <p:nvPr/>
            </p:nvCxnSpPr>
            <p:spPr>
              <a:xfrm flipV="1">
                <a:off x="7209892" y="4301839"/>
                <a:ext cx="940288" cy="3343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4" idx="5"/>
                <a:endCxn id="9" idx="1"/>
              </p:cNvCxnSpPr>
              <p:nvPr/>
            </p:nvCxnSpPr>
            <p:spPr>
              <a:xfrm>
                <a:off x="7474070" y="3252842"/>
                <a:ext cx="676110" cy="8286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5"/>
                <a:endCxn id="9" idx="2"/>
              </p:cNvCxnSpPr>
              <p:nvPr/>
            </p:nvCxnSpPr>
            <p:spPr>
              <a:xfrm>
                <a:off x="5851328" y="3160509"/>
                <a:ext cx="2253214" cy="10311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6"/>
                <a:endCxn id="13" idx="2"/>
              </p:cNvCxnSpPr>
              <p:nvPr/>
            </p:nvCxnSpPr>
            <p:spPr>
              <a:xfrm>
                <a:off x="5877143" y="4457656"/>
                <a:ext cx="1021115" cy="1785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4" idx="2"/>
              </p:cNvCxnSpPr>
              <p:nvPr/>
            </p:nvCxnSpPr>
            <p:spPr>
              <a:xfrm>
                <a:off x="5896966" y="3050330"/>
                <a:ext cx="1311108" cy="923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988110" y="322497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988110" y="411717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802856" y="34274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19180" y="32427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42336" y="27733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264513" y="4486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600327" y="44288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fr-FR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 flipH="1">
              <a:off x="5261043" y="2602178"/>
              <a:ext cx="3256151" cy="80816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de datos</a:t>
            </a:r>
          </a:p>
        </p:txBody>
      </p:sp>
      <p:pic>
        <p:nvPicPr>
          <p:cNvPr id="4" name="Picture 10" descr="http://www.infovista.com/Portals/0/BB_Network_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493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9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40050EB-5004-4C8F-906D-2650BC9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AR" dirty="0"/>
              <a:t>Algoritmo Ford-</a:t>
            </a:r>
            <a:r>
              <a:rPr lang="es-AR" dirty="0" err="1"/>
              <a:t>Fulkerson</a:t>
            </a:r>
            <a:endParaRPr lang="es-A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B6028D-5FCE-4945-9F75-9A98F79069CB}"/>
              </a:ext>
            </a:extLst>
          </p:cNvPr>
          <p:cNvSpPr txBox="1">
            <a:spLocks/>
          </p:cNvSpPr>
          <p:nvPr/>
        </p:nvSpPr>
        <p:spPr>
          <a:xfrm>
            <a:off x="683568" y="1772817"/>
            <a:ext cx="7632848" cy="381642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Si la elección de camino aumentante no es buena, puede no encontrar el óptimo.</a:t>
            </a:r>
          </a:p>
          <a:p>
            <a:r>
              <a:rPr lang="es-AR" dirty="0"/>
              <a:t>Con caminos más cortos es polinomial. O(NA</a:t>
            </a:r>
            <a:r>
              <a:rPr lang="es-AR" baseline="30000" dirty="0"/>
              <a:t>2</a:t>
            </a:r>
            <a:r>
              <a:rPr lang="es-A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955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5006611" y="1358346"/>
            <a:ext cx="1267415" cy="4392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>
            <a:off x="7710825" y="1358346"/>
            <a:ext cx="1267415" cy="43924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r>
              <a:rPr lang="en-US" dirty="0"/>
              <a:t> Optima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tienen</a:t>
            </a:r>
            <a:r>
              <a:rPr lang="en-US" dirty="0"/>
              <a:t> dos </a:t>
            </a:r>
            <a:r>
              <a:rPr lang="en-US" dirty="0" err="1"/>
              <a:t>conjuntos</a:t>
            </a:r>
            <a:r>
              <a:rPr lang="en-US" dirty="0"/>
              <a:t> de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y se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parejas</a:t>
            </a:r>
            <a:r>
              <a:rPr lang="en-US" dirty="0"/>
              <a:t> con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minimizando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total.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pareja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asignación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Ejemplos</a:t>
            </a:r>
            <a:r>
              <a:rPr lang="en-US" dirty="0"/>
              <a:t>:</a:t>
            </a:r>
          </a:p>
          <a:p>
            <a:r>
              <a:rPr lang="en-US" dirty="0"/>
              <a:t>Personas y </a:t>
            </a:r>
            <a:r>
              <a:rPr lang="en-US" dirty="0" err="1"/>
              <a:t>proyectos</a:t>
            </a:r>
            <a:endParaRPr lang="en-US" dirty="0"/>
          </a:p>
          <a:p>
            <a:r>
              <a:rPr lang="en-US" dirty="0" err="1"/>
              <a:t>Tareas</a:t>
            </a:r>
            <a:r>
              <a:rPr lang="en-US" dirty="0"/>
              <a:t> y </a:t>
            </a:r>
            <a:r>
              <a:rPr lang="en-US" dirty="0" err="1"/>
              <a:t>máquinas</a:t>
            </a:r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484502" y="1862221"/>
            <a:ext cx="3015848" cy="3534597"/>
            <a:chOff x="5484502" y="1862221"/>
            <a:chExt cx="3015848" cy="3534597"/>
          </a:xfrm>
        </p:grpSpPr>
        <p:sp>
          <p:nvSpPr>
            <p:cNvPr id="5" name="Oval 4"/>
            <p:cNvSpPr/>
            <p:nvPr/>
          </p:nvSpPr>
          <p:spPr>
            <a:xfrm>
              <a:off x="5484502" y="1862221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1</a:t>
              </a:r>
              <a:endParaRPr lang="fr-FR" sz="1600" b="1" i="1" dirty="0"/>
            </a:p>
          </p:txBody>
        </p:sp>
        <p:cxnSp>
          <p:nvCxnSpPr>
            <p:cNvPr id="6" name="Straight Arrow Connector 5"/>
            <p:cNvCxnSpPr>
              <a:stCxn id="5" idx="4"/>
              <a:endCxn id="11" idx="0"/>
            </p:cNvCxnSpPr>
            <p:nvPr/>
          </p:nvCxnSpPr>
          <p:spPr>
            <a:xfrm>
              <a:off x="5640319" y="2173855"/>
              <a:ext cx="2704214" cy="2861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484502" y="2518760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02" y="2518760"/>
                  <a:ext cx="311634" cy="311634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484502" y="5085184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latin typeface="Cambria Math"/>
                          </a:rPr>
                          <m:t>𝒑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02" y="5085184"/>
                  <a:ext cx="311634" cy="311634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8172400" y="1862221"/>
              <a:ext cx="311634" cy="3116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1</a:t>
              </a:r>
              <a:endParaRPr lang="fr-FR" sz="16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8172400" y="2518760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00" y="2518760"/>
                  <a:ext cx="311634" cy="311634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8188716" y="5035625"/>
                  <a:ext cx="311634" cy="3116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/>
                          </a:rPr>
                          <m:t>𝒑</m:t>
                        </m:r>
                      </m:oMath>
                    </m:oMathPara>
                  </a14:m>
                  <a:endParaRPr lang="fr-FR" sz="1600" b="1" i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716" y="5035625"/>
                  <a:ext cx="311634" cy="311634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5" idx="5"/>
              <a:endCxn id="10" idx="1"/>
            </p:cNvCxnSpPr>
            <p:nvPr/>
          </p:nvCxnSpPr>
          <p:spPr>
            <a:xfrm>
              <a:off x="5750498" y="2128217"/>
              <a:ext cx="2467540" cy="436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6"/>
              <a:endCxn id="9" idx="2"/>
            </p:cNvCxnSpPr>
            <p:nvPr/>
          </p:nvCxnSpPr>
          <p:spPr>
            <a:xfrm>
              <a:off x="5796136" y="2018038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5"/>
              <a:endCxn id="11" idx="1"/>
            </p:cNvCxnSpPr>
            <p:nvPr/>
          </p:nvCxnSpPr>
          <p:spPr>
            <a:xfrm>
              <a:off x="5750498" y="2784756"/>
              <a:ext cx="2483856" cy="2296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10" idx="2"/>
            </p:cNvCxnSpPr>
            <p:nvPr/>
          </p:nvCxnSpPr>
          <p:spPr>
            <a:xfrm>
              <a:off x="5796136" y="2674577"/>
              <a:ext cx="23762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7"/>
              <a:endCxn id="9" idx="3"/>
            </p:cNvCxnSpPr>
            <p:nvPr/>
          </p:nvCxnSpPr>
          <p:spPr>
            <a:xfrm flipV="1">
              <a:off x="5750498" y="2128217"/>
              <a:ext cx="2467540" cy="4361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6"/>
              <a:endCxn id="11" idx="2"/>
            </p:cNvCxnSpPr>
            <p:nvPr/>
          </p:nvCxnSpPr>
          <p:spPr>
            <a:xfrm flipV="1">
              <a:off x="5796136" y="5191442"/>
              <a:ext cx="2392580" cy="495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7"/>
              <a:endCxn id="10" idx="4"/>
            </p:cNvCxnSpPr>
            <p:nvPr/>
          </p:nvCxnSpPr>
          <p:spPr>
            <a:xfrm flipV="1">
              <a:off x="5750498" y="2830394"/>
              <a:ext cx="2577719" cy="2300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9" idx="4"/>
            </p:cNvCxnSpPr>
            <p:nvPr/>
          </p:nvCxnSpPr>
          <p:spPr>
            <a:xfrm flipV="1">
              <a:off x="5640319" y="2173855"/>
              <a:ext cx="2687898" cy="291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640319" y="3068960"/>
              <a:ext cx="0" cy="1713593"/>
            </a:xfrm>
            <a:prstGeom prst="straightConnector1">
              <a:avLst/>
            </a:prstGeom>
            <a:ln w="25400" cap="rnd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334551" y="3227576"/>
              <a:ext cx="9982" cy="1554977"/>
            </a:xfrm>
            <a:prstGeom prst="straightConnector1">
              <a:avLst/>
            </a:prstGeom>
            <a:ln w="25400" cap="rnd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32040" y="5399443"/>
                <a:ext cx="589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99443"/>
                <a:ext cx="589585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6555" y="5399443"/>
                <a:ext cx="596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55" y="5399443"/>
                <a:ext cx="596702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6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llevar</a:t>
                </a:r>
                <a:r>
                  <a:rPr lang="en-US" dirty="0"/>
                  <a:t> a un </a:t>
                </a:r>
                <a:r>
                  <a:rPr lang="en-US" dirty="0" err="1"/>
                  <a:t>problema</a:t>
                </a:r>
                <a:r>
                  <a:rPr lang="en-US" dirty="0"/>
                  <a:t> de FMC </a:t>
                </a:r>
                <a:r>
                  <a:rPr lang="en-US" dirty="0" err="1"/>
                  <a:t>tomando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definiendo</a:t>
                </a:r>
                <a:r>
                  <a:rPr lang="fr-FR" dirty="0"/>
                  <a:t> </a:t>
                </a:r>
                <a:r>
                  <a:rPr lang="fr-FR" dirty="0" err="1"/>
                  <a:t>todas</a:t>
                </a:r>
                <a:r>
                  <a:rPr lang="fr-FR" dirty="0"/>
                  <a:t> las </a:t>
                </a:r>
                <a:r>
                  <a:rPr lang="fr-FR" dirty="0" err="1"/>
                  <a:t>capacidades</a:t>
                </a:r>
                <a:r>
                  <a:rPr lang="fr-FR" dirty="0"/>
                  <a:t> </a:t>
                </a:r>
                <a:r>
                  <a:rPr lang="fr-FR" dirty="0" err="1"/>
                  <a:t>igual</a:t>
                </a:r>
                <a:r>
                  <a:rPr lang="fr-FR" dirty="0"/>
                  <a:t> a 1 y </a:t>
                </a:r>
                <a:r>
                  <a:rPr lang="fr-FR" dirty="0" err="1"/>
                  <a:t>definiendo</a:t>
                </a:r>
                <a:r>
                  <a:rPr lang="fr-FR" dirty="0"/>
                  <a:t> los </a:t>
                </a:r>
                <a:r>
                  <a:rPr lang="fr-FR" dirty="0" err="1"/>
                  <a:t>potenciales</a:t>
                </a:r>
                <a:r>
                  <a:rPr lang="fr-FR" dirty="0"/>
                  <a:t> 1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y -1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5141237" y="1683680"/>
            <a:ext cx="3731331" cy="3770836"/>
            <a:chOff x="5141237" y="1683680"/>
            <a:chExt cx="3731331" cy="3770836"/>
          </a:xfrm>
        </p:grpSpPr>
        <p:grpSp>
          <p:nvGrpSpPr>
            <p:cNvPr id="4" name="Group 3"/>
            <p:cNvGrpSpPr/>
            <p:nvPr/>
          </p:nvGrpSpPr>
          <p:grpSpPr>
            <a:xfrm>
              <a:off x="5484502" y="1862221"/>
              <a:ext cx="3015848" cy="3534597"/>
              <a:chOff x="5484502" y="1862221"/>
              <a:chExt cx="3015848" cy="353459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484502" y="1862221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/>
                  <a:t>1</a:t>
                </a:r>
                <a:endParaRPr lang="fr-FR" sz="1600" b="1" i="1" dirty="0"/>
              </a:p>
            </p:txBody>
          </p:sp>
          <p:cxnSp>
            <p:nvCxnSpPr>
              <p:cNvPr id="6" name="Straight Arrow Connector 5"/>
              <p:cNvCxnSpPr>
                <a:stCxn id="5" idx="4"/>
                <a:endCxn id="11" idx="0"/>
              </p:cNvCxnSpPr>
              <p:nvPr/>
            </p:nvCxnSpPr>
            <p:spPr>
              <a:xfrm>
                <a:off x="5640319" y="2173855"/>
                <a:ext cx="2704214" cy="28617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5484502" y="2518760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02" y="2518760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5484502" y="5085184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dirty="0" smtClean="0">
                              <a:latin typeface="Cambria Math"/>
                            </a:rPr>
                            <m:t>𝒑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02" y="5085184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/>
              <p:cNvSpPr/>
              <p:nvPr/>
            </p:nvSpPr>
            <p:spPr>
              <a:xfrm>
                <a:off x="8172400" y="1862221"/>
                <a:ext cx="311634" cy="3116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/>
                  <a:t>1</a:t>
                </a:r>
                <a:endParaRPr lang="fr-FR" sz="1600" b="1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8172400" y="2518760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400" y="2518760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8188716" y="5035625"/>
                    <a:ext cx="311634" cy="3116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/>
                            </a:rPr>
                            <m:t>𝒑</m:t>
                          </m:r>
                        </m:oMath>
                      </m:oMathPara>
                    </a14:m>
                    <a:endParaRPr lang="fr-FR" sz="1600" b="1" i="1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716" y="5035625"/>
                    <a:ext cx="311634" cy="311634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>
                <a:stCxn id="5" idx="5"/>
                <a:endCxn id="10" idx="1"/>
              </p:cNvCxnSpPr>
              <p:nvPr/>
            </p:nvCxnSpPr>
            <p:spPr>
              <a:xfrm>
                <a:off x="5750498" y="2128217"/>
                <a:ext cx="2467540" cy="436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" idx="6"/>
                <a:endCxn id="9" idx="2"/>
              </p:cNvCxnSpPr>
              <p:nvPr/>
            </p:nvCxnSpPr>
            <p:spPr>
              <a:xfrm>
                <a:off x="5796136" y="2018038"/>
                <a:ext cx="2376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5"/>
                <a:endCxn id="11" idx="1"/>
              </p:cNvCxnSpPr>
              <p:nvPr/>
            </p:nvCxnSpPr>
            <p:spPr>
              <a:xfrm>
                <a:off x="5750498" y="2784756"/>
                <a:ext cx="2483856" cy="22965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6"/>
                <a:endCxn id="10" idx="2"/>
              </p:cNvCxnSpPr>
              <p:nvPr/>
            </p:nvCxnSpPr>
            <p:spPr>
              <a:xfrm>
                <a:off x="5796136" y="2674577"/>
                <a:ext cx="2376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7"/>
                <a:endCxn id="9" idx="3"/>
              </p:cNvCxnSpPr>
              <p:nvPr/>
            </p:nvCxnSpPr>
            <p:spPr>
              <a:xfrm flipV="1">
                <a:off x="5750498" y="2128217"/>
                <a:ext cx="2467540" cy="4361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5796136" y="5191442"/>
                <a:ext cx="2392580" cy="495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8" idx="7"/>
                <a:endCxn id="10" idx="4"/>
              </p:cNvCxnSpPr>
              <p:nvPr/>
            </p:nvCxnSpPr>
            <p:spPr>
              <a:xfrm flipV="1">
                <a:off x="5750498" y="2830394"/>
                <a:ext cx="2577719" cy="2300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8" idx="0"/>
                <a:endCxn id="9" idx="4"/>
              </p:cNvCxnSpPr>
              <p:nvPr/>
            </p:nvCxnSpPr>
            <p:spPr>
              <a:xfrm flipV="1">
                <a:off x="5640319" y="2173855"/>
                <a:ext cx="2687898" cy="29113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5640319" y="3068960"/>
                <a:ext cx="0" cy="1713593"/>
              </a:xfrm>
              <a:prstGeom prst="straightConnector1">
                <a:avLst/>
              </a:prstGeom>
              <a:ln w="25400" cap="rnd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8334551" y="3227576"/>
                <a:ext cx="9982" cy="1554977"/>
              </a:xfrm>
              <a:prstGeom prst="straightConnector1">
                <a:avLst/>
              </a:prstGeom>
              <a:ln w="25400" cap="rnd"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5141237" y="1683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42794" y="25089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2794" y="5056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62433" y="16836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41583" y="25725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08304" y="1943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fr-FR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84034" y="18036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00350" y="248979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00350" y="5085184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8822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7772681" y="2132856"/>
            <a:ext cx="703840" cy="2448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5148064" y="1818013"/>
            <a:ext cx="703840" cy="36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tienen</a:t>
                </a:r>
                <a:r>
                  <a:rPr lang="en-US" dirty="0"/>
                  <a:t> dos </a:t>
                </a:r>
                <a:r>
                  <a:rPr lang="en-US" dirty="0" err="1"/>
                  <a:t>tipos</a:t>
                </a:r>
                <a:r>
                  <a:rPr lang="en-US" dirty="0"/>
                  <a:t> de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suministro</a:t>
                </a:r>
                <a:r>
                  <a:rPr lang="en-US" dirty="0"/>
                  <a:t> y de </a:t>
                </a:r>
                <a:r>
                  <a:rPr lang="en-US" dirty="0" err="1"/>
                  <a:t>consumo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) no </a:t>
                </a:r>
                <a:r>
                  <a:rPr lang="en-US" dirty="0" err="1"/>
                  <a:t>necesariamente</a:t>
                </a:r>
                <a:r>
                  <a:rPr lang="en-US" dirty="0"/>
                  <a:t> la </a:t>
                </a:r>
                <a:r>
                  <a:rPr lang="en-US" dirty="0" err="1"/>
                  <a:t>misma</a:t>
                </a:r>
                <a:r>
                  <a:rPr lang="en-US" dirty="0"/>
                  <a:t> </a:t>
                </a:r>
                <a:r>
                  <a:rPr lang="en-US" dirty="0" err="1"/>
                  <a:t>cantidad</a:t>
                </a:r>
                <a:r>
                  <a:rPr lang="en-US" dirty="0"/>
                  <a:t> de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Los arcos van de los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suministro</a:t>
                </a:r>
                <a:r>
                  <a:rPr lang="en-US" dirty="0"/>
                  <a:t> a los </a:t>
                </a:r>
                <a:r>
                  <a:rPr lang="en-US" dirty="0" err="1"/>
                  <a:t>nodos</a:t>
                </a:r>
                <a:r>
                  <a:rPr lang="en-US" dirty="0"/>
                  <a:t> de </a:t>
                </a:r>
                <a:r>
                  <a:rPr lang="en-US" dirty="0" err="1"/>
                  <a:t>demanda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Es</a:t>
                </a:r>
                <a:r>
                  <a:rPr lang="en-US" dirty="0"/>
                  <a:t> el </a:t>
                </a:r>
                <a:r>
                  <a:rPr lang="en-US" dirty="0" err="1"/>
                  <a:t>típico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 de </a:t>
                </a:r>
                <a:r>
                  <a:rPr lang="en-US" dirty="0" err="1"/>
                  <a:t>distribución</a:t>
                </a:r>
                <a:r>
                  <a:rPr lang="en-US" dirty="0"/>
                  <a:t> de </a:t>
                </a:r>
                <a:r>
                  <a:rPr lang="en-US" dirty="0" err="1"/>
                  <a:t>productos</a:t>
                </a:r>
                <a:r>
                  <a:rPr lang="en-US" dirty="0"/>
                  <a:t> de </a:t>
                </a:r>
                <a:r>
                  <a:rPr lang="en-US" dirty="0" err="1"/>
                  <a:t>las</a:t>
                </a:r>
                <a:r>
                  <a:rPr lang="en-US" dirty="0"/>
                  <a:t> </a:t>
                </a:r>
                <a:r>
                  <a:rPr lang="en-US" dirty="0" err="1"/>
                  <a:t>fábricas</a:t>
                </a:r>
                <a:r>
                  <a:rPr lang="en-US" dirty="0"/>
                  <a:t> a los </a:t>
                </a:r>
                <a:r>
                  <a:rPr lang="en-US" dirty="0" err="1"/>
                  <a:t>almacenes</a:t>
                </a:r>
                <a:r>
                  <a:rPr lang="en-US" dirty="0"/>
                  <a:t> o de los </a:t>
                </a:r>
                <a:r>
                  <a:rPr lang="en-US" dirty="0" err="1"/>
                  <a:t>almacenes</a:t>
                </a:r>
                <a:r>
                  <a:rPr lang="en-US" dirty="0"/>
                  <a:t> a los </a:t>
                </a:r>
                <a:r>
                  <a:rPr lang="en-US" dirty="0" err="1"/>
                  <a:t>negocios</a:t>
                </a:r>
                <a:r>
                  <a:rPr lang="en-US" dirty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4860032" y="2429464"/>
            <a:ext cx="3933826" cy="1999069"/>
            <a:chOff x="0" y="0"/>
            <a:chExt cx="3933826" cy="1999069"/>
          </a:xfrm>
        </p:grpSpPr>
        <p:cxnSp>
          <p:nvCxnSpPr>
            <p:cNvPr id="81" name="Straight Arrow Connector 80"/>
            <p:cNvCxnSpPr>
              <a:stCxn id="100" idx="6"/>
              <a:endCxn id="103" idx="2"/>
            </p:cNvCxnSpPr>
            <p:nvPr/>
          </p:nvCxnSpPr>
          <p:spPr>
            <a:xfrm>
              <a:off x="796102" y="1087228"/>
              <a:ext cx="2332099" cy="264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0" y="0"/>
              <a:ext cx="3933826" cy="1999069"/>
              <a:chOff x="0" y="0"/>
              <a:chExt cx="3933826" cy="1999069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0" y="0"/>
                <a:ext cx="3933826" cy="1999069"/>
                <a:chOff x="0" y="0"/>
                <a:chExt cx="3933826" cy="2364866"/>
              </a:xfrm>
            </p:grpSpPr>
            <p:sp>
              <p:nvSpPr>
                <p:cNvPr id="85" name="TextBox 25"/>
                <p:cNvSpPr txBox="1"/>
                <p:nvPr/>
              </p:nvSpPr>
              <p:spPr>
                <a:xfrm>
                  <a:off x="1409701" y="1990725"/>
                  <a:ext cx="442779" cy="374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/>
                    <a:t>30</a:t>
                  </a:r>
                  <a:endParaRPr lang="fr-FR" sz="1400"/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0" y="0"/>
                  <a:ext cx="3933826" cy="2251764"/>
                  <a:chOff x="0" y="0"/>
                  <a:chExt cx="3933826" cy="2251764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0" y="0"/>
                    <a:ext cx="3933826" cy="2251764"/>
                    <a:chOff x="0" y="0"/>
                    <a:chExt cx="3943894" cy="225176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486506" y="178541"/>
                      <a:ext cx="2961335" cy="2058222"/>
                      <a:chOff x="486506" y="178541"/>
                      <a:chExt cx="2961335" cy="2058222"/>
                    </a:xfrm>
                  </p:grpSpPr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486506" y="178541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1200" b="1" i="1"/>
                          <a:t>1</a:t>
                        </a:r>
                        <a:endParaRPr lang="fr-FR" sz="1200" b="1" i="1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0" name="Oval 99"/>
                          <p:cNvSpPr/>
                          <p:nvPr/>
                        </p:nvSpPr>
                        <p:spPr>
                          <a:xfrm>
                            <a:off x="486506" y="1130355"/>
                            <a:ext cx="311634" cy="31163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square" rtlCol="0" anchor="ctr"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𝟐</m:t>
                                  </m:r>
                                </m:oMath>
                              </m:oMathPara>
                            </a14:m>
                            <a:endParaRPr lang="fr-FR" sz="1200" b="1" i="1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0" name="Oval 9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6506" y="1130355"/>
                            <a:ext cx="311634" cy="311634"/>
                          </a:xfrm>
                          <a:prstGeom prst="ellipse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1" name="Oval 100"/>
                          <p:cNvSpPr/>
                          <p:nvPr/>
                        </p:nvSpPr>
                        <p:spPr>
                          <a:xfrm>
                            <a:off x="486506" y="1925129"/>
                            <a:ext cx="311634" cy="31163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wrap="square" rtlCol="0" anchor="ctr"/>
                          <a:lstStyle>
                            <a:lvl1pPr marL="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indent="0">
                              <a:defRPr sz="11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𝟑</m:t>
                                  </m:r>
                                </m:oMath>
                              </m:oMathPara>
                            </a14:m>
                            <a:endParaRPr lang="fr-FR" sz="1200" b="1" i="1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1" name="Oval 10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6506" y="1925129"/>
                            <a:ext cx="311634" cy="311634"/>
                          </a:xfrm>
                          <a:prstGeom prst="ellipse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fr-FR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3117108" y="640525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fr-FR" sz="1200" b="1" i="1"/>
                          <a:t>a</a:t>
                        </a:r>
                      </a:p>
                    </p:txBody>
                  </p:sp>
                  <p:sp>
                    <p:nvSpPr>
                      <p:cNvPr id="103" name="Oval 102"/>
                      <p:cNvSpPr/>
                      <p:nvPr/>
                    </p:nvSpPr>
                    <p:spPr>
                      <a:xfrm>
                        <a:off x="3136207" y="1443547"/>
                        <a:ext cx="311634" cy="31163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fr-FR" sz="1200" b="1" i="1"/>
                          <a:t>b</a:t>
                        </a:r>
                      </a:p>
                    </p:txBody>
                  </p:sp>
                  <p:cxnSp>
                    <p:nvCxnSpPr>
                      <p:cNvPr id="104" name="Straight Arrow Connector 103"/>
                      <p:cNvCxnSpPr>
                        <a:stCxn id="99" idx="5"/>
                        <a:endCxn id="103" idx="1"/>
                      </p:cNvCxnSpPr>
                      <p:nvPr/>
                    </p:nvCxnSpPr>
                    <p:spPr>
                      <a:xfrm>
                        <a:off x="752502" y="444537"/>
                        <a:ext cx="2429342" cy="104464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Arrow Connector 104"/>
                      <p:cNvCxnSpPr>
                        <a:stCxn id="99" idx="6"/>
                        <a:endCxn id="102" idx="1"/>
                      </p:cNvCxnSpPr>
                      <p:nvPr/>
                    </p:nvCxnSpPr>
                    <p:spPr>
                      <a:xfrm>
                        <a:off x="798140" y="334359"/>
                        <a:ext cx="2364606" cy="35180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Arrow Connector 105"/>
                      <p:cNvCxnSpPr>
                        <a:stCxn id="100" idx="7"/>
                        <a:endCxn id="102" idx="2"/>
                      </p:cNvCxnSpPr>
                      <p:nvPr/>
                    </p:nvCxnSpPr>
                    <p:spPr>
                      <a:xfrm flipV="1">
                        <a:off x="752502" y="796343"/>
                        <a:ext cx="2364606" cy="37965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Straight Arrow Connector 106"/>
                      <p:cNvCxnSpPr>
                        <a:stCxn id="101" idx="7"/>
                        <a:endCxn id="102" idx="3"/>
                      </p:cNvCxnSpPr>
                      <p:nvPr/>
                    </p:nvCxnSpPr>
                    <p:spPr>
                      <a:xfrm flipV="1">
                        <a:off x="752502" y="906521"/>
                        <a:ext cx="2410243" cy="1064246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TextBox 21"/>
                    <p:cNvSpPr txBox="1"/>
                    <p:nvPr/>
                  </p:nvSpPr>
                  <p:spPr>
                    <a:xfrm>
                      <a:off x="0" y="0"/>
                      <a:ext cx="444927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2" name="TextBox 22"/>
                    <p:cNvSpPr txBox="1"/>
                    <p:nvPr/>
                  </p:nvSpPr>
                  <p:spPr>
                    <a:xfrm>
                      <a:off x="1" y="825293"/>
                      <a:ext cx="446483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20</a:t>
                      </a:r>
                      <a:endParaRPr lang="fr-FR" sz="1400"/>
                    </a:p>
                  </p:txBody>
                </p:sp>
                <p:sp>
                  <p:nvSpPr>
                    <p:cNvPr id="93" name="TextBox 23"/>
                    <p:cNvSpPr txBox="1"/>
                    <p:nvPr/>
                  </p:nvSpPr>
                  <p:spPr>
                    <a:xfrm>
                      <a:off x="38199" y="1915330"/>
                      <a:ext cx="446386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15</a:t>
                      </a:r>
                      <a:endParaRPr lang="fr-FR" sz="1400"/>
                    </a:p>
                  </p:txBody>
                </p:sp>
                <p:sp>
                  <p:nvSpPr>
                    <p:cNvPr id="94" name="TextBox 24"/>
                    <p:cNvSpPr txBox="1"/>
                    <p:nvPr/>
                  </p:nvSpPr>
                  <p:spPr>
                    <a:xfrm>
                      <a:off x="1267869" y="123947"/>
                      <a:ext cx="44572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5" name="TextBox 25"/>
                    <p:cNvSpPr txBox="1"/>
                    <p:nvPr/>
                  </p:nvSpPr>
                  <p:spPr>
                    <a:xfrm>
                      <a:off x="1368067" y="992804"/>
                      <a:ext cx="442779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10</a:t>
                      </a:r>
                      <a:endParaRPr lang="fr-FR" sz="1400"/>
                    </a:p>
                  </p:txBody>
                </p:sp>
                <p:sp>
                  <p:nvSpPr>
                    <p:cNvPr id="96" name="TextBox 26"/>
                    <p:cNvSpPr txBox="1"/>
                    <p:nvPr/>
                  </p:nvSpPr>
                  <p:spPr>
                    <a:xfrm>
                      <a:off x="822068" y="531922"/>
                      <a:ext cx="471358" cy="3114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fr-FR" sz="1400"/>
                        <a:t>20</a:t>
                      </a:r>
                    </a:p>
                  </p:txBody>
                </p:sp>
                <p:sp>
                  <p:nvSpPr>
                    <p:cNvPr id="97" name="TextBox 27"/>
                    <p:cNvSpPr txBox="1"/>
                    <p:nvPr/>
                  </p:nvSpPr>
                  <p:spPr>
                    <a:xfrm>
                      <a:off x="3419193" y="627065"/>
                      <a:ext cx="524701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-25</a:t>
                      </a:r>
                      <a:endParaRPr lang="fr-FR" sz="1400"/>
                    </a:p>
                  </p:txBody>
                </p:sp>
                <p:sp>
                  <p:nvSpPr>
                    <p:cNvPr id="98" name="TextBox 28"/>
                    <p:cNvSpPr txBox="1"/>
                    <p:nvPr/>
                  </p:nvSpPr>
                  <p:spPr>
                    <a:xfrm>
                      <a:off x="3435507" y="1482192"/>
                      <a:ext cx="460639" cy="336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/>
                        <a:t>-20</a:t>
                      </a:r>
                      <a:endParaRPr lang="fr-FR" sz="1400"/>
                    </a:p>
                  </p:txBody>
                </p:sp>
              </p:grpSp>
              <p:sp>
                <p:nvSpPr>
                  <p:cNvPr id="88" name="TextBox 25"/>
                  <p:cNvSpPr txBox="1"/>
                  <p:nvPr/>
                </p:nvSpPr>
                <p:spPr>
                  <a:xfrm>
                    <a:off x="704851" y="1590675"/>
                    <a:ext cx="442779" cy="374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/>
                      <a:t>10</a:t>
                    </a:r>
                    <a:endParaRPr lang="fr-FR" sz="1400"/>
                  </a:p>
                </p:txBody>
              </p:sp>
              <p:sp>
                <p:nvSpPr>
                  <p:cNvPr id="89" name="TextBox 25"/>
                  <p:cNvSpPr txBox="1"/>
                  <p:nvPr/>
                </p:nvSpPr>
                <p:spPr>
                  <a:xfrm>
                    <a:off x="857251" y="1219200"/>
                    <a:ext cx="442779" cy="374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/>
                      <a:t>10</a:t>
                    </a:r>
                    <a:endParaRPr lang="fr-FR" sz="1400"/>
                  </a:p>
                </p:txBody>
              </p:sp>
            </p:grpSp>
          </p:grpSp>
          <p:cxnSp>
            <p:nvCxnSpPr>
              <p:cNvPr id="84" name="Straight Arrow Connector 83"/>
              <p:cNvCxnSpPr>
                <a:stCxn id="101" idx="6"/>
                <a:endCxn id="103" idx="3"/>
              </p:cNvCxnSpPr>
              <p:nvPr/>
            </p:nvCxnSpPr>
            <p:spPr>
              <a:xfrm flipV="1">
                <a:off x="796102" y="1445112"/>
                <a:ext cx="2377620" cy="3139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4988722" y="1448681"/>
            <a:ext cx="94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Fábricas</a:t>
            </a:r>
            <a:endParaRPr lang="fr-FR" dirty="0"/>
          </a:p>
        </p:txBody>
      </p:sp>
      <p:sp>
        <p:nvSpPr>
          <p:cNvPr id="111" name="TextBox 110"/>
          <p:cNvSpPr txBox="1"/>
          <p:nvPr/>
        </p:nvSpPr>
        <p:spPr>
          <a:xfrm>
            <a:off x="7542685" y="176352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Almacenes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96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C01BA-6C46-4837-B257-6418500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Telecomunicaciones</a:t>
            </a:r>
          </a:p>
        </p:txBody>
      </p:sp>
      <p:pic>
        <p:nvPicPr>
          <p:cNvPr id="2050" name="Picture 2" descr="Resultado de imagen para verizon submarine cable map">
            <a:extLst>
              <a:ext uri="{FF2B5EF4-FFF2-40B4-BE49-F238E27FC236}">
                <a16:creationId xmlns:a16="http://schemas.microsoft.com/office/drawing/2014/main" id="{66844552-92F6-4F27-B373-974F4C60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960532"/>
            <a:ext cx="8178799" cy="38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4D8E3E-3C43-4606-ABE5-78DF54B1168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Fibra óptica submarina</a:t>
            </a:r>
          </a:p>
        </p:txBody>
      </p:sp>
    </p:spTree>
    <p:extLst>
      <p:ext uri="{BB962C8B-B14F-4D97-AF65-F5344CB8AC3E}">
        <p14:creationId xmlns:p14="http://schemas.microsoft.com/office/powerpoint/2010/main" val="8591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sociales</a:t>
            </a:r>
          </a:p>
        </p:txBody>
      </p:sp>
      <p:pic>
        <p:nvPicPr>
          <p:cNvPr id="4" name="Picture 8" descr="http://flowingdata.com/wp-content/uploads/2008/03/twitter-social-network-analys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5"/>
          <a:stretch/>
        </p:blipFill>
        <p:spPr bwMode="auto">
          <a:xfrm>
            <a:off x="1403648" y="1448320"/>
            <a:ext cx="6408712" cy="51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35F4E-DC16-43B5-A95B-5318A5ED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Red de gas y de electricidad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39D833-17A6-4A08-B080-FD318B365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0" t="19185" r="42913" b="9380"/>
          <a:stretch/>
        </p:blipFill>
        <p:spPr>
          <a:xfrm>
            <a:off x="4572000" y="1391706"/>
            <a:ext cx="3456384" cy="5341686"/>
          </a:xfrm>
          <a:prstGeom prst="rect">
            <a:avLst/>
          </a:prstGeom>
        </p:spPr>
      </p:pic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D076973-A492-4D5F-AB37-CD8510637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8" y="1391706"/>
            <a:ext cx="3575425" cy="5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relacionales</a:t>
            </a:r>
          </a:p>
        </p:txBody>
      </p:sp>
      <p:pic>
        <p:nvPicPr>
          <p:cNvPr id="5" name="Picture 2" descr="http://www.lisarhody.com/wp-content/uploads/2012/09/Ekphrasis_network_grouped_topic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08" y="1600200"/>
            <a:ext cx="621018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Redes de transporte</a:t>
            </a:r>
          </a:p>
        </p:txBody>
      </p:sp>
      <p:pic>
        <p:nvPicPr>
          <p:cNvPr id="4" name="Picture 12" descr="http://www.sitiosargentina.com.ar/imagenes-2009/red-sub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420571" cy="551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Redes de producción y distribución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http://4.bp.blogspot.com/-lqJW3Z2WUlE/TyaVUpOtIdI/AAAAAAAACFk/z3vwBXPMp2E/s1600/nice_supply_ch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6" y="1268760"/>
            <a:ext cx="8939808" cy="54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3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5354</TotalTime>
  <Words>1243</Words>
  <Application>Microsoft Office PowerPoint</Application>
  <PresentationFormat>Presentación en pantalla (4:3)</PresentationFormat>
  <Paragraphs>392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Verdana</vt:lpstr>
      <vt:lpstr>Office Theme</vt:lpstr>
      <vt:lpstr>Problemas de Optimización en Redes</vt:lpstr>
      <vt:lpstr>Redes</vt:lpstr>
      <vt:lpstr>Redes de datos</vt:lpstr>
      <vt:lpstr>Telecomunicaciones</vt:lpstr>
      <vt:lpstr>Redes sociales</vt:lpstr>
      <vt:lpstr>Red de gas y de electricidad</vt:lpstr>
      <vt:lpstr>Redes relacionales</vt:lpstr>
      <vt:lpstr>Redes de transporte</vt:lpstr>
      <vt:lpstr>Redes de producción y distribución</vt:lpstr>
      <vt:lpstr>Flujos</vt:lpstr>
      <vt:lpstr>Redes</vt:lpstr>
      <vt:lpstr>Supernetworks (red de redes)</vt:lpstr>
      <vt:lpstr>Redes</vt:lpstr>
      <vt:lpstr>Redes – un poco de historia</vt:lpstr>
      <vt:lpstr>Redes - historia</vt:lpstr>
      <vt:lpstr>Flujos en redes</vt:lpstr>
      <vt:lpstr>Problemas de flujo en redes</vt:lpstr>
      <vt:lpstr>Representación de redes</vt:lpstr>
      <vt:lpstr>Representación de redes</vt:lpstr>
      <vt:lpstr>Notación y formulación</vt:lpstr>
      <vt:lpstr>Presentación de PowerPoint</vt:lpstr>
      <vt:lpstr>Casos particulares de FMC</vt:lpstr>
      <vt:lpstr>Problema de flujo máximo</vt:lpstr>
      <vt:lpstr>Problema de flujo máximo</vt:lpstr>
      <vt:lpstr>Algoritmo Ford-Fulkerson</vt:lpstr>
      <vt:lpstr>Red residual</vt:lpstr>
      <vt:lpstr>Camino aumentante</vt:lpstr>
      <vt:lpstr>Corte en una red de flujos</vt:lpstr>
      <vt:lpstr>Teorema Max Flow – Min Cut</vt:lpstr>
      <vt:lpstr>Algoritmo Ford-Fulkerson</vt:lpstr>
      <vt:lpstr>Problema de Asignación Optima</vt:lpstr>
      <vt:lpstr>Asignación óptima</vt:lpstr>
      <vt:lpstr>Problemas de transporte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</dc:creator>
  <cp:lastModifiedBy>Agustín Pecorari</cp:lastModifiedBy>
  <cp:revision>114</cp:revision>
  <dcterms:created xsi:type="dcterms:W3CDTF">2013-05-03T15:12:32Z</dcterms:created>
  <dcterms:modified xsi:type="dcterms:W3CDTF">2019-05-27T13:34:00Z</dcterms:modified>
</cp:coreProperties>
</file>