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67" r:id="rId7"/>
    <p:sldId id="278" r:id="rId8"/>
    <p:sldId id="268" r:id="rId9"/>
    <p:sldId id="279" r:id="rId10"/>
    <p:sldId id="284" r:id="rId11"/>
    <p:sldId id="273" r:id="rId12"/>
    <p:sldId id="280" r:id="rId13"/>
    <p:sldId id="281" r:id="rId14"/>
    <p:sldId id="282" r:id="rId15"/>
    <p:sldId id="28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67" d="100"/>
          <a:sy n="67" d="100"/>
        </p:scale>
        <p:origin x="644"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mj-lt"/>
                <a:ea typeface="+mj-ea"/>
                <a:cs typeface="+mj-cs"/>
              </a:defRPr>
            </a:pPr>
            <a:r>
              <a:rPr lang="en-US" sz="1800" b="0" i="0" u="none" strike="noStrike" kern="1200" cap="none" spc="0" normalizeH="0" baseline="0" dirty="0">
                <a:solidFill>
                  <a:prstClr val="black">
                    <a:lumMod val="65000"/>
                    <a:lumOff val="35000"/>
                  </a:prstClr>
                </a:solidFill>
              </a:rPr>
              <a:t>Estimate of the comparison of financial help needed/received</a:t>
            </a:r>
            <a:endParaRPr lang="en-IN" sz="1800" dirty="0"/>
          </a:p>
        </c:rich>
      </c:tx>
      <c:layout>
        <c:manualLayout>
          <c:xMode val="edge"/>
          <c:yMode val="edge"/>
          <c:x val="0.18194756271474921"/>
          <c:y val="1.6042780748663103E-2"/>
        </c:manualLayout>
      </c:layout>
      <c:overlay val="0"/>
      <c:spPr>
        <a:noFill/>
        <a:ln>
          <a:noFill/>
        </a:ln>
        <a:effectLst/>
      </c:spPr>
      <c:txPr>
        <a:bodyPr rot="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4.3852929110930583E-2"/>
          <c:y val="0.16896964082698218"/>
          <c:w val="0.94546628937007871"/>
          <c:h val="0.74325950566339638"/>
        </c:manualLayout>
      </c:layout>
      <c:barChart>
        <c:barDir val="col"/>
        <c:grouping val="clustered"/>
        <c:varyColors val="0"/>
        <c:ser>
          <c:idx val="0"/>
          <c:order val="0"/>
          <c:tx>
            <c:strRef>
              <c:f>Sheet1!$B$1</c:f>
              <c:strCache>
                <c:ptCount val="1"/>
                <c:pt idx="0">
                  <c:v>Funds received</c:v>
                </c:pt>
              </c:strCache>
            </c:strRef>
          </c:tx>
          <c:spPr>
            <a:solidFill>
              <a:schemeClr val="accent1"/>
            </a:solidFill>
            <a:ln>
              <a:noFill/>
            </a:ln>
            <a:effectLst/>
          </c:spPr>
          <c:invertIfNegative val="0"/>
          <c:cat>
            <c:strRef>
              <c:f>Sheet1!$A$2:$A$4</c:f>
              <c:strCache>
                <c:ptCount val="3"/>
                <c:pt idx="0">
                  <c:v>Disaster 1</c:v>
                </c:pt>
                <c:pt idx="1">
                  <c:v>Disaster 2</c:v>
                </c:pt>
                <c:pt idx="2">
                  <c:v>Disaster 3</c:v>
                </c:pt>
              </c:strCache>
            </c:strRef>
          </c:cat>
          <c:val>
            <c:numRef>
              <c:f>Sheet1!$B$2:$B$4</c:f>
              <c:numCache>
                <c:formatCode>General</c:formatCode>
                <c:ptCount val="3"/>
                <c:pt idx="0">
                  <c:v>10</c:v>
                </c:pt>
                <c:pt idx="1">
                  <c:v>3.9</c:v>
                </c:pt>
                <c:pt idx="2">
                  <c:v>0.8</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Funds needed</c:v>
                </c:pt>
              </c:strCache>
            </c:strRef>
          </c:tx>
          <c:spPr>
            <a:solidFill>
              <a:schemeClr val="accent3"/>
            </a:solidFill>
            <a:ln>
              <a:noFill/>
            </a:ln>
            <a:effectLst/>
          </c:spPr>
          <c:invertIfNegative val="0"/>
          <c:cat>
            <c:strRef>
              <c:f>Sheet1!$A$2:$A$4</c:f>
              <c:strCache>
                <c:ptCount val="3"/>
                <c:pt idx="0">
                  <c:v>Disaster 1</c:v>
                </c:pt>
                <c:pt idx="1">
                  <c:v>Disaster 2</c:v>
                </c:pt>
                <c:pt idx="2">
                  <c:v>Disaster 3</c:v>
                </c:pt>
              </c:strCache>
            </c:strRef>
          </c:cat>
          <c:val>
            <c:numRef>
              <c:f>Sheet1!$C$2:$C$4</c:f>
              <c:numCache>
                <c:formatCode>General</c:formatCode>
                <c:ptCount val="3"/>
                <c:pt idx="0">
                  <c:v>125</c:v>
                </c:pt>
                <c:pt idx="1">
                  <c:v>18.399999999999999</c:v>
                </c:pt>
                <c:pt idx="2">
                  <c:v>2.8</c:v>
                </c:pt>
              </c:numCache>
            </c:numRef>
          </c:val>
          <c:extLst>
            <c:ext xmlns:c16="http://schemas.microsoft.com/office/drawing/2014/chart" uri="{C3380CC4-5D6E-409C-BE32-E72D297353CC}">
              <c16:uniqueId val="{00000001-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10/1/2023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fontScale="90000"/>
          </a:bodyPr>
          <a:lstStyle/>
          <a:p>
            <a:pPr marL="0" indent="0">
              <a:lnSpc>
                <a:spcPts val="6561"/>
              </a:lnSpc>
              <a:buNone/>
            </a:pPr>
            <a:r>
              <a:rPr lang="en-US" sz="8800" dirty="0">
                <a:solidFill>
                  <a:srgbClr val="FFFFFF"/>
                </a:solidFill>
                <a:latin typeface="Barlow, sans-serif" pitchFamily="34" charset="0"/>
                <a:ea typeface="Barlow, sans-serif" pitchFamily="34" charset="-122"/>
                <a:cs typeface="Barlow, sans-serif" pitchFamily="34" charset="-120"/>
              </a:rPr>
              <a:t>The Power of Donations and Philanthropy Tracking</a:t>
            </a:r>
            <a:endParaRPr lang="en-US" sz="88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Hacks 8.0: TriCoders</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C5A6-EA8A-B6BB-BC7B-93616A6EE161}"/>
              </a:ext>
            </a:extLst>
          </p:cNvPr>
          <p:cNvSpPr>
            <a:spLocks noGrp="1"/>
          </p:cNvSpPr>
          <p:nvPr>
            <p:ph type="title"/>
          </p:nvPr>
        </p:nvSpPr>
        <p:spPr/>
        <p:txBody>
          <a:bodyPr>
            <a:normAutofit fontScale="90000"/>
          </a:bodyPr>
          <a:lstStyle/>
          <a:p>
            <a:r>
              <a:rPr lang="en-US" dirty="0"/>
              <a:t>Implementation and Integration</a:t>
            </a:r>
            <a:endParaRPr lang="en-IN" dirty="0"/>
          </a:p>
        </p:txBody>
      </p:sp>
      <p:sp>
        <p:nvSpPr>
          <p:cNvPr id="3" name="Text Placeholder 2">
            <a:extLst>
              <a:ext uri="{FF2B5EF4-FFF2-40B4-BE49-F238E27FC236}">
                <a16:creationId xmlns:a16="http://schemas.microsoft.com/office/drawing/2014/main" id="{C411D018-A04F-7724-01F7-3B117DDE758B}"/>
              </a:ext>
            </a:extLst>
          </p:cNvPr>
          <p:cNvSpPr>
            <a:spLocks noGrp="1"/>
          </p:cNvSpPr>
          <p:nvPr>
            <p:ph type="body" sz="quarter" idx="14"/>
          </p:nvPr>
        </p:nvSpPr>
        <p:spPr/>
        <p:txBody>
          <a:bodyPr>
            <a:normAutofit fontScale="85000" lnSpcReduction="10000"/>
          </a:bodyPr>
          <a:lstStyle/>
          <a:p>
            <a:r>
              <a:rPr lang="en-US" dirty="0"/>
              <a:t>Technical Requirements</a:t>
            </a:r>
            <a:endParaRPr lang="en-IN" dirty="0"/>
          </a:p>
        </p:txBody>
      </p:sp>
      <p:sp>
        <p:nvSpPr>
          <p:cNvPr id="4" name="Text Placeholder 3">
            <a:extLst>
              <a:ext uri="{FF2B5EF4-FFF2-40B4-BE49-F238E27FC236}">
                <a16:creationId xmlns:a16="http://schemas.microsoft.com/office/drawing/2014/main" id="{8F9DA645-9578-DCA2-D0DB-7A40CDA56B70}"/>
              </a:ext>
            </a:extLst>
          </p:cNvPr>
          <p:cNvSpPr>
            <a:spLocks noGrp="1"/>
          </p:cNvSpPr>
          <p:nvPr>
            <p:ph type="body" sz="quarter" idx="19"/>
          </p:nvPr>
        </p:nvSpPr>
        <p:spPr/>
        <p:txBody>
          <a:bodyPr/>
          <a:lstStyle/>
          <a:p>
            <a:r>
              <a:rPr lang="en-US" dirty="0"/>
              <a:t>Secure web and mobile platforms</a:t>
            </a:r>
          </a:p>
          <a:p>
            <a:r>
              <a:rPr lang="en-US" dirty="0"/>
              <a:t>Cloud-based architecture to store and process information</a:t>
            </a:r>
          </a:p>
          <a:p>
            <a:r>
              <a:rPr lang="en-US" dirty="0"/>
              <a:t>Fully integrated with all popular payment gateways</a:t>
            </a:r>
            <a:endParaRPr lang="en-IN" dirty="0"/>
          </a:p>
        </p:txBody>
      </p:sp>
      <p:sp>
        <p:nvSpPr>
          <p:cNvPr id="5" name="Text Placeholder 4">
            <a:extLst>
              <a:ext uri="{FF2B5EF4-FFF2-40B4-BE49-F238E27FC236}">
                <a16:creationId xmlns:a16="http://schemas.microsoft.com/office/drawing/2014/main" id="{FEDC1438-43C0-1E8E-784C-CB432DB40930}"/>
              </a:ext>
            </a:extLst>
          </p:cNvPr>
          <p:cNvSpPr>
            <a:spLocks noGrp="1"/>
          </p:cNvSpPr>
          <p:nvPr>
            <p:ph type="body" sz="quarter" idx="18"/>
          </p:nvPr>
        </p:nvSpPr>
        <p:spPr/>
        <p:txBody>
          <a:bodyPr/>
          <a:lstStyle/>
          <a:p>
            <a:r>
              <a:rPr lang="en-US" dirty="0"/>
              <a:t>How to Volunteer</a:t>
            </a:r>
            <a:endParaRPr lang="en-IN" dirty="0"/>
          </a:p>
        </p:txBody>
      </p:sp>
      <p:sp>
        <p:nvSpPr>
          <p:cNvPr id="6" name="Text Placeholder 5">
            <a:extLst>
              <a:ext uri="{FF2B5EF4-FFF2-40B4-BE49-F238E27FC236}">
                <a16:creationId xmlns:a16="http://schemas.microsoft.com/office/drawing/2014/main" id="{EB2DCDD0-0C1B-E199-155C-9B72751A8319}"/>
              </a:ext>
            </a:extLst>
          </p:cNvPr>
          <p:cNvSpPr>
            <a:spLocks noGrp="1"/>
          </p:cNvSpPr>
          <p:nvPr>
            <p:ph type="body" sz="quarter" idx="20"/>
          </p:nvPr>
        </p:nvSpPr>
        <p:spPr/>
        <p:txBody>
          <a:bodyPr/>
          <a:lstStyle/>
          <a:p>
            <a:r>
              <a:rPr lang="en-US" dirty="0"/>
              <a:t>Choose any part of the organisation you’d like to support</a:t>
            </a:r>
          </a:p>
          <a:p>
            <a:r>
              <a:rPr lang="en-US" dirty="0"/>
              <a:t>Connect with other volunteers on the platform</a:t>
            </a:r>
          </a:p>
          <a:p>
            <a:r>
              <a:rPr lang="en-US" dirty="0"/>
              <a:t>Help the ones in need as a team!</a:t>
            </a:r>
            <a:endParaRPr lang="en-IN" dirty="0"/>
          </a:p>
        </p:txBody>
      </p:sp>
      <p:sp>
        <p:nvSpPr>
          <p:cNvPr id="7" name="Text Placeholder 6">
            <a:extLst>
              <a:ext uri="{FF2B5EF4-FFF2-40B4-BE49-F238E27FC236}">
                <a16:creationId xmlns:a16="http://schemas.microsoft.com/office/drawing/2014/main" id="{02CF4252-FFE6-757A-02E0-BBE54A30B16F}"/>
              </a:ext>
            </a:extLst>
          </p:cNvPr>
          <p:cNvSpPr>
            <a:spLocks noGrp="1"/>
          </p:cNvSpPr>
          <p:nvPr>
            <p:ph type="body" sz="quarter" idx="16"/>
          </p:nvPr>
        </p:nvSpPr>
        <p:spPr/>
        <p:txBody>
          <a:bodyPr/>
          <a:lstStyle/>
          <a:p>
            <a:r>
              <a:rPr lang="en-US" dirty="0"/>
              <a:t>Benefits</a:t>
            </a:r>
            <a:endParaRPr lang="en-IN" dirty="0"/>
          </a:p>
        </p:txBody>
      </p:sp>
      <p:sp>
        <p:nvSpPr>
          <p:cNvPr id="8" name="Text Placeholder 7">
            <a:extLst>
              <a:ext uri="{FF2B5EF4-FFF2-40B4-BE49-F238E27FC236}">
                <a16:creationId xmlns:a16="http://schemas.microsoft.com/office/drawing/2014/main" id="{6BEAD8EC-5F5B-66C1-3A2C-BE3EC8459E99}"/>
              </a:ext>
            </a:extLst>
          </p:cNvPr>
          <p:cNvSpPr>
            <a:spLocks noGrp="1"/>
          </p:cNvSpPr>
          <p:nvPr>
            <p:ph type="body" sz="quarter" idx="21"/>
          </p:nvPr>
        </p:nvSpPr>
        <p:spPr/>
        <p:txBody>
          <a:bodyPr/>
          <a:lstStyle/>
          <a:p>
            <a:pPr marL="0" indent="0">
              <a:buNone/>
            </a:pPr>
            <a:r>
              <a:rPr lang="en-US" dirty="0"/>
              <a:t>Your donations can have a greater impact with our robust tracking and management features. We believe in making smart giving choices that maximize the global impact.</a:t>
            </a:r>
          </a:p>
        </p:txBody>
      </p:sp>
      <p:sp>
        <p:nvSpPr>
          <p:cNvPr id="9" name="Footer Placeholder 8">
            <a:extLst>
              <a:ext uri="{FF2B5EF4-FFF2-40B4-BE49-F238E27FC236}">
                <a16:creationId xmlns:a16="http://schemas.microsoft.com/office/drawing/2014/main" id="{268F55B2-5EFC-08BC-E041-0862491953C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The Power of Donations and Philanthropy Tracking</a:t>
            </a:r>
          </a:p>
        </p:txBody>
      </p:sp>
      <p:sp>
        <p:nvSpPr>
          <p:cNvPr id="10" name="Date Placeholder 9">
            <a:extLst>
              <a:ext uri="{FF2B5EF4-FFF2-40B4-BE49-F238E27FC236}">
                <a16:creationId xmlns:a16="http://schemas.microsoft.com/office/drawing/2014/main" id="{540C0D95-725F-F093-6B6E-A1DD0D9AE385}"/>
              </a:ext>
            </a:extLst>
          </p:cNvPr>
          <p:cNvSpPr>
            <a:spLocks noGrp="1"/>
          </p:cNvSpPr>
          <p:nvPr>
            <p:ph type="dt" sz="half" idx="10"/>
          </p:nvPr>
        </p:nvSpPr>
        <p:spPr/>
        <p:txBody>
          <a:bodyPr/>
          <a:lstStyle/>
          <a:p>
            <a:pPr>
              <a:defRPr/>
            </a:pPr>
            <a:r>
              <a:rPr lang="en-US" dirty="0">
                <a:solidFill>
                  <a:prstClr val="black"/>
                </a:solidFill>
              </a:rPr>
              <a:t>2023</a:t>
            </a:r>
          </a:p>
        </p:txBody>
      </p:sp>
      <p:sp>
        <p:nvSpPr>
          <p:cNvPr id="11" name="Slide Number Placeholder 10">
            <a:extLst>
              <a:ext uri="{FF2B5EF4-FFF2-40B4-BE49-F238E27FC236}">
                <a16:creationId xmlns:a16="http://schemas.microsoft.com/office/drawing/2014/main" id="{CD3E76CE-08A9-8709-0152-7A3E422CF0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22598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D812-9AB0-9B66-353F-8672D73E63D2}"/>
              </a:ext>
            </a:extLst>
          </p:cNvPr>
          <p:cNvSpPr>
            <a:spLocks noGrp="1"/>
          </p:cNvSpPr>
          <p:nvPr>
            <p:ph type="title"/>
          </p:nvPr>
        </p:nvSpPr>
        <p:spPr/>
        <p:txBody>
          <a:bodyPr>
            <a:normAutofit fontScale="90000"/>
          </a:bodyPr>
          <a:lstStyle/>
          <a:p>
            <a:r>
              <a:rPr lang="en-US" dirty="0"/>
              <a:t>Our Plan</a:t>
            </a:r>
            <a:endParaRPr lang="en-IN" dirty="0"/>
          </a:p>
        </p:txBody>
      </p:sp>
      <p:sp>
        <p:nvSpPr>
          <p:cNvPr id="9" name="Footer Placeholder 8">
            <a:extLst>
              <a:ext uri="{FF2B5EF4-FFF2-40B4-BE49-F238E27FC236}">
                <a16:creationId xmlns:a16="http://schemas.microsoft.com/office/drawing/2014/main" id="{11B49268-A49E-ECA2-483F-F9A1F41C856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The Power of Donations and Philanthropy Tracking</a:t>
            </a:r>
          </a:p>
        </p:txBody>
      </p:sp>
      <p:sp>
        <p:nvSpPr>
          <p:cNvPr id="10" name="Date Placeholder 9">
            <a:extLst>
              <a:ext uri="{FF2B5EF4-FFF2-40B4-BE49-F238E27FC236}">
                <a16:creationId xmlns:a16="http://schemas.microsoft.com/office/drawing/2014/main" id="{D33DC4EB-12A9-43FF-2D61-0D43F3A308F3}"/>
              </a:ext>
            </a:extLst>
          </p:cNvPr>
          <p:cNvSpPr>
            <a:spLocks noGrp="1"/>
          </p:cNvSpPr>
          <p:nvPr>
            <p:ph type="dt" sz="half" idx="10"/>
          </p:nvPr>
        </p:nvSpPr>
        <p:spPr/>
        <p:txBody>
          <a:bodyPr/>
          <a:lstStyle/>
          <a:p>
            <a:pPr>
              <a:defRPr/>
            </a:pPr>
            <a:r>
              <a:rPr lang="en-US" dirty="0">
                <a:solidFill>
                  <a:prstClr val="black"/>
                </a:solidFill>
              </a:rPr>
              <a:t>20XX</a:t>
            </a:r>
          </a:p>
        </p:txBody>
      </p:sp>
      <p:sp>
        <p:nvSpPr>
          <p:cNvPr id="11" name="Slide Number Placeholder 10">
            <a:extLst>
              <a:ext uri="{FF2B5EF4-FFF2-40B4-BE49-F238E27FC236}">
                <a16:creationId xmlns:a16="http://schemas.microsoft.com/office/drawing/2014/main" id="{C8288ADE-400F-6B27-3A2F-9340FEE0B0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2" name="TextBox 11">
            <a:extLst>
              <a:ext uri="{FF2B5EF4-FFF2-40B4-BE49-F238E27FC236}">
                <a16:creationId xmlns:a16="http://schemas.microsoft.com/office/drawing/2014/main" id="{31FDA45D-914C-AC94-FA81-05D0BF551DCD}"/>
              </a:ext>
            </a:extLst>
          </p:cNvPr>
          <p:cNvSpPr txBox="1"/>
          <p:nvPr/>
        </p:nvSpPr>
        <p:spPr>
          <a:xfrm>
            <a:off x="952500" y="1781175"/>
            <a:ext cx="10413492" cy="37240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We plan to help as much charities, causes possible which can be achieved with continuous support of the masses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We also aim to include a tracking system which would help people who have donated figure where and what for what cause their money was used</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Our main objective is to ease the lives of the less privileged, and make the world a better place</a:t>
            </a:r>
          </a:p>
          <a:p>
            <a:pPr marL="285750" indent="-285750">
              <a:buFont typeface="Wingdings" panose="05000000000000000000" pitchFamily="2" charset="2"/>
              <a:buChar char="v"/>
            </a:pPr>
            <a:endParaRPr lang="en-US" sz="2000" dirty="0"/>
          </a:p>
        </p:txBody>
      </p:sp>
    </p:spTree>
    <p:extLst>
      <p:ext uri="{BB962C8B-B14F-4D97-AF65-F5344CB8AC3E}">
        <p14:creationId xmlns:p14="http://schemas.microsoft.com/office/powerpoint/2010/main" val="399477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861147F-1AA7-A002-905E-EA6C5D28D859}"/>
              </a:ext>
            </a:extLst>
          </p:cNvPr>
          <p:cNvSpPr>
            <a:spLocks noGrp="1"/>
          </p:cNvSpPr>
          <p:nvPr>
            <p:ph type="title"/>
          </p:nvPr>
        </p:nvSpPr>
        <p:spPr/>
        <p:txBody>
          <a:bodyPr/>
          <a:lstStyle/>
          <a:p>
            <a:r>
              <a:rPr lang="en-US" dirty="0"/>
              <a:t>Future</a:t>
            </a:r>
            <a:br>
              <a:rPr lang="en-US" dirty="0"/>
            </a:br>
            <a:r>
              <a:rPr lang="en-US" dirty="0"/>
              <a:t>Prospects</a:t>
            </a:r>
            <a:endParaRPr lang="en-IN" dirty="0"/>
          </a:p>
        </p:txBody>
      </p:sp>
      <p:sp>
        <p:nvSpPr>
          <p:cNvPr id="9" name="Footer Placeholder 8">
            <a:extLst>
              <a:ext uri="{FF2B5EF4-FFF2-40B4-BE49-F238E27FC236}">
                <a16:creationId xmlns:a16="http://schemas.microsoft.com/office/drawing/2014/main" id="{F5F9CB54-7CE5-836E-67AD-B22CC18323BE}"/>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5" name="Text Placeholder 14">
            <a:extLst>
              <a:ext uri="{FF2B5EF4-FFF2-40B4-BE49-F238E27FC236}">
                <a16:creationId xmlns:a16="http://schemas.microsoft.com/office/drawing/2014/main" id="{49411180-08C5-7B62-75CB-EC5F2C574ACC}"/>
              </a:ext>
            </a:extLst>
          </p:cNvPr>
          <p:cNvSpPr>
            <a:spLocks noGrp="1"/>
          </p:cNvSpPr>
          <p:nvPr>
            <p:ph type="body" sz="quarter" idx="15"/>
          </p:nvPr>
        </p:nvSpPr>
        <p:spPr>
          <a:xfrm>
            <a:off x="4864100" y="776942"/>
            <a:ext cx="6599238" cy="5360892"/>
          </a:xfrm>
        </p:spPr>
        <p:txBody>
          <a:bodyPr/>
          <a:lstStyle/>
          <a:p>
            <a:r>
              <a:rPr lang="en-US" dirty="0"/>
              <a:t>We can add - Cryptocurrency Donations, Crowdfunding Campaigns, Mobile Wallet Integration</a:t>
            </a:r>
          </a:p>
          <a:p>
            <a:r>
              <a:rPr lang="en-US" u="sng" dirty="0"/>
              <a:t>AI and Machine Learning</a:t>
            </a:r>
            <a:r>
              <a:rPr lang="en-US" dirty="0"/>
              <a:t>: Implement AI and machine learning algorithms to analyze donor behavior and preferences. Use predictive analytics to recommend causes and donation opportunities to users. 	</a:t>
            </a:r>
          </a:p>
          <a:p>
            <a:r>
              <a:rPr lang="en-US" u="sng" dirty="0"/>
              <a:t>AI-Powered Chatbots and Support</a:t>
            </a:r>
            <a:r>
              <a:rPr lang="en-US" dirty="0"/>
              <a:t>: - Use AI-powered chatbots to provide immediate assistance to donors and beneficiaries, enhancing user support and engagement.</a:t>
            </a:r>
          </a:p>
          <a:p>
            <a:r>
              <a:rPr lang="en-US" u="sng" dirty="0"/>
              <a:t>Open Source and Community Contributions</a:t>
            </a:r>
            <a:r>
              <a:rPr lang="en-US" dirty="0"/>
              <a:t>: - Consider making parts of your platform open source to encourage community contributions and innovation.</a:t>
            </a:r>
          </a:p>
        </p:txBody>
      </p:sp>
      <p:sp>
        <p:nvSpPr>
          <p:cNvPr id="10" name="Date Placeholder 9">
            <a:extLst>
              <a:ext uri="{FF2B5EF4-FFF2-40B4-BE49-F238E27FC236}">
                <a16:creationId xmlns:a16="http://schemas.microsoft.com/office/drawing/2014/main" id="{4BB128D3-75A4-58F0-C4E4-ED5EBAA6067E}"/>
              </a:ext>
            </a:extLst>
          </p:cNvPr>
          <p:cNvSpPr>
            <a:spLocks noGrp="1"/>
          </p:cNvSpPr>
          <p:nvPr>
            <p:ph type="dt" sz="half" idx="10"/>
          </p:nvPr>
        </p:nvSpPr>
        <p:spPr/>
        <p:txBody>
          <a:bodyPr/>
          <a:lstStyle/>
          <a:p>
            <a:pPr>
              <a:defRPr/>
            </a:pPr>
            <a:r>
              <a:rPr lang="en-US" dirty="0">
                <a:solidFill>
                  <a:prstClr val="black"/>
                </a:solidFill>
              </a:rPr>
              <a:t>20XX</a:t>
            </a:r>
          </a:p>
        </p:txBody>
      </p:sp>
      <p:sp>
        <p:nvSpPr>
          <p:cNvPr id="11" name="Slide Number Placeholder 10">
            <a:extLst>
              <a:ext uri="{FF2B5EF4-FFF2-40B4-BE49-F238E27FC236}">
                <a16:creationId xmlns:a16="http://schemas.microsoft.com/office/drawing/2014/main" id="{7500959C-CB43-82AF-C64F-8696D2FEAB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5700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Conclusion</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normAutofit fontScale="92500" lnSpcReduction="10000"/>
          </a:bodyPr>
          <a:lstStyle/>
          <a:p>
            <a:r>
              <a:rPr lang="en-US" dirty="0"/>
              <a:t>In conclusion, we have explored several important topics that can greatly impact the lives of individuals and communities. From supporting education and disaster relief efforts to providing food, shelter, and care to those in need, each of these causes has the potential to create positive change in the world. By working together and taking action towards these goals, we can make a meaningful impact and create a brighter future for generations to come.</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a:t>
            </a:r>
            <a:r>
              <a:rPr lang="en-US" dirty="0"/>
              <a:t>23</a:t>
            </a:r>
            <a:endParaRPr lang="en-US" noProof="0" dirty="0"/>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normAutofit lnSpcReduction="10000"/>
          </a:bodyPr>
          <a:lstStyle/>
          <a:p>
            <a:r>
              <a:rPr lang="en-US" u="sng" dirty="0"/>
              <a:t>TriCoders:</a:t>
            </a:r>
          </a:p>
          <a:p>
            <a:endParaRPr lang="en-US" dirty="0"/>
          </a:p>
          <a:p>
            <a:r>
              <a:rPr lang="en-US" dirty="0"/>
              <a:t>Omkar Shete</a:t>
            </a:r>
          </a:p>
          <a:p>
            <a:endParaRPr lang="en-US" dirty="0"/>
          </a:p>
          <a:p>
            <a:r>
              <a:rPr lang="en-US" dirty="0"/>
              <a:t>Prathamesh Nimkar</a:t>
            </a:r>
          </a:p>
          <a:p>
            <a:endParaRPr lang="en-US" dirty="0"/>
          </a:p>
          <a:p>
            <a:r>
              <a:rPr lang="en-US" dirty="0"/>
              <a:t>Tarun Pradhan</a:t>
            </a:r>
          </a:p>
          <a:p>
            <a:endParaRPr lang="en-US" dirty="0"/>
          </a:p>
        </p:txBody>
      </p:sp>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14</a:t>
            </a:fld>
            <a:endParaRPr lang="en-US" noProof="0" dirty="0"/>
          </a:p>
        </p:txBody>
      </p:sp>
      <p:pic>
        <p:nvPicPr>
          <p:cNvPr id="7" name="Picture Placeholder 6">
            <a:extLst>
              <a:ext uri="{FF2B5EF4-FFF2-40B4-BE49-F238E27FC236}">
                <a16:creationId xmlns:a16="http://schemas.microsoft.com/office/drawing/2014/main" id="{4D639DA9-F137-50F2-2451-046D130BC30F}"/>
              </a:ext>
            </a:extLst>
          </p:cNvPr>
          <p:cNvPicPr>
            <a:picLocks noGrp="1" noChangeAspect="1"/>
          </p:cNvPicPr>
          <p:nvPr>
            <p:ph type="pic" sz="quarter" idx="14"/>
          </p:nvPr>
        </p:nvPicPr>
        <p:blipFill>
          <a:blip r:embed="rId2"/>
          <a:srcRect l="6314" r="6314"/>
          <a:stretch>
            <a:fillRect/>
          </a:stretch>
        </p:blipFill>
        <p:spPr>
          <a:prstGeom prst="rect">
            <a:avLst/>
          </a:prstGeom>
        </p:spPr>
      </p:pic>
      <p:pic>
        <p:nvPicPr>
          <p:cNvPr id="14" name="Picture Placeholder 13">
            <a:extLst>
              <a:ext uri="{FF2B5EF4-FFF2-40B4-BE49-F238E27FC236}">
                <a16:creationId xmlns:a16="http://schemas.microsoft.com/office/drawing/2014/main" id="{3706E97D-9F51-8731-A5C0-BE1EDCA17F29}"/>
              </a:ext>
            </a:extLst>
          </p:cNvPr>
          <p:cNvPicPr>
            <a:picLocks noGrp="1" noChangeAspect="1"/>
          </p:cNvPicPr>
          <p:nvPr>
            <p:ph type="pic" sz="quarter" idx="13"/>
          </p:nvPr>
        </p:nvPicPr>
        <p:blipFill>
          <a:blip r:embed="rId3"/>
          <a:srcRect t="25217" b="25217"/>
          <a:stretch>
            <a:fillRect/>
          </a:stretch>
        </p:blipFill>
        <p:spPr>
          <a:xfrm>
            <a:off x="302253" y="174466"/>
            <a:ext cx="8407356" cy="4167188"/>
          </a:xfrm>
        </p:spPr>
      </p:pic>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Problem Statement</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sz="1050" dirty="0">
                <a:solidFill>
                  <a:srgbClr val="FFFFFF"/>
                </a:solidFill>
                <a:latin typeface="Barlow, sans-serif" pitchFamily="34" charset="0"/>
                <a:ea typeface="Barlow, sans-serif" pitchFamily="34" charset="-122"/>
                <a:cs typeface="Barlow, sans-serif" pitchFamily="34" charset="-120"/>
              </a:rPr>
              <a:t>The Power of Donations and Philanthropy Tracking</a:t>
            </a:r>
            <a:endParaRPr lang="en-US" dirty="0"/>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619500"/>
            <a:ext cx="6599238" cy="2734310"/>
          </a:xfrm>
        </p:spPr>
        <p:txBody>
          <a:bodyPr>
            <a:normAutofit fontScale="92500" lnSpcReduction="10000"/>
          </a:bodyPr>
          <a:lstStyle/>
          <a:p>
            <a:pPr marL="0" indent="0">
              <a:buNone/>
            </a:pPr>
            <a:r>
              <a:rPr lang="en-US" dirty="0"/>
              <a:t>In the realm of philanthropy and charitable donations, transparency, accountability, and trust are paramount for both donors and beneficiaries. Developing a secure and transparent platform that effectively tracks and manages donations, ensuring that funds reach intended causes and demonstrating their impact, is essential. The </a:t>
            </a:r>
            <a:r>
              <a:rPr lang="en-US" u="sng" dirty="0"/>
              <a:t>challenge in this hackathon</a:t>
            </a:r>
            <a:r>
              <a:rPr lang="en-US" dirty="0"/>
              <a:t> is to design and build an innovative, transparent platform that enhances security, and traceability in the domain of donations and philanthropy. </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sz="1050" dirty="0">
                <a:solidFill>
                  <a:srgbClr val="FFFFFF"/>
                </a:solidFill>
                <a:latin typeface="Barlow, sans-serif" pitchFamily="34" charset="0"/>
                <a:ea typeface="Barlow, sans-serif" pitchFamily="34" charset="-122"/>
                <a:cs typeface="Barlow, sans-serif" pitchFamily="34" charset="-120"/>
              </a:rPr>
              <a:t>The Power of Donations and Philanthropy Tracking</a:t>
            </a:r>
            <a:endParaRPr lang="en-US" dirty="0"/>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495550"/>
            <a:ext cx="5610113" cy="3997326"/>
          </a:xfrm>
        </p:spPr>
        <p:txBody>
          <a:bodyPr>
            <a:normAutofit fontScale="85000" lnSpcReduction="10000"/>
          </a:bodyPr>
          <a:lstStyle/>
          <a:p>
            <a:r>
              <a:rPr lang="en-US" dirty="0"/>
              <a:t>To influence change, many non-profit groups and social causes rely on philanthropy, but accurately tracking gifts can be difficult. In this session, we'll look at creative ways to track donations, talk about the advantages of effective philanthropy, and offer suggestions that can help organizations have the biggest possible impact. We want to improve the world one donation at a time by utilizing cutting-edge design and technological innovations. Let's get going and see how we can apply our abilities to support philanthropy and tackle global issues.</a:t>
            </a:r>
          </a:p>
          <a:p>
            <a:endParaRPr lang="en-US" dirty="0"/>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pic>
        <p:nvPicPr>
          <p:cNvPr id="7" name="Picture Placeholder 6">
            <a:extLst>
              <a:ext uri="{FF2B5EF4-FFF2-40B4-BE49-F238E27FC236}">
                <a16:creationId xmlns:a16="http://schemas.microsoft.com/office/drawing/2014/main" id="{CF17E3BC-6D9E-6039-49A7-16C2C2188951}"/>
              </a:ext>
            </a:extLst>
          </p:cNvPr>
          <p:cNvPicPr>
            <a:picLocks noGrp="1" noChangeAspect="1"/>
          </p:cNvPicPr>
          <p:nvPr>
            <p:ph type="pic" sz="quarter" idx="13"/>
          </p:nvPr>
        </p:nvPicPr>
        <p:blipFill>
          <a:blip r:embed="rId2"/>
          <a:srcRect l="13056" r="13056"/>
          <a:stretch>
            <a:fillRect/>
          </a:stretch>
        </p:blipFill>
        <p:spPr>
          <a:prstGeom prst="rect">
            <a:avLst/>
          </a:prstGeom>
        </p:spPr>
      </p:pic>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F9C6-C4F9-9524-7F0B-A9A277B280EA}"/>
              </a:ext>
            </a:extLst>
          </p:cNvPr>
          <p:cNvSpPr>
            <a:spLocks noGrp="1"/>
          </p:cNvSpPr>
          <p:nvPr>
            <p:ph type="title"/>
          </p:nvPr>
        </p:nvSpPr>
        <p:spPr/>
        <p:txBody>
          <a:bodyPr/>
          <a:lstStyle/>
          <a:p>
            <a:r>
              <a:rPr lang="en-US" sz="4800" b="1" dirty="0">
                <a:solidFill>
                  <a:srgbClr val="FFFFFF"/>
                </a:solidFill>
                <a:latin typeface="Barlow" pitchFamily="34" charset="0"/>
                <a:ea typeface="Barlow" pitchFamily="34" charset="-122"/>
                <a:cs typeface="Barlow" pitchFamily="34" charset="-120"/>
              </a:rPr>
              <a:t>Why Donate &amp; Track Philanthropy?</a:t>
            </a:r>
            <a:endParaRPr lang="en-IN" dirty="0"/>
          </a:p>
        </p:txBody>
      </p:sp>
      <p:sp>
        <p:nvSpPr>
          <p:cNvPr id="3" name="Picture Placeholder 2">
            <a:extLst>
              <a:ext uri="{FF2B5EF4-FFF2-40B4-BE49-F238E27FC236}">
                <a16:creationId xmlns:a16="http://schemas.microsoft.com/office/drawing/2014/main" id="{A8780CC3-0482-6DF1-F470-85EF854EE706}"/>
              </a:ext>
            </a:extLst>
          </p:cNvPr>
          <p:cNvSpPr>
            <a:spLocks noGrp="1"/>
          </p:cNvSpPr>
          <p:nvPr>
            <p:ph type="pic" sz="quarter" idx="13"/>
          </p:nvPr>
        </p:nvSpPr>
        <p:spPr>
          <a:xfrm>
            <a:off x="0" y="2590800"/>
            <a:ext cx="5067300" cy="4267200"/>
          </a:xfrm>
        </p:spPr>
        <p:txBody>
          <a:bodyPr>
            <a:normAutofit/>
          </a:bodyPr>
          <a:lstStyle/>
          <a:p>
            <a:pPr marL="342900" indent="-342900" algn="l">
              <a:buFont typeface="Arial" panose="020B0604020202020204" pitchFamily="34" charset="0"/>
              <a:buChar char="•"/>
            </a:pPr>
            <a:r>
              <a:rPr lang="en-US" dirty="0"/>
              <a:t>Philanthropy funds charity, non-profits, and research; maximizes social impact. </a:t>
            </a:r>
          </a:p>
          <a:p>
            <a:pPr marL="342900" indent="-342900" algn="l">
              <a:buFont typeface="Arial" panose="020B0604020202020204" pitchFamily="34" charset="0"/>
              <a:buChar char="•"/>
            </a:pPr>
            <a:r>
              <a:rPr lang="en-US" dirty="0"/>
              <a:t>Technology aids tracking, analysis, and resource allocation; streamlines operations, investigating out inefficiencies.  </a:t>
            </a:r>
            <a:endParaRPr lang="en-IN" dirty="0"/>
          </a:p>
        </p:txBody>
      </p:sp>
      <p:sp>
        <p:nvSpPr>
          <p:cNvPr id="5" name="Content Placeholder 4">
            <a:extLst>
              <a:ext uri="{FF2B5EF4-FFF2-40B4-BE49-F238E27FC236}">
                <a16:creationId xmlns:a16="http://schemas.microsoft.com/office/drawing/2014/main" id="{44635403-E4E9-3947-7F25-62BEDBBA1CF8}"/>
              </a:ext>
            </a:extLst>
          </p:cNvPr>
          <p:cNvSpPr>
            <a:spLocks noGrp="1"/>
          </p:cNvSpPr>
          <p:nvPr>
            <p:ph idx="1"/>
          </p:nvPr>
        </p:nvSpPr>
        <p:spPr>
          <a:xfrm>
            <a:off x="5991337" y="2590799"/>
            <a:ext cx="5610113" cy="3228975"/>
          </a:xfrm>
        </p:spPr>
        <p:txBody>
          <a:bodyPr>
            <a:normAutofit/>
          </a:bodyPr>
          <a:lstStyle/>
          <a:p>
            <a:pPr marL="342900" indent="-342900">
              <a:buFont typeface="Arial" panose="020B0604020202020204" pitchFamily="34" charset="0"/>
              <a:buChar char="•"/>
            </a:pPr>
            <a:r>
              <a:rPr lang="en-US" dirty="0"/>
              <a:t>Donating and tracking philanthropy creates a lasting impact that improves the world for everyone.</a:t>
            </a:r>
          </a:p>
          <a:p>
            <a:pPr marL="342900" indent="-342900">
              <a:buFont typeface="Arial" panose="020B0604020202020204" pitchFamily="34" charset="0"/>
              <a:buChar char="•"/>
            </a:pPr>
            <a:r>
              <a:rPr lang="en-US" dirty="0"/>
              <a:t>Tracking donations ensures accountability, transparency, and optimization; evaluates impact.</a:t>
            </a:r>
          </a:p>
          <a:p>
            <a:pPr marL="342900" indent="-342900">
              <a:buFont typeface="Arial" panose="020B0604020202020204" pitchFamily="34" charset="0"/>
              <a:buChar char="•"/>
            </a:pPr>
            <a:endParaRPr lang="en-IN" dirty="0"/>
          </a:p>
        </p:txBody>
      </p:sp>
      <p:sp>
        <p:nvSpPr>
          <p:cNvPr id="7" name="Slide Number Placeholder 6">
            <a:extLst>
              <a:ext uri="{FF2B5EF4-FFF2-40B4-BE49-F238E27FC236}">
                <a16:creationId xmlns:a16="http://schemas.microsoft.com/office/drawing/2014/main" id="{B1A2A177-8E52-33FF-1603-94DBC31505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33913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normAutofit/>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sz="1050" dirty="0">
                <a:solidFill>
                  <a:srgbClr val="FFFFFF"/>
                </a:solidFill>
                <a:latin typeface="Barlow, sans-serif" pitchFamily="34" charset="0"/>
                <a:ea typeface="Barlow, sans-serif" pitchFamily="34" charset="-122"/>
                <a:cs typeface="Barlow, sans-serif" pitchFamily="34" charset="-120"/>
              </a:rPr>
              <a:t>The Power of Donations and Philanthropy Tracking</a:t>
            </a:r>
            <a:endParaRPr lang="en-US" dirty="0"/>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055837126"/>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B2F55B-6C99-91F5-1C56-A1C883BC9A99}"/>
              </a:ext>
            </a:extLst>
          </p:cNvPr>
          <p:cNvSpPr>
            <a:spLocks noGrp="1"/>
          </p:cNvSpPr>
          <p:nvPr>
            <p:ph type="title"/>
          </p:nvPr>
        </p:nvSpPr>
        <p:spPr/>
        <p:txBody>
          <a:bodyPr>
            <a:normAutofit/>
          </a:bodyPr>
          <a:lstStyle/>
          <a:p>
            <a:r>
              <a:rPr lang="en-US" sz="4000" dirty="0"/>
              <a:t>Chart Explanation</a:t>
            </a:r>
            <a:endParaRPr lang="en-IN" sz="4000" dirty="0"/>
          </a:p>
        </p:txBody>
      </p:sp>
      <p:sp>
        <p:nvSpPr>
          <p:cNvPr id="3" name="Footer Placeholder 2">
            <a:extLst>
              <a:ext uri="{FF2B5EF4-FFF2-40B4-BE49-F238E27FC236}">
                <a16:creationId xmlns:a16="http://schemas.microsoft.com/office/drawing/2014/main" id="{65E8775A-13ED-3B26-C264-B36B5727E012}"/>
              </a:ext>
            </a:extLst>
          </p:cNvPr>
          <p:cNvSpPr>
            <a:spLocks noGrp="1"/>
          </p:cNvSpPr>
          <p:nvPr>
            <p:ph type="ftr" sz="quarter" idx="11"/>
          </p:nvPr>
        </p:nvSpPr>
        <p:spPr/>
        <p:txBody>
          <a:bodyPr/>
          <a:lstStyle/>
          <a:p>
            <a:pPr>
              <a:defRPr/>
            </a:pPr>
            <a:r>
              <a:rPr lang="en-US" dirty="0"/>
              <a:t>Presentation title</a:t>
            </a:r>
          </a:p>
        </p:txBody>
      </p:sp>
      <p:sp>
        <p:nvSpPr>
          <p:cNvPr id="10" name="Text Placeholder 9">
            <a:extLst>
              <a:ext uri="{FF2B5EF4-FFF2-40B4-BE49-F238E27FC236}">
                <a16:creationId xmlns:a16="http://schemas.microsoft.com/office/drawing/2014/main" id="{F7EDA379-8DFB-E65D-0CB0-85E8985C7D95}"/>
              </a:ext>
            </a:extLst>
          </p:cNvPr>
          <p:cNvSpPr>
            <a:spLocks noGrp="1"/>
          </p:cNvSpPr>
          <p:nvPr>
            <p:ph type="body" sz="quarter" idx="15"/>
          </p:nvPr>
        </p:nvSpPr>
        <p:spPr>
          <a:xfrm>
            <a:off x="4864100" y="523876"/>
            <a:ext cx="6599238" cy="5613958"/>
          </a:xfrm>
        </p:spPr>
        <p:txBody>
          <a:bodyPr>
            <a:normAutofit/>
          </a:bodyPr>
          <a:lstStyle/>
          <a:p>
            <a:r>
              <a:rPr lang="en-US" dirty="0"/>
              <a:t>We compared the needed funding and the actual financial help provided certain natural disasters. The blue bars represent the needed funding for relief and recovery efforts, while the darker shade of blue bars represent the actual financial help provided.</a:t>
            </a:r>
          </a:p>
          <a:p>
            <a:r>
              <a:rPr lang="en-US" dirty="0"/>
              <a:t>The needed funding was significantly higher than the actual help provided. Hurricane Harvey needed an estimated $125 billion, but received less than $10 billion in federal funding. (</a:t>
            </a:r>
            <a:r>
              <a:rPr lang="en-US" b="1" u="sng" dirty="0"/>
              <a:t>8%</a:t>
            </a:r>
            <a:r>
              <a:rPr lang="en-US" dirty="0"/>
              <a:t>)</a:t>
            </a:r>
          </a:p>
          <a:p>
            <a:r>
              <a:rPr lang="en-US" dirty="0"/>
              <a:t>The 2018 California Wildfires needed an estimated $18.4 billion, but only received $3.9 billion in federal funding. </a:t>
            </a:r>
            <a:r>
              <a:rPr lang="en-US" b="1" u="sng" dirty="0"/>
              <a:t>(~22%)</a:t>
            </a:r>
          </a:p>
          <a:p>
            <a:r>
              <a:rPr lang="en-US" dirty="0"/>
              <a:t>The 2017 Mexico Earthquake needed an estimated $2.8 billion, but only received $800 million in international aid.(</a:t>
            </a:r>
            <a:r>
              <a:rPr lang="en-US" b="1" u="sng" dirty="0"/>
              <a:t>&lt;0.30%</a:t>
            </a:r>
            <a:r>
              <a:rPr lang="en-US" dirty="0"/>
              <a:t>)</a:t>
            </a:r>
            <a:endParaRPr lang="en-IN" b="1" u="sng" dirty="0"/>
          </a:p>
        </p:txBody>
      </p:sp>
      <p:sp>
        <p:nvSpPr>
          <p:cNvPr id="5" name="Date Placeholder 4">
            <a:extLst>
              <a:ext uri="{FF2B5EF4-FFF2-40B4-BE49-F238E27FC236}">
                <a16:creationId xmlns:a16="http://schemas.microsoft.com/office/drawing/2014/main" id="{2CF86750-79C2-A50D-3B42-A6F98EC345ED}"/>
              </a:ext>
            </a:extLst>
          </p:cNvPr>
          <p:cNvSpPr>
            <a:spLocks noGrp="1"/>
          </p:cNvSpPr>
          <p:nvPr>
            <p:ph type="dt" sz="half" idx="10"/>
          </p:nvPr>
        </p:nvSpPr>
        <p:spPr/>
        <p:txBody>
          <a:body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505A9835-C220-DDCB-33CF-3344A541010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17531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5F6EBB11-42FA-B480-779E-58E50EE074AC}"/>
              </a:ext>
            </a:extLst>
          </p:cNvPr>
          <p:cNvPicPr>
            <a:picLocks noGrp="1" noChangeAspect="1"/>
          </p:cNvPicPr>
          <p:nvPr>
            <p:ph type="pic" sz="quarter" idx="13"/>
          </p:nvPr>
        </p:nvPicPr>
        <p:blipFill rotWithShape="1">
          <a:blip r:embed="rId2"/>
          <a:srcRect l="-5900" t="-2381" r="-1799" b="-900"/>
          <a:stretch/>
        </p:blipFill>
        <p:spPr>
          <a:xfrm>
            <a:off x="781048" y="419100"/>
            <a:ext cx="10258427" cy="5934710"/>
          </a:xfrm>
        </p:spPr>
      </p:pic>
      <p:sp>
        <p:nvSpPr>
          <p:cNvPr id="3" name="Footer Placeholder 2">
            <a:extLst>
              <a:ext uri="{FF2B5EF4-FFF2-40B4-BE49-F238E27FC236}">
                <a16:creationId xmlns:a16="http://schemas.microsoft.com/office/drawing/2014/main" id="{E459D4A5-C24A-64F7-D0B7-4CCE4C653A0B}"/>
              </a:ext>
            </a:extLst>
          </p:cNvPr>
          <p:cNvSpPr>
            <a:spLocks noGrp="1"/>
          </p:cNvSpPr>
          <p:nvPr>
            <p:ph type="ftr" sz="quarter" idx="11"/>
          </p:nvPr>
        </p:nvSpPr>
        <p:spPr/>
        <p:txBody>
          <a:bodyPr/>
          <a:lstStyle/>
          <a:p>
            <a:r>
              <a:rPr lang="en-US"/>
              <a:t>Presentation title</a:t>
            </a:r>
            <a:endParaRPr lang="en-US" dirty="0"/>
          </a:p>
        </p:txBody>
      </p:sp>
      <p:sp>
        <p:nvSpPr>
          <p:cNvPr id="7" name="Date Placeholder 6">
            <a:extLst>
              <a:ext uri="{FF2B5EF4-FFF2-40B4-BE49-F238E27FC236}">
                <a16:creationId xmlns:a16="http://schemas.microsoft.com/office/drawing/2014/main" id="{C92F5A51-8558-5475-6CB9-CD89CA1DAD81}"/>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8" name="Slide Number Placeholder 7">
            <a:extLst>
              <a:ext uri="{FF2B5EF4-FFF2-40B4-BE49-F238E27FC236}">
                <a16:creationId xmlns:a16="http://schemas.microsoft.com/office/drawing/2014/main" id="{287F4B1E-561E-BB60-4AB7-CA8C77906A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8493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799668" y="333998"/>
            <a:ext cx="9973107" cy="528326"/>
          </a:xfrm>
        </p:spPr>
        <p:txBody>
          <a:bodyPr>
            <a:noAutofit/>
          </a:bodyPr>
          <a:lstStyle/>
          <a:p>
            <a:r>
              <a:rPr lang="en-US" sz="4000" dirty="0"/>
              <a:t>Different Causes and organisations we plan to help</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
        <p:nvSpPr>
          <p:cNvPr id="17" name="TextBox 16">
            <a:extLst>
              <a:ext uri="{FF2B5EF4-FFF2-40B4-BE49-F238E27FC236}">
                <a16:creationId xmlns:a16="http://schemas.microsoft.com/office/drawing/2014/main" id="{7A0CFCE1-B5EC-16E8-F5EA-0E4D43C03C59}"/>
              </a:ext>
            </a:extLst>
          </p:cNvPr>
          <p:cNvSpPr txBox="1"/>
          <p:nvPr/>
        </p:nvSpPr>
        <p:spPr>
          <a:xfrm>
            <a:off x="1109446" y="1709426"/>
            <a:ext cx="9973107" cy="3970318"/>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Education</a:t>
            </a:r>
            <a:r>
              <a:rPr lang="en-US" sz="2000" dirty="0"/>
              <a:t> - Provides funding and resources to support education, such as building schools, providing books and supplies, or offering scholarships and grants to students and teachers.</a:t>
            </a:r>
          </a:p>
          <a:p>
            <a:pPr marL="285750" indent="-285750">
              <a:buFont typeface="Arial" panose="020B0604020202020204" pitchFamily="34" charset="0"/>
              <a:buChar char="•"/>
            </a:pPr>
            <a:r>
              <a:rPr lang="en-US" sz="2000" u="sng" dirty="0"/>
              <a:t>Food for the less privileged </a:t>
            </a:r>
            <a:r>
              <a:rPr lang="en-US" sz="2000" dirty="0"/>
              <a:t>- Helps provide food to people who are struggling with poverty, homelessness, or other financial difficulties. This could include food banks, meal programs, or volunteer efforts.</a:t>
            </a:r>
          </a:p>
          <a:p>
            <a:pPr marL="285750" indent="-285750">
              <a:buFont typeface="Arial" panose="020B0604020202020204" pitchFamily="34" charset="0"/>
              <a:buChar char="•"/>
            </a:pPr>
            <a:r>
              <a:rPr lang="en-US" sz="2000" u="sng" dirty="0"/>
              <a:t>Disaster-Relief</a:t>
            </a:r>
            <a:r>
              <a:rPr lang="en-US" sz="2000" dirty="0"/>
              <a:t> - Provides support and resources to help communities recover from natural disasters such as hurricanes, earthquakes, or wildfires. This could include providing shelter, food, and medical assistance.</a:t>
            </a:r>
          </a:p>
          <a:p>
            <a:pPr marL="285750" indent="-285750">
              <a:buFont typeface="Arial" panose="020B0604020202020204" pitchFamily="34" charset="0"/>
              <a:buChar char="•"/>
            </a:pPr>
            <a:r>
              <a:rPr lang="en-US" sz="2000" u="sng" dirty="0"/>
              <a:t>Orphanage support </a:t>
            </a:r>
            <a:r>
              <a:rPr lang="en-US" sz="2000" dirty="0"/>
              <a:t>- Supports children who have been orphaned or are in need of care. This could include providing homes, education, medical care, and other resources to help children grow up in a safe and nurturing environment.</a:t>
            </a:r>
          </a:p>
          <a:p>
            <a:endParaRPr lang="en-IN" sz="1100" dirty="0"/>
          </a:p>
        </p:txBody>
      </p:sp>
    </p:spTree>
    <p:extLst>
      <p:ext uri="{BB962C8B-B14F-4D97-AF65-F5344CB8AC3E}">
        <p14:creationId xmlns:p14="http://schemas.microsoft.com/office/powerpoint/2010/main" val="280542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799668" y="333998"/>
            <a:ext cx="9973107" cy="528326"/>
          </a:xfrm>
        </p:spPr>
        <p:txBody>
          <a:bodyPr>
            <a:noAutofit/>
          </a:bodyPr>
          <a:lstStyle/>
          <a:p>
            <a:r>
              <a:rPr lang="en-US" sz="4000" dirty="0"/>
              <a:t>Different Causes and organisations we plan to help (pt. 2)</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
        <p:nvSpPr>
          <p:cNvPr id="17" name="TextBox 16">
            <a:extLst>
              <a:ext uri="{FF2B5EF4-FFF2-40B4-BE49-F238E27FC236}">
                <a16:creationId xmlns:a16="http://schemas.microsoft.com/office/drawing/2014/main" id="{7A0CFCE1-B5EC-16E8-F5EA-0E4D43C03C59}"/>
              </a:ext>
            </a:extLst>
          </p:cNvPr>
          <p:cNvSpPr txBox="1"/>
          <p:nvPr/>
        </p:nvSpPr>
        <p:spPr>
          <a:xfrm>
            <a:off x="1109446" y="1709426"/>
            <a:ext cx="9973107" cy="3339376"/>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Donation drives </a:t>
            </a:r>
            <a:r>
              <a:rPr lang="en-US" sz="2000" dirty="0"/>
              <a:t>- Collects and distributes clothing to people who are in need. This could include donating gently used clothing to shelters and charities, or organizing clothing drives in the community.</a:t>
            </a:r>
          </a:p>
          <a:p>
            <a:pPr marL="285750" indent="-285750">
              <a:buFont typeface="Arial" panose="020B0604020202020204" pitchFamily="34" charset="0"/>
              <a:buChar char="•"/>
            </a:pPr>
            <a:r>
              <a:rPr lang="en-US" sz="2000" u="sng" dirty="0"/>
              <a:t>Environment</a:t>
            </a:r>
            <a:r>
              <a:rPr lang="en-US" sz="2000" dirty="0"/>
              <a:t> - Addresses issues related to climate change, pollution, and ecological sustainability. This could include supporting conservation efforts, promoting renewable energy, or educating communities about environmental issues.</a:t>
            </a:r>
          </a:p>
          <a:p>
            <a:pPr marL="285750" indent="-285750">
              <a:buFont typeface="Arial" panose="020B0604020202020204" pitchFamily="34" charset="0"/>
              <a:buChar char="•"/>
            </a:pPr>
            <a:r>
              <a:rPr lang="en-US" sz="2000" u="sng" dirty="0"/>
              <a:t>Feeding stray animals </a:t>
            </a:r>
            <a:r>
              <a:rPr lang="en-US" sz="2000" dirty="0"/>
              <a:t>- Supports organizations that help provide food, shelter, and medical care to stray animals. This could include donating to animal rescue organizations, volunteering at animal shelters, or organizing local campaigns.</a:t>
            </a:r>
          </a:p>
          <a:p>
            <a:endParaRPr lang="en-IN" sz="1100" dirty="0"/>
          </a:p>
        </p:txBody>
      </p:sp>
    </p:spTree>
    <p:extLst>
      <p:ext uri="{BB962C8B-B14F-4D97-AF65-F5344CB8AC3E}">
        <p14:creationId xmlns:p14="http://schemas.microsoft.com/office/powerpoint/2010/main" val="559743925"/>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152</TotalTime>
  <Words>1066</Words>
  <Application>Microsoft Office PowerPoint</Application>
  <PresentationFormat>Widescreen</PresentationFormat>
  <Paragraphs>94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Barlow</vt:lpstr>
      <vt:lpstr>Barlow, sans-serif</vt:lpstr>
      <vt:lpstr>Calibri</vt:lpstr>
      <vt:lpstr>Wingdings</vt:lpstr>
      <vt:lpstr>ColorBlockVTI</vt:lpstr>
      <vt:lpstr>The Power of Donations and Philanthropy Tracking</vt:lpstr>
      <vt:lpstr>Problem Statement</vt:lpstr>
      <vt:lpstr>Introduction</vt:lpstr>
      <vt:lpstr>Why Donate &amp; Track Philanthropy?</vt:lpstr>
      <vt:lpstr>Chart</vt:lpstr>
      <vt:lpstr>Chart Explanation</vt:lpstr>
      <vt:lpstr>PowerPoint Presentation</vt:lpstr>
      <vt:lpstr>Different Causes and organisations we plan to help</vt:lpstr>
      <vt:lpstr>Different Causes and organisations we plan to help (pt. 2)</vt:lpstr>
      <vt:lpstr>Implementation and Integration</vt:lpstr>
      <vt:lpstr>Our Plan</vt:lpstr>
      <vt:lpstr>Future Prospects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Donations and Philanthropy Tracking</dc:title>
  <dc:creator>Prathamesh Nimkar</dc:creator>
  <cp:lastModifiedBy>Prathamesh Nimkar</cp:lastModifiedBy>
  <cp:revision>3</cp:revision>
  <dcterms:created xsi:type="dcterms:W3CDTF">2023-09-30T18:51:42Z</dcterms:created>
  <dcterms:modified xsi:type="dcterms:W3CDTF">2023-09-30T21:24:23Z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