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82" r:id="rId3"/>
    <p:sldId id="264" r:id="rId4"/>
    <p:sldId id="266" r:id="rId5"/>
    <p:sldId id="265" r:id="rId6"/>
    <p:sldId id="262" r:id="rId7"/>
    <p:sldId id="268" r:id="rId8"/>
    <p:sldId id="269" r:id="rId9"/>
    <p:sldId id="276" r:id="rId10"/>
    <p:sldId id="270" r:id="rId11"/>
    <p:sldId id="272" r:id="rId12"/>
    <p:sldId id="271" r:id="rId13"/>
    <p:sldId id="273" r:id="rId14"/>
    <p:sldId id="274" r:id="rId15"/>
    <p:sldId id="275" r:id="rId16"/>
    <p:sldId id="279" r:id="rId17"/>
    <p:sldId id="278" r:id="rId18"/>
    <p:sldId id="280" r:id="rId19"/>
    <p:sldId id="281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1C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27266-3FF6-4923-A87A-4818FC34313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B8619-CB21-401C-A5AF-FBB76385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9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EEEA-D111-4C49-80FD-9FEF06E83FF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2019-2 </a:t>
            </a:r>
            <a:r>
              <a:rPr lang="ko-KR" alt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오픈소스소프트웨어실습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920345" y="15388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err="1" smtClean="0">
                <a:solidFill>
                  <a:schemeClr val="bg1">
                    <a:lumMod val="50000"/>
                  </a:schemeClr>
                </a:solidFill>
              </a:rPr>
              <a:t>컴퓨터정보과</a:t>
            </a:r>
            <a:r>
              <a:rPr lang="en-US" altLang="ko-KR" sz="1200" b="1" baseline="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</a:rPr>
              <a:t>동의과학대학교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  <a:latin typeface="+mj-ea"/>
              </a:rPr>
              <a:t>vi</a:t>
            </a:r>
            <a:r>
              <a:rPr lang="en-US" altLang="ko-KR" dirty="0" smtClean="0">
                <a:latin typeface="+mj-ea"/>
              </a:rPr>
              <a:t>, </a:t>
            </a:r>
            <a:r>
              <a:rPr lang="en-US" altLang="ko-KR" dirty="0" err="1" smtClean="0">
                <a:latin typeface="+mj-ea"/>
              </a:rPr>
              <a:t>linux</a:t>
            </a:r>
            <a:r>
              <a:rPr lang="en-US" altLang="ko-KR" dirty="0" smtClean="0">
                <a:latin typeface="+mj-ea"/>
              </a:rPr>
              <a:t> text editor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51267"/>
            <a:ext cx="6858000" cy="422707"/>
          </a:xfrm>
        </p:spPr>
        <p:txBody>
          <a:bodyPr/>
          <a:lstStyle/>
          <a:p>
            <a:r>
              <a:rPr lang="ko-KR" altLang="en-US" dirty="0" smtClean="0"/>
              <a:t>동의과학대학교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컴퓨터정보과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+mj-ea"/>
              </a:rPr>
              <a:t>Normal mode </a:t>
            </a:r>
            <a:r>
              <a:rPr lang="ko-KR" altLang="en-US" sz="3600" dirty="0" smtClean="0">
                <a:latin typeface="+mj-ea"/>
              </a:rPr>
              <a:t>삭제 명령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27464"/>
              </p:ext>
            </p:extLst>
          </p:nvPr>
        </p:nvGraphicFramePr>
        <p:xfrm>
          <a:off x="711777" y="1260766"/>
          <a:ext cx="7886700" cy="55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앞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D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문자부터 그 줄의 끝까지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dw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삭제 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문자부터 다음 단어 앞의 공백까지 삭제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dd</a:t>
                      </a:r>
                      <a:endParaRPr lang="en-US" altLang="ko-KR" sz="2800" b="1" i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문자부터 줄 끝까지 지우고 </a:t>
                      </a:r>
                      <a:r>
                        <a:rPr lang="en-US" altLang="ko-KR" sz="2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Insert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줄 전체 지우고 </a:t>
                      </a:r>
                      <a:r>
                        <a:rPr lang="en-US" altLang="ko-KR" sz="2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Insert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u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마지막 명령 취소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 적용 가능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반복할 횟수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i="1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과 함께 위의 명령을 사용하면 반복 적용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+mj-ea"/>
              </a:rPr>
              <a:t>Normal mode </a:t>
            </a:r>
            <a:r>
              <a:rPr lang="ko-KR" altLang="en-US" sz="3600" dirty="0" smtClean="0">
                <a:latin typeface="+mj-ea"/>
              </a:rPr>
              <a:t>복사</a:t>
            </a:r>
            <a:r>
              <a:rPr lang="en-US" altLang="ko-KR" sz="3600" dirty="0" smtClean="0">
                <a:latin typeface="+mj-ea"/>
              </a:rPr>
              <a:t>/</a:t>
            </a:r>
            <a:r>
              <a:rPr lang="ko-KR" altLang="en-US" sz="3600" dirty="0" smtClean="0">
                <a:latin typeface="+mj-ea"/>
              </a:rPr>
              <a:t>이동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01866"/>
              </p:ext>
            </p:extLst>
          </p:nvPr>
        </p:nvGraphicFramePr>
        <p:xfrm>
          <a:off x="711777" y="1260766"/>
          <a:ext cx="7886700" cy="33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yy</a:t>
                      </a:r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, Y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줄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복사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클립보드에 복사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p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 내용을 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아래에 삽입</a:t>
                      </a:r>
                      <a:endParaRPr lang="en-US" altLang="ko-KR" sz="20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P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 내용을 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위에 삽입</a:t>
                      </a:r>
                      <a:endParaRPr lang="en-US" altLang="ko-KR" sz="20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dirty="0" smtClean="0">
                          <a:latin typeface="+mj-ea"/>
                          <a:ea typeface="+mj-ea"/>
                        </a:rPr>
                        <a:t>복사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yy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복사하고 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p, P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추가하기</a:t>
                      </a:r>
                      <a:r>
                        <a:rPr lang="ko-KR" altLang="en-US" sz="16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dirty="0" smtClean="0">
                          <a:latin typeface="+mj-ea"/>
                          <a:ea typeface="+mj-ea"/>
                        </a:rPr>
                        <a:t>이동</a:t>
                      </a:r>
                      <a:endParaRPr lang="en-US" altLang="ko-KR" sz="2800" b="1" i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dd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삭제하고 원하는 위치로 이동 후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p, P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추가하기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28650" y="4910088"/>
            <a:ext cx="7954422" cy="377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rgbClr val="5B9BD5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 smtClean="0">
                <a:solidFill>
                  <a:srgbClr val="5B9BD5"/>
                </a:solidFill>
                <a:latin typeface="+mj-ea"/>
                <a:ea typeface="+mj-ea"/>
              </a:rPr>
              <a:t>복사 및 이동 작업은 처리 대상</a:t>
            </a:r>
            <a:r>
              <a:rPr lang="en-US" altLang="ko-KR" sz="1600" b="1" dirty="0" smtClean="0">
                <a:solidFill>
                  <a:srgbClr val="5B9BD5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5B9BD5"/>
                </a:solidFill>
                <a:latin typeface="+mj-ea"/>
                <a:ea typeface="+mj-ea"/>
              </a:rPr>
              <a:t>줄 또는 단어</a:t>
            </a:r>
            <a:r>
              <a:rPr lang="en-US" altLang="ko-KR" sz="1600" b="1" dirty="0" smtClean="0">
                <a:solidFill>
                  <a:srgbClr val="5B9BD5"/>
                </a:solidFill>
                <a:latin typeface="+mj-ea"/>
                <a:ea typeface="+mj-ea"/>
              </a:rPr>
              <a:t>)</a:t>
            </a:r>
            <a:r>
              <a:rPr lang="ko-KR" altLang="en-US" sz="1600" b="1" dirty="0" smtClean="0">
                <a:solidFill>
                  <a:srgbClr val="5B9BD5"/>
                </a:solidFill>
                <a:latin typeface="+mj-ea"/>
                <a:ea typeface="+mj-ea"/>
              </a:rPr>
              <a:t>에 따라 </a:t>
            </a:r>
            <a:r>
              <a:rPr lang="en-US" altLang="ko-KR" sz="1600" b="1" dirty="0" smtClean="0">
                <a:solidFill>
                  <a:srgbClr val="5B9BD5"/>
                </a:solidFill>
                <a:latin typeface="+mj-ea"/>
                <a:ea typeface="+mj-ea"/>
              </a:rPr>
              <a:t>p, P </a:t>
            </a:r>
            <a:r>
              <a:rPr lang="ko-KR" altLang="en-US" sz="1600" b="1" dirty="0" err="1" smtClean="0">
                <a:solidFill>
                  <a:srgbClr val="5B9BD5"/>
                </a:solidFill>
                <a:latin typeface="+mj-ea"/>
                <a:ea typeface="+mj-ea"/>
              </a:rPr>
              <a:t>적용시</a:t>
            </a:r>
            <a:r>
              <a:rPr lang="ko-KR" altLang="en-US" sz="1600" b="1" dirty="0" smtClean="0">
                <a:solidFill>
                  <a:srgbClr val="5B9BD5"/>
                </a:solidFill>
                <a:latin typeface="+mj-ea"/>
                <a:ea typeface="+mj-ea"/>
              </a:rPr>
              <a:t> 다르게 적용된다</a:t>
            </a:r>
            <a:r>
              <a:rPr lang="en-US" altLang="ko-KR" sz="1600" b="1" dirty="0" smtClean="0">
                <a:solidFill>
                  <a:srgbClr val="5B9BD5"/>
                </a:solidFill>
                <a:latin typeface="+mj-ea"/>
                <a:ea typeface="+mj-ea"/>
              </a:rPr>
              <a:t>.</a:t>
            </a:r>
            <a:endParaRPr lang="en-US" altLang="ko-KR" sz="1600" b="1" dirty="0">
              <a:solidFill>
                <a:srgbClr val="5B9BD5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43180"/>
              </p:ext>
            </p:extLst>
          </p:nvPr>
        </p:nvGraphicFramePr>
        <p:xfrm>
          <a:off x="696372" y="5836516"/>
          <a:ext cx="7886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버퍼를 수정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복사 등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마지막 명령 반복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8650" y="5391789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마지막 수정명령 반복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1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+mj-ea"/>
              </a:rPr>
              <a:t>Command line mode </a:t>
            </a:r>
            <a:r>
              <a:rPr lang="ko-KR" altLang="en-US" sz="3600" dirty="0" smtClean="0">
                <a:latin typeface="+mj-ea"/>
              </a:rPr>
              <a:t>기본 명령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886732"/>
              </p:ext>
            </p:extLst>
          </p:nvPr>
        </p:nvGraphicFramePr>
        <p:xfrm>
          <a:off x="745192" y="1440060"/>
          <a:ext cx="78867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:w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중인 파일명으로 저장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:w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중인 파일을 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별도 저장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파일은 유지됨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:q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vi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파일이 저장되지 않았으면 경고 후 종료되지 않음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:q!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vi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강제 종료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저장되지 않았어도 강제로 종료됨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:o</a:t>
                      </a:r>
                      <a:r>
                        <a:rPr lang="en-US" altLang="ko-KR" sz="3200" b="1" i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="0" i="1" baseline="0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열기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파일이 저장되지 않았으면 경고 후 취소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:r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 다음에 </a:t>
                      </a:r>
                      <a:r>
                        <a:rPr lang="en-US" altLang="ko-KR" sz="16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내용을 읽어 삽입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:w </a:t>
                      </a:r>
                      <a:r>
                        <a:rPr lang="en-US" altLang="ko-KR" sz="2400" b="0" i="0" dirty="0" smtClean="0">
                          <a:latin typeface="+mj-ea"/>
                          <a:ea typeface="+mj-ea"/>
                        </a:rPr>
                        <a:t>&gt;&gt;</a:t>
                      </a:r>
                      <a:r>
                        <a:rPr lang="en-US" altLang="ko-KR" sz="24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편집 중인 파일 내용을 </a:t>
                      </a:r>
                      <a:r>
                        <a:rPr lang="en-US" altLang="ko-KR" sz="16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뒤에 추가함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</a:t>
                      </a:r>
                      <a:r>
                        <a:rPr lang="en-US" altLang="ko-KR" sz="3200" b="1" i="0" dirty="0" err="1" smtClean="0">
                          <a:latin typeface="+mj-ea"/>
                          <a:ea typeface="+mj-ea"/>
                        </a:rPr>
                        <a:t>wq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 저장하고 종료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+mj-ea"/>
              </a:rPr>
              <a:t>검색 </a:t>
            </a:r>
            <a:r>
              <a:rPr lang="en-US" altLang="ko-KR" sz="3600" dirty="0" smtClean="0">
                <a:latin typeface="+mj-ea"/>
              </a:rPr>
              <a:t>(Normal mode)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715305"/>
              </p:ext>
            </p:extLst>
          </p:nvPr>
        </p:nvGraphicFramePr>
        <p:xfrm>
          <a:off x="711777" y="1260765"/>
          <a:ext cx="7886700" cy="466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2800" b="0" i="1" dirty="0" err="1" smtClean="0">
                          <a:latin typeface="+mj-ea"/>
                          <a:ea typeface="+mj-ea"/>
                        </a:rPr>
                        <a:t>rexp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지정한 패턴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i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rexp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앞으로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/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이전에 지정된 검색 패턴을 앞으로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?</a:t>
                      </a:r>
                      <a:r>
                        <a:rPr lang="en-US" altLang="ko-KR" sz="2800" b="0" i="1" dirty="0" err="1" smtClean="0">
                          <a:latin typeface="+mj-ea"/>
                          <a:ea typeface="+mj-ea"/>
                        </a:rPr>
                        <a:t>rexp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지정한 패턴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i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rexp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뒤로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이전에 지정된 검색 패턴을 뒤로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이전의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명령과 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같은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방향 검색 반복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이전의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명령과 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방향 검색 반복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+mj-ea"/>
              </a:rPr>
              <a:t>치환 </a:t>
            </a:r>
            <a:r>
              <a:rPr lang="en-US" altLang="ko-KR" sz="3600" dirty="0" smtClean="0">
                <a:latin typeface="+mj-ea"/>
              </a:rPr>
              <a:t>(Command mode)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675038"/>
              </p:ext>
            </p:extLst>
          </p:nvPr>
        </p:nvGraphicFramePr>
        <p:xfrm>
          <a:off x="711777" y="1260765"/>
          <a:ext cx="7886700" cy="334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:s/</a:t>
                      </a:r>
                      <a:r>
                        <a:rPr lang="en-US" altLang="ko-KR" sz="2400" b="0" i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2400" b="0" i="1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rep</a:t>
                      </a:r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/</a:t>
                      </a:r>
                      <a:endParaRPr lang="ko-KR" altLang="en-US" sz="24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1" u="sng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1,5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1" u="sng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1~5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1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4179"/>
              </p:ext>
            </p:extLst>
          </p:nvPr>
        </p:nvGraphicFramePr>
        <p:xfrm>
          <a:off x="746413" y="5213061"/>
          <a:ext cx="7886700" cy="131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</a:t>
                      </a:r>
                      <a:r>
                        <a:rPr lang="en-US" altLang="ko-KR" sz="2400" b="0" i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2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위치의 문자를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b="1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치환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(mode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전환 없음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~</a:t>
                      </a:r>
                      <a:endParaRPr lang="ko-KR" altLang="en-US" sz="2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위치의 문자 대소 변환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변환 후 커서는 한 칸 자동으로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78427" y="4789116"/>
            <a:ext cx="2224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Normal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mode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+mj-ea"/>
              </a:rPr>
              <a:t>Command mode  </a:t>
            </a:r>
            <a:r>
              <a:rPr lang="en-US" altLang="ko-KR" sz="3600" dirty="0" smtClean="0">
                <a:solidFill>
                  <a:srgbClr val="0000FF"/>
                </a:solidFill>
                <a:latin typeface="+mj-ea"/>
              </a:rPr>
              <a:t>:set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변수 일부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375"/>
              </p:ext>
            </p:extLst>
          </p:nvPr>
        </p:nvGraphicFramePr>
        <p:xfrm>
          <a:off x="711777" y="1260765"/>
          <a:ext cx="78867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latin typeface="+mj-ea"/>
                          <a:ea typeface="+mj-ea"/>
                        </a:rPr>
                        <a:t> nu/</a:t>
                      </a:r>
                      <a:r>
                        <a:rPr lang="en-US" altLang="ko-KR" sz="2400" b="1" i="0" baseline="0" dirty="0" err="1" smtClean="0">
                          <a:latin typeface="+mj-ea"/>
                          <a:ea typeface="+mj-ea"/>
                        </a:rPr>
                        <a:t>nonu</a:t>
                      </a:r>
                      <a:endParaRPr lang="ko-KR" altLang="en-US" sz="24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번호 표시 </a:t>
                      </a:r>
                      <a:r>
                        <a:rPr lang="en-US" altLang="ko-KR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endParaRPr lang="en-US" altLang="ko-KR" sz="1800" u="none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Tab stop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크기를 </a:t>
                      </a:r>
                      <a:r>
                        <a:rPr lang="en-US" altLang="ko-KR" sz="18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으로 설정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sw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Shift width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크기를 </a:t>
                      </a:r>
                      <a:r>
                        <a:rPr lang="en-US" altLang="ko-KR" sz="18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으로 설정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(:</a:t>
                      </a:r>
                      <a:r>
                        <a:rPr lang="en-US" altLang="ko-KR" sz="1800" b="1" i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altLang="ko-KR" sz="1800" b="1" i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 시 적용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noai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Auto indent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윗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줄의 들여쓰기 적용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nosi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Smart indent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if, while, switch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 블록 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 뒤에 자동으로 들여쓰기를 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ruler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화면 우측 하단에 커서 위치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파일에서의 위치를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key=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저장 시 암호 설정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열 때도 암호 필요함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암호 설정 해제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046"/>
            <a:ext cx="7886700" cy="4781917"/>
          </a:xfrm>
        </p:spPr>
        <p:txBody>
          <a:bodyPr/>
          <a:lstStyle/>
          <a:p>
            <a:r>
              <a:rPr lang="en-US" altLang="ko-KR" b="1" dirty="0" smtClean="0"/>
              <a:t>cat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단순하게 파일의 내용을 화면에 출력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파일을 연결하여 출력할 때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more</a:t>
            </a:r>
          </a:p>
          <a:p>
            <a:pPr lvl="1"/>
            <a:r>
              <a:rPr lang="ko-KR" altLang="en-US" dirty="0"/>
              <a:t>긴 파일을 읽을 때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1" y="2676341"/>
            <a:ext cx="3648075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02411"/>
            <a:ext cx="4249177" cy="27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552696"/>
            <a:ext cx="3333750" cy="56864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288681" y="552696"/>
            <a:ext cx="7886700" cy="895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+mj-ea"/>
              </a:rPr>
              <a:t>실습</a:t>
            </a:r>
            <a:endParaRPr lang="ko-KR" altLang="en-US" b="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7419" y="1448334"/>
            <a:ext cx="14163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yesterday.txt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2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29" y="627350"/>
            <a:ext cx="7197162" cy="51777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768994" y="1103699"/>
            <a:ext cx="11537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form.html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5" y="114300"/>
            <a:ext cx="5705475" cy="6629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622345" y="1776561"/>
            <a:ext cx="14815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member.html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56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433450" y="1062594"/>
            <a:ext cx="6187944" cy="3427615"/>
            <a:chOff x="1848023" y="1005580"/>
            <a:chExt cx="7676977" cy="4877617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77617"/>
              <a:chOff x="1784658" y="1424539"/>
              <a:chExt cx="7543184" cy="48974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2" y="1424539"/>
                <a:ext cx="330134" cy="40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dirty="0"/>
                  <a:t>/</a:t>
                </a:r>
                <a:endParaRPr lang="ko-KR" altLang="en-US" sz="135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bin</a:t>
                </a:r>
                <a:endParaRPr lang="ko-KR" altLang="en-US" sz="135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boot</a:t>
                </a:r>
                <a:endParaRPr lang="ko-KR" altLang="en-US" sz="135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29" y="2667289"/>
                <a:ext cx="559769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dev</a:t>
                </a:r>
                <a:endParaRPr lang="ko-KR" altLang="en-US" sz="135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1" y="2652704"/>
                <a:ext cx="493981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etc</a:t>
                </a:r>
                <a:endParaRPr lang="ko-KR" altLang="en-US" sz="135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1" y="2667289"/>
                <a:ext cx="782587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>
                    <a:solidFill>
                      <a:srgbClr val="0000FF"/>
                    </a:solidFill>
                  </a:rPr>
                  <a:t>home</a:t>
                </a:r>
                <a:endParaRPr lang="ko-KR" altLang="en-US" sz="135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89"/>
                <a:ext cx="827471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media</a:t>
                </a:r>
                <a:endParaRPr lang="ko-KR" altLang="en-US" sz="135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89"/>
                <a:ext cx="606256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tmp</a:t>
                </a:r>
                <a:endParaRPr lang="ko-KR" altLang="en-US" sz="135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50" y="2667289"/>
                <a:ext cx="601447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mnt</a:t>
                </a:r>
                <a:endParaRPr lang="ko-KR" altLang="en-US" sz="13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89"/>
                <a:ext cx="611066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sbin</a:t>
                </a:r>
                <a:endParaRPr lang="ko-KR" altLang="en-US" sz="135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89"/>
                <a:ext cx="497252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sys</a:t>
                </a:r>
                <a:endParaRPr lang="ko-KR" altLang="en-US" sz="135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89"/>
                <a:ext cx="498854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usr</a:t>
                </a:r>
                <a:endParaRPr lang="ko-KR" altLang="en-US" sz="135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89"/>
                <a:ext cx="494366" cy="6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var</a:t>
                </a:r>
                <a:endParaRPr lang="ko-KR" altLang="en-US" sz="1350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7" y="3326871"/>
                <a:ext cx="3479067" cy="401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b="1" dirty="0">
                    <a:latin typeface="+mj-lt"/>
                  </a:rPr>
                  <a:t>&lt;</a:t>
                </a:r>
                <a:r>
                  <a:rPr lang="ko-KR" altLang="en-US" sz="1350" b="1" dirty="0">
                    <a:latin typeface="+mj-lt"/>
                  </a:rPr>
                  <a:t>자신의 </a:t>
                </a:r>
                <a:r>
                  <a:rPr lang="ko-KR" altLang="en-US" sz="1350" b="1" dirty="0" err="1">
                    <a:latin typeface="+mj-lt"/>
                  </a:rPr>
                  <a:t>홈디렉토리</a:t>
                </a:r>
                <a:r>
                  <a:rPr lang="ko-KR" altLang="en-US" sz="1350" b="1" dirty="0">
                    <a:latin typeface="+mj-lt"/>
                  </a:rPr>
                  <a:t> </a:t>
                </a:r>
                <a:r>
                  <a:rPr lang="en-US" altLang="ko-KR" sz="1350" b="1" dirty="0">
                    <a:latin typeface="+mj-lt"/>
                  </a:rPr>
                  <a:t>: </a:t>
                </a:r>
                <a:r>
                  <a:rPr lang="en-US" altLang="ko-KR" sz="1350" b="1" dirty="0" err="1">
                    <a:latin typeface="+mj-lt"/>
                  </a:rPr>
                  <a:t>dit</a:t>
                </a:r>
                <a:r>
                  <a:rPr lang="en-US" altLang="ko-KR" sz="1350" b="1" dirty="0">
                    <a:latin typeface="+mj-lt"/>
                  </a:rPr>
                  <a:t>&gt;</a:t>
                </a:r>
                <a:endParaRPr lang="ko-KR" altLang="en-US" sz="1350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mydocs</a:t>
                </a:r>
                <a:endParaRPr lang="ko-KR" altLang="en-US" sz="1350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myprogram</a:t>
                </a:r>
                <a:endParaRPr lang="ko-KR" altLang="en-US" sz="135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download</a:t>
                </a:r>
                <a:endParaRPr lang="ko-KR" altLang="en-US" sz="1350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myfiles</a:t>
                </a:r>
                <a:endParaRPr lang="ko-KR" altLang="en-US" sz="135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first.txt</a:t>
                </a:r>
                <a:endParaRPr lang="ko-KR" altLang="en-US" sz="135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7" y="4985449"/>
                <a:ext cx="1410489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second.txt</a:t>
                </a:r>
                <a:endParaRPr lang="ko-KR" altLang="en-US" sz="135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third.txt</a:t>
                </a:r>
                <a:endParaRPr lang="ko-KR" altLang="en-US" sz="135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40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fourth.txt</a:t>
                </a:r>
                <a:endParaRPr lang="ko-KR" altLang="en-US" sz="1350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38650" y="436750"/>
            <a:ext cx="8866700" cy="5540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 smtClean="0"/>
              <a:t>이전 시간 복습</a:t>
            </a:r>
            <a:endParaRPr lang="ko-KR" altLang="en-US" sz="3300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764756" y="4834003"/>
            <a:ext cx="8755792" cy="1867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자신의</a:t>
            </a:r>
            <a:r>
              <a:rPr lang="en-US" altLang="ko-KR" sz="1600" dirty="0"/>
              <a:t> </a:t>
            </a:r>
            <a:r>
              <a:rPr lang="ko-KR" altLang="en-US" sz="1600" dirty="0"/>
              <a:t>홈디렉토리에 있는 파일들을 모두 </a:t>
            </a:r>
            <a:r>
              <a:rPr lang="ko-KR" altLang="en-US" sz="1600" dirty="0" err="1"/>
              <a:t>지우시오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다음과 같이 디렉토리와 파일을 작성하시오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현재 위치에서 다른 디렉토리로 이동하는 것을 </a:t>
            </a:r>
            <a:r>
              <a:rPr lang="ko-KR" altLang="en-US" sz="1600" dirty="0" err="1"/>
              <a:t>연습하시오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400" dirty="0" smtClean="0"/>
              <a:t>fourth.txt -&gt;  nana.txt </a:t>
            </a:r>
            <a:r>
              <a:rPr lang="ko-KR" altLang="en-US" sz="1400" dirty="0" smtClean="0"/>
              <a:t>로 이름 변경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second.txt </a:t>
            </a:r>
            <a:r>
              <a:rPr lang="ko-KR" altLang="en-US" sz="1400" dirty="0" smtClean="0"/>
              <a:t>파일을 복사하여 </a:t>
            </a:r>
            <a:r>
              <a:rPr lang="en-US" altLang="ko-KR" sz="1400" dirty="0" smtClean="0"/>
              <a:t>download  </a:t>
            </a:r>
            <a:r>
              <a:rPr lang="ko-KR" altLang="en-US" sz="1400" dirty="0" smtClean="0"/>
              <a:t>디렉토리에 저장하기 등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1345721" y="923026"/>
            <a:ext cx="6392173" cy="3657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5" y="1123218"/>
            <a:ext cx="4760135" cy="374364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288681" y="552696"/>
            <a:ext cx="7886700" cy="895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+mj-ea"/>
              </a:rPr>
              <a:t>실습</a:t>
            </a:r>
            <a:endParaRPr lang="ko-KR" altLang="en-US" b="0" dirty="0"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23025" y="5013068"/>
            <a:ext cx="7886700" cy="1724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5</a:t>
            </a:r>
            <a:r>
              <a:rPr lang="ko-KR" altLang="en-US" sz="1600" dirty="0" smtClean="0">
                <a:latin typeface="+mj-ea"/>
                <a:ea typeface="+mj-ea"/>
              </a:rPr>
              <a:t>줄</a:t>
            </a:r>
            <a:r>
              <a:rPr lang="en-US" altLang="ko-KR" sz="1600" dirty="0" smtClean="0">
                <a:latin typeface="+mj-ea"/>
                <a:ea typeface="+mj-ea"/>
              </a:rPr>
              <a:t>, 9</a:t>
            </a:r>
            <a:r>
              <a:rPr lang="ko-KR" altLang="en-US" sz="1600" dirty="0" smtClean="0">
                <a:latin typeface="+mj-ea"/>
                <a:ea typeface="+mj-ea"/>
              </a:rPr>
              <a:t>줄 지우기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별을 달로 치환하기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마지막 라인을 복사하여 삽입하기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form.html </a:t>
            </a:r>
            <a:r>
              <a:rPr lang="ko-KR" altLang="en-US" sz="1600" dirty="0" smtClean="0">
                <a:latin typeface="+mj-ea"/>
                <a:ea typeface="+mj-ea"/>
              </a:rPr>
              <a:t>파일을 여기에 삽입하여 보이기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파일의 암호 설정하기 등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8058" y="2527058"/>
            <a:ext cx="10558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poem.txt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9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vi </a:t>
            </a:r>
            <a:r>
              <a:rPr lang="ko-KR" altLang="en-US" dirty="0" smtClean="0">
                <a:latin typeface="+mj-ea"/>
              </a:rPr>
              <a:t>소개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49071"/>
            <a:ext cx="78867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j-ea"/>
                <a:ea typeface="+mj-ea"/>
              </a:rPr>
              <a:t>Linux(UNIX)</a:t>
            </a:r>
            <a:r>
              <a:rPr lang="ko-KR" altLang="en-US" dirty="0" smtClean="0">
                <a:latin typeface="+mj-ea"/>
                <a:ea typeface="+mj-ea"/>
              </a:rPr>
              <a:t> 텍스트 에디터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세상에서 가장 가볍고 강력한 편집기능을 제공하는 도구 중의 하나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기본 키보드만 사용하며 편집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마우스</a:t>
            </a:r>
            <a:r>
              <a:rPr lang="en-US" altLang="ko-KR" sz="2400" b="1" dirty="0" smtClean="0"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latin typeface="+mj-ea"/>
                <a:ea typeface="+mj-ea"/>
              </a:rPr>
              <a:t>화살표 키 사용할 필요 없음</a:t>
            </a:r>
            <a:r>
              <a:rPr lang="en-US" altLang="ko-KR" sz="2400" b="1" dirty="0" smtClean="0">
                <a:latin typeface="+mj-ea"/>
                <a:ea typeface="+mj-ea"/>
              </a:rPr>
              <a:t>)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단순 학습보다는 직접 경험을 쌓는 것이 중요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63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  <a:ea typeface="+mn-ea"/>
              </a:rPr>
              <a:t>vi </a:t>
            </a:r>
            <a:r>
              <a:rPr lang="ko-KR" altLang="en-US" dirty="0" smtClean="0">
                <a:latin typeface="+mn-ea"/>
                <a:ea typeface="+mn-ea"/>
              </a:rPr>
              <a:t>실행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11243"/>
              </p:ext>
            </p:extLst>
          </p:nvPr>
        </p:nvGraphicFramePr>
        <p:xfrm>
          <a:off x="628650" y="1825625"/>
          <a:ext cx="7886700" cy="292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ea"/>
                          <a:ea typeface="+mj-ea"/>
                        </a:rPr>
                        <a:t>Shell</a:t>
                      </a:r>
                      <a:r>
                        <a:rPr lang="en-US" altLang="ko-KR" sz="2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+mj-ea"/>
                          <a:ea typeface="+mj-ea"/>
                        </a:rPr>
                        <a:t>실행 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</a:t>
                      </a:r>
                      <a:endParaRPr lang="ko-KR" altLang="en-US" sz="32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vi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실행 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편집 후 저장 가능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br>
                        <a:rPr lang="en-US" altLang="ko-KR" sz="2000" baseline="0" dirty="0" smtClean="0">
                          <a:latin typeface="+mj-ea"/>
                          <a:ea typeface="+mj-ea"/>
                        </a:rPr>
                      </a:b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vim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(vi improved)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이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실행되는 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os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도 있음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filename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File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이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존재하면 해당 파일 열고 편집</a:t>
                      </a:r>
                      <a:endParaRPr lang="en-US" altLang="ko-KR" sz="2000" baseline="0" dirty="0" smtClean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File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이 없으면 빈 내용으로 편집 시작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vi,  </a:t>
            </a:r>
            <a:r>
              <a:rPr lang="ko-KR" altLang="en-US" dirty="0" smtClean="0">
                <a:latin typeface="+mj-ea"/>
              </a:rPr>
              <a:t>실행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→ </a:t>
            </a:r>
            <a:r>
              <a:rPr lang="ko-KR" altLang="en-US" dirty="0" smtClean="0">
                <a:latin typeface="+mj-ea"/>
              </a:rPr>
              <a:t>편집 </a:t>
            </a:r>
            <a:r>
              <a:rPr lang="en-US" altLang="ko-KR" dirty="0" smtClean="0">
                <a:latin typeface="+mj-ea"/>
              </a:rPr>
              <a:t>→ </a:t>
            </a:r>
            <a:r>
              <a:rPr lang="ko-KR" altLang="en-US" dirty="0" smtClean="0">
                <a:latin typeface="+mj-ea"/>
              </a:rPr>
              <a:t>종료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662" y="2320636"/>
            <a:ext cx="4528675" cy="3657601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891885" y="1669472"/>
            <a:ext cx="1788969" cy="98367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$ vi filename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$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 rot="2287782">
            <a:off x="2597353" y="2389684"/>
            <a:ext cx="2747004" cy="67887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891885" y="1229151"/>
            <a:ext cx="923925" cy="4180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j-ea"/>
              </a:rPr>
              <a:t>shell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749636" y="1902546"/>
            <a:ext cx="466724" cy="4180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j-ea"/>
              </a:rPr>
              <a:t>vi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3" name="아래로 구부러진 화살표 42"/>
          <p:cNvSpPr/>
          <p:nvPr/>
        </p:nvSpPr>
        <p:spPr>
          <a:xfrm rot="13126010">
            <a:off x="1274064" y="3869884"/>
            <a:ext cx="5835978" cy="154352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777372" y="3006528"/>
            <a:ext cx="2500491" cy="2175614"/>
            <a:chOff x="318219" y="3636818"/>
            <a:chExt cx="2157805" cy="2136595"/>
          </a:xfrm>
        </p:grpSpPr>
        <p:sp>
          <p:nvSpPr>
            <p:cNvPr id="12" name="아래로 구부러진 화살표 11"/>
            <p:cNvSpPr/>
            <p:nvPr/>
          </p:nvSpPr>
          <p:spPr>
            <a:xfrm>
              <a:off x="404769" y="3636818"/>
              <a:ext cx="2071255" cy="1025236"/>
            </a:xfrm>
            <a:prstGeom prst="curved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아래로 구부러진 화살표 43"/>
            <p:cNvSpPr/>
            <p:nvPr/>
          </p:nvSpPr>
          <p:spPr>
            <a:xfrm rot="10800000">
              <a:off x="318219" y="4748177"/>
              <a:ext cx="2071255" cy="1025236"/>
            </a:xfrm>
            <a:prstGeom prst="curved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915366" y="5978237"/>
            <a:ext cx="5694188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vi </a:t>
            </a:r>
            <a:r>
              <a:rPr lang="ko-KR" altLang="en-US" b="1" dirty="0" smtClean="0">
                <a:latin typeface="+mj-ea"/>
                <a:ea typeface="+mj-ea"/>
              </a:rPr>
              <a:t>편집 작업은 </a:t>
            </a:r>
            <a:r>
              <a:rPr lang="en-US" altLang="ko-KR" b="1" dirty="0" smtClean="0">
                <a:latin typeface="+mj-ea"/>
                <a:ea typeface="+mj-ea"/>
              </a:rPr>
              <a:t>3</a:t>
            </a:r>
            <a:r>
              <a:rPr lang="ko-KR" altLang="en-US" b="1" dirty="0" smtClean="0">
                <a:latin typeface="+mj-ea"/>
                <a:ea typeface="+mj-ea"/>
              </a:rPr>
              <a:t>개의 모드를 반복적으로 오가며 진행</a:t>
            </a:r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8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0" grpId="1" animBg="1"/>
      <p:bldP spid="41" grpId="0" animBg="1"/>
      <p:bldP spid="42" grpId="0" uiExpand="1" animBg="1"/>
      <p:bldP spid="42" grpId="1" animBg="1"/>
      <p:bldP spid="43" grpId="0" uiExpand="1" animBg="1"/>
      <p:bldP spid="43" grpId="1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471056" y="1118754"/>
            <a:ext cx="8125687" cy="549679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vi mode </a:t>
            </a:r>
            <a:r>
              <a:rPr lang="ko-KR" altLang="en-US" dirty="0" smtClean="0">
                <a:latin typeface="+mj-ea"/>
              </a:rPr>
              <a:t>간 이동 명령 </a:t>
            </a:r>
            <a:r>
              <a:rPr lang="ko-KR" altLang="en-US" dirty="0" err="1" smtClean="0">
                <a:latin typeface="+mj-ea"/>
              </a:rPr>
              <a:t>미리보기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238500" y="3359726"/>
            <a:ext cx="1766454" cy="10390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Normal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331527" y="1239980"/>
            <a:ext cx="1766454" cy="10390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Insert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31527" y="5271653"/>
            <a:ext cx="1766454" cy="10390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Command line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>
            <a:stCxn id="5" idx="2"/>
            <a:endCxn id="4" idx="3"/>
          </p:cNvCxnSpPr>
          <p:nvPr/>
        </p:nvCxnSpPr>
        <p:spPr>
          <a:xfrm flipH="1">
            <a:off x="5004954" y="2279072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0"/>
            <a:endCxn id="5" idx="1"/>
          </p:cNvCxnSpPr>
          <p:nvPr/>
        </p:nvCxnSpPr>
        <p:spPr>
          <a:xfrm flipV="1">
            <a:off x="4121727" y="1759526"/>
            <a:ext cx="2209800" cy="16002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954292" y="2668148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84273" y="2866446"/>
            <a:ext cx="768929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ESC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54292" y="2302587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956893" y="19615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6" idx="0"/>
            <a:endCxn id="4" idx="3"/>
          </p:cNvCxnSpPr>
          <p:nvPr/>
        </p:nvCxnSpPr>
        <p:spPr>
          <a:xfrm flipH="1" flipV="1">
            <a:off x="5004954" y="3879272"/>
            <a:ext cx="2209800" cy="1392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6" idx="1"/>
          </p:cNvCxnSpPr>
          <p:nvPr/>
        </p:nvCxnSpPr>
        <p:spPr>
          <a:xfrm>
            <a:off x="4121727" y="4398818"/>
            <a:ext cx="2209800" cy="13923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5784273" y="4391168"/>
            <a:ext cx="768929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Enter</a:t>
            </a:r>
            <a:endParaRPr lang="ko-KR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28754" y="45829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32218" y="4922402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35682" y="5254909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2206336" y="3219449"/>
            <a:ext cx="1253839" cy="1319646"/>
          </a:xfrm>
          <a:prstGeom prst="arc">
            <a:avLst>
              <a:gd name="adj1" fmla="val 2663195"/>
              <a:gd name="adj2" fmla="val 188328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69572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45277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89812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6073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77091" y="3101686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22514" y="3489613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j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29439" y="2741467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74862" y="3108613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vi</a:t>
            </a:r>
            <a:r>
              <a:rPr lang="ko-KR" altLang="en-US" dirty="0" smtClean="0">
                <a:latin typeface="+mj-ea"/>
              </a:rPr>
              <a:t> 커서 이동 연습 </a:t>
            </a:r>
            <a:r>
              <a:rPr lang="en-US" altLang="ko-KR" sz="2800" b="0" dirty="0" smtClean="0">
                <a:latin typeface="+mj-ea"/>
              </a:rPr>
              <a:t>(</a:t>
            </a:r>
            <a:r>
              <a:rPr lang="ko-KR" altLang="en-US" sz="2800" b="0" dirty="0" err="1" smtClean="0">
                <a:latin typeface="+mj-ea"/>
              </a:rPr>
              <a:t>따라하기</a:t>
            </a:r>
            <a:r>
              <a:rPr lang="ko-KR" altLang="en-US" sz="2800" b="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②</a:t>
            </a:r>
            <a:r>
              <a:rPr lang="en-US" altLang="ko-KR" sz="2800" b="0" dirty="0" smtClean="0">
                <a:latin typeface="+mj-ea"/>
              </a:rPr>
              <a:t>)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396246"/>
              </p:ext>
            </p:extLst>
          </p:nvPr>
        </p:nvGraphicFramePr>
        <p:xfrm>
          <a:off x="711777" y="1260765"/>
          <a:ext cx="7886700" cy="379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 </a:t>
                      </a:r>
                      <a:r>
                        <a:rPr lang="en-US" altLang="ko-KR" sz="3200" b="0" i="0" dirty="0" smtClean="0">
                          <a:latin typeface="+mj-ea"/>
                          <a:ea typeface="+mj-ea"/>
                        </a:rPr>
                        <a:t>first.txt</a:t>
                      </a:r>
                      <a:endParaRPr lang="ko-KR" altLang="en-US" sz="3200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first.txt 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편집 시작 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(vi </a:t>
                      </a: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Normal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 mode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로 진입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230">
                <a:tc>
                  <a:txBody>
                    <a:bodyPr/>
                    <a:lstStyle/>
                    <a:p>
                      <a:pPr latinLnBrk="1"/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Normal Mode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에서 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h,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j, k, l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키 만으로 커서를 이동할 수 있다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☞</a:t>
                      </a:r>
                      <a:r>
                        <a:rPr lang="en-US" altLang="ko-KR" sz="2000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익숙해질 때까지 충분히 연습</a:t>
                      </a:r>
                      <a:endParaRPr lang="en-US" altLang="ko-KR" sz="2000" kern="120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:q</a:t>
                      </a:r>
                      <a:endParaRPr lang="ko-KR" altLang="en-US" sz="32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Command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 mode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lang="en-US" altLang="ko-KR" sz="3200" b="1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하여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종료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28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q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583" y="2609386"/>
            <a:ext cx="2551520" cy="14493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43264"/>
              </p:ext>
            </p:extLst>
          </p:nvPr>
        </p:nvGraphicFramePr>
        <p:xfrm>
          <a:off x="1638328" y="5308385"/>
          <a:ext cx="6947322" cy="1144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4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 nu</a:t>
                      </a:r>
                      <a:endParaRPr lang="ko-KR" altLang="en-US" sz="24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줄 번호 표시하기 설정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400" b="1" i="0" baseline="0" dirty="0" err="1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nonu</a:t>
                      </a:r>
                      <a:endParaRPr lang="ko-KR" altLang="en-US" sz="24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줄 번호 표시하기 해제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tip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201255"/>
            <a:ext cx="1009678" cy="9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+mj-ea"/>
              </a:rPr>
              <a:t>Normal mode </a:t>
            </a:r>
            <a:r>
              <a:rPr lang="en-US" altLang="ko-KR" sz="3600" dirty="0">
                <a:latin typeface="+mj-ea"/>
              </a:rPr>
              <a:t>→ </a:t>
            </a:r>
            <a:r>
              <a:rPr lang="en-US" altLang="ko-KR" sz="3600" dirty="0" smtClean="0">
                <a:latin typeface="+mj-ea"/>
              </a:rPr>
              <a:t>Insert mode</a:t>
            </a:r>
            <a:r>
              <a:rPr lang="ko-KR" altLang="en-US" sz="3600" dirty="0" smtClean="0">
                <a:latin typeface="+mj-ea"/>
              </a:rPr>
              <a:t> </a:t>
            </a:r>
            <a:r>
              <a:rPr lang="en-US" altLang="ko-KR" sz="2800" b="0" dirty="0" smtClean="0">
                <a:latin typeface="+mj-ea"/>
              </a:rPr>
              <a:t>(</a:t>
            </a:r>
            <a:r>
              <a:rPr lang="ko-KR" altLang="en-US" sz="2800" b="0" dirty="0" err="1" smtClean="0">
                <a:latin typeface="+mj-ea"/>
              </a:rPr>
              <a:t>따라하기</a:t>
            </a:r>
            <a:r>
              <a:rPr lang="ko-KR" altLang="en-US" sz="2800" b="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③</a:t>
            </a:r>
            <a:r>
              <a:rPr lang="en-US" altLang="ko-KR" sz="2800" b="0" dirty="0" smtClean="0">
                <a:latin typeface="+mj-ea"/>
              </a:rPr>
              <a:t>)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562876"/>
              </p:ext>
            </p:extLst>
          </p:nvPr>
        </p:nvGraphicFramePr>
        <p:xfrm>
          <a:off x="711777" y="1260765"/>
          <a:ext cx="7886700" cy="403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err="1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앞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줄의 맨 앞으로 이동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하여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뒤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입력 시작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줄의 맨 뒤로 이동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하여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아래에 새 줄을 삽입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하고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위에 새 줄을 삽입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하고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+mj-ea"/>
              </a:rPr>
              <a:t>Normal mode </a:t>
            </a:r>
            <a:r>
              <a:rPr lang="ko-KR" altLang="en-US" sz="3600" dirty="0" smtClean="0">
                <a:latin typeface="+mj-ea"/>
              </a:rPr>
              <a:t>커서 이동 </a:t>
            </a:r>
            <a:r>
              <a:rPr lang="en-US" altLang="ko-KR" sz="3600" dirty="0" smtClean="0">
                <a:latin typeface="+mj-ea"/>
              </a:rPr>
              <a:t>2</a:t>
            </a:r>
            <a:endParaRPr lang="ko-KR" altLang="en-US" b="0" dirty="0">
              <a:latin typeface="+mj-ea"/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582164"/>
              </p:ext>
            </p:extLst>
          </p:nvPr>
        </p:nvGraphicFramePr>
        <p:xfrm>
          <a:off x="711777" y="1260766"/>
          <a:ext cx="7886700" cy="454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w, b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단위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다음 단어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 단어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e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다음 단어의 끝 글자로 이동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^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줄의 맨 앞으로 이동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빈 칸이 아닌 첫 글자로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0,</a:t>
                      </a:r>
                      <a:r>
                        <a:rPr lang="en-US" altLang="ko-KR" sz="2400" b="1" i="0" baseline="0" dirty="0" smtClean="0">
                          <a:latin typeface="+mj-ea"/>
                          <a:ea typeface="+mj-ea"/>
                        </a:rPr>
                        <a:t> $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줄의 맨 앞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맨 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이동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빈 칸 포함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n</a:t>
                      </a:r>
                      <a:r>
                        <a:rPr lang="en-US" altLang="ko-KR" sz="2400" b="1" i="0" dirty="0" err="1" smtClean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i="1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파일의 끝으로 이동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-E</a:t>
                      </a:r>
                    </a:p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-Y</a:t>
                      </a:r>
                      <a:endParaRPr lang="ko-KR" altLang="en-US" sz="20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한 줄씩 위 아래로 화면 스크롤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-D</a:t>
                      </a:r>
                    </a:p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-U</a:t>
                      </a:r>
                      <a:endParaRPr lang="ko-KR" altLang="en-US" sz="20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 화면씩 위 아래로 화면 스크롤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27708"/>
              </p:ext>
            </p:extLst>
          </p:nvPr>
        </p:nvGraphicFramePr>
        <p:xfrm>
          <a:off x="697922" y="6058189"/>
          <a:ext cx="7886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2800" b="1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 뒤에 다음 줄을 이어서 연결한다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4587</TotalTime>
  <Words>1030</Words>
  <Application>Microsoft Office PowerPoint</Application>
  <PresentationFormat>화면 슬라이드 쇼(4:3)</PresentationFormat>
  <Paragraphs>252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vi, linux text editor</vt:lpstr>
      <vt:lpstr>PowerPoint 프레젠테이션</vt:lpstr>
      <vt:lpstr>vi 소개</vt:lpstr>
      <vt:lpstr>vi 실행</vt:lpstr>
      <vt:lpstr>vi,  실행 → 편집 → 종료</vt:lpstr>
      <vt:lpstr>vi mode 간 이동 명령 미리보기</vt:lpstr>
      <vt:lpstr>vi 커서 이동 연습 (따라하기 ②)</vt:lpstr>
      <vt:lpstr>Normal mode → Insert mode (따라하기 ③)</vt:lpstr>
      <vt:lpstr>Normal mode 커서 이동 2</vt:lpstr>
      <vt:lpstr>Normal mode 삭제 명령</vt:lpstr>
      <vt:lpstr>Normal mode 복사/이동</vt:lpstr>
      <vt:lpstr>Command line mode 기본 명령</vt:lpstr>
      <vt:lpstr>검색 (Normal mode)</vt:lpstr>
      <vt:lpstr>치환 (Command mode)</vt:lpstr>
      <vt:lpstr>Command mode  :set 변수 일부</vt:lpstr>
      <vt:lpstr>명령어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jinsook</cp:lastModifiedBy>
  <cp:revision>84</cp:revision>
  <dcterms:created xsi:type="dcterms:W3CDTF">2019-09-12T01:03:00Z</dcterms:created>
  <dcterms:modified xsi:type="dcterms:W3CDTF">2019-09-27T03:49:56Z</dcterms:modified>
</cp:coreProperties>
</file>