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73" r:id="rId6"/>
    <p:sldId id="285" r:id="rId7"/>
    <p:sldId id="258" r:id="rId8"/>
    <p:sldId id="260" r:id="rId9"/>
    <p:sldId id="282" r:id="rId10"/>
    <p:sldId id="261" r:id="rId11"/>
    <p:sldId id="286" r:id="rId12"/>
    <p:sldId id="262" r:id="rId13"/>
    <p:sldId id="279" r:id="rId14"/>
    <p:sldId id="263" r:id="rId15"/>
    <p:sldId id="264" r:id="rId16"/>
    <p:sldId id="265" r:id="rId17"/>
    <p:sldId id="267" r:id="rId18"/>
    <p:sldId id="268" r:id="rId19"/>
    <p:sldId id="289" r:id="rId20"/>
    <p:sldId id="276" r:id="rId21"/>
    <p:sldId id="278" r:id="rId22"/>
    <p:sldId id="269" r:id="rId23"/>
    <p:sldId id="270" r:id="rId24"/>
    <p:sldId id="284" r:id="rId25"/>
    <p:sldId id="271" r:id="rId26"/>
    <p:sldId id="274" r:id="rId27"/>
    <p:sldId id="275" r:id="rId28"/>
    <p:sldId id="272" r:id="rId29"/>
    <p:sldId id="291" r:id="rId30"/>
    <p:sldId id="29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F8464-FD7A-4430-B346-D72CF518F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F9C43F-21BF-46CF-84DA-1D6525E6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287C-AC31-473F-9A4D-A9CF4E20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230B2-B024-4021-9082-A62D51BD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C8255-5F79-461F-8376-45AEA0F0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27F4-F741-47AF-9C4B-FF4B2904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07B33-0E7B-4714-BE6E-B8E4F232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DF7E0-93D1-4CFA-9F88-2D8DCEB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42A6A-CBA5-4266-AFC9-F395256A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F5A22-ECAE-46FD-9285-FCF73E7D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11CF-4830-417A-8768-71320B3C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DB68C-A644-4E30-B0B7-BB1B769F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7697-0AF2-4FC2-A368-9076F65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CD469-70A6-4A92-9BCE-39D5354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57C48-26A1-407B-96DD-BB4F25E9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7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22A91-DEC5-4301-921D-59015480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29F6-285D-4CE1-AC56-1DF30D40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3405A-3544-462F-8A1D-6AAB0AD7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9955E-5742-42ED-8AB9-8761CA84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1DDAD-8211-4B50-B1FD-135F42B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136A6-79AB-4462-B5EC-E34C0921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0C9D82-9702-48EB-BB62-FF5533B3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3E261-7BB6-47BC-89C4-DF86C60C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76672-EED6-4D55-9758-AA02EE36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BA7FD-D795-4E6D-8F1B-0DE3DBA1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8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2E61-4E55-47ED-ACE5-EE0CEB49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9B749-EB2B-4E51-B3E4-9E519F36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5B392-F143-4C92-93CD-1A4B90C6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47A7A-DB5D-4C92-95F3-73283130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23235-B393-48E1-A2D5-ED22A9F3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C8EE9-00B5-40D5-A626-36628ECA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7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46DC-BC06-4A44-AA77-E314B219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5B3B8-70B6-4F80-B2BD-E22B7781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D97D5-4A39-4CF3-8145-247CB838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24FE2-1F38-47F7-90CF-19815DF78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E02C6-5B80-4F8E-B4BF-F56E1A82C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F3C8B-7478-4DC6-B6EC-DD8DEC63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CE73D-5141-44CA-9B19-2C64F760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63D18-2DAC-4A3E-AF7D-C4FFD07F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1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5396-646C-4094-889A-359115D2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C4ED0-130B-4C74-9E26-F66F4223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9748F5-B7AB-471F-9A62-22696615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A02F3-BC0D-48CD-9A84-C37272CF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407DF9-1F99-4742-A1B3-8B7A579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9E33B-5BF6-4859-9B45-039941D7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CEAD1-05E9-4DFE-9CCF-7FE682EE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7EAAD-95A3-4F19-BFEA-2C7A27CC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70941-32AF-40C1-B55D-7CBA551A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57FA8-80EF-4346-831A-49013DD56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E9071-33E9-4FA0-9448-67B64064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1ED16-CF2B-46D9-BBB9-EC59C4E3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89BE6-A98C-475F-83CB-9AD9AE21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0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4CCBA-BC9D-4AB9-8017-1FC4EE27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3C63A-47EC-4575-8F0B-5C5F10D7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A2EE-25AD-4C0A-81F5-95437E5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5CA0F-BF35-4BEE-926F-848408A6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161C5-2A64-4F8C-B8C4-1FEC45BC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C485D-A971-40E7-91B3-FDA7C246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8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FDF00B-5EB6-4D50-8C11-53E29CBA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D970C-EB51-4D03-A4CE-5A89F6BC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F2314-2896-4869-99A2-7D9274F85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5B03-A82A-4DB4-B371-20BBAFB1E3B5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FF866-EC85-4771-882F-33F9C3DA4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81438-6C9D-4564-8F01-B1A0BB9F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course/2598/1420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58AE-7C94-4B46-A50C-4422AA779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쉘 스크립트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(Shell Script)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74EEB-CD8D-43C9-9785-1B430D42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동의과학대학교</a:t>
            </a:r>
            <a:endParaRPr lang="en-US" altLang="ko-KR" dirty="0" smtClean="0"/>
          </a:p>
          <a:p>
            <a:r>
              <a:rPr lang="ko-KR" altLang="en-US" dirty="0" smtClean="0"/>
              <a:t>컴퓨터정보과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5572-BEAA-4185-BC8C-1F3216B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32"/>
            <a:ext cx="10515600" cy="1325563"/>
          </a:xfrm>
        </p:spPr>
        <p:txBody>
          <a:bodyPr/>
          <a:lstStyle/>
          <a:p>
            <a:r>
              <a:rPr lang="ko-KR" altLang="en-US" dirty="0"/>
              <a:t>쉘 스크립트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D30A6-46CC-49A6-AA91-726EAE1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135"/>
            <a:ext cx="10515600" cy="4623828"/>
          </a:xfrm>
        </p:spPr>
        <p:txBody>
          <a:bodyPr/>
          <a:lstStyle/>
          <a:p>
            <a:r>
              <a:rPr lang="ko-KR" altLang="en-US" dirty="0"/>
              <a:t>쉘 스크립트 실행 모드 변경</a:t>
            </a:r>
            <a:endParaRPr lang="en-US" altLang="ko-KR" dirty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+x ex01.sh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쉘 스크립트 실행</a:t>
            </a:r>
            <a:endParaRPr lang="en-US" altLang="ko-KR" dirty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./ex01.sh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900D760-000F-4DF3-8C81-44CD06813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2592" r="57339" b="80671"/>
          <a:stretch/>
        </p:blipFill>
        <p:spPr>
          <a:xfrm>
            <a:off x="1422399" y="2477620"/>
            <a:ext cx="6124205" cy="19027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B01839A-15E1-44BF-84CE-41B1F9D73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8129" r="31380" b="69472"/>
          <a:stretch/>
        </p:blipFill>
        <p:spPr>
          <a:xfrm>
            <a:off x="1486647" y="5471564"/>
            <a:ext cx="5178201" cy="90234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76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5572-BEAA-4185-BC8C-1F3216B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3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환경변수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D30A6-46CC-49A6-AA91-726EAE1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135"/>
            <a:ext cx="10515600" cy="462382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/>
              <a:t>$HOME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</a:t>
            </a:r>
            <a:r>
              <a:rPr lang="en-US" altLang="ko-KR" dirty="0" smtClean="0"/>
              <a:t>home directory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$SHELL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로그인 할 때 실행할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$PATH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파일을 찾을 경로를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만든 실행 파일을 모아 둔 경로를 추가하면 편하게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일시적으로 추가할 수 있으나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bash_profile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자동실행 파일에 지정해두면 편하다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환경변수 확인명령</a:t>
            </a:r>
            <a:r>
              <a:rPr lang="en-US" altLang="ko-KR" dirty="0" smtClean="0"/>
              <a:t>: </a:t>
            </a:r>
            <a:r>
              <a:rPr lang="en-US" altLang="ko-KR" b="1" dirty="0" err="1" smtClean="0"/>
              <a:t>env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3820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B6FC9-CBB0-4AF6-8339-D6311F1B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출력 </a:t>
            </a:r>
            <a:r>
              <a:rPr lang="en-US" altLang="ko-KR" dirty="0"/>
              <a:t>: $a, $b, $c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3B687-99BA-47D7-B694-E784D1C2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02 : </a:t>
            </a:r>
            <a:r>
              <a:rPr lang="ko-KR" altLang="en-US" dirty="0"/>
              <a:t>변수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0C82BC-BD81-4F79-B361-F91D6F24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9042" r="65406" b="37363"/>
          <a:stretch/>
        </p:blipFill>
        <p:spPr>
          <a:xfrm>
            <a:off x="1030099" y="2415721"/>
            <a:ext cx="3200815" cy="2642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28CED06-9D0A-4FD2-A31F-D0A821B03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42534" r="47198" b="26154"/>
          <a:stretch/>
        </p:blipFill>
        <p:spPr>
          <a:xfrm>
            <a:off x="4927753" y="1825625"/>
            <a:ext cx="5217886" cy="16491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607798" y="4221174"/>
            <a:ext cx="7094421" cy="167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참고사항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변수에 대입된 값은 모두 문자열로 취급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변수에 들어 있는 값을 숫자로 해서 </a:t>
            </a:r>
            <a:r>
              <a:rPr lang="en-US" altLang="ko-KR" dirty="0">
                <a:solidFill>
                  <a:schemeClr val="tx1"/>
                </a:solidFill>
              </a:rPr>
              <a:t>+, -, *, / </a:t>
            </a:r>
            <a:r>
              <a:rPr lang="ko-KR" altLang="en-US" dirty="0">
                <a:solidFill>
                  <a:schemeClr val="tx1"/>
                </a:solidFill>
              </a:rPr>
              <a:t>등의 연산을 하려면 </a:t>
            </a:r>
            <a:r>
              <a:rPr lang="en-US" altLang="ko-KR" dirty="0">
                <a:solidFill>
                  <a:schemeClr val="tx1"/>
                </a:solidFill>
              </a:rPr>
              <a:t>expr</a:t>
            </a:r>
            <a:r>
              <a:rPr lang="ko-KR" altLang="en-US" dirty="0">
                <a:solidFill>
                  <a:schemeClr val="tx1"/>
                </a:solidFill>
              </a:rPr>
              <a:t>을 사용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수식에 괄호 또는 곱하기</a:t>
            </a:r>
            <a:r>
              <a:rPr lang="en-US" altLang="ko-KR" dirty="0">
                <a:solidFill>
                  <a:schemeClr val="tx1"/>
                </a:solidFill>
              </a:rPr>
              <a:t>(*)</a:t>
            </a:r>
            <a:r>
              <a:rPr lang="ko-KR" altLang="en-US" dirty="0">
                <a:solidFill>
                  <a:schemeClr val="tx1"/>
                </a:solidFill>
              </a:rPr>
              <a:t>는 그 앞에 꼭 </a:t>
            </a:r>
            <a:r>
              <a:rPr lang="ko-KR" altLang="en-US" dirty="0" err="1">
                <a:solidFill>
                  <a:schemeClr val="tx1"/>
                </a:solidFill>
              </a:rPr>
              <a:t>역슬래쉬</a:t>
            </a:r>
            <a:r>
              <a:rPr lang="en-US" altLang="ko-KR" dirty="0">
                <a:solidFill>
                  <a:schemeClr val="tx1"/>
                </a:solidFill>
              </a:rPr>
              <a:t>(\) </a:t>
            </a:r>
            <a:r>
              <a:rPr lang="ko-KR" altLang="en-US" dirty="0" smtClean="0">
                <a:solidFill>
                  <a:schemeClr val="tx1"/>
                </a:solidFill>
              </a:rPr>
              <a:t>붙임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039"/>
            <a:ext cx="10515600" cy="435133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ko-KR" altLang="en-US" sz="2300" spc="210" dirty="0">
                <a:latin typeface="+mj-lt"/>
                <a:cs typeface="나눔스퀘어OTF Light"/>
              </a:rPr>
              <a:t>산술 </a:t>
            </a:r>
            <a:r>
              <a:rPr lang="ko-KR" altLang="en-US" sz="2300" spc="135" dirty="0">
                <a:latin typeface="+mj-lt"/>
                <a:cs typeface="나눔스퀘어OTF Light"/>
              </a:rPr>
              <a:t>연산자</a:t>
            </a:r>
            <a:r>
              <a:rPr lang="en-US" altLang="ko-KR" sz="2300" spc="135" dirty="0">
                <a:latin typeface="+mj-lt"/>
                <a:cs typeface="나눔스퀘어OTF Light"/>
              </a:rPr>
              <a:t>: </a:t>
            </a:r>
            <a:r>
              <a:rPr lang="en-US" altLang="ko-KR" sz="2300" spc="140" dirty="0">
                <a:latin typeface="+mj-lt"/>
                <a:cs typeface="나눔스퀘어OTF Light"/>
              </a:rPr>
              <a:t>+, </a:t>
            </a:r>
            <a:r>
              <a:rPr lang="en-US" altLang="ko-KR" sz="2300" spc="30" dirty="0">
                <a:latin typeface="+mj-lt"/>
                <a:cs typeface="나눔스퀘어OTF Light"/>
              </a:rPr>
              <a:t>-, </a:t>
            </a:r>
            <a:r>
              <a:rPr lang="ko-KR" altLang="en-US" sz="2300" spc="5" dirty="0">
                <a:latin typeface="+mj-lt"/>
                <a:cs typeface="나눔스퀘어OTF Light"/>
              </a:rPr>
              <a:t>*</a:t>
            </a:r>
            <a:r>
              <a:rPr lang="en-US" altLang="ko-KR" sz="2300" spc="5" dirty="0">
                <a:latin typeface="+mj-lt"/>
                <a:cs typeface="나눔스퀘어OTF Light"/>
              </a:rPr>
              <a:t>, </a:t>
            </a:r>
            <a:r>
              <a:rPr lang="en-US" altLang="ko-KR" sz="2300" spc="90" dirty="0">
                <a:latin typeface="+mj-lt"/>
                <a:cs typeface="나눔스퀘어OTF Light"/>
              </a:rPr>
              <a:t>/,</a:t>
            </a:r>
            <a:r>
              <a:rPr lang="ko-KR" altLang="en-US" sz="2300" spc="160" dirty="0">
                <a:latin typeface="+mj-lt"/>
                <a:cs typeface="나눔스퀘어OTF Light"/>
              </a:rPr>
              <a:t> </a:t>
            </a:r>
            <a:r>
              <a:rPr lang="en-US" altLang="ko-KR" sz="2300" spc="-15" dirty="0">
                <a:latin typeface="+mj-lt"/>
                <a:cs typeface="나눔스퀘어OTF Light"/>
              </a:rPr>
              <a:t>%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-45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앞에는 </a:t>
            </a:r>
            <a:r>
              <a:rPr lang="en-US" altLang="ko-KR" sz="2000" spc="-20" dirty="0">
                <a:latin typeface="+mj-lt"/>
                <a:cs typeface="나눔스퀘어OTF Light"/>
              </a:rPr>
              <a:t>escape </a:t>
            </a:r>
            <a:r>
              <a:rPr lang="ko-KR" altLang="en-US" sz="2000" spc="180" dirty="0">
                <a:latin typeface="+mj-lt"/>
                <a:cs typeface="나눔스퀘어OTF Light"/>
              </a:rPr>
              <a:t>문자인 </a:t>
            </a:r>
            <a:r>
              <a:rPr lang="en-US" altLang="ko-KR" sz="2000" b="1" spc="-7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\</a:t>
            </a:r>
            <a:r>
              <a:rPr lang="ko-KR" altLang="en-US" sz="2000" spc="-75" dirty="0">
                <a:latin typeface="+mj-lt"/>
                <a:cs typeface="나눔스퀘어OTF Light"/>
              </a:rPr>
              <a:t>를 </a:t>
            </a:r>
            <a:r>
              <a:rPr lang="ko-KR" altLang="en-US" sz="2000" spc="180" dirty="0">
                <a:latin typeface="+mj-lt"/>
                <a:cs typeface="나눔스퀘어OTF Light"/>
              </a:rPr>
              <a:t>붙이거나 따옴표로 감싸야</a:t>
            </a:r>
            <a:r>
              <a:rPr lang="ko-KR" altLang="en-US" sz="2000" spc="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ko-KR" altLang="en-US" sz="2300" spc="210" dirty="0">
                <a:latin typeface="+mj-lt"/>
                <a:cs typeface="나눔스퀘어OTF Light"/>
              </a:rPr>
              <a:t>논리 </a:t>
            </a:r>
            <a:r>
              <a:rPr lang="ko-KR" altLang="en-US" sz="2300" spc="135" dirty="0">
                <a:latin typeface="+mj-lt"/>
                <a:cs typeface="나눔스퀘어OTF Light"/>
              </a:rPr>
              <a:t>연산자</a:t>
            </a:r>
            <a:r>
              <a:rPr lang="en-US" altLang="ko-KR" sz="2300" spc="135" dirty="0">
                <a:latin typeface="+mj-lt"/>
                <a:cs typeface="나눔스퀘어OTF Light"/>
              </a:rPr>
              <a:t>: </a:t>
            </a:r>
            <a:r>
              <a:rPr lang="en-US" altLang="ko-KR" sz="2300" b="1" spc="-7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|</a:t>
            </a:r>
            <a:r>
              <a:rPr lang="en-US" altLang="ko-KR" sz="2300" spc="-70" dirty="0">
                <a:latin typeface="+mj-lt"/>
                <a:cs typeface="나눔스퀘어OTF Light"/>
              </a:rPr>
              <a:t> </a:t>
            </a:r>
            <a:r>
              <a:rPr lang="en-US" altLang="ko-KR" sz="2300" spc="30" dirty="0">
                <a:latin typeface="+mj-lt"/>
                <a:cs typeface="나눔스퀘어OTF Light"/>
              </a:rPr>
              <a:t>(or), </a:t>
            </a:r>
            <a:r>
              <a:rPr lang="en-US" altLang="ko-KR" sz="2300" b="1" spc="38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&amp;</a:t>
            </a:r>
            <a:r>
              <a:rPr lang="ko-KR" altLang="en-US" sz="2300" spc="320" dirty="0">
                <a:latin typeface="+mj-lt"/>
                <a:cs typeface="나눔스퀘어OTF Light"/>
              </a:rPr>
              <a:t> </a:t>
            </a:r>
            <a:r>
              <a:rPr lang="en-US" altLang="ko-KR" sz="2300" spc="35" dirty="0">
                <a:latin typeface="+mj-lt"/>
                <a:cs typeface="나눔스퀘어OTF Light"/>
              </a:rPr>
              <a:t>(and)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 lvl="1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escape </a:t>
            </a:r>
            <a:r>
              <a:rPr lang="ko-KR" altLang="en-US" sz="2000" spc="180" dirty="0">
                <a:latin typeface="+mj-lt"/>
                <a:cs typeface="나눔스퀘어OTF Light"/>
              </a:rPr>
              <a:t>문자인 </a:t>
            </a:r>
            <a:r>
              <a:rPr lang="en-US" altLang="ko-KR" sz="2000" spc="-75" dirty="0">
                <a:latin typeface="+mj-lt"/>
                <a:cs typeface="나눔스퀘어OTF Light"/>
              </a:rPr>
              <a:t>\</a:t>
            </a:r>
            <a:r>
              <a:rPr lang="ko-KR" altLang="en-US" sz="2000" spc="-75" dirty="0">
                <a:latin typeface="+mj-lt"/>
                <a:cs typeface="나눔스퀘어OTF Light"/>
              </a:rPr>
              <a:t>를 </a:t>
            </a:r>
            <a:r>
              <a:rPr lang="ko-KR" altLang="en-US" sz="2000" spc="180" dirty="0">
                <a:latin typeface="+mj-lt"/>
                <a:cs typeface="나눔스퀘어OTF Light"/>
              </a:rPr>
              <a:t>붙이거나 따옴표로 감싸야</a:t>
            </a:r>
            <a:r>
              <a:rPr lang="ko-KR" altLang="en-US" sz="2000" spc="-25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en-US" altLang="ko-KR" sz="2300" spc="-10" dirty="0">
                <a:latin typeface="+mj-lt"/>
                <a:cs typeface="나눔스퀘어OTF Light"/>
              </a:rPr>
              <a:t>expr </a:t>
            </a:r>
            <a:r>
              <a:rPr lang="ko-KR" altLang="en-US" sz="2300" spc="210" dirty="0">
                <a:latin typeface="+mj-lt"/>
                <a:cs typeface="나눔스퀘어OTF Light"/>
              </a:rPr>
              <a:t>명령</a:t>
            </a:r>
            <a:r>
              <a:rPr lang="ko-KR" altLang="en-US" sz="2300" spc="-85" dirty="0">
                <a:latin typeface="+mj-lt"/>
                <a:cs typeface="나눔스퀘어OTF Light"/>
              </a:rPr>
              <a:t> </a:t>
            </a:r>
            <a:r>
              <a:rPr lang="ko-KR" altLang="en-US" sz="2300" spc="210" dirty="0">
                <a:latin typeface="+mj-lt"/>
                <a:cs typeface="나눔스퀘어OTF Light"/>
              </a:rPr>
              <a:t>사용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 lvl="1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피연산자와</a:t>
            </a:r>
            <a:r>
              <a:rPr lang="ko-KR" altLang="en-US" sz="2000" spc="180" dirty="0">
                <a:latin typeface="+mj-lt"/>
                <a:cs typeface="나눔스퀘어OTF Light"/>
              </a:rPr>
              <a:t> 연산자 사이에는 공백이 있어야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1606" y="4446814"/>
            <a:ext cx="1964689" cy="2042160"/>
          </a:xfrm>
          <a:custGeom>
            <a:avLst/>
            <a:gdLst/>
            <a:ahLst/>
            <a:cxnLst/>
            <a:rect l="l" t="t" r="r" b="b"/>
            <a:pathLst>
              <a:path w="1964689" h="2042160">
                <a:moveTo>
                  <a:pt x="1962912" y="2042160"/>
                </a:moveTo>
                <a:lnTo>
                  <a:pt x="1524" y="2042160"/>
                </a:lnTo>
                <a:lnTo>
                  <a:pt x="0" y="2039112"/>
                </a:lnTo>
                <a:lnTo>
                  <a:pt x="0" y="3048"/>
                </a:lnTo>
                <a:lnTo>
                  <a:pt x="1524" y="0"/>
                </a:lnTo>
                <a:lnTo>
                  <a:pt x="1962912" y="0"/>
                </a:lnTo>
                <a:lnTo>
                  <a:pt x="1964436" y="3048"/>
                </a:lnTo>
                <a:lnTo>
                  <a:pt x="1964436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1964436" y="2036064"/>
                </a:lnTo>
                <a:lnTo>
                  <a:pt x="1964436" y="2039112"/>
                </a:lnTo>
                <a:lnTo>
                  <a:pt x="1962912" y="2042160"/>
                </a:lnTo>
                <a:close/>
              </a:path>
              <a:path w="1964689" h="204216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964689" h="2042160">
                <a:moveTo>
                  <a:pt x="195529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955292" y="6096"/>
                </a:lnTo>
                <a:lnTo>
                  <a:pt x="1955292" y="10668"/>
                </a:lnTo>
                <a:close/>
              </a:path>
              <a:path w="1964689" h="2042160">
                <a:moveTo>
                  <a:pt x="1955292" y="2036064"/>
                </a:moveTo>
                <a:lnTo>
                  <a:pt x="1955292" y="6096"/>
                </a:lnTo>
                <a:lnTo>
                  <a:pt x="1959864" y="10668"/>
                </a:lnTo>
                <a:lnTo>
                  <a:pt x="1964436" y="10668"/>
                </a:lnTo>
                <a:lnTo>
                  <a:pt x="1964436" y="2031492"/>
                </a:lnTo>
                <a:lnTo>
                  <a:pt x="1959864" y="2031492"/>
                </a:lnTo>
                <a:lnTo>
                  <a:pt x="1955292" y="2036064"/>
                </a:lnTo>
                <a:close/>
              </a:path>
              <a:path w="1964689" h="2042160">
                <a:moveTo>
                  <a:pt x="1964436" y="10668"/>
                </a:moveTo>
                <a:lnTo>
                  <a:pt x="1959864" y="10668"/>
                </a:lnTo>
                <a:lnTo>
                  <a:pt x="1955292" y="6096"/>
                </a:lnTo>
                <a:lnTo>
                  <a:pt x="1964436" y="6096"/>
                </a:lnTo>
                <a:lnTo>
                  <a:pt x="1964436" y="10668"/>
                </a:lnTo>
                <a:close/>
              </a:path>
              <a:path w="1964689" h="2042160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1964689" h="2042160">
                <a:moveTo>
                  <a:pt x="1955292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1955292" y="2031492"/>
                </a:lnTo>
                <a:lnTo>
                  <a:pt x="1955292" y="2036064"/>
                </a:lnTo>
                <a:close/>
              </a:path>
              <a:path w="1964689" h="2042160">
                <a:moveTo>
                  <a:pt x="1964436" y="2036064"/>
                </a:moveTo>
                <a:lnTo>
                  <a:pt x="1955292" y="2036064"/>
                </a:lnTo>
                <a:lnTo>
                  <a:pt x="1959864" y="2031492"/>
                </a:lnTo>
                <a:lnTo>
                  <a:pt x="1964436" y="2031492"/>
                </a:lnTo>
                <a:lnTo>
                  <a:pt x="1964436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4944" y="4479831"/>
            <a:ext cx="13335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180" dirty="0">
                <a:latin typeface="나눔스퀘어OTF Light"/>
                <a:cs typeface="나눔스퀘어OTF Light"/>
              </a:rPr>
              <a:t>+</a:t>
            </a:r>
            <a:r>
              <a:rPr sz="1800" b="0" spc="-21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10" dirty="0">
                <a:latin typeface="나눔스퀘어OTF Light"/>
                <a:cs typeface="나눔스퀘어OTF Light"/>
              </a:rPr>
              <a:t>-</a:t>
            </a:r>
            <a:r>
              <a:rPr sz="1800" b="0" spc="-220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30" dirty="0">
                <a:latin typeface="나눔스퀘어OTF Light"/>
                <a:cs typeface="나눔스퀘어OTF Light"/>
              </a:rPr>
              <a:t>"*"</a:t>
            </a:r>
            <a:r>
              <a:rPr sz="1800" b="0" spc="-229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90" dirty="0">
                <a:latin typeface="나눔스퀘어OTF Light"/>
                <a:cs typeface="나눔스퀘어OTF Light"/>
              </a:rPr>
              <a:t>/</a:t>
            </a:r>
            <a:r>
              <a:rPr sz="1800" b="0" spc="-21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-15" dirty="0">
                <a:latin typeface="나눔스퀘어OTF Light"/>
                <a:cs typeface="나눔스퀘어OTF Light"/>
              </a:rPr>
              <a:t>%</a:t>
            </a:r>
            <a:r>
              <a:rPr sz="1800" b="0" spc="-24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1 </a:t>
            </a:r>
            <a:r>
              <a:rPr sz="1800" b="0" spc="-190" dirty="0">
                <a:latin typeface="나눔스퀘어OTF Light"/>
                <a:cs typeface="나눔스퀘어OTF Light"/>
              </a:rPr>
              <a:t>\|</a:t>
            </a:r>
            <a:r>
              <a:rPr sz="1800" b="0" spc="-229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1 </a:t>
            </a:r>
            <a:r>
              <a:rPr sz="1800" b="0" spc="140" dirty="0">
                <a:latin typeface="나눔스퀘어OTF Light"/>
                <a:cs typeface="나눔스퀘어OTF Light"/>
              </a:rPr>
              <a:t>"&amp;"</a:t>
            </a:r>
            <a:r>
              <a:rPr sz="1800" b="0" spc="-24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35790" y="4446814"/>
            <a:ext cx="909955" cy="2042160"/>
          </a:xfrm>
          <a:custGeom>
            <a:avLst/>
            <a:gdLst/>
            <a:ahLst/>
            <a:cxnLst/>
            <a:rect l="l" t="t" r="r" b="b"/>
            <a:pathLst>
              <a:path w="909954" h="2042160">
                <a:moveTo>
                  <a:pt x="906779" y="2042160"/>
                </a:moveTo>
                <a:lnTo>
                  <a:pt x="1524" y="2042160"/>
                </a:lnTo>
                <a:lnTo>
                  <a:pt x="0" y="2039112"/>
                </a:lnTo>
                <a:lnTo>
                  <a:pt x="0" y="3048"/>
                </a:lnTo>
                <a:lnTo>
                  <a:pt x="1524" y="0"/>
                </a:lnTo>
                <a:lnTo>
                  <a:pt x="906779" y="0"/>
                </a:lnTo>
                <a:lnTo>
                  <a:pt x="909827" y="3048"/>
                </a:lnTo>
                <a:lnTo>
                  <a:pt x="909827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909827" y="2036064"/>
                </a:lnTo>
                <a:lnTo>
                  <a:pt x="909827" y="2039112"/>
                </a:lnTo>
                <a:lnTo>
                  <a:pt x="906779" y="2042160"/>
                </a:lnTo>
                <a:close/>
              </a:path>
              <a:path w="909954" h="204216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909954" h="2042160">
                <a:moveTo>
                  <a:pt x="899160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899160" y="6096"/>
                </a:lnTo>
                <a:lnTo>
                  <a:pt x="899160" y="10668"/>
                </a:lnTo>
                <a:close/>
              </a:path>
              <a:path w="909954" h="2042160">
                <a:moveTo>
                  <a:pt x="899160" y="2036064"/>
                </a:moveTo>
                <a:lnTo>
                  <a:pt x="899160" y="6096"/>
                </a:lnTo>
                <a:lnTo>
                  <a:pt x="905256" y="10668"/>
                </a:lnTo>
                <a:lnTo>
                  <a:pt x="909827" y="10668"/>
                </a:lnTo>
                <a:lnTo>
                  <a:pt x="909827" y="2031492"/>
                </a:lnTo>
                <a:lnTo>
                  <a:pt x="905256" y="2031492"/>
                </a:lnTo>
                <a:lnTo>
                  <a:pt x="899160" y="2036064"/>
                </a:lnTo>
                <a:close/>
              </a:path>
              <a:path w="909954" h="2042160">
                <a:moveTo>
                  <a:pt x="909827" y="10668"/>
                </a:moveTo>
                <a:lnTo>
                  <a:pt x="905256" y="10668"/>
                </a:lnTo>
                <a:lnTo>
                  <a:pt x="899160" y="6096"/>
                </a:lnTo>
                <a:lnTo>
                  <a:pt x="909827" y="6096"/>
                </a:lnTo>
                <a:lnTo>
                  <a:pt x="909827" y="10668"/>
                </a:lnTo>
                <a:close/>
              </a:path>
              <a:path w="909954" h="2042160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909954" h="2042160">
                <a:moveTo>
                  <a:pt x="899160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899160" y="2031492"/>
                </a:lnTo>
                <a:lnTo>
                  <a:pt x="899160" y="2036064"/>
                </a:lnTo>
                <a:close/>
              </a:path>
              <a:path w="909954" h="2042160">
                <a:moveTo>
                  <a:pt x="909827" y="2036064"/>
                </a:moveTo>
                <a:lnTo>
                  <a:pt x="899160" y="2036064"/>
                </a:lnTo>
                <a:lnTo>
                  <a:pt x="905256" y="2031492"/>
                </a:lnTo>
                <a:lnTo>
                  <a:pt x="909827" y="2031492"/>
                </a:lnTo>
                <a:lnTo>
                  <a:pt x="909827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9146" y="4479831"/>
            <a:ext cx="2768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75" dirty="0">
                <a:latin typeface="나눔스퀘어OTF Light"/>
                <a:cs typeface="나눔스퀘어OTF Light"/>
              </a:rPr>
              <a:t>7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3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10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50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BD8F-0BBA-4D06-B6B0-5EEA025D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입력 받기 </a:t>
            </a:r>
            <a:r>
              <a:rPr lang="en-US" altLang="ko-KR" dirty="0"/>
              <a:t>: read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5F0B9DA-D4AE-4560-A109-706A10328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t="7863" r="34614" b="41787"/>
          <a:stretch/>
        </p:blipFill>
        <p:spPr>
          <a:xfrm>
            <a:off x="768350" y="3273047"/>
            <a:ext cx="4382839" cy="2551335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EF8B1A0-9A4B-4E76-8C76-CFCE3EBF0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74238" r="25298" b="10116"/>
          <a:stretch/>
        </p:blipFill>
        <p:spPr>
          <a:xfrm>
            <a:off x="5835608" y="3291965"/>
            <a:ext cx="5435601" cy="8617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34389-FB27-42C2-83E6-14C17A22ABEB}"/>
              </a:ext>
            </a:extLst>
          </p:cNvPr>
          <p:cNvSpPr txBox="1"/>
          <p:nvPr/>
        </p:nvSpPr>
        <p:spPr>
          <a:xfrm>
            <a:off x="768350" y="1873250"/>
            <a:ext cx="788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실습 </a:t>
            </a:r>
            <a:r>
              <a:rPr lang="en-US" altLang="ko-KR" sz="2800" dirty="0"/>
              <a:t>03 : </a:t>
            </a:r>
            <a:r>
              <a:rPr lang="ko-KR" altLang="en-US" sz="2800" dirty="0"/>
              <a:t>입력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“echo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ko-KR" sz="2000" dirty="0"/>
              <a:t>: [Enter] </a:t>
            </a:r>
            <a:r>
              <a:rPr lang="ko-KR" altLang="en-US" sz="2000" dirty="0"/>
              <a:t>키</a:t>
            </a:r>
            <a:r>
              <a:rPr lang="en-US" altLang="ko-KR" sz="2000" smtClean="0">
                <a:solidFill>
                  <a:srgbClr val="FF0000"/>
                </a:solidFill>
              </a:rPr>
              <a:t>(No new </a:t>
            </a:r>
            <a:r>
              <a:rPr lang="en-US" altLang="ko-KR" sz="2000" dirty="0">
                <a:solidFill>
                  <a:srgbClr val="FF0000"/>
                </a:solidFill>
              </a:rPr>
              <a:t>line)</a:t>
            </a:r>
            <a:r>
              <a:rPr lang="ko-KR" altLang="en-US" sz="2000" dirty="0"/>
              <a:t>를 입력하기를 기다림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78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D4D1-4BCA-4F20-9606-A98D8A7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223"/>
            <a:ext cx="10515600" cy="1031874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연산자를 </a:t>
            </a:r>
            <a:r>
              <a:rPr lang="ko-KR" altLang="en-US" dirty="0"/>
              <a:t>이용한 사칙연산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AF5CD-595A-40F3-B4EF-78EADDE3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4487069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주의사항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계산에 사용</a:t>
            </a:r>
            <a:endParaRPr lang="en-US" altLang="ko-KR" dirty="0"/>
          </a:p>
          <a:p>
            <a:pPr lvl="1"/>
            <a:r>
              <a:rPr lang="ko-KR" altLang="en-US" dirty="0" err="1"/>
              <a:t>역쿼테이션</a:t>
            </a:r>
            <a:r>
              <a:rPr lang="en-US" altLang="ko-KR" dirty="0"/>
              <a:t>(`) </a:t>
            </a:r>
            <a:r>
              <a:rPr lang="ko-KR" altLang="en-US" dirty="0"/>
              <a:t>사용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`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</a:t>
            </a:r>
            <a:r>
              <a:rPr lang="ko-KR" altLang="en-US" dirty="0"/>
              <a:t> </a:t>
            </a:r>
            <a:r>
              <a:rPr lang="en-US" altLang="ko-KR" dirty="0"/>
              <a:t>….</a:t>
            </a:r>
            <a:r>
              <a:rPr lang="en-US" altLang="ko-KR" b="1" dirty="0">
                <a:solidFill>
                  <a:srgbClr val="0000FF"/>
                </a:solidFill>
              </a:rPr>
              <a:t>`</a:t>
            </a:r>
          </a:p>
          <a:p>
            <a:pPr lvl="1"/>
            <a:r>
              <a:rPr lang="ko-KR" altLang="en-US" dirty="0"/>
              <a:t>곱셈 </a:t>
            </a:r>
            <a:r>
              <a:rPr lang="ko-KR" altLang="en-US" dirty="0" smtClean="0"/>
              <a:t>연산자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와 괄호</a:t>
            </a:r>
            <a:r>
              <a:rPr lang="en-US" altLang="ko-KR" dirty="0" smtClean="0"/>
              <a:t>() </a:t>
            </a:r>
            <a:r>
              <a:rPr lang="ko-KR" altLang="en-US" dirty="0"/>
              <a:t>앞에는 </a:t>
            </a:r>
            <a:r>
              <a:rPr lang="ko-KR" altLang="en-US" dirty="0" err="1"/>
              <a:t>역슬래쉬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\</a:t>
            </a:r>
            <a:r>
              <a:rPr lang="en-US" altLang="ko-KR" dirty="0" smtClean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데이터값</a:t>
            </a:r>
            <a:r>
              <a:rPr lang="ko-KR" altLang="en-US" dirty="0"/>
              <a:t> </a:t>
            </a:r>
            <a:r>
              <a:rPr lang="ko-KR" altLang="en-US" dirty="0" smtClean="0"/>
              <a:t>사이에 공백이 없어야 함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u="sng" dirty="0"/>
              <a:t>연산자</a:t>
            </a:r>
            <a:r>
              <a:rPr lang="ko-KR" altLang="en-US" dirty="0"/>
              <a:t>와 </a:t>
            </a:r>
            <a:r>
              <a:rPr lang="ko-KR" altLang="en-US" u="sng" dirty="0"/>
              <a:t>숫자</a:t>
            </a:r>
            <a:r>
              <a:rPr lang="en-US" altLang="ko-KR" dirty="0"/>
              <a:t>, </a:t>
            </a:r>
            <a:r>
              <a:rPr lang="ko-KR" altLang="en-US" u="sng" dirty="0"/>
              <a:t>변수</a:t>
            </a:r>
            <a:r>
              <a:rPr lang="en-US" altLang="ko-KR" dirty="0"/>
              <a:t>, </a:t>
            </a:r>
            <a:r>
              <a:rPr lang="ko-KR" altLang="en-US" u="sng" dirty="0"/>
              <a:t>기호</a:t>
            </a:r>
            <a:r>
              <a:rPr lang="ko-KR" altLang="en-US" dirty="0"/>
              <a:t> 사이에는 </a:t>
            </a:r>
            <a:r>
              <a:rPr lang="ko-KR" altLang="en-US" b="1" dirty="0">
                <a:solidFill>
                  <a:srgbClr val="0000FF"/>
                </a:solidFill>
              </a:rPr>
              <a:t>공백</a:t>
            </a:r>
            <a:r>
              <a:rPr lang="ko-KR" altLang="en-US" dirty="0"/>
              <a:t>이 존재해야 함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04 : expr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DA2980-28D8-4C55-AA68-3C2B31EE5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5858" r="33974" b="24313"/>
          <a:stretch/>
        </p:blipFill>
        <p:spPr>
          <a:xfrm>
            <a:off x="3645711" y="3633234"/>
            <a:ext cx="3281299" cy="3126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0DF03C-634D-41D7-8656-E979C883C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6" r="32507" b="63064"/>
          <a:stretch/>
        </p:blipFill>
        <p:spPr>
          <a:xfrm>
            <a:off x="7454866" y="3633234"/>
            <a:ext cx="4041742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7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BBEB5-D6B7-488A-9190-775A5448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 if, </a:t>
            </a:r>
            <a:r>
              <a:rPr lang="en-US" altLang="ko-KR" dirty="0" err="1"/>
              <a:t>elif</a:t>
            </a:r>
            <a:r>
              <a:rPr lang="en-US" altLang="ko-KR" dirty="0"/>
              <a:t>, else, fi)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0D2C1-CF1D-4EE4-AFD7-31DB8761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r>
              <a:rPr lang="en-US" altLang="ko-KR" dirty="0"/>
              <a:t>if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if-then-else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AA2B82-86F3-430A-AA77-FA061B40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2358230"/>
            <a:ext cx="1466850" cy="123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F9B7B2-6E4E-4C82-B3F3-D2BAF0080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9" b="3462"/>
          <a:stretch/>
        </p:blipFill>
        <p:spPr>
          <a:xfrm>
            <a:off x="1122362" y="4441825"/>
            <a:ext cx="1692275" cy="15938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2949D7-6D05-413C-A96A-653AFE174A66}"/>
              </a:ext>
            </a:extLst>
          </p:cNvPr>
          <p:cNvSpPr txBox="1">
            <a:spLocks/>
          </p:cNvSpPr>
          <p:nvPr/>
        </p:nvSpPr>
        <p:spPr>
          <a:xfrm>
            <a:off x="3535611" y="3879453"/>
            <a:ext cx="3733800" cy="29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Nested if-then-else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295EB8-609D-42A8-9E98-53E970A47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42" y="4365301"/>
            <a:ext cx="1999744" cy="2159980"/>
          </a:xfrm>
          <a:prstGeom prst="rect">
            <a:avLst/>
          </a:prstGeom>
        </p:spPr>
      </p:pic>
      <p:pic>
        <p:nvPicPr>
          <p:cNvPr id="12" name="그림 11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73785B62-4D1F-48BD-A497-BDEC07474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11" y="2299236"/>
            <a:ext cx="2098675" cy="1231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2714645" y="2730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90452" y="619168"/>
            <a:ext cx="2774150" cy="1194651"/>
            <a:chOff x="8008219" y="430580"/>
            <a:chExt cx="2774150" cy="1194651"/>
          </a:xfrm>
        </p:grpSpPr>
        <p:sp>
          <p:nvSpPr>
            <p:cNvPr id="19" name="직사각형 18"/>
            <p:cNvSpPr/>
            <p:nvPr/>
          </p:nvSpPr>
          <p:spPr>
            <a:xfrm>
              <a:off x="8008219" y="430580"/>
              <a:ext cx="2774150" cy="11946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8093812" y="456406"/>
              <a:ext cx="2688557" cy="1103370"/>
              <a:chOff x="3579563" y="4715530"/>
              <a:chExt cx="2688557" cy="110337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579563" y="4715530"/>
                <a:ext cx="2688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 </a:t>
                </a:r>
                <a:r>
                  <a:rPr lang="en-US" altLang="ko-KR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condition  </a:t>
                </a:r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50105" y="5111015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5708145" y="5111014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86046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28004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object 7"/>
          <p:cNvSpPr txBox="1"/>
          <p:nvPr/>
        </p:nvSpPr>
        <p:spPr>
          <a:xfrm>
            <a:off x="7405391" y="2250857"/>
            <a:ext cx="40563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0" spc="-35" dirty="0">
                <a:latin typeface="나눔스퀘어OTF Light"/>
                <a:cs typeface="나눔스퀘어OTF Light"/>
              </a:rPr>
              <a:t>[ </a:t>
            </a:r>
            <a:r>
              <a:rPr sz="1800" b="0" spc="65" dirty="0">
                <a:latin typeface="나눔스퀘어OTF Light"/>
                <a:cs typeface="나눔스퀘어OTF Light"/>
              </a:rPr>
              <a:t>]와 </a:t>
            </a:r>
            <a:r>
              <a:rPr sz="1800" b="0" spc="160" dirty="0">
                <a:latin typeface="나눔스퀘어OTF Light"/>
                <a:cs typeface="나눔스퀘어OTF Light"/>
              </a:rPr>
              <a:t>조건 사이에는 공백이</a:t>
            </a:r>
            <a:r>
              <a:rPr sz="1800" b="0" spc="9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있어야함</a:t>
            </a:r>
            <a:endParaRPr sz="1800" dirty="0">
              <a:latin typeface="나눔스퀘어OTF Light"/>
              <a:cs typeface="나눔스퀘어OTF Light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0" spc="160" dirty="0">
                <a:latin typeface="나눔스퀘어OTF Light"/>
                <a:cs typeface="나눔스퀘어OTF Light"/>
              </a:rPr>
              <a:t>조건의 끝을 알리는 </a:t>
            </a:r>
            <a:r>
              <a:rPr sz="1800" b="0" spc="-70" dirty="0">
                <a:latin typeface="나눔스퀘어OTF Light"/>
                <a:cs typeface="나눔스퀘어OTF Light"/>
              </a:rPr>
              <a:t>; </a:t>
            </a:r>
            <a:r>
              <a:rPr sz="1800" b="0" spc="160" dirty="0">
                <a:latin typeface="나눔스퀘어OTF Light"/>
                <a:cs typeface="나눔스퀘어OTF Light"/>
              </a:rPr>
              <a:t>가</a:t>
            </a:r>
            <a:r>
              <a:rPr sz="1800" b="0" spc="10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있어야함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3407" y="4441825"/>
            <a:ext cx="2262158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condition1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commands1</a:t>
            </a:r>
          </a:p>
          <a:p>
            <a:r>
              <a:rPr lang="en-US" altLang="ko-KR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elif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condition2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commands2</a:t>
            </a:r>
            <a:endParaRPr lang="en-US" altLang="ko-KR" sz="1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6028329" y="4364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38959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0592D-E22B-4123-911C-30D3E9A7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36CB2-8A7E-4375-9D85-7E6A23C0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4878" cy="4351338"/>
          </a:xfrm>
        </p:spPr>
        <p:txBody>
          <a:bodyPr/>
          <a:lstStyle/>
          <a:p>
            <a:r>
              <a:rPr lang="en-US" altLang="ko-KR" dirty="0"/>
              <a:t>[ $A –</a:t>
            </a:r>
            <a:r>
              <a:rPr lang="en-US" altLang="ko-KR" dirty="0" err="1"/>
              <a:t>gt</a:t>
            </a:r>
            <a:r>
              <a:rPr lang="en-US" altLang="ko-KR" dirty="0"/>
              <a:t> $B ] : A</a:t>
            </a:r>
            <a:r>
              <a:rPr lang="ko-KR" altLang="en-US" dirty="0"/>
              <a:t>가</a:t>
            </a:r>
            <a:r>
              <a:rPr lang="en-US" altLang="ko-KR" dirty="0"/>
              <a:t> B</a:t>
            </a:r>
            <a:r>
              <a:rPr lang="ko-KR" altLang="en-US" dirty="0"/>
              <a:t>보다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g</a:t>
            </a:r>
            <a:r>
              <a:rPr lang="en-US" altLang="ko-KR" dirty="0" smtClean="0"/>
              <a:t>reater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lt</a:t>
            </a:r>
            <a:r>
              <a:rPr lang="en-US" altLang="ko-KR" dirty="0"/>
              <a:t>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ess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ge</a:t>
            </a:r>
            <a:r>
              <a:rPr lang="en-US" altLang="ko-KR" dirty="0"/>
              <a:t>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g</a:t>
            </a:r>
            <a:r>
              <a:rPr lang="en-US" altLang="ko-KR" dirty="0"/>
              <a:t>reater than or </a:t>
            </a:r>
            <a:r>
              <a:rPr lang="en-US" altLang="ko-KR" b="1" dirty="0"/>
              <a:t>e</a:t>
            </a:r>
            <a:r>
              <a:rPr lang="en-US" altLang="ko-KR" dirty="0"/>
              <a:t>qual </a:t>
            </a:r>
            <a:r>
              <a:rPr lang="en-US" altLang="ko-KR" dirty="0" smtClean="0"/>
              <a:t>to)</a:t>
            </a:r>
            <a:endParaRPr lang="en-US" altLang="ko-KR" dirty="0"/>
          </a:p>
          <a:p>
            <a:r>
              <a:rPr lang="en-US" altLang="ko-KR" dirty="0"/>
              <a:t>[ $A –le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작거나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l</a:t>
            </a:r>
            <a:r>
              <a:rPr lang="en-US" altLang="ko-KR" dirty="0" smtClean="0"/>
              <a:t>ess than or </a:t>
            </a:r>
            <a:r>
              <a:rPr lang="en-US" altLang="ko-KR" b="1" dirty="0"/>
              <a:t>e</a:t>
            </a:r>
            <a:r>
              <a:rPr lang="en-US" altLang="ko-KR" dirty="0" smtClean="0"/>
              <a:t>qual to).</a:t>
            </a:r>
            <a:endParaRPr lang="en-US" altLang="ko-KR" dirty="0"/>
          </a:p>
          <a:p>
            <a:r>
              <a:rPr lang="en-US" altLang="ko-KR" dirty="0"/>
              <a:t>[ $A –eq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eq</a:t>
            </a:r>
            <a:r>
              <a:rPr lang="en-US" altLang="ko-KR" dirty="0" smtClean="0"/>
              <a:t>ual).</a:t>
            </a:r>
            <a:endParaRPr lang="en-US" altLang="ko-KR" dirty="0"/>
          </a:p>
          <a:p>
            <a:r>
              <a:rPr lang="en-US" altLang="ko-KR" dirty="0"/>
              <a:t>[ $A –ne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(</a:t>
            </a:r>
            <a:r>
              <a:rPr lang="en-US" altLang="ko-KR" b="1" dirty="0"/>
              <a:t>n</a:t>
            </a:r>
            <a:r>
              <a:rPr lang="en-US" altLang="ko-KR" dirty="0" smtClean="0"/>
              <a:t>ot </a:t>
            </a:r>
            <a:r>
              <a:rPr lang="en-US" altLang="ko-KR" b="1" dirty="0"/>
              <a:t>e</a:t>
            </a:r>
            <a:r>
              <a:rPr lang="en-US" altLang="ko-KR" dirty="0" smtClean="0"/>
              <a:t>qual).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1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75F8-13AC-4C3A-8CC1-12F2A7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EFE8E-82AA-4D5A-AFA3-09FBD59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 “string1”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“string2” 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 문자열이 같은 경우</a:t>
            </a:r>
            <a:r>
              <a:rPr lang="en-US" altLang="ko-KR" dirty="0"/>
              <a:t>(==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 “string1” ! “string2” ]  : </a:t>
            </a:r>
            <a:r>
              <a:rPr lang="ko-KR" altLang="en-US" dirty="0"/>
              <a:t>두 문자열이 다른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(!=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 -z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en-US" altLang="ko-KR" dirty="0"/>
          </a:p>
          <a:p>
            <a:r>
              <a:rPr lang="en-US" altLang="ko-KR" dirty="0"/>
              <a:t>[ -n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5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5" y="810936"/>
            <a:ext cx="10515600" cy="435133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05 : </a:t>
            </a:r>
            <a:r>
              <a:rPr lang="en-US" altLang="ko-KR" dirty="0" smtClean="0"/>
              <a:t>if-then-else     file: ex05.sh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8" y="1595161"/>
            <a:ext cx="4378668" cy="30917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5" y="1595161"/>
            <a:ext cx="2983642" cy="1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E97B-C54F-4227-B2A4-4EF50D6C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(Shell)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6F6688-E02A-46CC-81D0-411A5E2A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90" y="500475"/>
            <a:ext cx="5354808" cy="2700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7C885-4054-47E5-8214-ADAAE1343832}"/>
              </a:ext>
            </a:extLst>
          </p:cNvPr>
          <p:cNvSpPr txBox="1"/>
          <p:nvPr/>
        </p:nvSpPr>
        <p:spPr>
          <a:xfrm>
            <a:off x="1217106" y="4407066"/>
            <a:ext cx="98419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운영체제</a:t>
            </a:r>
            <a:r>
              <a:rPr lang="en-US" altLang="ko-KR" dirty="0"/>
              <a:t>(Operating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r>
              <a:rPr lang="ko-KR" altLang="en-US" dirty="0"/>
              <a:t>와 사용자 사이를 이어주는 역할을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ko-KR" altLang="en-US" dirty="0"/>
              <a:t>명령어를 해석하고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Operating System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커널 위에 여러 가지 레이어를 탑재한 것으로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명령을 해석한다</a:t>
            </a:r>
            <a:r>
              <a:rPr lang="en-US" altLang="ko-KR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/>
              <a:t>리눅스 운영체제의 핵심으로서 프로세스</a:t>
            </a:r>
            <a:r>
              <a:rPr lang="en-US" altLang="ko-KR" dirty="0"/>
              <a:t>(process)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메모리 관리</a:t>
            </a:r>
            <a:r>
              <a:rPr lang="en-US" altLang="ko-KR" dirty="0"/>
              <a:t>, I/O </a:t>
            </a:r>
            <a:r>
              <a:rPr lang="ko-KR" altLang="en-US" dirty="0"/>
              <a:t>시스템 관리</a:t>
            </a:r>
            <a:r>
              <a:rPr lang="en-US" altLang="ko-KR" dirty="0"/>
              <a:t>, </a:t>
            </a:r>
            <a:r>
              <a:rPr lang="ko-KR" altLang="en-US" dirty="0"/>
              <a:t>파일 시스템 관리 등을 </a:t>
            </a:r>
            <a:r>
              <a:rPr lang="ko-KR" altLang="en-US" dirty="0" smtClean="0"/>
              <a:t>수행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1725" y="2410534"/>
            <a:ext cx="5489489" cy="18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5" y="525043"/>
            <a:ext cx="10515600" cy="5734172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05-1 : log </a:t>
            </a:r>
            <a:r>
              <a:rPr lang="ko-KR" altLang="en-US" dirty="0"/>
              <a:t>파일 백업 명령어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먼저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</a:t>
            </a:r>
            <a:r>
              <a:rPr lang="en-US" altLang="ko-KR" sz="2000" dirty="0"/>
              <a:t>(a.log, b.log, c.log)</a:t>
            </a:r>
            <a:r>
              <a:rPr lang="ko-KR" altLang="en-US" sz="2000" dirty="0"/>
              <a:t>을 현재 디렉터리</a:t>
            </a:r>
            <a:r>
              <a:rPr lang="en-US" altLang="ko-KR" sz="2000" dirty="0"/>
              <a:t>(./)</a:t>
            </a:r>
            <a:r>
              <a:rPr lang="ko-KR" altLang="en-US" sz="2000" dirty="0"/>
              <a:t>에 만든다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쉘 프로그램을 실행하면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디렉터리가 없으면 디렉토리를 만들고</a:t>
            </a:r>
            <a:r>
              <a:rPr lang="en-US" altLang="ko-KR" sz="2000" dirty="0"/>
              <a:t>,</a:t>
            </a:r>
          </a:p>
          <a:p>
            <a:pPr marL="457200" lvl="1" indent="0">
              <a:buNone/>
            </a:pPr>
            <a:r>
              <a:rPr lang="en-US" altLang="ko-KR" sz="2000" dirty="0"/>
              <a:t>  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복사</a:t>
            </a:r>
            <a:r>
              <a:rPr lang="en-US" altLang="ko-KR" sz="2000" dirty="0"/>
              <a:t>(cp)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bak</a:t>
            </a:r>
            <a:r>
              <a:rPr lang="ko-KR" altLang="en-US" sz="2000" dirty="0"/>
              <a:t> 디렉토리가 있으면 바로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ko-KR" altLang="en-US" sz="2000" dirty="0"/>
              <a:t>에 복사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554D77-E590-43FB-B1CD-6CF265633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2155" r="77074" b="84703"/>
          <a:stretch/>
        </p:blipFill>
        <p:spPr>
          <a:xfrm>
            <a:off x="1332127" y="2975259"/>
            <a:ext cx="3907167" cy="2446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3B20E82-EE06-4747-BC5C-239EDC2A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2241" r="68354" b="85225"/>
          <a:stretch/>
        </p:blipFill>
        <p:spPr>
          <a:xfrm>
            <a:off x="6054705" y="2975259"/>
            <a:ext cx="5024052" cy="21158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5CE71-E846-4EB3-8D8C-38D220C7A424}"/>
              </a:ext>
            </a:extLst>
          </p:cNvPr>
          <p:cNvSpPr txBox="1"/>
          <p:nvPr/>
        </p:nvSpPr>
        <p:spPr>
          <a:xfrm>
            <a:off x="796905" y="6017342"/>
            <a:ext cx="7764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참고 동영상 보기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https://opentutorials.org/course/2598/14204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2684834" y="3570051"/>
            <a:ext cx="418289" cy="408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853" y="3051891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디렉토리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파일검사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연산자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103123" y="3210128"/>
            <a:ext cx="719847" cy="3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214"/>
            <a:ext cx="10515600" cy="5768749"/>
          </a:xfrm>
        </p:spPr>
        <p:txBody>
          <a:bodyPr/>
          <a:lstStyle/>
          <a:p>
            <a:r>
              <a:rPr lang="ko-KR" altLang="en-US" dirty="0" smtClean="0"/>
              <a:t>파일 검사 연산자</a:t>
            </a:r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50390"/>
              </p:ext>
            </p:extLst>
          </p:nvPr>
        </p:nvGraphicFramePr>
        <p:xfrm>
          <a:off x="1718853" y="1033463"/>
          <a:ext cx="8447404" cy="5514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marL="565150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제어문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설명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22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-a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존재한 경우</a:t>
                      </a:r>
                      <a:r>
                        <a:rPr sz="1800" b="0" spc="114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-b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블록장치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22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-c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캐릭터 장치 파일인 경우</a:t>
                      </a:r>
                      <a:r>
                        <a:rPr sz="1800" b="0" spc="6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-d</a:t>
                      </a:r>
                      <a:endParaRPr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디렉토리인 경우</a:t>
                      </a:r>
                      <a:r>
                        <a:rPr sz="1800" b="0" spc="1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7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-e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파일이 있는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6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-f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정규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9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-g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85" dirty="0">
                          <a:latin typeface="+mj-lt"/>
                          <a:cs typeface="나눔스퀘어OTF Light"/>
                        </a:rPr>
                        <a:t>SetGID가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3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-h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한 개 이상의 심볼릭 링크가 설정된 경우</a:t>
                      </a:r>
                      <a:r>
                        <a:rPr sz="1800" b="0" spc="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-k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20" dirty="0">
                          <a:latin typeface="+mj-lt"/>
                          <a:cs typeface="나눔스퀘어OTF Light"/>
                        </a:rPr>
                        <a:t>Sticky </a:t>
                      </a:r>
                      <a:r>
                        <a:rPr sz="1800" b="0" spc="30" dirty="0">
                          <a:latin typeface="+mj-lt"/>
                          <a:cs typeface="나눔스퀘어OTF Light"/>
                        </a:rPr>
                        <a:t>bit가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32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-p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5" dirty="0">
                          <a:latin typeface="+mj-lt"/>
                          <a:cs typeface="나눔스퀘어OTF Light"/>
                        </a:rPr>
                        <a:t>FIFO인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경우</a:t>
                      </a:r>
                      <a:r>
                        <a:rPr sz="1800" b="0" spc="15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45"/>
                        </a:lnSpc>
                      </a:pPr>
                      <a:r>
                        <a:rPr sz="1800" b="1" spc="114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-r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4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읽기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8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-s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0" dirty="0">
                          <a:latin typeface="+mj-lt"/>
                          <a:cs typeface="나눔스퀘어OTF Light"/>
                        </a:rPr>
                        <a:t>0보다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큰 경우</a:t>
                      </a:r>
                      <a:r>
                        <a:rPr sz="1800" b="0" spc="17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-u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70" dirty="0">
                          <a:latin typeface="+mj-lt"/>
                          <a:cs typeface="나눔스퀘어OTF Light"/>
                        </a:rPr>
                        <a:t>SetUID가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5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-w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쓰기가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-x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실행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9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 descr="그리기, 꽃, 조류이(가) 표시된 사진&#10;&#10;자동 생성된 설명">
            <a:extLst>
              <a:ext uri="{FF2B5EF4-FFF2-40B4-BE49-F238E27FC236}">
                <a16:creationId xmlns:a16="http://schemas.microsoft.com/office/drawing/2014/main" id="{017CCDF0-0640-4971-BB80-9A972063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3381772"/>
            <a:ext cx="2635097" cy="1694656"/>
          </a:xfrm>
        </p:spPr>
      </p:pic>
      <p:pic>
        <p:nvPicPr>
          <p:cNvPr id="7" name="그림 6" descr="꽃, 그리기, 조류이(가) 표시된 사진&#10;&#10;자동 생성된 설명">
            <a:extLst>
              <a:ext uri="{FF2B5EF4-FFF2-40B4-BE49-F238E27FC236}">
                <a16:creationId xmlns:a16="http://schemas.microsoft.com/office/drawing/2014/main" id="{0092F888-8761-4459-8BCB-76F0B1C4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11" y="3381772"/>
            <a:ext cx="2500763" cy="1694656"/>
          </a:xfrm>
          <a:prstGeom prst="rect">
            <a:avLst/>
          </a:prstGeom>
        </p:spPr>
      </p:pic>
      <p:pic>
        <p:nvPicPr>
          <p:cNvPr id="9" name="그림 8" descr="그리기, 측정기이(가) 표시된 사진&#10;&#10;자동 생성된 설명">
            <a:extLst>
              <a:ext uri="{FF2B5EF4-FFF2-40B4-BE49-F238E27FC236}">
                <a16:creationId xmlns:a16="http://schemas.microsoft.com/office/drawing/2014/main" id="{5E6A852B-4E02-4BA6-B258-F2C0BDC8C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40" y="3381772"/>
            <a:ext cx="2612595" cy="1694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481E0-447E-4B23-B323-A8943312E9C7}"/>
              </a:ext>
            </a:extLst>
          </p:cNvPr>
          <p:cNvSpPr txBox="1"/>
          <p:nvPr/>
        </p:nvSpPr>
        <p:spPr>
          <a:xfrm>
            <a:off x="4081011" y="2749033"/>
            <a:ext cx="194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until</a:t>
            </a:r>
            <a:r>
              <a:rPr lang="ko-KR" altLang="en-US" sz="2800" dirty="0"/>
              <a:t> 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71E8-3288-4802-A593-E34832C3459C}"/>
              </a:ext>
            </a:extLst>
          </p:cNvPr>
          <p:cNvSpPr txBox="1"/>
          <p:nvPr/>
        </p:nvSpPr>
        <p:spPr>
          <a:xfrm>
            <a:off x="711199" y="270069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</a:t>
            </a:r>
            <a:r>
              <a:rPr lang="ko-KR" altLang="en-US" sz="2800" dirty="0"/>
              <a:t> 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4AA63-35C8-441E-B48F-EFE187A6AC77}"/>
              </a:ext>
            </a:extLst>
          </p:cNvPr>
          <p:cNvSpPr txBox="1"/>
          <p:nvPr/>
        </p:nvSpPr>
        <p:spPr>
          <a:xfrm>
            <a:off x="7221240" y="2700695"/>
            <a:ext cx="218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</a:t>
            </a:r>
            <a:r>
              <a:rPr lang="ko-KR" altLang="en-US" sz="2800" dirty="0"/>
              <a:t> </a:t>
            </a:r>
            <a:r>
              <a:rPr lang="en-US" altLang="ko-KR" sz="2800" dirty="0"/>
              <a:t>in </a:t>
            </a:r>
            <a:r>
              <a:rPr lang="ko-KR" altLang="en-US" sz="2800" dirty="0"/>
              <a:t>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622300" y="1860550"/>
            <a:ext cx="890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반복문</a:t>
            </a:r>
            <a:r>
              <a:rPr lang="ko-KR" altLang="en-US" sz="2800" dirty="0"/>
              <a:t> 내에 </a:t>
            </a:r>
            <a:r>
              <a:rPr lang="en-US" altLang="ko-KR" sz="2800" dirty="0"/>
              <a:t>break </a:t>
            </a:r>
            <a:r>
              <a:rPr lang="ko-KR" altLang="en-US" sz="2800" dirty="0"/>
              <a:t>문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continue </a:t>
            </a:r>
            <a:r>
              <a:rPr lang="ko-KR" altLang="en-US" sz="2800" dirty="0"/>
              <a:t>문을 넣을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25EC-96A2-4DCF-AE60-6901D784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118"/>
            <a:ext cx="10515600" cy="435133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06 :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DFDB66-94DA-4345-9475-3BF26FCB4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4479" r="52275" b="64939"/>
          <a:stretch/>
        </p:blipFill>
        <p:spPr>
          <a:xfrm>
            <a:off x="1454150" y="1722243"/>
            <a:ext cx="3527210" cy="2476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3228E2C-E827-47B9-9B0B-E5ACAF003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b="781"/>
          <a:stretch/>
        </p:blipFill>
        <p:spPr>
          <a:xfrm>
            <a:off x="5466232" y="1722243"/>
            <a:ext cx="540269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2430" y="3450566"/>
            <a:ext cx="1155940" cy="33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2430" y="483159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17">
              <a:spcBef>
                <a:spcPts val="612"/>
              </a:spcBef>
              <a:buClr>
                <a:schemeClr val="tx1"/>
              </a:buClr>
              <a:tabLst>
                <a:tab pos="218811" algn="l"/>
              </a:tabLst>
            </a:pPr>
            <a:r>
              <a:rPr lang="en-US" altLang="ko-KR" b="1" dirty="0">
                <a:solidFill>
                  <a:srgbClr val="FF0000"/>
                </a:solidFill>
                <a:latin typeface="+mn-ea"/>
                <a:cs typeface="나눔스퀘어OTF Light"/>
              </a:rPr>
              <a:t>$(( </a:t>
            </a:r>
            <a:r>
              <a:rPr lang="ko-KR" altLang="en-US" b="1" spc="190" dirty="0" err="1">
                <a:solidFill>
                  <a:srgbClr val="FF0000"/>
                </a:solidFill>
                <a:latin typeface="+mn-ea"/>
                <a:cs typeface="나눔스퀘어OTF Light"/>
              </a:rPr>
              <a:t>연산식</a:t>
            </a:r>
            <a:r>
              <a:rPr lang="ko-KR" altLang="en-US" b="1" spc="190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r>
              <a:rPr lang="en-US" altLang="ko-KR" b="1" spc="36" dirty="0">
                <a:solidFill>
                  <a:srgbClr val="FF0000"/>
                </a:solidFill>
                <a:latin typeface="+mn-ea"/>
                <a:cs typeface="나눔스퀘어OTF Light"/>
              </a:rPr>
              <a:t>))</a:t>
            </a:r>
            <a:r>
              <a:rPr lang="ko-KR" altLang="en-US" b="1" spc="-122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endParaRPr lang="ko-KR" altLang="en-US" b="1" dirty="0">
              <a:solidFill>
                <a:srgbClr val="FF0000"/>
              </a:solidFill>
              <a:latin typeface="+mn-ea"/>
              <a:cs typeface="나눔스퀘어OTF Light"/>
            </a:endParaRP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3217755" y="3808204"/>
            <a:ext cx="250420" cy="102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752" y="841063"/>
            <a:ext cx="5751093" cy="3576376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sz="2400" dirty="0">
                <a:latin typeface="+mn-ea"/>
                <a:cs typeface="나눔스퀘어OTF Light"/>
              </a:rPr>
              <a:t>$(( </a:t>
            </a:r>
            <a:r>
              <a:rPr sz="2400" spc="190" dirty="0">
                <a:latin typeface="+mn-ea"/>
                <a:cs typeface="나눔스퀘어OTF Light"/>
              </a:rPr>
              <a:t>연산식 </a:t>
            </a:r>
            <a:r>
              <a:rPr sz="2400" spc="36" dirty="0">
                <a:latin typeface="+mn-ea"/>
                <a:cs typeface="나눔스퀘어OTF Light"/>
              </a:rPr>
              <a:t>))</a:t>
            </a:r>
            <a:r>
              <a:rPr sz="2400" spc="-122" dirty="0">
                <a:latin typeface="+mn-ea"/>
                <a:cs typeface="나눔스퀘어OTF Light"/>
              </a:rPr>
              <a:t> </a:t>
            </a:r>
            <a:r>
              <a:rPr sz="2400" spc="190" dirty="0">
                <a:latin typeface="+mn-ea"/>
                <a:cs typeface="나눔스퀘어OTF Light"/>
              </a:rPr>
              <a:t>사용</a:t>
            </a:r>
            <a:endParaRPr sz="2400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sz="1814" spc="163" dirty="0">
                <a:latin typeface="+mn-ea"/>
                <a:cs typeface="나눔스퀘어OTF Light"/>
              </a:rPr>
              <a:t>출력을 위해 </a:t>
            </a:r>
            <a:r>
              <a:rPr sz="1814" spc="14" dirty="0">
                <a:latin typeface="+mn-ea"/>
                <a:cs typeface="나눔스퀘어OTF Light"/>
              </a:rPr>
              <a:t>echo</a:t>
            </a:r>
            <a:r>
              <a:rPr sz="1814" spc="141" dirty="0">
                <a:latin typeface="+mn-ea"/>
                <a:cs typeface="나눔스퀘어OTF Light"/>
              </a:rPr>
              <a:t> </a:t>
            </a:r>
            <a:r>
              <a:rPr lang="ko-KR" altLang="en-US" sz="1814" spc="141" dirty="0" smtClean="0">
                <a:latin typeface="+mn-ea"/>
                <a:cs typeface="나눔스퀘어OTF Light"/>
              </a:rPr>
              <a:t>사용</a:t>
            </a: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>
              <a:latin typeface="+mn-ea"/>
              <a:cs typeface="나눔스퀘어OTF Light"/>
            </a:endParaRPr>
          </a:p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lang="ko-KR" altLang="en-US" sz="2400" spc="190" dirty="0" err="1">
                <a:latin typeface="나눔스퀘어OTF Light"/>
                <a:cs typeface="나눔스퀘어OTF Light"/>
              </a:rPr>
              <a:t>연산결과를</a:t>
            </a:r>
            <a:r>
              <a:rPr lang="ko-KR" altLang="en-US" sz="2400" spc="190" dirty="0">
                <a:latin typeface="나눔스퀘어OTF Light"/>
                <a:cs typeface="나눔스퀘어OTF Light"/>
              </a:rPr>
              <a:t> 변수에 </a:t>
            </a:r>
            <a:r>
              <a:rPr lang="ko-KR" altLang="en-US" sz="2400" spc="190" dirty="0" smtClean="0">
                <a:latin typeface="나눔스퀘어OTF Light"/>
                <a:cs typeface="나눔스퀘어OTF Light"/>
              </a:rPr>
              <a:t>저장 방법</a:t>
            </a:r>
            <a:endParaRPr lang="ko-KR" altLang="en-US" sz="2400" dirty="0">
              <a:latin typeface="나눔스퀘어OTF Light"/>
              <a:cs typeface="나눔스퀘어OTF Light"/>
            </a:endParaRPr>
          </a:p>
          <a:p>
            <a:pPr marL="769006" marR="4607" lvl="1" indent="-342900" algn="just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3976" algn="l"/>
              </a:tabLst>
            </a:pPr>
            <a:r>
              <a:rPr lang="en-US" altLang="ko-KR" sz="1814" spc="-50" dirty="0">
                <a:latin typeface="나눔스퀘어OTF Light"/>
                <a:cs typeface="나눔스퀘어OTF Light"/>
              </a:rPr>
              <a:t>ESC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키 밑에 있는 </a:t>
            </a:r>
            <a:r>
              <a:rPr lang="en-US" altLang="ko-KR" sz="1814" spc="-580" dirty="0">
                <a:latin typeface="나눔스퀘어OTF Light"/>
                <a:cs typeface="나눔스퀘어OTF Light"/>
              </a:rPr>
              <a:t>`</a:t>
            </a:r>
            <a:r>
              <a:rPr lang="ko-KR" altLang="en-US" sz="1814" spc="181" dirty="0">
                <a:latin typeface="나눔스퀘어OTF Light"/>
                <a:cs typeface="나눔스퀘어OTF Light"/>
              </a:rPr>
              <a:t> </a:t>
            </a:r>
            <a:r>
              <a:rPr lang="en-US" altLang="ko-KR" sz="1814" spc="9" dirty="0">
                <a:latin typeface="나눔스퀘어OTF Light"/>
                <a:cs typeface="나눔스퀘어OTF Light"/>
              </a:rPr>
              <a:t>(apostrophe</a:t>
            </a:r>
            <a:r>
              <a:rPr lang="en-US" altLang="ko-KR" sz="1814" spc="9" dirty="0" smtClean="0">
                <a:latin typeface="나눔스퀘어OTF Light"/>
                <a:cs typeface="나눔스퀘어OTF Light"/>
              </a:rPr>
              <a:t>)</a:t>
            </a:r>
            <a:r>
              <a:rPr lang="ko-KR" altLang="en-US" sz="1814" spc="9" dirty="0" smtClean="0">
                <a:latin typeface="나눔스퀘어OTF Light"/>
                <a:cs typeface="나눔스퀘어OTF Light"/>
              </a:rPr>
              <a:t>로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표현식을 묶으면 그 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표현식을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먼저 처리하라는 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의미</a:t>
            </a:r>
            <a:endParaRPr lang="ko-KR" altLang="en-US" sz="1814" dirty="0">
              <a:latin typeface="나눔스퀘어OTF Light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lang="ko-KR" altLang="en-US" sz="1814" spc="45" dirty="0">
                <a:latin typeface="나눔스퀘어OTF Light"/>
                <a:cs typeface="나눔스퀘어OTF Light"/>
              </a:rPr>
              <a:t>예</a:t>
            </a:r>
            <a:r>
              <a:rPr lang="en-US" altLang="ko-KR" sz="1814" spc="45" dirty="0">
                <a:latin typeface="나눔스퀘어OTF Light"/>
                <a:cs typeface="나눔스퀘어OTF Light"/>
              </a:rPr>
              <a:t>: </a:t>
            </a:r>
            <a:r>
              <a:rPr lang="en-US" altLang="ko-KR" sz="1814" spc="-27" dirty="0">
                <a:latin typeface="나눔스퀘어OTF Light"/>
                <a:cs typeface="나눔스퀘어OTF Light"/>
              </a:rPr>
              <a:t>ls </a:t>
            </a:r>
            <a:r>
              <a:rPr lang="en-US" altLang="ko-KR" sz="1814" spc="23" dirty="0">
                <a:latin typeface="나눔스퀘어OTF Light"/>
                <a:cs typeface="나눔스퀘어OTF Light"/>
              </a:rPr>
              <a:t>-l </a:t>
            </a:r>
            <a:r>
              <a:rPr lang="en-US" altLang="ko-KR" sz="1814" spc="-100" dirty="0">
                <a:latin typeface="나눔스퀘어OTF Light"/>
                <a:cs typeface="나눔스퀘어OTF Light"/>
              </a:rPr>
              <a:t>`find </a:t>
            </a:r>
            <a:r>
              <a:rPr lang="en-US" altLang="ko-KR" sz="1814" spc="36" dirty="0">
                <a:latin typeface="나눔스퀘어OTF Light"/>
                <a:cs typeface="나눔스퀘어OTF Light"/>
              </a:rPr>
              <a:t>. </a:t>
            </a:r>
            <a:r>
              <a:rPr lang="en-US" altLang="ko-KR" sz="1814" spc="9" dirty="0">
                <a:latin typeface="나눔스퀘어OTF Light"/>
                <a:cs typeface="나눔스퀘어OTF Light"/>
              </a:rPr>
              <a:t>-name</a:t>
            </a:r>
            <a:r>
              <a:rPr lang="ko-KR" altLang="en-US" sz="1814" spc="299" dirty="0">
                <a:latin typeface="나눔스퀘어OTF Light"/>
                <a:cs typeface="나눔스퀘어OTF Light"/>
              </a:rPr>
              <a:t> </a:t>
            </a:r>
            <a:r>
              <a:rPr lang="en-US" altLang="ko-KR" sz="1814" spc="-77" dirty="0">
                <a:latin typeface="나눔스퀘어OTF Light"/>
                <a:cs typeface="나눔스퀘어OTF Light"/>
              </a:rPr>
              <a:t>"*.</a:t>
            </a:r>
            <a:r>
              <a:rPr lang="en-US" altLang="ko-KR" sz="1814" spc="-77" dirty="0" err="1">
                <a:latin typeface="나눔스퀘어OTF Light"/>
                <a:cs typeface="나눔스퀘어OTF Light"/>
              </a:rPr>
              <a:t>sh</a:t>
            </a:r>
            <a:r>
              <a:rPr lang="en-US" altLang="ko-KR" sz="1814" spc="-77" dirty="0">
                <a:latin typeface="나눔스퀘어OTF Light"/>
                <a:cs typeface="나눔스퀘어OTF Light"/>
              </a:rPr>
              <a:t>"`</a:t>
            </a:r>
            <a:endParaRPr lang="ko-KR" altLang="en-US" sz="1814" dirty="0">
              <a:latin typeface="나눔스퀘어OTF Light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sz="1814" dirty="0">
              <a:latin typeface="+mn-ea"/>
              <a:cs typeface="나눔스퀘어OTF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7714" y="841063"/>
            <a:ext cx="1782735" cy="1850680"/>
          </a:xfrm>
          <a:custGeom>
            <a:avLst/>
            <a:gdLst/>
            <a:ahLst/>
            <a:cxnLst/>
            <a:rect l="l" t="t" r="r" b="b"/>
            <a:pathLst>
              <a:path w="1965959" h="2040889">
                <a:moveTo>
                  <a:pt x="1962912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1965960" y="2036064"/>
                </a:lnTo>
                <a:lnTo>
                  <a:pt x="1965960" y="2039112"/>
                </a:lnTo>
                <a:lnTo>
                  <a:pt x="1962912" y="2040636"/>
                </a:lnTo>
                <a:close/>
              </a:path>
              <a:path w="1965959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04088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031492"/>
                </a:lnTo>
                <a:lnTo>
                  <a:pt x="1959864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1955292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2036064"/>
                </a:moveTo>
                <a:lnTo>
                  <a:pt x="1955292" y="2036064"/>
                </a:lnTo>
                <a:lnTo>
                  <a:pt x="1959864" y="2031492"/>
                </a:lnTo>
                <a:lnTo>
                  <a:pt x="1965960" y="2031492"/>
                </a:lnTo>
                <a:lnTo>
                  <a:pt x="1965960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7593257" y="870997"/>
            <a:ext cx="1464883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</a:t>
            </a:r>
            <a:r>
              <a:rPr sz="1632" spc="163" dirty="0">
                <a:latin typeface="나눔스퀘어OTF Light"/>
                <a:cs typeface="나눔스퀘어OTF Light"/>
              </a:rPr>
              <a:t>+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9" dirty="0">
                <a:latin typeface="나눔스퀘어OTF Light"/>
                <a:cs typeface="나눔스퀘어OTF Light"/>
              </a:rPr>
              <a:t>-</a:t>
            </a:r>
            <a:r>
              <a:rPr sz="16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-36" dirty="0">
                <a:latin typeface="나눔스퀘어OTF Light"/>
                <a:cs typeface="나눔스퀘어OTF Light"/>
              </a:rPr>
              <a:t>*</a:t>
            </a:r>
            <a:r>
              <a:rPr sz="1632" spc="-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82" dirty="0">
                <a:latin typeface="나눔스퀘어OTF Light"/>
                <a:cs typeface="나눔스퀘어OTF Light"/>
              </a:rPr>
              <a:t>/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$((5 %</a:t>
            </a:r>
            <a:r>
              <a:rPr sz="1632" spc="14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-50" dirty="0">
                <a:latin typeface="나눔스퀘어OTF Light"/>
                <a:cs typeface="나눔스퀘어OTF Light"/>
              </a:rPr>
              <a:t>|</a:t>
            </a:r>
            <a:r>
              <a:rPr sz="1632" spc="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268" dirty="0">
                <a:latin typeface="나눔스퀘어OTF Light"/>
                <a:cs typeface="나눔스퀘어OTF Light"/>
              </a:rPr>
              <a:t>&amp;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3676" y="841063"/>
            <a:ext cx="825148" cy="1850680"/>
          </a:xfrm>
          <a:custGeom>
            <a:avLst/>
            <a:gdLst/>
            <a:ahLst/>
            <a:cxnLst/>
            <a:rect l="l" t="t" r="r" b="b"/>
            <a:pathLst>
              <a:path w="909954" h="2040889">
                <a:moveTo>
                  <a:pt x="906779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906779" y="0"/>
                </a:lnTo>
                <a:lnTo>
                  <a:pt x="909827" y="1524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909827" y="2036064"/>
                </a:lnTo>
                <a:lnTo>
                  <a:pt x="909827" y="2039112"/>
                </a:lnTo>
                <a:lnTo>
                  <a:pt x="906779" y="2040636"/>
                </a:lnTo>
                <a:close/>
              </a:path>
              <a:path w="909954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2040889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2031492"/>
                </a:lnTo>
                <a:lnTo>
                  <a:pt x="905256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900684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2036064"/>
                </a:moveTo>
                <a:lnTo>
                  <a:pt x="900684" y="2036064"/>
                </a:lnTo>
                <a:lnTo>
                  <a:pt x="905256" y="2031492"/>
                </a:lnTo>
                <a:lnTo>
                  <a:pt x="909827" y="2031492"/>
                </a:lnTo>
                <a:lnTo>
                  <a:pt x="909827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 txBox="1"/>
          <p:nvPr/>
        </p:nvSpPr>
        <p:spPr>
          <a:xfrm>
            <a:off x="9619208" y="869580"/>
            <a:ext cx="251057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0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7714" y="2948560"/>
            <a:ext cx="1782735" cy="2353947"/>
          </a:xfrm>
          <a:custGeom>
            <a:avLst/>
            <a:gdLst/>
            <a:ahLst/>
            <a:cxnLst/>
            <a:rect l="l" t="t" r="r" b="b"/>
            <a:pathLst>
              <a:path w="1965959" h="2595879">
                <a:moveTo>
                  <a:pt x="1962912" y="2595372"/>
                </a:moveTo>
                <a:lnTo>
                  <a:pt x="1524" y="2595372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90799"/>
                </a:lnTo>
                <a:lnTo>
                  <a:pt x="1965960" y="2590799"/>
                </a:lnTo>
                <a:lnTo>
                  <a:pt x="1965960" y="2592324"/>
                </a:lnTo>
                <a:lnTo>
                  <a:pt x="1962912" y="2595372"/>
                </a:lnTo>
                <a:close/>
              </a:path>
              <a:path w="1965959" h="25958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59587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584704"/>
                </a:lnTo>
                <a:lnTo>
                  <a:pt x="1959864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595879">
                <a:moveTo>
                  <a:pt x="9144" y="2590799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90799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9144" y="2590799"/>
                </a:lnTo>
                <a:lnTo>
                  <a:pt x="9144" y="2584704"/>
                </a:lnTo>
                <a:lnTo>
                  <a:pt x="1955292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2590799"/>
                </a:moveTo>
                <a:lnTo>
                  <a:pt x="1955292" y="2590799"/>
                </a:lnTo>
                <a:lnTo>
                  <a:pt x="1959864" y="2584704"/>
                </a:lnTo>
                <a:lnTo>
                  <a:pt x="1965960" y="2584704"/>
                </a:lnTo>
                <a:lnTo>
                  <a:pt x="1965960" y="259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7593258" y="2978455"/>
            <a:ext cx="1471217" cy="227737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632" spc="-5" dirty="0">
                <a:latin typeface="나눔스퀘어OTF Light"/>
                <a:cs typeface="나눔스퀘어OTF Light"/>
              </a:rPr>
              <a:t>let </a:t>
            </a:r>
            <a:r>
              <a:rPr sz="1632" spc="36" dirty="0">
                <a:latin typeface="나눔스퀘어OTF Light"/>
                <a:cs typeface="나눔스퀘어OTF Light"/>
              </a:rPr>
              <a:t>a=(5 </a:t>
            </a:r>
            <a:r>
              <a:rPr sz="1632" spc="163" dirty="0">
                <a:latin typeface="나눔스퀘어OTF Light"/>
                <a:cs typeface="나눔스퀘어OTF Light"/>
              </a:rPr>
              <a:t>+ </a:t>
            </a:r>
            <a:r>
              <a:rPr sz="1632" spc="-23" dirty="0">
                <a:latin typeface="나눔스퀘어OTF Light"/>
                <a:cs typeface="나눔스퀘어OTF Light"/>
              </a:rPr>
              <a:t>2)  </a:t>
            </a:r>
            <a:endParaRPr lang="en-US" sz="1632" spc="-23" dirty="0" smtClean="0">
              <a:latin typeface="나눔스퀘어OTF Light"/>
              <a:cs typeface="나눔스퀘어OTF Light"/>
            </a:endParaRPr>
          </a:p>
          <a:p>
            <a:pPr marL="11516" marR="4607">
              <a:spcBef>
                <a:spcPts val="91"/>
              </a:spcBef>
            </a:pPr>
            <a:r>
              <a:rPr sz="1632" spc="23" dirty="0" smtClean="0">
                <a:latin typeface="나눔스퀘어OTF Light"/>
                <a:cs typeface="나눔스퀘어OTF Light"/>
              </a:rPr>
              <a:t>b</a:t>
            </a:r>
            <a:r>
              <a:rPr sz="1632" spc="23" dirty="0">
                <a:latin typeface="나눔스퀘어OTF Light"/>
                <a:cs typeface="나눔스퀘어OTF Light"/>
              </a:rPr>
              <a:t>=$(expr </a:t>
            </a:r>
            <a:r>
              <a:rPr sz="1632" spc="-68" dirty="0">
                <a:latin typeface="나눔스퀘어OTF Light"/>
                <a:cs typeface="나눔스퀘어OTF Light"/>
              </a:rPr>
              <a:t>5 </a:t>
            </a:r>
            <a:r>
              <a:rPr sz="1632" spc="9" dirty="0">
                <a:latin typeface="나눔스퀘어OTF Light"/>
                <a:cs typeface="나눔스퀘어OTF Light"/>
              </a:rPr>
              <a:t>-</a:t>
            </a:r>
            <a:r>
              <a:rPr sz="1632" spc="122" dirty="0">
                <a:latin typeface="나눔스퀘어OTF Light"/>
                <a:cs typeface="나눔스퀘어OTF Light"/>
              </a:rPr>
              <a:t> </a:t>
            </a:r>
            <a:r>
              <a:rPr sz="1632" spc="-23" dirty="0">
                <a:latin typeface="나눔스퀘어OTF Light"/>
                <a:cs typeface="나눔스퀘어OTF Light"/>
              </a:rPr>
              <a:t>2)</a:t>
            </a:r>
            <a:endParaRPr sz="1632" dirty="0">
              <a:latin typeface="나눔스퀘어OTF Light"/>
              <a:cs typeface="나눔스퀘어OTF Light"/>
            </a:endParaRPr>
          </a:p>
          <a:p>
            <a:pPr marL="11516" marR="133590"/>
            <a:r>
              <a:rPr sz="1632" spc="14" dirty="0">
                <a:latin typeface="나눔스퀘어OTF Light"/>
                <a:cs typeface="나눔스퀘어OTF Light"/>
              </a:rPr>
              <a:t>c=$((5 </a:t>
            </a:r>
            <a:r>
              <a:rPr sz="1632" spc="-36" dirty="0">
                <a:latin typeface="나눔스퀘어OTF Light"/>
                <a:cs typeface="나눔스퀘어OTF Light"/>
              </a:rPr>
              <a:t>* </a:t>
            </a:r>
            <a:r>
              <a:rPr sz="1632" spc="-5" dirty="0">
                <a:latin typeface="나눔스퀘어OTF Light"/>
                <a:cs typeface="나눔스퀘어OTF Light"/>
              </a:rPr>
              <a:t>2))  </a:t>
            </a:r>
            <a:endParaRPr lang="en-US" sz="1632" spc="-5" dirty="0" smtClean="0">
              <a:latin typeface="나눔스퀘어OTF Light"/>
              <a:cs typeface="나눔스퀘어OTF Light"/>
            </a:endParaRPr>
          </a:p>
          <a:p>
            <a:pPr marL="11516" marR="133590"/>
            <a:r>
              <a:rPr sz="1632" spc="-50" dirty="0" smtClean="0">
                <a:latin typeface="나눔스퀘어OTF Light"/>
                <a:cs typeface="나눔스퀘어OTF Light"/>
              </a:rPr>
              <a:t>d</a:t>
            </a:r>
            <a:r>
              <a:rPr sz="1632" spc="-50" dirty="0">
                <a:latin typeface="나눔스퀘어OTF Light"/>
                <a:cs typeface="나눔스퀘어OTF Light"/>
              </a:rPr>
              <a:t>=`expr </a:t>
            </a:r>
            <a:r>
              <a:rPr sz="1632" spc="-68" dirty="0">
                <a:latin typeface="나눔스퀘어OTF Light"/>
                <a:cs typeface="나눔스퀘어OTF Light"/>
              </a:rPr>
              <a:t>5 </a:t>
            </a:r>
            <a:r>
              <a:rPr sz="1632" spc="82" dirty="0">
                <a:latin typeface="나눔스퀘어OTF Light"/>
                <a:cs typeface="나눔스퀘어OTF Light"/>
              </a:rPr>
              <a:t>/</a:t>
            </a:r>
            <a:r>
              <a:rPr sz="1632" spc="-136" dirty="0">
                <a:latin typeface="나눔스퀘어OTF Light"/>
                <a:cs typeface="나눔스퀘어OTF Light"/>
              </a:rPr>
              <a:t> </a:t>
            </a:r>
            <a:r>
              <a:rPr sz="1632" spc="-290" dirty="0">
                <a:latin typeface="나눔스퀘어OTF Light"/>
                <a:cs typeface="나눔스퀘어OTF Light"/>
              </a:rPr>
              <a:t>2`</a:t>
            </a:r>
            <a:endParaRPr sz="1632" dirty="0">
              <a:latin typeface="나눔스퀘어OTF Light"/>
              <a:cs typeface="나눔스퀘어OTF Light"/>
            </a:endParaRPr>
          </a:p>
          <a:p>
            <a:pPr marL="11516" marR="686951" algn="just">
              <a:spcBef>
                <a:spcPts val="1959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8" dirty="0">
                <a:latin typeface="나눔스퀘어OTF Light"/>
                <a:cs typeface="나눔스퀘어OTF Light"/>
              </a:rPr>
              <a:t>$a  </a:t>
            </a:r>
            <a:r>
              <a:rPr sz="1632" spc="9" dirty="0">
                <a:latin typeface="나눔스퀘어OTF Light"/>
                <a:cs typeface="나눔스퀘어OTF Light"/>
              </a:rPr>
              <a:t>echo $b  echo </a:t>
            </a:r>
            <a:r>
              <a:rPr sz="1632" spc="-32" dirty="0">
                <a:latin typeface="나눔스퀘어OTF Light"/>
                <a:cs typeface="나눔스퀘어OTF Light"/>
              </a:rPr>
              <a:t>$c  </a:t>
            </a:r>
            <a:r>
              <a:rPr sz="1632" spc="9" dirty="0">
                <a:latin typeface="나눔스퀘어OTF Light"/>
                <a:cs typeface="나눔스퀘어OTF Light"/>
              </a:rPr>
              <a:t>echo</a:t>
            </a:r>
            <a:r>
              <a:rPr sz="1632" spc="63" dirty="0">
                <a:latin typeface="나눔스퀘어OTF Light"/>
                <a:cs typeface="나눔스퀘어OTF Light"/>
              </a:rPr>
              <a:t> </a:t>
            </a:r>
            <a:r>
              <a:rPr sz="1632" spc="9" dirty="0">
                <a:latin typeface="나눔스퀘어OTF Light"/>
                <a:cs typeface="나눔스퀘어OTF Light"/>
              </a:rPr>
              <a:t>$d</a:t>
            </a:r>
            <a:endParaRPr sz="1632" dirty="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3676" y="2952705"/>
            <a:ext cx="825148" cy="1097510"/>
          </a:xfrm>
          <a:custGeom>
            <a:avLst/>
            <a:gdLst/>
            <a:ahLst/>
            <a:cxnLst/>
            <a:rect l="l" t="t" r="r" b="b"/>
            <a:pathLst>
              <a:path w="909954" h="1210310">
                <a:moveTo>
                  <a:pt x="906779" y="1210056"/>
                </a:moveTo>
                <a:lnTo>
                  <a:pt x="1524" y="1210056"/>
                </a:lnTo>
                <a:lnTo>
                  <a:pt x="0" y="1208532"/>
                </a:lnTo>
                <a:lnTo>
                  <a:pt x="0" y="3048"/>
                </a:lnTo>
                <a:lnTo>
                  <a:pt x="1524" y="0"/>
                </a:lnTo>
                <a:lnTo>
                  <a:pt x="906779" y="0"/>
                </a:lnTo>
                <a:lnTo>
                  <a:pt x="909827" y="3048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00912"/>
                </a:lnTo>
                <a:lnTo>
                  <a:pt x="4572" y="1200912"/>
                </a:lnTo>
                <a:lnTo>
                  <a:pt x="9144" y="1205484"/>
                </a:lnTo>
                <a:lnTo>
                  <a:pt x="909827" y="1205484"/>
                </a:lnTo>
                <a:lnTo>
                  <a:pt x="909827" y="1208532"/>
                </a:lnTo>
                <a:lnTo>
                  <a:pt x="906779" y="1210056"/>
                </a:lnTo>
                <a:close/>
              </a:path>
              <a:path w="909954" h="121031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1210310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1200912"/>
                </a:lnTo>
                <a:lnTo>
                  <a:pt x="905256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1210310">
                <a:moveTo>
                  <a:pt x="9144" y="1205484"/>
                </a:moveTo>
                <a:lnTo>
                  <a:pt x="4572" y="1200912"/>
                </a:lnTo>
                <a:lnTo>
                  <a:pt x="9144" y="1200912"/>
                </a:lnTo>
                <a:lnTo>
                  <a:pt x="9144" y="120548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144" y="1205484"/>
                </a:lnTo>
                <a:lnTo>
                  <a:pt x="9144" y="1200912"/>
                </a:lnTo>
                <a:lnTo>
                  <a:pt x="900684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1205484"/>
                </a:moveTo>
                <a:lnTo>
                  <a:pt x="900684" y="1205484"/>
                </a:lnTo>
                <a:lnTo>
                  <a:pt x="905256" y="1200912"/>
                </a:lnTo>
                <a:lnTo>
                  <a:pt x="909827" y="1200912"/>
                </a:lnTo>
                <a:lnTo>
                  <a:pt x="909827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 txBox="1"/>
          <p:nvPr/>
        </p:nvSpPr>
        <p:spPr>
          <a:xfrm>
            <a:off x="9619208" y="2982605"/>
            <a:ext cx="251057" cy="10162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061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641348" y="1066631"/>
            <a:ext cx="890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*) </a:t>
            </a:r>
            <a:r>
              <a:rPr lang="ko-KR" altLang="en-US" sz="2000" dirty="0"/>
              <a:t>는 명시적으로 지정한 값들 외의 모든 </a:t>
            </a:r>
            <a:r>
              <a:rPr lang="en-US" altLang="ko-KR" sz="2000" dirty="0"/>
              <a:t>case</a:t>
            </a:r>
            <a:r>
              <a:rPr lang="ko-KR" altLang="en-US" sz="2000" dirty="0"/>
              <a:t>를 처리함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B5D5967-05B6-4386-8853-45CE90ED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2" y="2034514"/>
            <a:ext cx="3275392" cy="3126509"/>
          </a:xfr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A652F36-AC34-4007-A15D-242EC4B09E6B}"/>
              </a:ext>
            </a:extLst>
          </p:cNvPr>
          <p:cNvSpPr txBox="1">
            <a:spLocks/>
          </p:cNvSpPr>
          <p:nvPr/>
        </p:nvSpPr>
        <p:spPr>
          <a:xfrm>
            <a:off x="4989512" y="1684845"/>
            <a:ext cx="4743450" cy="51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실습 </a:t>
            </a:r>
            <a:r>
              <a:rPr lang="en-US" altLang="ko-KR" dirty="0"/>
              <a:t>07 </a:t>
            </a:r>
            <a:endParaRPr lang="ko-KR" altLang="en-US" dirty="0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EC6EA800-8022-4970-88BA-6E920ABB4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t="4722" r="30647" b="48852"/>
          <a:stretch/>
        </p:blipFill>
        <p:spPr>
          <a:xfrm>
            <a:off x="5095873" y="2195258"/>
            <a:ext cx="4850686" cy="2821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그림 1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4B2492A-7806-4D69-945D-E73CC3B96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77362" r="40766" b="353"/>
          <a:stretch/>
        </p:blipFill>
        <p:spPr>
          <a:xfrm>
            <a:off x="5095873" y="5169215"/>
            <a:ext cx="4282950" cy="14009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16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0F7EB-7980-4426-898B-D555B6B6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72"/>
            <a:ext cx="10515600" cy="5917391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08 : case </a:t>
            </a:r>
            <a:r>
              <a:rPr lang="ko-KR" altLang="en-US" dirty="0" err="1"/>
              <a:t>문를</a:t>
            </a:r>
            <a:r>
              <a:rPr lang="ko-KR" altLang="en-US" dirty="0"/>
              <a:t> 이용한 사칙연산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4A92B-3D0A-4D25-8EEF-83D50F8B7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478" r="54274" b="34883"/>
          <a:stretch/>
        </p:blipFill>
        <p:spPr>
          <a:xfrm>
            <a:off x="838200" y="864381"/>
            <a:ext cx="4622321" cy="56798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F340008-430D-4F7D-A012-F8F004324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" r="59792" b="39799"/>
          <a:stretch/>
        </p:blipFill>
        <p:spPr>
          <a:xfrm>
            <a:off x="6213727" y="864381"/>
            <a:ext cx="3885969" cy="5679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6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A759B-B3F5-4F81-985B-585F8020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18" y="415682"/>
            <a:ext cx="10515600" cy="576990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09 : </a:t>
            </a:r>
            <a:r>
              <a:rPr lang="en-US" altLang="ko-KR" dirty="0" err="1"/>
              <a:t>bc</a:t>
            </a:r>
            <a:r>
              <a:rPr lang="ko-KR" altLang="en-US" dirty="0"/>
              <a:t> 명령어를 이용한 계산기 작성</a:t>
            </a:r>
            <a:endParaRPr lang="en-US" altLang="ko-KR" dirty="0"/>
          </a:p>
          <a:p>
            <a:pPr lvl="1"/>
            <a:r>
              <a:rPr lang="en-US" altLang="ko-KR" dirty="0"/>
              <a:t>/bin/</a:t>
            </a:r>
            <a:r>
              <a:rPr lang="en-US" altLang="ko-KR" dirty="0" err="1"/>
              <a:t>bc</a:t>
            </a:r>
            <a:r>
              <a:rPr lang="ko-KR" altLang="en-US" dirty="0"/>
              <a:t> </a:t>
            </a:r>
            <a:r>
              <a:rPr lang="en-US" altLang="ko-KR" dirty="0"/>
              <a:t>: Linux </a:t>
            </a:r>
            <a:r>
              <a:rPr lang="ko-KR" altLang="en-US" dirty="0"/>
              <a:t>쉘 </a:t>
            </a:r>
            <a:r>
              <a:rPr lang="ko-KR" altLang="en-US" dirty="0" smtClean="0"/>
              <a:t>계산기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`12+34`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`12-34`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`12*34`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BAF9119-670E-441A-B981-A743D8F7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2322" r="66054" b="78581"/>
          <a:stretch/>
        </p:blipFill>
        <p:spPr>
          <a:xfrm>
            <a:off x="932318" y="3051281"/>
            <a:ext cx="5043326" cy="30019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383F79B5-CBB8-485A-AC03-8EC4F883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2353" r="70292" b="86918"/>
          <a:stretch/>
        </p:blipFill>
        <p:spPr>
          <a:xfrm>
            <a:off x="6491817" y="3051281"/>
            <a:ext cx="4485842" cy="17112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491817" y="5683904"/>
            <a:ext cx="42832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멈추고 나가기 </a:t>
            </a:r>
            <a:r>
              <a:rPr lang="en-US" altLang="ko-KR" dirty="0" smtClean="0"/>
              <a:t>: Ctrl + 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0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D5B4A-B443-4A74-A7BB-8AFB87FC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호출하기 </a:t>
            </a:r>
            <a:r>
              <a:rPr lang="ko-KR" altLang="en-US" dirty="0"/>
              <a:t>전에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ko-KR" altLang="en-US" dirty="0" smtClean="0"/>
              <a:t>함수 호출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함수명으로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</a:t>
            </a:r>
          </a:p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4925D70-A640-4669-B2C9-71C4955C5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4300" r="46809" b="49169"/>
          <a:stretch/>
        </p:blipFill>
        <p:spPr>
          <a:xfrm>
            <a:off x="1279524" y="2970164"/>
            <a:ext cx="4463804" cy="34052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C5531D85-1F00-4982-845D-65EFC4C7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4268" r="70105" b="87020"/>
          <a:stretch/>
        </p:blipFill>
        <p:spPr>
          <a:xfrm>
            <a:off x="6679672" y="2970164"/>
            <a:ext cx="4232804" cy="13110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자유형 3"/>
          <p:cNvSpPr/>
          <p:nvPr/>
        </p:nvSpPr>
        <p:spPr>
          <a:xfrm>
            <a:off x="3048000" y="4010025"/>
            <a:ext cx="2000250" cy="1352550"/>
          </a:xfrm>
          <a:custGeom>
            <a:avLst/>
            <a:gdLst>
              <a:gd name="connsiteX0" fmla="*/ 1543050 w 2000250"/>
              <a:gd name="connsiteY0" fmla="*/ 0 h 1352550"/>
              <a:gd name="connsiteX1" fmla="*/ 2000250 w 2000250"/>
              <a:gd name="connsiteY1" fmla="*/ 0 h 1352550"/>
              <a:gd name="connsiteX2" fmla="*/ 2000250 w 2000250"/>
              <a:gd name="connsiteY2" fmla="*/ 1209675 h 1352550"/>
              <a:gd name="connsiteX3" fmla="*/ 0 w 2000250"/>
              <a:gd name="connsiteY3" fmla="*/ 1209675 h 1352550"/>
              <a:gd name="connsiteX4" fmla="*/ 0 w 2000250"/>
              <a:gd name="connsiteY4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0" h="1352550">
                <a:moveTo>
                  <a:pt x="1543050" y="0"/>
                </a:moveTo>
                <a:lnTo>
                  <a:pt x="2000250" y="0"/>
                </a:lnTo>
                <a:lnTo>
                  <a:pt x="2000250" y="1209675"/>
                </a:lnTo>
                <a:lnTo>
                  <a:pt x="0" y="1209675"/>
                </a:lnTo>
                <a:lnTo>
                  <a:pt x="0" y="13525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33750" y="4229100"/>
            <a:ext cx="1524000" cy="1314450"/>
          </a:xfrm>
          <a:custGeom>
            <a:avLst/>
            <a:gdLst>
              <a:gd name="connsiteX0" fmla="*/ 1266825 w 1524000"/>
              <a:gd name="connsiteY0" fmla="*/ 0 h 1314450"/>
              <a:gd name="connsiteX1" fmla="*/ 1514475 w 1524000"/>
              <a:gd name="connsiteY1" fmla="*/ 9525 h 1314450"/>
              <a:gd name="connsiteX2" fmla="*/ 1524000 w 1524000"/>
              <a:gd name="connsiteY2" fmla="*/ 1314450 h 1314450"/>
              <a:gd name="connsiteX3" fmla="*/ 0 w 152400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314450">
                <a:moveTo>
                  <a:pt x="1266825" y="0"/>
                </a:moveTo>
                <a:lnTo>
                  <a:pt x="1514475" y="9525"/>
                </a:lnTo>
                <a:lnTo>
                  <a:pt x="1524000" y="1314450"/>
                </a:lnTo>
                <a:lnTo>
                  <a:pt x="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73418"/>
              </p:ext>
            </p:extLst>
          </p:nvPr>
        </p:nvGraphicFramePr>
        <p:xfrm>
          <a:off x="1482143" y="1010411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$0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실행된 스크립트 이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$1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$1 $2 $3...${10}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인자 순서대로 번호가 부여된다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 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번째부터는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"{}"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감싸줘야 함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$*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$@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($*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동일하지만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쌍따옴표로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변수를 감싸면 다른 결과 나옴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$#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매개 변수의 총 개수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86387"/>
              </p:ext>
            </p:extLst>
          </p:nvPr>
        </p:nvGraphicFramePr>
        <p:xfrm>
          <a:off x="1482144" y="4144136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$$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스크립트의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$?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실행된 명령어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 자식의 종료 상태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$!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실행한 백그라운드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명령의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$-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옵션 플래그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$_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지난 명령의 마지막 인자로 설정된 특수 변수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3872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위치 매개 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특수 매개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줄씩 읽어서 실행하는 프로그램</a:t>
            </a:r>
            <a:endParaRPr lang="en-US" altLang="ko-KR" dirty="0" smtClean="0"/>
          </a:p>
          <a:p>
            <a:r>
              <a:rPr lang="ko-KR" altLang="en-US" dirty="0" smtClean="0"/>
              <a:t>대화식으로 프로그램 가능</a:t>
            </a:r>
            <a:endParaRPr lang="en-US" altLang="ko-KR" dirty="0" smtClean="0"/>
          </a:p>
          <a:p>
            <a:r>
              <a:rPr lang="ko-KR" altLang="en-US" dirty="0" smtClean="0"/>
              <a:t>스크립트 언어로는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PHP, Perl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2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40012" y="1576304"/>
            <a:ext cx="2245360" cy="2871470"/>
          </a:xfrm>
          <a:custGeom>
            <a:avLst/>
            <a:gdLst/>
            <a:ahLst/>
            <a:cxnLst/>
            <a:rect l="l" t="t" r="r" b="b"/>
            <a:pathLst>
              <a:path w="2245360" h="2871470">
                <a:moveTo>
                  <a:pt x="2243328" y="2871215"/>
                </a:moveTo>
                <a:lnTo>
                  <a:pt x="3048" y="2871215"/>
                </a:lnTo>
                <a:lnTo>
                  <a:pt x="0" y="2869691"/>
                </a:lnTo>
                <a:lnTo>
                  <a:pt x="0" y="1524"/>
                </a:lnTo>
                <a:lnTo>
                  <a:pt x="3048" y="0"/>
                </a:lnTo>
                <a:lnTo>
                  <a:pt x="2243328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862072"/>
                </a:lnTo>
                <a:lnTo>
                  <a:pt x="4572" y="2862072"/>
                </a:lnTo>
                <a:lnTo>
                  <a:pt x="9144" y="2866644"/>
                </a:lnTo>
                <a:lnTo>
                  <a:pt x="2244852" y="2866644"/>
                </a:lnTo>
                <a:lnTo>
                  <a:pt x="2244852" y="2869691"/>
                </a:lnTo>
                <a:lnTo>
                  <a:pt x="2243328" y="2871215"/>
                </a:lnTo>
                <a:close/>
              </a:path>
              <a:path w="2245360" h="28714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2871470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862072"/>
                </a:lnTo>
                <a:lnTo>
                  <a:pt x="2240280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2871470">
                <a:moveTo>
                  <a:pt x="9144" y="2866644"/>
                </a:moveTo>
                <a:lnTo>
                  <a:pt x="4572" y="2862072"/>
                </a:lnTo>
                <a:lnTo>
                  <a:pt x="9144" y="2862072"/>
                </a:lnTo>
                <a:lnTo>
                  <a:pt x="9144" y="28666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9144" y="2866644"/>
                </a:lnTo>
                <a:lnTo>
                  <a:pt x="9144" y="2862072"/>
                </a:lnTo>
                <a:lnTo>
                  <a:pt x="2235708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2866644"/>
                </a:moveTo>
                <a:lnTo>
                  <a:pt x="2235708" y="2866644"/>
                </a:lnTo>
                <a:lnTo>
                  <a:pt x="2240280" y="2862072"/>
                </a:lnTo>
                <a:lnTo>
                  <a:pt x="2244852" y="2862072"/>
                </a:lnTo>
                <a:lnTo>
                  <a:pt x="2244852" y="286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4832" y="1607764"/>
            <a:ext cx="13011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75" dirty="0">
                <a:latin typeface="나눔스퀘어OTF Light"/>
                <a:cs typeface="나눔스퀘어OTF Light"/>
              </a:rPr>
              <a:t>#!</a:t>
            </a:r>
            <a:r>
              <a:rPr sz="1800" b="0" spc="100" dirty="0">
                <a:latin typeface="나눔스퀘어OTF Light"/>
                <a:cs typeface="나눔스퀘어OTF Light"/>
              </a:rPr>
              <a:t> </a:t>
            </a:r>
            <a:r>
              <a:rPr sz="1800" b="0" spc="25" dirty="0">
                <a:latin typeface="나눔스퀘어OTF Light"/>
                <a:cs typeface="나눔스퀘어OTF Light"/>
              </a:rPr>
              <a:t>/bin/bash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 marR="434975">
              <a:lnSpc>
                <a:spcPct val="100000"/>
              </a:lnSpc>
              <a:spcBef>
                <a:spcPts val="2160"/>
              </a:spcBef>
            </a:pP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50" dirty="0">
                <a:latin typeface="나눔스퀘어OTF Light"/>
                <a:cs typeface="나눔스퀘어OTF Light"/>
              </a:rPr>
              <a:t>$$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60" dirty="0">
                <a:latin typeface="나눔스퀘어OTF Light"/>
                <a:cs typeface="나눔스퀘어OTF Light"/>
              </a:rPr>
              <a:t>$0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60" dirty="0">
                <a:latin typeface="나눔스퀘어OTF Light"/>
                <a:cs typeface="나눔스퀘어OTF Light"/>
              </a:rPr>
              <a:t>$1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40" dirty="0">
                <a:latin typeface="나눔스퀘어OTF Light"/>
                <a:cs typeface="나눔스퀘어OTF Light"/>
              </a:rPr>
              <a:t>$*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25" dirty="0">
                <a:latin typeface="나눔스퀘어OTF Light"/>
                <a:cs typeface="나눔스퀘어OTF Light"/>
              </a:rPr>
              <a:t>$#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50" dirty="0">
                <a:latin typeface="나눔스퀘어OTF Light"/>
                <a:cs typeface="나눔스퀘어OTF Light"/>
              </a:rPr>
              <a:t>“”  </a:t>
            </a:r>
            <a:r>
              <a:rPr sz="1800" b="0" spc="15" dirty="0">
                <a:latin typeface="나눔스퀘어OTF Light"/>
                <a:cs typeface="나눔스퀘어OTF Light"/>
              </a:rPr>
              <a:t>v=10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10" dirty="0">
                <a:latin typeface="나눔스퀘어OTF Light"/>
                <a:cs typeface="나눔스퀘어OTF Light"/>
              </a:rPr>
              <a:t>echo</a:t>
            </a:r>
            <a:r>
              <a:rPr sz="1800" b="0" spc="145" dirty="0">
                <a:latin typeface="나눔스퀘어OTF Light"/>
                <a:cs typeface="나눔스퀘어OTF Light"/>
              </a:rPr>
              <a:t> </a:t>
            </a:r>
            <a:r>
              <a:rPr sz="1800" b="0" spc="-15" dirty="0">
                <a:latin typeface="나눔스퀘어OTF Light"/>
                <a:cs typeface="나눔스퀘어OTF Light"/>
              </a:rPr>
              <a:t>$v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3804" y="1576304"/>
            <a:ext cx="2245360" cy="2593975"/>
          </a:xfrm>
          <a:custGeom>
            <a:avLst/>
            <a:gdLst/>
            <a:ahLst/>
            <a:cxnLst/>
            <a:rect l="l" t="t" r="r" b="b"/>
            <a:pathLst>
              <a:path w="2245359" h="2593975">
                <a:moveTo>
                  <a:pt x="2241804" y="2593848"/>
                </a:moveTo>
                <a:lnTo>
                  <a:pt x="1524" y="2593848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89275"/>
                </a:lnTo>
                <a:lnTo>
                  <a:pt x="2244852" y="2589275"/>
                </a:lnTo>
                <a:lnTo>
                  <a:pt x="2244852" y="2592324"/>
                </a:lnTo>
                <a:lnTo>
                  <a:pt x="2241804" y="2593848"/>
                </a:lnTo>
                <a:close/>
              </a:path>
              <a:path w="2245359" h="259397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59" h="2593975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584704"/>
                </a:lnTo>
                <a:lnTo>
                  <a:pt x="2240280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59" h="2593975">
                <a:moveTo>
                  <a:pt x="9144" y="2589275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89275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9144" y="2589275"/>
                </a:lnTo>
                <a:lnTo>
                  <a:pt x="9144" y="2584704"/>
                </a:lnTo>
                <a:lnTo>
                  <a:pt x="2235708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2589275"/>
                </a:moveTo>
                <a:lnTo>
                  <a:pt x="2235708" y="2589275"/>
                </a:lnTo>
                <a:lnTo>
                  <a:pt x="2240280" y="2584704"/>
                </a:lnTo>
                <a:lnTo>
                  <a:pt x="2244852" y="2584704"/>
                </a:lnTo>
                <a:lnTo>
                  <a:pt x="2244852" y="258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8660" y="1607764"/>
            <a:ext cx="9398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실행결과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0" spc="-75" dirty="0">
                <a:latin typeface="나눔스퀘어OTF Light"/>
                <a:cs typeface="나눔스퀘어OTF Light"/>
              </a:rPr>
              <a:t>87</a:t>
            </a:r>
            <a:endParaRPr sz="1800">
              <a:latin typeface="나눔스퀘어OTF Light"/>
              <a:cs typeface="나눔스퀘어OTF Light"/>
            </a:endParaRPr>
          </a:p>
          <a:p>
            <a:pPr marL="12700" marR="119380">
              <a:lnSpc>
                <a:spcPct val="100000"/>
              </a:lnSpc>
            </a:pPr>
            <a:r>
              <a:rPr sz="1800" b="0" spc="35" dirty="0">
                <a:latin typeface="나눔스퀘어OTF Light"/>
                <a:cs typeface="나눔스퀘어OTF Light"/>
              </a:rPr>
              <a:t>.</a:t>
            </a:r>
            <a:r>
              <a:rPr sz="1800" b="0" spc="80" dirty="0">
                <a:latin typeface="나눔스퀘어OTF Light"/>
                <a:cs typeface="나눔스퀘어OTF Light"/>
              </a:rPr>
              <a:t>/</a:t>
            </a:r>
            <a:r>
              <a:rPr sz="1800" b="0" spc="-50" dirty="0">
                <a:latin typeface="나눔스퀘어OTF Light"/>
                <a:cs typeface="나눔스퀘어OTF Light"/>
              </a:rPr>
              <a:t>t</a:t>
            </a:r>
            <a:r>
              <a:rPr sz="1800" b="0" spc="-15" dirty="0">
                <a:latin typeface="나눔스퀘어OTF Light"/>
                <a:cs typeface="나눔스퀘어OTF Light"/>
              </a:rPr>
              <a:t>e</a:t>
            </a:r>
            <a:r>
              <a:rPr sz="1800" b="0" spc="-120" dirty="0">
                <a:latin typeface="나눔스퀘어OTF Light"/>
                <a:cs typeface="나눔스퀘어OTF Light"/>
              </a:rPr>
              <a:t>s</a:t>
            </a:r>
            <a:r>
              <a:rPr sz="1800" b="0" spc="-30" dirty="0">
                <a:latin typeface="나눔스퀘어OTF Light"/>
                <a:cs typeface="나눔스퀘어OTF Light"/>
              </a:rPr>
              <a:t>t</a:t>
            </a:r>
            <a:r>
              <a:rPr sz="1800" b="0" spc="35" dirty="0">
                <a:latin typeface="나눔스퀘어OTF Light"/>
                <a:cs typeface="나눔스퀘어OTF Light"/>
              </a:rPr>
              <a:t>.</a:t>
            </a:r>
            <a:r>
              <a:rPr sz="1800" b="0" spc="-120" dirty="0">
                <a:latin typeface="나눔스퀘어OTF Light"/>
                <a:cs typeface="나눔스퀘어OTF Light"/>
              </a:rPr>
              <a:t>s</a:t>
            </a:r>
            <a:r>
              <a:rPr sz="1800" b="0" spc="10" dirty="0">
                <a:latin typeface="나눔스퀘어OTF Light"/>
                <a:cs typeface="나눔스퀘어OTF Light"/>
              </a:rPr>
              <a:t>h  </a:t>
            </a:r>
            <a:r>
              <a:rPr sz="1800" b="0" dirty="0">
                <a:latin typeface="나눔스퀘어OTF Light"/>
                <a:cs typeface="나눔스퀘어OTF Light"/>
              </a:rPr>
              <a:t>a</a:t>
            </a:r>
            <a:endParaRPr sz="1800">
              <a:latin typeface="나눔스퀘어OTF Light"/>
              <a:cs typeface="나눔스퀘어OTF Light"/>
            </a:endParaRPr>
          </a:p>
          <a:p>
            <a:pPr marL="12700" marR="393065">
              <a:lnSpc>
                <a:spcPct val="100000"/>
              </a:lnSpc>
            </a:pPr>
            <a:r>
              <a:rPr sz="1800" b="0" dirty="0">
                <a:latin typeface="나눔스퀘어OTF Light"/>
                <a:cs typeface="나눔스퀘어OTF Light"/>
              </a:rPr>
              <a:t>a </a:t>
            </a:r>
            <a:r>
              <a:rPr sz="1800" b="0" spc="60" dirty="0">
                <a:latin typeface="나눔스퀘어OTF Light"/>
                <a:cs typeface="나눔스퀘어OTF Light"/>
              </a:rPr>
              <a:t>b </a:t>
            </a:r>
            <a:r>
              <a:rPr sz="1800" b="0" spc="-30" dirty="0">
                <a:latin typeface="나눔스퀘어OTF Light"/>
                <a:cs typeface="나눔스퀘어OTF Light"/>
              </a:rPr>
              <a:t>c  </a:t>
            </a:r>
            <a:r>
              <a:rPr sz="1800" b="0" spc="-75" dirty="0">
                <a:latin typeface="나눔스퀘어OTF Light"/>
                <a:cs typeface="나눔스퀘어OTF Light"/>
              </a:rPr>
              <a:t>3</a:t>
            </a:r>
            <a:endParaRPr sz="18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10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4444528" y="1576304"/>
            <a:ext cx="2245360" cy="932815"/>
          </a:xfrm>
          <a:custGeom>
            <a:avLst/>
            <a:gdLst/>
            <a:ahLst/>
            <a:cxnLst/>
            <a:rect l="l" t="t" r="r" b="b"/>
            <a:pathLst>
              <a:path w="2245360" h="932814">
                <a:moveTo>
                  <a:pt x="2241804" y="932688"/>
                </a:moveTo>
                <a:lnTo>
                  <a:pt x="1524" y="932688"/>
                </a:lnTo>
                <a:lnTo>
                  <a:pt x="0" y="929640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922020"/>
                </a:lnTo>
                <a:lnTo>
                  <a:pt x="4572" y="922020"/>
                </a:lnTo>
                <a:lnTo>
                  <a:pt x="9144" y="928116"/>
                </a:lnTo>
                <a:lnTo>
                  <a:pt x="2244852" y="928116"/>
                </a:lnTo>
                <a:lnTo>
                  <a:pt x="2244852" y="929640"/>
                </a:lnTo>
                <a:lnTo>
                  <a:pt x="2241804" y="932688"/>
                </a:lnTo>
                <a:close/>
              </a:path>
              <a:path w="2245360" h="9328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932814">
                <a:moveTo>
                  <a:pt x="22341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4184" y="4572"/>
                </a:lnTo>
                <a:lnTo>
                  <a:pt x="2234184" y="9144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2234184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922020"/>
                </a:lnTo>
                <a:lnTo>
                  <a:pt x="2240280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144"/>
                </a:moveTo>
                <a:lnTo>
                  <a:pt x="2240280" y="9144"/>
                </a:lnTo>
                <a:lnTo>
                  <a:pt x="2234184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932814">
                <a:moveTo>
                  <a:pt x="9144" y="928116"/>
                </a:moveTo>
                <a:lnTo>
                  <a:pt x="4572" y="922020"/>
                </a:lnTo>
                <a:lnTo>
                  <a:pt x="9144" y="922020"/>
                </a:lnTo>
                <a:lnTo>
                  <a:pt x="9144" y="928116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9144" y="928116"/>
                </a:lnTo>
                <a:lnTo>
                  <a:pt x="9144" y="922020"/>
                </a:lnTo>
                <a:lnTo>
                  <a:pt x="2234184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28116"/>
                </a:moveTo>
                <a:lnTo>
                  <a:pt x="2234184" y="928116"/>
                </a:lnTo>
                <a:lnTo>
                  <a:pt x="2240280" y="922020"/>
                </a:lnTo>
                <a:lnTo>
                  <a:pt x="2244852" y="922020"/>
                </a:lnTo>
                <a:lnTo>
                  <a:pt x="2244852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4527829" y="1607764"/>
            <a:ext cx="17881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쉘 명령</a:t>
            </a:r>
            <a:r>
              <a:rPr sz="1800" b="0" spc="13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프롬프트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0" spc="90" dirty="0">
                <a:latin typeface="나눔스퀘어OTF Light"/>
                <a:cs typeface="나눔스퀘어OTF Light"/>
              </a:rPr>
              <a:t># </a:t>
            </a:r>
            <a:r>
              <a:rPr sz="1800" b="0" spc="-20" dirty="0">
                <a:latin typeface="나눔스퀘어OTF Light"/>
                <a:cs typeface="나눔스퀘어OTF Light"/>
              </a:rPr>
              <a:t>./test.sh </a:t>
            </a:r>
            <a:r>
              <a:rPr sz="1800" b="0" dirty="0">
                <a:latin typeface="나눔스퀘어OTF Light"/>
                <a:cs typeface="나눔스퀘어OTF Light"/>
              </a:rPr>
              <a:t>a </a:t>
            </a:r>
            <a:r>
              <a:rPr sz="1800" b="0" spc="60" dirty="0">
                <a:latin typeface="나눔스퀘어OTF Light"/>
                <a:cs typeface="나눔스퀘어OTF Light"/>
              </a:rPr>
              <a:t>b</a:t>
            </a:r>
            <a:r>
              <a:rPr sz="1800" b="0" spc="-250" dirty="0">
                <a:latin typeface="나눔스퀘어OTF Light"/>
                <a:cs typeface="나눔스퀘어OTF Light"/>
              </a:rPr>
              <a:t> </a:t>
            </a:r>
            <a:r>
              <a:rPr sz="1800" b="0" spc="-30" dirty="0">
                <a:latin typeface="나눔스퀘어OTF Light"/>
                <a:cs typeface="나눔스퀘어OTF Light"/>
              </a:rPr>
              <a:t>c</a:t>
            </a:r>
            <a:endParaRPr sz="1800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7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3B1CB-84C4-41B1-A2E2-40B784F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 스크립트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45A1C-87E0-4C3F-AAC2-A94EFFCE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54"/>
            <a:ext cx="10515600" cy="3297609"/>
          </a:xfrm>
        </p:spPr>
        <p:txBody>
          <a:bodyPr/>
          <a:lstStyle/>
          <a:p>
            <a:r>
              <a:rPr lang="ko-KR" altLang="en-US" sz="2400" dirty="0" smtClean="0"/>
              <a:t>쉘이 읽어서 실행해주는 스크립트</a:t>
            </a:r>
            <a:endParaRPr lang="en-US" altLang="ko-KR" sz="2400" dirty="0" smtClean="0"/>
          </a:p>
          <a:p>
            <a:r>
              <a:rPr lang="ko-KR" altLang="en-US" sz="2400" dirty="0" smtClean="0"/>
              <a:t>명령어들을 </a:t>
            </a:r>
            <a:r>
              <a:rPr lang="ko-KR" altLang="en-US" sz="2400" dirty="0"/>
              <a:t>이용하여 만들어 지는 스크립트 파일의 문법은 다른 프로그래밍 언어</a:t>
            </a:r>
            <a:r>
              <a:rPr lang="en-US" altLang="ko-KR" sz="2400" dirty="0"/>
              <a:t>(C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보다 매우 간단하며 쉽게 </a:t>
            </a:r>
            <a:r>
              <a:rPr lang="ko-KR" altLang="en-US" sz="2400" dirty="0" smtClean="0"/>
              <a:t>응용 가능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sh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실행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$bash ./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sh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파일에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실행권한</a:t>
            </a:r>
            <a:r>
              <a:rPr lang="en-US" altLang="ko-KR" sz="1600" dirty="0" smtClean="0"/>
              <a:t>(x)</a:t>
            </a:r>
            <a:r>
              <a:rPr lang="ko-KR" altLang="en-US" sz="1600" dirty="0" smtClean="0"/>
              <a:t>을 주면 </a:t>
            </a:r>
            <a:r>
              <a:rPr lang="en-US" altLang="ko-KR" sz="1600" dirty="0" smtClean="0"/>
              <a:t>bash </a:t>
            </a:r>
            <a:r>
              <a:rPr lang="ko-KR" altLang="en-US" sz="1600" dirty="0" smtClean="0"/>
              <a:t>명령어 없이도 실행</a:t>
            </a:r>
            <a:endParaRPr lang="en-US" altLang="ko-KR" sz="1600" dirty="0" smtClean="0"/>
          </a:p>
          <a:p>
            <a:pPr lvl="2"/>
            <a:r>
              <a:rPr lang="ko-KR" altLang="en-US" sz="1600" spc="155" dirty="0" err="1">
                <a:latin typeface="나눔스퀘어OTF Light"/>
                <a:cs typeface="나눔스퀘어OTF Light"/>
              </a:rPr>
              <a:t>실행권한</a:t>
            </a:r>
            <a:r>
              <a:rPr lang="ko-KR" altLang="en-US" sz="1600" spc="155" dirty="0">
                <a:latin typeface="나눔스퀘어OTF Light"/>
                <a:cs typeface="나눔스퀘어OTF Light"/>
              </a:rPr>
              <a:t> </a:t>
            </a:r>
            <a:r>
              <a:rPr lang="ko-KR" altLang="en-US" sz="1600" spc="80" dirty="0">
                <a:latin typeface="나눔스퀘어OTF Light"/>
                <a:cs typeface="나눔스퀘어OTF Light"/>
              </a:rPr>
              <a:t>주기</a:t>
            </a:r>
            <a:r>
              <a:rPr lang="en-US" altLang="ko-KR" sz="1600" b="1" spc="80" dirty="0">
                <a:latin typeface="나눔스퀘어OTF Light"/>
                <a:cs typeface="나눔스퀘어OTF Light"/>
              </a:rPr>
              <a:t>: </a:t>
            </a:r>
            <a:r>
              <a:rPr lang="en-US" altLang="ko-KR" sz="1600" b="1" spc="80" dirty="0" smtClean="0">
                <a:latin typeface="나눔스퀘어OTF Light"/>
                <a:cs typeface="나눔스퀘어OTF Light"/>
              </a:rPr>
              <a:t>$</a:t>
            </a:r>
            <a:r>
              <a:rPr lang="en-US" altLang="ko-KR" sz="1600" b="1" spc="30" dirty="0" err="1" smtClean="0">
                <a:latin typeface="나눔스퀘어OTF Light"/>
                <a:cs typeface="나눔스퀘어OTF Light"/>
              </a:rPr>
              <a:t>chmod</a:t>
            </a:r>
            <a:r>
              <a:rPr lang="en-US" altLang="ko-KR" sz="1600" b="1" spc="30" dirty="0" smtClean="0">
                <a:latin typeface="나눔스퀘어OTF Light"/>
                <a:cs typeface="나눔스퀘어OTF Light"/>
              </a:rPr>
              <a:t> </a:t>
            </a:r>
            <a:r>
              <a:rPr lang="en-US" altLang="ko-KR" sz="1600" b="1" spc="55" dirty="0">
                <a:latin typeface="나눔스퀘어OTF Light"/>
                <a:cs typeface="나눔스퀘어OTF Light"/>
              </a:rPr>
              <a:t>+x</a:t>
            </a:r>
            <a:r>
              <a:rPr lang="ko-KR" altLang="en-US" sz="1600" b="1" spc="400" dirty="0">
                <a:latin typeface="나눔스퀘어OTF Light"/>
                <a:cs typeface="나눔스퀘어OTF Light"/>
              </a:rPr>
              <a:t> </a:t>
            </a:r>
            <a:r>
              <a:rPr lang="ko-KR" altLang="en-US" sz="1600" spc="40" dirty="0" smtClean="0">
                <a:latin typeface="나눔스퀘어OTF Light"/>
                <a:cs typeface="나눔스퀘어OTF Light"/>
              </a:rPr>
              <a:t>파일명</a:t>
            </a:r>
            <a:r>
              <a:rPr lang="en-US" altLang="ko-KR" sz="1600" b="1" spc="40" dirty="0" smtClean="0">
                <a:latin typeface="나눔스퀘어OTF Light"/>
                <a:cs typeface="나눔스퀘어OTF Light"/>
              </a:rPr>
              <a:t>.</a:t>
            </a:r>
            <a:r>
              <a:rPr lang="en-US" altLang="ko-KR" sz="1600" b="1" spc="40" dirty="0" err="1">
                <a:latin typeface="나눔스퀘어OTF Light"/>
                <a:cs typeface="나눔스퀘어OTF Light"/>
              </a:rPr>
              <a:t>sh</a:t>
            </a:r>
            <a:endParaRPr lang="ko-KR" altLang="en-US" sz="1600" b="1" dirty="0">
              <a:latin typeface="나눔스퀘어OTF Light"/>
              <a:cs typeface="나눔스퀘어OTF Light"/>
            </a:endParaRPr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기존 명령어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/bin/....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DBE8C-11C1-4262-A3A9-0A6672F3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9"/>
          <a:stretch/>
        </p:blipFill>
        <p:spPr>
          <a:xfrm>
            <a:off x="1802921" y="4271214"/>
            <a:ext cx="7587748" cy="24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4D32-6CA4-3E40-8DB1-2D196E77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쉘 스크립트를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A8473-B95C-C44B-A997-E889822B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동일한 작업을 반복하여 수행하고자 할 때 </a:t>
            </a:r>
            <a:r>
              <a:rPr kumimoji="1" lang="ko-KR" altLang="en-US" b="1" dirty="0">
                <a:solidFill>
                  <a:srgbClr val="0000FF"/>
                </a:solidFill>
              </a:rPr>
              <a:t>자동화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smtClean="0"/>
              <a:t>자신만의 </a:t>
            </a:r>
            <a:r>
              <a:rPr kumimoji="1" lang="ko-KR" altLang="en-US" dirty="0"/>
              <a:t>강력한 유틸리티를 만들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관리자 작업을 </a:t>
            </a:r>
            <a:r>
              <a:rPr kumimoji="1" lang="ko-KR" altLang="en-US" dirty="0" err="1" smtClean="0"/>
              <a:t>커스터마이징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서비스 환경설정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추가 같은 작업에 오류를 줄일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 예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데이터 백업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 모니터링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 경고 메시지 발송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 관리 등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8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021-A3EF-4D78-8CC3-71CBF16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</a:t>
            </a:r>
            <a:r>
              <a:rPr lang="ko-KR" altLang="en-US" dirty="0"/>
              <a:t>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life cycle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39" y="1886465"/>
            <a:ext cx="5890280" cy="47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D679E-E579-45DE-BF54-3C3FA4E7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5F0FB-E977-405E-BAD3-6EB75C6D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bash (Bourne-Again Shell)</a:t>
            </a:r>
          </a:p>
          <a:p>
            <a:pPr lvl="1"/>
            <a:r>
              <a:rPr lang="en-US" altLang="ko-KR" sz="2000" dirty="0"/>
              <a:t>#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/bin/bash</a:t>
            </a:r>
          </a:p>
          <a:p>
            <a:pPr lvl="1"/>
            <a:r>
              <a:rPr lang="ko-KR" altLang="en-US" sz="2000" dirty="0"/>
              <a:t>가장 많이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최초 개발된 </a:t>
            </a:r>
            <a:r>
              <a:rPr lang="en-US" altLang="ko-KR" sz="2000" dirty="0"/>
              <a:t>shell</a:t>
            </a:r>
            <a:r>
              <a:rPr lang="ko-KR" altLang="en-US" sz="2000" dirty="0"/>
              <a:t>인 </a:t>
            </a:r>
            <a:r>
              <a:rPr lang="en-US" altLang="ko-KR" sz="2000" dirty="0"/>
              <a:t>Bourne shell</a:t>
            </a:r>
            <a:r>
              <a:rPr lang="ko-KR" altLang="en-US" sz="2000" dirty="0"/>
              <a:t>의 변형</a:t>
            </a:r>
            <a:endParaRPr lang="en-US" altLang="ko-KR" sz="2000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sh</a:t>
            </a:r>
            <a:r>
              <a:rPr lang="en-US" altLang="ko-KR" dirty="0"/>
              <a:t> (Bourne Shell)</a:t>
            </a:r>
          </a:p>
          <a:p>
            <a:pPr lvl="1"/>
            <a:r>
              <a:rPr lang="en-US" altLang="ko-KR" sz="2000" dirty="0"/>
              <a:t>$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상호대화형 방식을 취하고 있지 않은 단점</a:t>
            </a:r>
            <a:r>
              <a:rPr lang="en-US" altLang="ko-KR" sz="2000" dirty="0"/>
              <a:t>, </a:t>
            </a:r>
            <a:r>
              <a:rPr lang="ko-KR" altLang="en-US" sz="2000" dirty="0"/>
              <a:t>모든 </a:t>
            </a:r>
            <a:r>
              <a:rPr lang="en-US" altLang="ko-KR" sz="2000" dirty="0"/>
              <a:t>UNIX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 </a:t>
            </a:r>
            <a:r>
              <a:rPr lang="ko-KR" altLang="en-US" sz="2000" dirty="0"/>
              <a:t>표준 구성 요소</a:t>
            </a:r>
            <a:r>
              <a:rPr lang="en-US" altLang="ko-KR" sz="2000" dirty="0"/>
              <a:t> </a:t>
            </a:r>
          </a:p>
          <a:p>
            <a:r>
              <a:rPr lang="en-US" altLang="ko-KR" sz="2400" dirty="0" err="1"/>
              <a:t>csh</a:t>
            </a:r>
            <a:r>
              <a:rPr lang="ko-KR" altLang="en-US" sz="2400" dirty="0"/>
              <a:t> </a:t>
            </a:r>
            <a:r>
              <a:rPr lang="en-US" altLang="ko-KR" sz="2400" dirty="0"/>
              <a:t>(C</a:t>
            </a:r>
            <a:r>
              <a:rPr lang="ko-KR" altLang="en-US" sz="2400" dirty="0"/>
              <a:t> </a:t>
            </a:r>
            <a:r>
              <a:rPr lang="en-US" altLang="ko-KR" sz="2400" dirty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/>
              <a:t>Shell)</a:t>
            </a:r>
          </a:p>
          <a:p>
            <a:pPr lvl="1"/>
            <a:r>
              <a:rPr lang="en-US" altLang="ko-KR" sz="2000" dirty="0"/>
              <a:t>%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상호대화형 인터페이스 사용</a:t>
            </a:r>
            <a:r>
              <a:rPr lang="en-US" altLang="ko-KR" sz="2000" dirty="0"/>
              <a:t>, Bourne Shell</a:t>
            </a:r>
            <a:r>
              <a:rPr lang="ko-KR" altLang="en-US" sz="2000" dirty="0"/>
              <a:t>보다 강력함</a:t>
            </a:r>
            <a:endParaRPr lang="en-US" altLang="ko-KR" sz="2000" dirty="0"/>
          </a:p>
          <a:p>
            <a:r>
              <a:rPr lang="en-US" altLang="ko-KR" sz="2400" dirty="0" err="1"/>
              <a:t>zsh</a:t>
            </a:r>
            <a:endParaRPr lang="en-US" altLang="ko-KR" sz="2400" dirty="0"/>
          </a:p>
          <a:p>
            <a:pPr lvl="1"/>
            <a:r>
              <a:rPr lang="en-US" altLang="ko-KR" sz="2000" dirty="0"/>
              <a:t>%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bash</a:t>
            </a:r>
            <a:r>
              <a:rPr lang="ko-KR" altLang="en-US" sz="2000" dirty="0"/>
              <a:t> </a:t>
            </a:r>
            <a:r>
              <a:rPr lang="en-US" altLang="ko-KR" sz="2000" dirty="0"/>
              <a:t>shell</a:t>
            </a:r>
            <a:r>
              <a:rPr lang="ko-KR" altLang="en-US" sz="2000" dirty="0"/>
              <a:t>과 비슷하게 동작하는 강력한  </a:t>
            </a:r>
            <a:r>
              <a:rPr lang="en-US" altLang="ko-KR" sz="2000" dirty="0"/>
              <a:t>shell, </a:t>
            </a:r>
            <a:r>
              <a:rPr lang="ko-KR" altLang="en-US" sz="2000" dirty="0"/>
              <a:t>추가기능들과 테마 등 플러그인 제공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71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021-A3EF-4D78-8CC3-71CBF16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쉘 스크립트의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9469F-794D-43E8-8168-87D3958B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편집기 등을 이용하여</a:t>
            </a:r>
            <a:r>
              <a:rPr lang="en-US" altLang="ko-KR" dirty="0"/>
              <a:t> </a:t>
            </a:r>
            <a:r>
              <a:rPr lang="ko-KR" altLang="en-US" dirty="0"/>
              <a:t>스크립트 파일 작성</a:t>
            </a:r>
            <a:endParaRPr lang="en-US" altLang="ko-KR" dirty="0"/>
          </a:p>
          <a:p>
            <a:r>
              <a:rPr lang="ko-KR" altLang="en-US" dirty="0"/>
              <a:t>스크립트 파일의 가장 첫 라인은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#! /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bin/bash</a:t>
            </a:r>
            <a:r>
              <a:rPr lang="en-US" altLang="ko-KR" dirty="0"/>
              <a:t>”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1"/>
            <a:r>
              <a:rPr lang="en-US" altLang="ko-KR" dirty="0"/>
              <a:t>bash</a:t>
            </a:r>
            <a:r>
              <a:rPr lang="ko-KR" altLang="en-US" dirty="0"/>
              <a:t>로 작성되어 실행된다는 것을 의미 함</a:t>
            </a:r>
            <a:endParaRPr lang="en-US" altLang="ko-KR" dirty="0"/>
          </a:p>
          <a:p>
            <a:pPr lvl="1"/>
            <a:r>
              <a:rPr lang="en-US" altLang="ko-KR" dirty="0"/>
              <a:t>Bourne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의 경우 </a:t>
            </a:r>
            <a:r>
              <a:rPr lang="en-US" altLang="ko-KR" dirty="0" smtClean="0"/>
              <a:t>“#!/</a:t>
            </a:r>
            <a:r>
              <a:rPr lang="en-US" altLang="ko-KR" dirty="0"/>
              <a:t>bin/</a:t>
            </a:r>
            <a:r>
              <a:rPr lang="en-US" altLang="ko-KR" b="1" dirty="0" err="1"/>
              <a:t>sh</a:t>
            </a:r>
            <a:r>
              <a:rPr lang="en-US" altLang="ko-KR" dirty="0"/>
              <a:t>” </a:t>
            </a:r>
            <a:endParaRPr lang="en-US" altLang="ko-KR" dirty="0" smtClean="0"/>
          </a:p>
          <a:p>
            <a:r>
              <a:rPr lang="ko-KR" altLang="en-US" dirty="0" smtClean="0"/>
              <a:t>쉘 스크립트 변수 특징</a:t>
            </a:r>
            <a:endParaRPr lang="en-US" altLang="ko-KR" dirty="0" smtClean="0"/>
          </a:p>
          <a:p>
            <a:pPr marL="812800" lvl="1" indent="-342900">
              <a:lnSpc>
                <a:spcPct val="100000"/>
              </a:lnSpc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대소문자</a:t>
            </a:r>
            <a:r>
              <a:rPr lang="ko-KR" altLang="en-US" spc="175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구별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49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미리 선언할 필요가</a:t>
            </a:r>
            <a:r>
              <a:rPr lang="ko-KR" altLang="en-US" spc="195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없음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정의는</a:t>
            </a:r>
            <a:r>
              <a:rPr lang="ko-KR" altLang="en-US" spc="175" dirty="0">
                <a:latin typeface="나눔스퀘어OTF Light"/>
                <a:cs typeface="나눔스퀘어OTF Light"/>
              </a:rPr>
              <a:t> </a:t>
            </a:r>
            <a:r>
              <a:rPr lang="en-US" altLang="ko-KR" spc="90" dirty="0">
                <a:latin typeface="나눔스퀘어OTF Light"/>
                <a:cs typeface="나눔스퀘어OTF Light"/>
              </a:rPr>
              <a:t>[</a:t>
            </a:r>
            <a:r>
              <a:rPr lang="ko-KR" altLang="en-US" spc="90" dirty="0" err="1">
                <a:latin typeface="나눔스퀘어OTF Light"/>
                <a:cs typeface="나눔스퀘어OTF Light"/>
              </a:rPr>
              <a:t>변수명</a:t>
            </a:r>
            <a:r>
              <a:rPr lang="en-US" altLang="ko-KR" spc="90" dirty="0">
                <a:latin typeface="나눔스퀘어OTF Light"/>
                <a:cs typeface="나눔스퀘어OTF Light"/>
              </a:rPr>
              <a:t>]=[</a:t>
            </a:r>
            <a:r>
              <a:rPr lang="ko-KR" altLang="en-US" spc="90" dirty="0">
                <a:latin typeface="나눔스퀘어OTF Light"/>
                <a:cs typeface="나눔스퀘어OTF Light"/>
              </a:rPr>
              <a:t>값</a:t>
            </a:r>
            <a:r>
              <a:rPr lang="en-US" altLang="ko-KR" spc="90" dirty="0" smtClean="0">
                <a:latin typeface="나눔스퀘어OTF Light"/>
                <a:cs typeface="나눔스퀘어OTF Light"/>
              </a:rPr>
              <a:t>]  </a:t>
            </a: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변수 사용은</a:t>
            </a:r>
            <a:r>
              <a:rPr lang="ko-KR" altLang="en-US" spc="195" dirty="0">
                <a:latin typeface="나눔스퀘어OTF Light"/>
                <a:cs typeface="나눔스퀘어OTF Light"/>
              </a:rPr>
              <a:t> </a:t>
            </a:r>
            <a:r>
              <a:rPr lang="en-US" altLang="ko-KR" spc="65" dirty="0">
                <a:latin typeface="나눔스퀘어OTF Light"/>
                <a:cs typeface="나눔스퀘어OTF Light"/>
              </a:rPr>
              <a:t>$[</a:t>
            </a:r>
            <a:r>
              <a:rPr lang="ko-KR" altLang="en-US" spc="65" dirty="0" err="1">
                <a:latin typeface="나눔스퀘어OTF Light"/>
                <a:cs typeface="나눔스퀘어OTF Light"/>
              </a:rPr>
              <a:t>변수명</a:t>
            </a:r>
            <a:r>
              <a:rPr lang="en-US" altLang="ko-KR" spc="65" dirty="0" smtClean="0">
                <a:latin typeface="나눔스퀘어OTF Light"/>
                <a:cs typeface="나눔스퀘어OTF Light"/>
              </a:rPr>
              <a:t>]</a:t>
            </a:r>
          </a:p>
          <a:p>
            <a:pPr marL="261938" indent="-249238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dirty="0"/>
              <a:t>주석은 </a:t>
            </a:r>
            <a:r>
              <a:rPr lang="en-US" altLang="ko-KR" dirty="0"/>
              <a:t>#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61938" indent="-249238">
              <a:lnSpc>
                <a:spcPct val="100000"/>
              </a:lnSpc>
              <a:tabLst>
                <a:tab pos="241300" algn="l"/>
              </a:tabLst>
            </a:pPr>
            <a:r>
              <a:rPr lang="ko-KR" altLang="en-US" spc="210" dirty="0">
                <a:latin typeface="나눔스퀘어OTF Light"/>
                <a:cs typeface="나눔스퀘어OTF Light"/>
              </a:rPr>
              <a:t>출력은 </a:t>
            </a:r>
            <a:r>
              <a:rPr lang="en-US" altLang="ko-KR" spc="15" dirty="0">
                <a:latin typeface="나눔스퀘어OTF Light"/>
                <a:cs typeface="나눔스퀘어OTF Light"/>
              </a:rPr>
              <a:t>echo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명령</a:t>
            </a:r>
            <a:r>
              <a:rPr lang="ko-KR" altLang="en-US" spc="-180" dirty="0">
                <a:latin typeface="나눔스퀘어OTF Light"/>
                <a:cs typeface="나눔스퀘어OTF Light"/>
              </a:rPr>
              <a:t>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사용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 smtClean="0">
                <a:latin typeface="나눔스퀘어OTF Light"/>
                <a:cs typeface="나눔스퀘어OTF Light"/>
              </a:rPr>
              <a:t>줄 바꿈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문자가 자동으로 붙어서</a:t>
            </a:r>
            <a:r>
              <a:rPr lang="ko-KR" altLang="en-US" spc="190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 smtClean="0">
                <a:latin typeface="나눔스퀘어OTF Light"/>
                <a:cs typeface="나눔스퀘어OTF Light"/>
              </a:rPr>
              <a:t>출력됨</a:t>
            </a:r>
            <a:endParaRPr lang="ko-KR" altLang="en-US" dirty="0">
              <a:latin typeface="나눔스퀘어OTF Light"/>
              <a:cs typeface="나눔스퀘어OTF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829" y="4327071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= </a:t>
            </a:r>
            <a:r>
              <a:rPr lang="ko-KR" altLang="en-US" b="1" dirty="0" smtClean="0">
                <a:solidFill>
                  <a:srgbClr val="0000FF"/>
                </a:solidFill>
              </a:rPr>
              <a:t>기호 앞뒤로 공백이 없어야 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01 : </a:t>
            </a:r>
            <a:r>
              <a:rPr lang="ko-KR" altLang="en-US" dirty="0"/>
              <a:t>출력</a:t>
            </a:r>
            <a:r>
              <a:rPr lang="en-US" altLang="ko-KR" dirty="0"/>
              <a:t>(echo)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$vi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ex01.sh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014E462-5897-4F66-A543-682DB7FDF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t="4126" r="63897" b="83345"/>
          <a:stretch/>
        </p:blipFill>
        <p:spPr>
          <a:xfrm>
            <a:off x="1160085" y="3006329"/>
            <a:ext cx="5211959" cy="15271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8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1429</Words>
  <Application>Microsoft Office PowerPoint</Application>
  <PresentationFormat>와이드스크린</PresentationFormat>
  <Paragraphs>283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나눔스퀘어OTF Light</vt:lpstr>
      <vt:lpstr>맑은 고딕</vt:lpstr>
      <vt:lpstr>Arial</vt:lpstr>
      <vt:lpstr>Courier New</vt:lpstr>
      <vt:lpstr>Times New Roman</vt:lpstr>
      <vt:lpstr>Office 테마</vt:lpstr>
      <vt:lpstr>쉘 스크립트 (Shell Script)</vt:lpstr>
      <vt:lpstr>쉘(Shell) 이란?</vt:lpstr>
      <vt:lpstr>스크립트(Script)란?</vt:lpstr>
      <vt:lpstr>쉘(Shell) 스크립트 란?</vt:lpstr>
      <vt:lpstr>쉘 스크립트를 사용하는 이유</vt:lpstr>
      <vt:lpstr>쉘 스크립트 life cycle</vt:lpstr>
      <vt:lpstr>Shell의 종류</vt:lpstr>
      <vt:lpstr>쉘 스크립트의 시작</vt:lpstr>
      <vt:lpstr>PowerPoint 프레젠테이션</vt:lpstr>
      <vt:lpstr>쉘 스크립트 실행</vt:lpstr>
      <vt:lpstr>환경변수 </vt:lpstr>
      <vt:lpstr>변수 및 출력 : $a, $b, $c</vt:lpstr>
      <vt:lpstr>연산자</vt:lpstr>
      <vt:lpstr>값 입력 받기 : read</vt:lpstr>
      <vt:lpstr>expr 연산자를 이용한 사칙연산 </vt:lpstr>
      <vt:lpstr>조건문 ( if, elif, else, fi)</vt:lpstr>
      <vt:lpstr>숫자 비교</vt:lpstr>
      <vt:lpstr>문자 비교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case 문</vt:lpstr>
      <vt:lpstr>PowerPoint 프레젠테이션</vt:lpstr>
      <vt:lpstr>PowerPoint 프레젠테이션</vt:lpstr>
      <vt:lpstr>함수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스크립트 (Shell Script)</dc:title>
  <dc:creator>Kim Jong Hyun</dc:creator>
  <cp:lastModifiedBy>jinsook</cp:lastModifiedBy>
  <cp:revision>109</cp:revision>
  <dcterms:created xsi:type="dcterms:W3CDTF">2019-09-30T02:19:50Z</dcterms:created>
  <dcterms:modified xsi:type="dcterms:W3CDTF">2019-10-13T05:48:51Z</dcterms:modified>
</cp:coreProperties>
</file>