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9" r:id="rId5"/>
    <p:sldId id="273" r:id="rId6"/>
    <p:sldId id="265" r:id="rId7"/>
    <p:sldId id="263" r:id="rId8"/>
    <p:sldId id="271" r:id="rId9"/>
    <p:sldId id="272" r:id="rId10"/>
    <p:sldId id="274" r:id="rId11"/>
    <p:sldId id="276" r:id="rId12"/>
    <p:sldId id="275" r:id="rId13"/>
    <p:sldId id="277" r:id="rId14"/>
    <p:sldId id="27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44D27"/>
    <a:srgbClr val="CC9E01"/>
    <a:srgbClr val="00909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49E6D-7ED1-4681-9537-AC08DA562A8A}" v="132" dt="2019-11-20T05:54:1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3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3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2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7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0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7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0142-8825-4D52-AFCC-EF889362495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8344-55E1-4F20-8B64-F2B9D0E73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reilly/hello-world-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824718"/>
            <a:ext cx="6858000" cy="1328228"/>
          </a:xfrm>
        </p:spPr>
        <p:txBody>
          <a:bodyPr>
            <a:noAutofit/>
          </a:bodyPr>
          <a:lstStyle/>
          <a:p>
            <a:r>
              <a:rPr lang="en-US" altLang="ko-KR" sz="8625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sz="862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기본사용법</a:t>
            </a:r>
            <a:endParaRPr lang="ko-KR" altLang="en-US" sz="862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동의과학대학교 컴퓨터정보과</a:t>
            </a:r>
          </a:p>
        </p:txBody>
      </p:sp>
    </p:spTree>
    <p:extLst>
      <p:ext uri="{BB962C8B-B14F-4D97-AF65-F5344CB8AC3E}">
        <p14:creationId xmlns:p14="http://schemas.microsoft.com/office/powerpoint/2010/main" val="6258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1889"/>
            <a:ext cx="7886700" cy="691887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 저장소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226" y="893776"/>
            <a:ext cx="8674216" cy="5834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기본 명령어</a:t>
            </a:r>
            <a:endParaRPr lang="en-US" altLang="ko-KR" b="1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58624"/>
              </p:ext>
            </p:extLst>
          </p:nvPr>
        </p:nvGraphicFramePr>
        <p:xfrm>
          <a:off x="602588" y="1585663"/>
          <a:ext cx="8039491" cy="3963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lt"/>
                          <a:ea typeface="맑은 고딕" pitchFamily="50" charset="-127"/>
                        </a:rPr>
                        <a:t>명령어</a:t>
                      </a:r>
                      <a:endParaRPr lang="ko-KR" altLang="en-US" sz="1800" b="1" dirty="0"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lt"/>
                          <a:ea typeface="맑은 고딕" pitchFamily="50" charset="-127"/>
                        </a:rPr>
                        <a:t>설명</a:t>
                      </a:r>
                      <a:endParaRPr lang="ko-KR" altLang="en-US" sz="1800" b="1" dirty="0"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init</a:t>
                      </a:r>
                      <a:endParaRPr lang="en-US" altLang="ko-KR" sz="1800" b="1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저장소의 생성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(.</a:t>
                      </a:r>
                      <a:r>
                        <a:rPr lang="en-US" altLang="ko-KR" sz="1800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폴더가 만들어짐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lt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</a:rPr>
                        <a:t> add &lt;filename&gt;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lt"/>
                        </a:rPr>
                        <a:t>git</a:t>
                      </a:r>
                      <a:r>
                        <a:rPr lang="en-US" altLang="ko-KR" sz="1800" b="1" baseline="0" dirty="0" smtClean="0">
                          <a:latin typeface="+mj-lt"/>
                        </a:rPr>
                        <a:t> add --all</a:t>
                      </a:r>
                      <a:endParaRPr lang="ko-KR" altLang="en-US" sz="1800" b="1" dirty="0" smtClean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저장소에 파일 추가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(</a:t>
                      </a:r>
                      <a:r>
                        <a:rPr lang="en-US" altLang="ko-KR" sz="1800" baseline="0" dirty="0" smtClean="0">
                          <a:latin typeface="+mj-lt"/>
                          <a:ea typeface="+mn-ea"/>
                        </a:rPr>
                        <a:t>staging area</a:t>
                      </a:r>
                      <a:r>
                        <a:rPr lang="ko-KR" altLang="en-US" sz="1800" baseline="0" dirty="0" smtClean="0">
                          <a:latin typeface="+mj-lt"/>
                          <a:ea typeface="+mn-ea"/>
                        </a:rPr>
                        <a:t>로 올라감</a:t>
                      </a:r>
                      <a:r>
                        <a:rPr lang="en-US" altLang="ko-KR" sz="1800" baseline="0" dirty="0" smtClean="0">
                          <a:latin typeface="+mj-lt"/>
                          <a:ea typeface="+mn-ea"/>
                        </a:rPr>
                        <a:t>)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commit –m “message”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저장소에 변경 내용 반영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</a:t>
                      </a:r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config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800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설정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사용자 정보 설정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800" smtClean="0">
                          <a:latin typeface="+mj-lt"/>
                          <a:ea typeface="+mn-ea"/>
                        </a:rPr>
                        <a:t>설정 확인 등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2405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status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저장소 상태 확인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diff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이전 버전과 비교해 다른 점 나타냄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07159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j-lt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</a:rPr>
                        <a:t> 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lt"/>
                        </a:rPr>
                        <a:t>로그 상태 보기</a:t>
                      </a:r>
                      <a:endParaRPr lang="en-US" altLang="ko-KR" sz="1800" dirty="0" smtClean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4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1889"/>
            <a:ext cx="7886700" cy="691887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 저장소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226" y="893776"/>
            <a:ext cx="8674216" cy="58341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다음의 지시 사항에 맞추어 실행 하시오</a:t>
            </a:r>
            <a:r>
              <a:rPr lang="en-US" altLang="ko-KR" b="1" dirty="0" smtClean="0"/>
              <a:t>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각자의 </a:t>
            </a:r>
            <a:r>
              <a:rPr lang="en-US" altLang="ko-KR" b="1" dirty="0" smtClean="0"/>
              <a:t>id</a:t>
            </a:r>
            <a:r>
              <a:rPr lang="ko-KR" altLang="en-US" b="1" dirty="0" smtClean="0"/>
              <a:t>로 사용자 계정과 비밀번호를 만든다</a:t>
            </a:r>
            <a:r>
              <a:rPr lang="en-US" altLang="ko-KR" b="1" dirty="0" smtClean="0"/>
              <a:t>(ex. </a:t>
            </a:r>
            <a:r>
              <a:rPr lang="en-US" altLang="ko-KR" b="1" dirty="0" err="1" smtClean="0"/>
              <a:t>gildong</a:t>
            </a:r>
            <a:r>
              <a:rPr lang="en-US" altLang="ko-KR" b="1" dirty="0" smtClean="0"/>
              <a:t> / 1111).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만들어진 각자의 </a:t>
            </a:r>
            <a:r>
              <a:rPr lang="en-US" altLang="ko-KR" b="1" dirty="0" smtClean="0"/>
              <a:t>id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우분투에 로그인한다</a:t>
            </a:r>
            <a:r>
              <a:rPr lang="en-US" altLang="ko-KR" b="1" dirty="0" smtClean="0"/>
              <a:t>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자신의 홈디렉토리에 </a:t>
            </a:r>
            <a:r>
              <a:rPr lang="en-US" altLang="ko-KR" b="1" dirty="0" smtClean="0"/>
              <a:t>working directory</a:t>
            </a:r>
            <a:r>
              <a:rPr lang="ko-KR" altLang="en-US" b="1" dirty="0" smtClean="0"/>
              <a:t>인 </a:t>
            </a:r>
            <a:r>
              <a:rPr lang="en-US" altLang="ko-KR" b="1" dirty="0" smtClean="0"/>
              <a:t>project01 </a:t>
            </a:r>
            <a:r>
              <a:rPr lang="ko-KR" altLang="en-US" b="1" dirty="0" smtClean="0"/>
              <a:t>디렉토리를 생성시킨다</a:t>
            </a:r>
            <a:r>
              <a:rPr lang="en-US" altLang="ko-KR" b="1" dirty="0" smtClean="0"/>
              <a:t>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 smtClean="0"/>
              <a:t>git</a:t>
            </a:r>
            <a:r>
              <a:rPr lang="ko-KR" altLang="en-US" b="1" dirty="0" smtClean="0"/>
              <a:t>에서 사용할 사용자 정보를 설정한다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홍길동</a:t>
            </a:r>
            <a:r>
              <a:rPr lang="en-US" altLang="ko-KR" b="1" dirty="0" smtClean="0"/>
              <a:t>” / “gildong@naver.com”).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project01 </a:t>
            </a:r>
            <a:r>
              <a:rPr lang="ko-KR" altLang="en-US" b="1" dirty="0" smtClean="0"/>
              <a:t>디렉토리에 </a:t>
            </a:r>
            <a:r>
              <a:rPr lang="en-US" altLang="ko-KR" b="1" dirty="0" smtClean="0"/>
              <a:t>local repository</a:t>
            </a:r>
            <a:r>
              <a:rPr lang="ko-KR" altLang="en-US" b="1" dirty="0" smtClean="0"/>
              <a:t>를 생성한다</a:t>
            </a:r>
            <a:r>
              <a:rPr lang="en-US" altLang="ko-KR" b="1" dirty="0" smtClean="0"/>
              <a:t>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hello.html </a:t>
            </a:r>
            <a:r>
              <a:rPr lang="ko-KR" altLang="en-US" b="1" dirty="0" smtClean="0"/>
              <a:t>파일을 </a:t>
            </a:r>
            <a:r>
              <a:rPr lang="en-US" altLang="ko-KR" b="1" dirty="0" smtClean="0"/>
              <a:t>working directory</a:t>
            </a:r>
            <a:r>
              <a:rPr lang="ko-KR" altLang="en-US" b="1" dirty="0" smtClean="0"/>
              <a:t>에 작성한다</a:t>
            </a:r>
            <a:r>
              <a:rPr lang="en-US" altLang="ko-KR" b="1" dirty="0" smtClean="0"/>
              <a:t>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위의 파일을 추적가능하도록 </a:t>
            </a:r>
            <a:r>
              <a:rPr lang="en-US" altLang="ko-KR" b="1" dirty="0" smtClean="0"/>
              <a:t>staging area</a:t>
            </a:r>
            <a:r>
              <a:rPr lang="ko-KR" altLang="en-US" b="1" dirty="0" smtClean="0"/>
              <a:t>에 올린다</a:t>
            </a:r>
            <a:r>
              <a:rPr lang="en-US" altLang="ko-KR" b="1" dirty="0" smtClean="0"/>
              <a:t>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위의 파일을 </a:t>
            </a:r>
            <a:r>
              <a:rPr lang="en-US" altLang="ko-KR" b="1" dirty="0" smtClean="0"/>
              <a:t>local repository</a:t>
            </a:r>
            <a:r>
              <a:rPr lang="ko-KR" altLang="en-US" b="1" dirty="0" smtClean="0"/>
              <a:t>에 저장한다</a:t>
            </a:r>
            <a:r>
              <a:rPr lang="en-US" altLang="ko-KR" b="1" dirty="0" smtClean="0"/>
              <a:t>(message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“first commit”).</a:t>
            </a:r>
            <a:endParaRPr lang="en-US" altLang="ko-KR" b="1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58" y="4392671"/>
            <a:ext cx="3582126" cy="1352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9950" y="3494463"/>
            <a:ext cx="8739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/home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8763" y="4023339"/>
            <a:ext cx="1050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gildong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2019" y="4023339"/>
            <a:ext cx="921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7" idx="2"/>
            <a:endCxn id="8" idx="0"/>
          </p:cNvCxnSpPr>
          <p:nvPr/>
        </p:nvCxnSpPr>
        <p:spPr>
          <a:xfrm flipH="1">
            <a:off x="7363853" y="3863795"/>
            <a:ext cx="333076" cy="1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2"/>
            <a:endCxn id="9" idx="0"/>
          </p:cNvCxnSpPr>
          <p:nvPr/>
        </p:nvCxnSpPr>
        <p:spPr>
          <a:xfrm>
            <a:off x="7696929" y="3863795"/>
            <a:ext cx="986081" cy="1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55928" y="4530560"/>
            <a:ext cx="11608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project01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8" idx="2"/>
            <a:endCxn id="14" idx="0"/>
          </p:cNvCxnSpPr>
          <p:nvPr/>
        </p:nvCxnSpPr>
        <p:spPr>
          <a:xfrm flipH="1">
            <a:off x="7336344" y="4392671"/>
            <a:ext cx="27509" cy="13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749096" y="4930958"/>
            <a:ext cx="1210347" cy="1230173"/>
            <a:chOff x="2326466" y="4863184"/>
            <a:chExt cx="1210347" cy="1230173"/>
          </a:xfrm>
        </p:grpSpPr>
        <p:sp>
          <p:nvSpPr>
            <p:cNvPr id="17" name="TextBox 16"/>
            <p:cNvSpPr txBox="1"/>
            <p:nvPr/>
          </p:nvSpPr>
          <p:spPr>
            <a:xfrm>
              <a:off x="2717667" y="5070674"/>
              <a:ext cx="5421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.</a:t>
              </a:r>
              <a:r>
                <a:rPr lang="en-US" altLang="ko-KR" b="1" dirty="0" err="1">
                  <a:solidFill>
                    <a:srgbClr val="0000FF"/>
                  </a:solidFill>
                </a:rPr>
                <a:t>git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1983" y="5724025"/>
              <a:ext cx="38824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…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8565" y="5724025"/>
              <a:ext cx="38824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…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20" name="직선 연결선 19"/>
            <p:cNvCxnSpPr>
              <a:stCxn id="17" idx="2"/>
              <a:endCxn id="18" idx="0"/>
            </p:cNvCxnSpPr>
            <p:nvPr/>
          </p:nvCxnSpPr>
          <p:spPr>
            <a:xfrm flipH="1">
              <a:off x="2636107" y="5440006"/>
              <a:ext cx="352628" cy="28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2"/>
              <a:endCxn id="19" idx="0"/>
            </p:cNvCxnSpPr>
            <p:nvPr/>
          </p:nvCxnSpPr>
          <p:spPr>
            <a:xfrm>
              <a:off x="2988735" y="5440006"/>
              <a:ext cx="353954" cy="28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endCxn id="17" idx="0"/>
            </p:cNvCxnSpPr>
            <p:nvPr/>
          </p:nvCxnSpPr>
          <p:spPr>
            <a:xfrm>
              <a:off x="2326466" y="4863184"/>
              <a:ext cx="662269" cy="20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663048" y="5210329"/>
            <a:ext cx="1215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hello.html</a:t>
            </a:r>
            <a:endParaRPr lang="ko-KR" altLang="en-US" dirty="0"/>
          </a:p>
        </p:txBody>
      </p:sp>
      <p:cxnSp>
        <p:nvCxnSpPr>
          <p:cNvPr id="32" name="직선 연결선 31"/>
          <p:cNvCxnSpPr>
            <a:endCxn id="29" idx="0"/>
          </p:cNvCxnSpPr>
          <p:nvPr/>
        </p:nvCxnSpPr>
        <p:spPr>
          <a:xfrm flipH="1">
            <a:off x="7270747" y="4930958"/>
            <a:ext cx="35917" cy="27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77199" y="373216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명령을 실행하고 난 후 반드시 </a:t>
            </a:r>
            <a:endParaRPr lang="en-US" altLang="ko-KR" sz="2400" b="1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400" b="1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상태를 확인하세요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  <a:endParaRPr lang="ko-KR" altLang="en-US" sz="24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0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1889"/>
            <a:ext cx="7886700" cy="691887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 저장소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226" y="893776"/>
            <a:ext cx="8674216" cy="5834195"/>
          </a:xfrm>
        </p:spPr>
        <p:txBody>
          <a:bodyPr>
            <a:normAutofit/>
          </a:bodyPr>
          <a:lstStyle/>
          <a:p>
            <a:pPr marL="685800" lvl="1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ko-KR" b="1" dirty="0" smtClean="0"/>
              <a:t>hello.html</a:t>
            </a:r>
            <a:r>
              <a:rPr lang="ko-KR" altLang="en-US" b="1" dirty="0" smtClean="0"/>
              <a:t>파일을 다음과 같이 변경</a:t>
            </a:r>
            <a:r>
              <a:rPr lang="en-US" altLang="ko-KR" b="1" dirty="0" smtClean="0"/>
              <a:t>(modify)</a:t>
            </a:r>
            <a:r>
              <a:rPr lang="ko-KR" altLang="en-US" b="1" dirty="0" smtClean="0"/>
              <a:t>하고 위의 </a:t>
            </a:r>
            <a:r>
              <a:rPr lang="en-US" altLang="ko-KR" b="1" dirty="0" smtClean="0"/>
              <a:t>7, 8</a:t>
            </a:r>
            <a:r>
              <a:rPr lang="ko-KR" altLang="en-US" b="1" dirty="0" smtClean="0"/>
              <a:t>번을 반복한다</a:t>
            </a:r>
            <a:r>
              <a:rPr lang="en-US" altLang="ko-KR" b="1" dirty="0"/>
              <a:t>(message</a:t>
            </a:r>
            <a:r>
              <a:rPr lang="ko-KR" altLang="en-US" b="1" dirty="0"/>
              <a:t>는 </a:t>
            </a:r>
            <a:r>
              <a:rPr lang="en-US" altLang="ko-KR" b="1" dirty="0" smtClean="0"/>
              <a:t>“second </a:t>
            </a:r>
            <a:r>
              <a:rPr lang="en-US" altLang="ko-KR" b="1" dirty="0"/>
              <a:t>commit</a:t>
            </a:r>
            <a:r>
              <a:rPr lang="en-US" altLang="ko-KR" b="1" dirty="0" smtClean="0"/>
              <a:t>”)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b="1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b="1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b="1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b="1" dirty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r>
              <a:rPr lang="en-US" altLang="ko-KR" b="1" dirty="0" smtClean="0"/>
              <a:t>hello.html</a:t>
            </a:r>
            <a:r>
              <a:rPr lang="ko-KR" altLang="en-US" b="1" dirty="0"/>
              <a:t>파일을 </a:t>
            </a:r>
            <a:r>
              <a:rPr lang="ko-KR" altLang="en-US" b="1" dirty="0" smtClean="0"/>
              <a:t>다시 한번 다음과 </a:t>
            </a:r>
            <a:r>
              <a:rPr lang="ko-KR" altLang="en-US" b="1" dirty="0"/>
              <a:t>같이 변경</a:t>
            </a:r>
            <a:r>
              <a:rPr lang="en-US" altLang="ko-KR" b="1" dirty="0"/>
              <a:t>(modify)</a:t>
            </a:r>
            <a:r>
              <a:rPr lang="ko-KR" altLang="en-US" b="1" dirty="0"/>
              <a:t>하고 위의 </a:t>
            </a:r>
            <a:r>
              <a:rPr lang="en-US" altLang="ko-KR" b="1" dirty="0"/>
              <a:t>7,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번을 반복한다</a:t>
            </a:r>
            <a:r>
              <a:rPr lang="en-US" altLang="ko-KR" b="1" dirty="0"/>
              <a:t>(message</a:t>
            </a:r>
            <a:r>
              <a:rPr lang="ko-KR" altLang="en-US" b="1" dirty="0"/>
              <a:t>는 </a:t>
            </a:r>
            <a:r>
              <a:rPr lang="en-US" altLang="ko-KR" b="1" dirty="0" smtClean="0"/>
              <a:t>“third </a:t>
            </a:r>
            <a:r>
              <a:rPr lang="en-US" altLang="ko-KR" b="1" dirty="0"/>
              <a:t>commit</a:t>
            </a:r>
            <a:r>
              <a:rPr lang="en-US" altLang="ko-KR" b="1" dirty="0" smtClean="0"/>
              <a:t>”)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endParaRPr lang="en-US" altLang="ko-KR" b="1" dirty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endParaRPr lang="en-US" altLang="ko-KR" b="1" dirty="0" smtClean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endParaRPr lang="en-US" altLang="ko-KR" b="1" dirty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endParaRPr lang="en-US" altLang="ko-KR" b="1" dirty="0" smtClean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endParaRPr lang="en-US" altLang="ko-KR" b="1" dirty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endParaRPr lang="en-US" altLang="ko-KR" b="1" dirty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의 로그 상태를 확인한다</a:t>
            </a:r>
            <a:r>
              <a:rPr lang="en-US" altLang="ko-KR" b="1" dirty="0" smtClean="0"/>
              <a:t>.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9"/>
            </a:pPr>
            <a:endParaRPr lang="en-US" altLang="ko-KR" b="1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b="1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b="1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05" y="1720711"/>
            <a:ext cx="3503238" cy="1655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05" y="4275430"/>
            <a:ext cx="4489107" cy="18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226" y="112242"/>
            <a:ext cx="7886700" cy="691887"/>
          </a:xfrm>
        </p:spPr>
        <p:txBody>
          <a:bodyPr/>
          <a:lstStyle/>
          <a:p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226" y="893776"/>
            <a:ext cx="8674216" cy="5834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사용자 계정</a:t>
            </a:r>
            <a:r>
              <a:rPr lang="en-US" altLang="ko-KR" b="1" dirty="0" smtClean="0">
                <a:latin typeface="+mj-lt"/>
              </a:rPr>
              <a:t>/</a:t>
            </a:r>
            <a:r>
              <a:rPr lang="ko-KR" altLang="en-US" b="1" dirty="0" smtClean="0">
                <a:latin typeface="+mj-lt"/>
              </a:rPr>
              <a:t>비밀번호 만들기</a:t>
            </a:r>
            <a:endParaRPr lang="en-US" altLang="ko-KR" b="1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useradd</a:t>
            </a:r>
            <a:r>
              <a:rPr lang="en-US" altLang="ko-KR" dirty="0" smtClean="0">
                <a:latin typeface="+mj-lt"/>
              </a:rPr>
              <a:t> –m </a:t>
            </a:r>
            <a:r>
              <a:rPr lang="en-US" altLang="ko-KR" dirty="0" err="1" smtClean="0">
                <a:latin typeface="+mj-lt"/>
              </a:rPr>
              <a:t>gildong</a:t>
            </a:r>
            <a:endParaRPr lang="en-US" altLang="ko-KR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passwd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gildong</a:t>
            </a:r>
            <a:r>
              <a:rPr lang="en-US" altLang="ko-KR" dirty="0" smtClean="0">
                <a:latin typeface="+mj-lt"/>
              </a:rPr>
              <a:t>   //</a:t>
            </a:r>
            <a:r>
              <a:rPr lang="ko-KR" altLang="en-US" dirty="0" smtClean="0">
                <a:latin typeface="+mj-lt"/>
              </a:rPr>
              <a:t>비번은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반드시 </a:t>
            </a:r>
            <a:r>
              <a:rPr lang="en-US" altLang="ko-KR" dirty="0" err="1" smtClean="0">
                <a:latin typeface="+mj-lt"/>
              </a:rPr>
              <a:t>dit</a:t>
            </a:r>
            <a:r>
              <a:rPr lang="ko-KR" altLang="en-US" dirty="0" smtClean="0">
                <a:latin typeface="+mj-lt"/>
              </a:rPr>
              <a:t>로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할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것</a:t>
            </a:r>
            <a:endParaRPr lang="en-US" altLang="ko-KR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다른 계정으로 로그인하기</a:t>
            </a:r>
            <a:endParaRPr lang="en-US" altLang="ko-KR" b="1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j-lt"/>
              </a:rPr>
              <a:t>su</a:t>
            </a:r>
            <a:r>
              <a:rPr lang="en-US" altLang="ko-KR" dirty="0" smtClean="0">
                <a:latin typeface="+mj-lt"/>
              </a:rPr>
              <a:t> – </a:t>
            </a:r>
            <a:r>
              <a:rPr lang="en-US" altLang="ko-KR" dirty="0" err="1" smtClean="0">
                <a:latin typeface="+mj-lt"/>
              </a:rPr>
              <a:t>gildong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latin typeface="+mj-lt"/>
              </a:rPr>
              <a:t>git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dirty="0" smtClean="0">
                <a:latin typeface="+mj-lt"/>
              </a:rPr>
              <a:t>사용자 정보 등록</a:t>
            </a:r>
            <a:endParaRPr lang="en-US" altLang="ko-KR" b="1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config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--global user.name </a:t>
            </a:r>
            <a:r>
              <a:rPr lang="en-US" altLang="ko-KR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“Hong, </a:t>
            </a:r>
            <a:r>
              <a:rPr lang="en-US" altLang="ko-KR" dirty="0" err="1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gildong</a:t>
            </a:r>
            <a:r>
              <a:rPr lang="en-US" altLang="ko-KR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”</a:t>
            </a:r>
            <a:endParaRPr lang="en-US" altLang="ko-KR" dirty="0">
              <a:solidFill>
                <a:srgbClr val="0000FF"/>
              </a:solidFill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ko-KR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config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+mj-lt"/>
                <a:cs typeface="Courier New" panose="02070309020205020404" pitchFamily="49" charset="0"/>
              </a:rPr>
              <a:t>--global </a:t>
            </a: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user.email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altLang="ko-KR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gildong@email.com”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설정 확인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config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–-list</a:t>
            </a: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7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226" y="112242"/>
            <a:ext cx="7886700" cy="691887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226" y="893776"/>
            <a:ext cx="8674216" cy="5834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사용자 계정</a:t>
            </a:r>
            <a:r>
              <a:rPr lang="en-US" altLang="ko-KR" b="1" dirty="0" smtClean="0">
                <a:latin typeface="+mj-lt"/>
              </a:rPr>
              <a:t>/</a:t>
            </a:r>
            <a:r>
              <a:rPr lang="ko-KR" altLang="en-US" b="1" dirty="0" smtClean="0">
                <a:latin typeface="+mj-lt"/>
              </a:rPr>
              <a:t>비밀번호 만들기</a:t>
            </a:r>
            <a:endParaRPr lang="en-US" altLang="ko-KR" b="1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useradd</a:t>
            </a:r>
            <a:r>
              <a:rPr lang="en-US" altLang="ko-KR" dirty="0" smtClean="0">
                <a:latin typeface="+mj-lt"/>
              </a:rPr>
              <a:t> –m </a:t>
            </a:r>
            <a:r>
              <a:rPr lang="en-US" altLang="ko-KR" dirty="0" err="1" smtClean="0">
                <a:latin typeface="+mj-lt"/>
              </a:rPr>
              <a:t>gildong</a:t>
            </a:r>
            <a:endParaRPr lang="en-US" altLang="ko-KR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passwd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gildong</a:t>
            </a:r>
            <a:r>
              <a:rPr lang="en-US" altLang="ko-KR" dirty="0" smtClean="0">
                <a:latin typeface="+mj-lt"/>
              </a:rPr>
              <a:t>   //</a:t>
            </a:r>
            <a:r>
              <a:rPr lang="ko-KR" altLang="en-US" dirty="0" smtClean="0">
                <a:latin typeface="+mj-lt"/>
              </a:rPr>
              <a:t>비번은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반드시 </a:t>
            </a:r>
            <a:r>
              <a:rPr lang="en-US" altLang="ko-KR" dirty="0" err="1" smtClean="0">
                <a:latin typeface="+mj-lt"/>
              </a:rPr>
              <a:t>dit</a:t>
            </a:r>
            <a:r>
              <a:rPr lang="ko-KR" altLang="en-US" dirty="0" smtClean="0">
                <a:latin typeface="+mj-lt"/>
              </a:rPr>
              <a:t>로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할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것</a:t>
            </a:r>
            <a:endParaRPr lang="en-US" altLang="ko-KR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다른 계정으로 로그인하기</a:t>
            </a:r>
            <a:endParaRPr lang="en-US" altLang="ko-KR" b="1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j-lt"/>
              </a:rPr>
              <a:t>su</a:t>
            </a:r>
            <a:r>
              <a:rPr lang="en-US" altLang="ko-KR" dirty="0" smtClean="0">
                <a:latin typeface="+mj-lt"/>
              </a:rPr>
              <a:t> – </a:t>
            </a:r>
            <a:r>
              <a:rPr lang="en-US" altLang="ko-KR" dirty="0" err="1" smtClean="0">
                <a:latin typeface="+mj-lt"/>
              </a:rPr>
              <a:t>gildong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latin typeface="+mj-lt"/>
              </a:rPr>
              <a:t>git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dirty="0" smtClean="0">
                <a:latin typeface="+mj-lt"/>
              </a:rPr>
              <a:t>사용자 정보 등록</a:t>
            </a:r>
            <a:endParaRPr lang="en-US" altLang="ko-KR" b="1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config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--global user.name </a:t>
            </a:r>
            <a:r>
              <a:rPr lang="en-US" altLang="ko-KR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“Hong, </a:t>
            </a:r>
            <a:r>
              <a:rPr lang="en-US" altLang="ko-KR" dirty="0" err="1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gildong</a:t>
            </a:r>
            <a:r>
              <a:rPr lang="en-US" altLang="ko-KR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”</a:t>
            </a:r>
            <a:endParaRPr lang="en-US" altLang="ko-KR" dirty="0">
              <a:solidFill>
                <a:srgbClr val="0000FF"/>
              </a:solidFill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ko-KR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config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+mj-lt"/>
                <a:cs typeface="Courier New" panose="02070309020205020404" pitchFamily="49" charset="0"/>
              </a:rPr>
              <a:t>--global </a:t>
            </a: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user.email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altLang="ko-KR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gildong@email.com”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설정 확인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+mj-lt"/>
                <a:cs typeface="Courier New" panose="02070309020205020404" pitchFamily="49" charset="0"/>
              </a:rPr>
              <a:t>config</a:t>
            </a:r>
            <a:r>
              <a:rPr lang="en-US" altLang="ko-KR" dirty="0">
                <a:latin typeface="+mj-lt"/>
                <a:cs typeface="Courier New" panose="02070309020205020404" pitchFamily="49" charset="0"/>
              </a:rPr>
              <a:t> –-list</a:t>
            </a: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97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1887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8062"/>
            <a:ext cx="7886700" cy="313455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ko-KR" altLang="en-US" b="1" dirty="0"/>
              <a:t>저장소를 만드는 </a:t>
            </a:r>
            <a:r>
              <a:rPr lang="en-US" altLang="ko-KR" b="1" dirty="0"/>
              <a:t>2</a:t>
            </a:r>
            <a:r>
              <a:rPr lang="ko-KR" altLang="en-US" b="1" dirty="0"/>
              <a:t>가지 방법</a:t>
            </a:r>
            <a:endParaRPr lang="en-US" altLang="ko-KR" b="1" dirty="0"/>
          </a:p>
          <a:p>
            <a:pPr marL="685800" lvl="1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기존 </a:t>
            </a:r>
            <a:r>
              <a:rPr lang="ko-KR" altLang="en-US" b="1" dirty="0" err="1"/>
              <a:t>디렉토리를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저장소로 만들기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작업 중인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디렉토리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대상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85800" lvl="1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기존 저장소를</a:t>
            </a:r>
            <a:r>
              <a:rPr lang="ko-KR" altLang="en-US" dirty="0"/>
              <a:t> </a:t>
            </a:r>
            <a:r>
              <a:rPr lang="ko-KR" altLang="en-US" b="1" dirty="0"/>
              <a:t>복사</a:t>
            </a:r>
            <a:r>
              <a:rPr lang="en-US" altLang="ko-KR" dirty="0"/>
              <a:t>(clone)</a:t>
            </a:r>
            <a:r>
              <a:rPr lang="ko-KR" altLang="en-US" dirty="0"/>
              <a:t>하기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서버 등 다른 컴퓨터 프로젝트 복사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42900" lvl="1" indent="0">
              <a:lnSpc>
                <a:spcPct val="250000"/>
              </a:lnSpc>
              <a:buNone/>
            </a:pP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1887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558" y="1123962"/>
            <a:ext cx="7886700" cy="3467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기존 </a:t>
            </a:r>
            <a:r>
              <a:rPr lang="ko-KR" altLang="en-US" b="1" dirty="0" err="1"/>
              <a:t>디렉토리를</a:t>
            </a:r>
            <a:r>
              <a:rPr lang="ko-KR" altLang="en-US" b="1" dirty="0"/>
              <a:t> </a:t>
            </a:r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ko-KR" altLang="en-US" b="1" dirty="0"/>
              <a:t>저장소로 만들기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프로젝트 </a:t>
            </a:r>
            <a:r>
              <a:rPr lang="ko-KR" altLang="en-US" dirty="0" err="1"/>
              <a:t>디렉토리로</a:t>
            </a:r>
            <a:r>
              <a:rPr lang="ko-KR" altLang="en-US" dirty="0"/>
              <a:t> 이동하여 다음 명령 실행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아직 프로젝트 </a:t>
            </a:r>
            <a:r>
              <a:rPr lang="ko-KR" altLang="en-US" dirty="0" err="1"/>
              <a:t>디렉토리의</a:t>
            </a:r>
            <a:r>
              <a:rPr lang="ko-KR" altLang="en-US" dirty="0"/>
              <a:t> 어떤 파일도 버전 관리가 시작되지 않았음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버전 관리할 파일을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명령으로 추가하고 </a:t>
            </a:r>
            <a:r>
              <a:rPr lang="ko-KR" altLang="en-US" dirty="0" err="1"/>
              <a:t>커밋해야</a:t>
            </a:r>
            <a:r>
              <a:rPr lang="ko-KR" altLang="en-US" dirty="0"/>
              <a:t> 관리가 시작됨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*.c  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rPr>
              <a:t>//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rPr>
              <a:t>관리할 파일 추가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  <a:cs typeface="Courier New" panose="020703090202050204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readme.txt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rPr>
              <a:t>//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rPr>
              <a:t>관리할 파일 추가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  -m 'first version'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rPr>
              <a:t>//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rPr>
              <a:t>저장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18686" y="3703427"/>
            <a:ext cx="1932582" cy="1214276"/>
            <a:chOff x="1486467" y="3817111"/>
            <a:chExt cx="1932582" cy="1214276"/>
          </a:xfrm>
        </p:grpSpPr>
        <p:sp>
          <p:nvSpPr>
            <p:cNvPr id="5" name="TextBox 4"/>
            <p:cNvSpPr txBox="1"/>
            <p:nvPr/>
          </p:nvSpPr>
          <p:spPr>
            <a:xfrm>
              <a:off x="1998980" y="4655128"/>
              <a:ext cx="9075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project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2655" y="3817111"/>
              <a:ext cx="12202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userhome</a:t>
              </a:r>
              <a:endParaRPr lang="ko-KR" altLang="en-US" dirty="0"/>
            </a:p>
          </p:txBody>
        </p:sp>
        <p:cxnSp>
          <p:nvCxnSpPr>
            <p:cNvPr id="7" name="직선 연결선 6"/>
            <p:cNvCxnSpPr>
              <a:stCxn id="6" idx="2"/>
              <a:endCxn id="5" idx="0"/>
            </p:cNvCxnSpPr>
            <p:nvPr/>
          </p:nvCxnSpPr>
          <p:spPr>
            <a:xfrm>
              <a:off x="2452758" y="4186443"/>
              <a:ext cx="0" cy="468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86467" y="4662055"/>
              <a:ext cx="3561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2861" y="4655128"/>
              <a:ext cx="3561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10" name="직선 연결선 9"/>
            <p:cNvCxnSpPr>
              <a:stCxn id="6" idx="2"/>
              <a:endCxn id="8" idx="0"/>
            </p:cNvCxnSpPr>
            <p:nvPr/>
          </p:nvCxnSpPr>
          <p:spPr>
            <a:xfrm flipH="1">
              <a:off x="1664561" y="4186443"/>
              <a:ext cx="788197" cy="475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2"/>
              <a:endCxn id="9" idx="0"/>
            </p:cNvCxnSpPr>
            <p:nvPr/>
          </p:nvCxnSpPr>
          <p:spPr>
            <a:xfrm>
              <a:off x="2452758" y="4186443"/>
              <a:ext cx="788197" cy="468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7256438" y="4917703"/>
            <a:ext cx="1094830" cy="1484441"/>
            <a:chOff x="2441983" y="4608916"/>
            <a:chExt cx="1094830" cy="1484441"/>
          </a:xfrm>
        </p:grpSpPr>
        <p:sp>
          <p:nvSpPr>
            <p:cNvPr id="13" name="TextBox 12"/>
            <p:cNvSpPr txBox="1"/>
            <p:nvPr/>
          </p:nvSpPr>
          <p:spPr>
            <a:xfrm>
              <a:off x="2717667" y="5070674"/>
              <a:ext cx="5421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.</a:t>
              </a:r>
              <a:r>
                <a:rPr lang="en-US" altLang="ko-KR" b="1" dirty="0" err="1">
                  <a:solidFill>
                    <a:srgbClr val="0000FF"/>
                  </a:solidFill>
                </a:rPr>
                <a:t>git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1983" y="5724025"/>
              <a:ext cx="38824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…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8565" y="5724025"/>
              <a:ext cx="38824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…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직선 연결선 15"/>
            <p:cNvCxnSpPr>
              <a:stCxn id="13" idx="2"/>
              <a:endCxn id="14" idx="0"/>
            </p:cNvCxnSpPr>
            <p:nvPr/>
          </p:nvCxnSpPr>
          <p:spPr>
            <a:xfrm flipH="1">
              <a:off x="2636107" y="5440006"/>
              <a:ext cx="352628" cy="28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2"/>
              <a:endCxn id="15" idx="0"/>
            </p:cNvCxnSpPr>
            <p:nvPr/>
          </p:nvCxnSpPr>
          <p:spPr>
            <a:xfrm>
              <a:off x="2988735" y="5440006"/>
              <a:ext cx="353954" cy="28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22" idx="2"/>
              <a:endCxn id="13" idx="0"/>
            </p:cNvCxnSpPr>
            <p:nvPr/>
          </p:nvCxnSpPr>
          <p:spPr>
            <a:xfrm>
              <a:off x="2570522" y="4608916"/>
              <a:ext cx="418213" cy="461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908725" y="4545370"/>
            <a:ext cx="95250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project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08724" y="4548371"/>
            <a:ext cx="9525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project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23" y="4591027"/>
            <a:ext cx="32575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4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1887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558" y="1123962"/>
            <a:ext cx="7886700" cy="41527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기존 저장소를 복사하기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서버 등 다른 컴퓨터의 프로젝트를 로컬 컴퓨터로 복사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기존 저장소를 복사해 올 </a:t>
            </a:r>
            <a:r>
              <a:rPr lang="ko-KR" altLang="en-US" dirty="0" err="1"/>
              <a:t>디렉토리로</a:t>
            </a:r>
            <a:r>
              <a:rPr lang="ko-KR" altLang="en-US" dirty="0"/>
              <a:t> 이동 후 다음 명령 실행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userhome</a:t>
            </a:r>
            <a:r>
              <a:rPr lang="en-US" altLang="ko-KR" dirty="0"/>
              <a:t> </a:t>
            </a:r>
            <a:r>
              <a:rPr lang="ko-KR" altLang="en-US" dirty="0" err="1"/>
              <a:t>디렉토리에서</a:t>
            </a:r>
            <a:r>
              <a:rPr lang="en-US" altLang="ko-KR" dirty="0"/>
              <a:t> </a:t>
            </a:r>
            <a:r>
              <a:rPr lang="ko-KR" altLang="en-US" dirty="0"/>
              <a:t>다음 명령 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5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</a:t>
            </a:r>
            <a:r>
              <a:rPr lang="en-US" altLang="ko-KR" sz="15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gituser</a:t>
            </a:r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15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ko-KR" altLang="en-US" dirty="0"/>
              <a:t> 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en-US" altLang="ko-KR" dirty="0" err="1"/>
              <a:t>Userhome</a:t>
            </a:r>
            <a:r>
              <a:rPr lang="en-US" altLang="ko-KR" dirty="0"/>
              <a:t> 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이름의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저장소가 복사됨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다른 </a:t>
            </a:r>
            <a:r>
              <a:rPr lang="ko-KR" altLang="en-US" dirty="0" err="1"/>
              <a:t>디렉토리</a:t>
            </a:r>
            <a:r>
              <a:rPr lang="ko-KR" altLang="en-US" dirty="0"/>
              <a:t> 이름으로도 저장할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newDirectory</a:t>
            </a:r>
            <a:endParaRPr lang="en-US" altLang="ko-KR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953317" y="3497260"/>
            <a:ext cx="1687020" cy="1214276"/>
            <a:chOff x="6774874" y="3703427"/>
            <a:chExt cx="1687020" cy="1214276"/>
          </a:xfrm>
        </p:grpSpPr>
        <p:sp>
          <p:nvSpPr>
            <p:cNvPr id="6" name="TextBox 5"/>
            <p:cNvSpPr txBox="1"/>
            <p:nvPr/>
          </p:nvSpPr>
          <p:spPr>
            <a:xfrm>
              <a:off x="6774874" y="3703427"/>
              <a:ext cx="122020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userhome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78200" y="4548371"/>
              <a:ext cx="3561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05706" y="4541444"/>
              <a:ext cx="3561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10" name="직선 연결선 9"/>
            <p:cNvCxnSpPr>
              <a:stCxn id="6" idx="2"/>
              <a:endCxn id="8" idx="0"/>
            </p:cNvCxnSpPr>
            <p:nvPr/>
          </p:nvCxnSpPr>
          <p:spPr>
            <a:xfrm>
              <a:off x="7384977" y="4072759"/>
              <a:ext cx="271317" cy="475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2"/>
              <a:endCxn id="9" idx="0"/>
            </p:cNvCxnSpPr>
            <p:nvPr/>
          </p:nvCxnSpPr>
          <p:spPr>
            <a:xfrm>
              <a:off x="7384977" y="4072759"/>
              <a:ext cx="898823" cy="468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352394" y="3866592"/>
            <a:ext cx="1420069" cy="2555438"/>
            <a:chOff x="6931199" y="3846706"/>
            <a:chExt cx="1420069" cy="2555438"/>
          </a:xfrm>
        </p:grpSpPr>
        <p:sp>
          <p:nvSpPr>
            <p:cNvPr id="5" name="TextBox 4"/>
            <p:cNvSpPr txBox="1"/>
            <p:nvPr/>
          </p:nvSpPr>
          <p:spPr>
            <a:xfrm>
              <a:off x="6931199" y="4541444"/>
              <a:ext cx="90755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project</a:t>
              </a:r>
              <a:endParaRPr lang="ko-KR" altLang="en-US" dirty="0"/>
            </a:p>
          </p:txBody>
        </p:sp>
        <p:cxnSp>
          <p:nvCxnSpPr>
            <p:cNvPr id="7" name="직선 연결선 6"/>
            <p:cNvCxnSpPr>
              <a:stCxn id="6" idx="2"/>
              <a:endCxn id="5" idx="0"/>
            </p:cNvCxnSpPr>
            <p:nvPr/>
          </p:nvCxnSpPr>
          <p:spPr>
            <a:xfrm flipH="1">
              <a:off x="7384977" y="3846706"/>
              <a:ext cx="757248" cy="694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7256438" y="4917703"/>
              <a:ext cx="1094830" cy="1484441"/>
              <a:chOff x="2441983" y="4608916"/>
              <a:chExt cx="1094830" cy="148444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717667" y="5070674"/>
                <a:ext cx="542136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00FF"/>
                    </a:solidFill>
                  </a:rPr>
                  <a:t>.</a:t>
                </a:r>
                <a:r>
                  <a:rPr lang="en-US" altLang="ko-KR" b="1" dirty="0" err="1">
                    <a:solidFill>
                      <a:srgbClr val="0000FF"/>
                    </a:solidFill>
                  </a:rPr>
                  <a:t>git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41983" y="5724025"/>
                <a:ext cx="3882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00FF"/>
                    </a:solidFill>
                  </a:rPr>
                  <a:t>…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48565" y="5724025"/>
                <a:ext cx="3882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00FF"/>
                    </a:solidFill>
                  </a:rPr>
                  <a:t>…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2636107" y="5440006"/>
                <a:ext cx="352628" cy="284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2"/>
                <a:endCxn id="15" idx="0"/>
              </p:cNvCxnSpPr>
              <p:nvPr/>
            </p:nvCxnSpPr>
            <p:spPr>
              <a:xfrm>
                <a:off x="2988735" y="5440006"/>
                <a:ext cx="353954" cy="284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endCxn id="13" idx="0"/>
              </p:cNvCxnSpPr>
              <p:nvPr/>
            </p:nvCxnSpPr>
            <p:spPr>
              <a:xfrm>
                <a:off x="2570522" y="4608916"/>
                <a:ext cx="418213" cy="461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58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1887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558" y="1123962"/>
            <a:ext cx="7886700" cy="41527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실습 </a:t>
            </a:r>
            <a:r>
              <a:rPr lang="en-US" altLang="ko-KR" b="1" dirty="0"/>
              <a:t>: git clone</a:t>
            </a:r>
            <a:r>
              <a:rPr lang="ko-KR" altLang="en-US" b="1" dirty="0"/>
              <a:t>으로 기존 저장소를 복사하기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복사할 저장소 </a:t>
            </a:r>
            <a:r>
              <a:rPr lang="en-US" altLang="ko-KR" dirty="0" err="1"/>
              <a:t>url</a:t>
            </a:r>
            <a:r>
              <a:rPr lang="en-US" altLang="ko-KR" dirty="0"/>
              <a:t> : https://github.com/leereilly/hello-world-java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>
              <a:lnSpc>
                <a:spcPct val="150000"/>
              </a:lnSpc>
            </a:pPr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altLang="ko-KR" dirty="0"/>
              <a:t>https://github.com/leereilly/hello-world-java</a:t>
            </a:r>
          </a:p>
          <a:p>
            <a:pPr lvl="3">
              <a:lnSpc>
                <a:spcPct val="150000"/>
              </a:lnSpc>
            </a:pPr>
            <a:r>
              <a:rPr lang="en-US" altLang="ko-KR" dirty="0" err="1"/>
              <a:t>Userhome</a:t>
            </a:r>
            <a:r>
              <a:rPr lang="en-US" altLang="ko-KR" dirty="0"/>
              <a:t> 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이름의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저장소가 복사됨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다른 </a:t>
            </a:r>
            <a:r>
              <a:rPr lang="ko-KR" altLang="en-US" dirty="0" err="1"/>
              <a:t>디렉토리</a:t>
            </a:r>
            <a:r>
              <a:rPr lang="ko-KR" altLang="en-US" dirty="0"/>
              <a:t> 이름으로도 저장할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[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newDirectory</a:t>
            </a:r>
            <a:endParaRPr lang="en-US" altLang="ko-KR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55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altLang="ko-KR" dirty="0">
                <a:hlinkClick r:id="rId2"/>
              </a:rPr>
              <a:t>https://github.com/leereilly/hello-world-java</a:t>
            </a:r>
            <a:r>
              <a:rPr lang="en-US" altLang="ko-KR" dirty="0"/>
              <a:t>  hello</a:t>
            </a: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7547369" y="4006313"/>
            <a:ext cx="1514695" cy="1270362"/>
            <a:chOff x="6774874" y="3703427"/>
            <a:chExt cx="1394541" cy="1214276"/>
          </a:xfrm>
        </p:grpSpPr>
        <p:sp>
          <p:nvSpPr>
            <p:cNvPr id="6" name="TextBox 5"/>
            <p:cNvSpPr txBox="1"/>
            <p:nvPr/>
          </p:nvSpPr>
          <p:spPr>
            <a:xfrm>
              <a:off x="6774874" y="3703427"/>
              <a:ext cx="1220206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userhome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78200" y="4548371"/>
              <a:ext cx="6912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hello</a:t>
              </a:r>
              <a:endParaRPr lang="ko-KR" altLang="en-US" dirty="0"/>
            </a:p>
          </p:txBody>
        </p:sp>
        <p:cxnSp>
          <p:nvCxnSpPr>
            <p:cNvPr id="10" name="직선 연결선 9"/>
            <p:cNvCxnSpPr>
              <a:stCxn id="6" idx="2"/>
              <a:endCxn id="8" idx="0"/>
            </p:cNvCxnSpPr>
            <p:nvPr/>
          </p:nvCxnSpPr>
          <p:spPr>
            <a:xfrm>
              <a:off x="7384977" y="4072759"/>
              <a:ext cx="438831" cy="475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130949" y="4430530"/>
            <a:ext cx="1902700" cy="2335153"/>
            <a:chOff x="6931199" y="4197619"/>
            <a:chExt cx="1902700" cy="2335153"/>
          </a:xfrm>
        </p:grpSpPr>
        <p:sp>
          <p:nvSpPr>
            <p:cNvPr id="5" name="TextBox 4"/>
            <p:cNvSpPr txBox="1"/>
            <p:nvPr/>
          </p:nvSpPr>
          <p:spPr>
            <a:xfrm>
              <a:off x="6931199" y="4541444"/>
              <a:ext cx="19027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Hello-world-java</a:t>
              </a:r>
              <a:endParaRPr lang="ko-KR" altLang="en-US" dirty="0"/>
            </a:p>
          </p:txBody>
        </p:sp>
        <p:cxnSp>
          <p:nvCxnSpPr>
            <p:cNvPr id="7" name="직선 연결선 6"/>
            <p:cNvCxnSpPr>
              <a:cxnSpLocks/>
              <a:endCxn id="5" idx="0"/>
            </p:cNvCxnSpPr>
            <p:nvPr/>
          </p:nvCxnSpPr>
          <p:spPr>
            <a:xfrm flipH="1">
              <a:off x="7882549" y="4197619"/>
              <a:ext cx="752356" cy="343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7532122" y="4910776"/>
              <a:ext cx="542136" cy="1621996"/>
              <a:chOff x="2717667" y="4601989"/>
              <a:chExt cx="542136" cy="16219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717667" y="5070674"/>
                <a:ext cx="542136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00FF"/>
                    </a:solidFill>
                  </a:rPr>
                  <a:t>.</a:t>
                </a:r>
                <a:r>
                  <a:rPr lang="en-US" altLang="ko-KR" b="1" dirty="0" err="1">
                    <a:solidFill>
                      <a:srgbClr val="0000FF"/>
                    </a:solidFill>
                  </a:rPr>
                  <a:t>git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96364" y="5854653"/>
                <a:ext cx="3882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00FF"/>
                    </a:solidFill>
                  </a:rPr>
                  <a:t>…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2"/>
                <a:endCxn id="14" idx="0"/>
              </p:cNvCxnSpPr>
              <p:nvPr/>
            </p:nvCxnSpPr>
            <p:spPr>
              <a:xfrm>
                <a:off x="2988735" y="5440006"/>
                <a:ext cx="1753" cy="414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cxnSpLocks/>
                <a:endCxn id="13" idx="0"/>
              </p:cNvCxnSpPr>
              <p:nvPr/>
            </p:nvCxnSpPr>
            <p:spPr>
              <a:xfrm>
                <a:off x="2988735" y="4601989"/>
                <a:ext cx="0" cy="468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85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964006" y="3008008"/>
            <a:ext cx="4889788" cy="3212682"/>
            <a:chOff x="2964006" y="3008008"/>
            <a:chExt cx="4889788" cy="321268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964006" y="3276599"/>
              <a:ext cx="4889788" cy="2944091"/>
            </a:xfrm>
            <a:prstGeom prst="roundRect">
              <a:avLst>
                <a:gd name="adj" fmla="val 10549"/>
              </a:avLst>
            </a:prstGeom>
            <a:solidFill>
              <a:schemeClr val="accent5">
                <a:lumMod val="40000"/>
                <a:lumOff val="60000"/>
                <a:alpha val="32157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75672" y="3008008"/>
              <a:ext cx="906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tracked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233055" y="3021118"/>
            <a:ext cx="1579418" cy="3199573"/>
            <a:chOff x="1233055" y="3021118"/>
            <a:chExt cx="1579418" cy="319957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233055" y="3276600"/>
              <a:ext cx="1579418" cy="2944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32157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44721" y="3021118"/>
              <a:ext cx="1156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untracked</a:t>
              </a:r>
              <a:endParaRPr lang="ko-KR" altLang="en-US" sz="1600" b="1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1889"/>
            <a:ext cx="7886700" cy="691887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워킹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디렉토리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파일의 라이프 사이클</a:t>
            </a:r>
            <a:endParaRPr lang="ko-KR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13" y="3442744"/>
            <a:ext cx="6222423" cy="261958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614054" y="1498716"/>
            <a:ext cx="1274617" cy="942300"/>
          </a:xfrm>
          <a:prstGeom prst="roundRect">
            <a:avLst>
              <a:gd name="adj" fmla="val 784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Files on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Working Directory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675909" y="1289258"/>
            <a:ext cx="2279071" cy="1477534"/>
            <a:chOff x="4675909" y="1289258"/>
            <a:chExt cx="2279071" cy="1477534"/>
          </a:xfrm>
        </p:grpSpPr>
        <p:sp>
          <p:nvSpPr>
            <p:cNvPr id="10" name="TextBox 9"/>
            <p:cNvSpPr txBox="1"/>
            <p:nvPr/>
          </p:nvSpPr>
          <p:spPr>
            <a:xfrm>
              <a:off x="5430979" y="1289258"/>
              <a:ext cx="1524001" cy="369332"/>
            </a:xfrm>
            <a:prstGeom prst="rect">
              <a:avLst/>
            </a:prstGeom>
            <a:solidFill>
              <a:srgbClr val="00909A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Unmodified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0979" y="1846669"/>
              <a:ext cx="1524001" cy="369332"/>
            </a:xfrm>
            <a:prstGeom prst="rect">
              <a:avLst/>
            </a:prstGeom>
            <a:solidFill>
              <a:srgbClr val="CC9E0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Modified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0979" y="2397460"/>
              <a:ext cx="1524001" cy="369332"/>
            </a:xfrm>
            <a:prstGeom prst="rect">
              <a:avLst/>
            </a:prstGeom>
            <a:solidFill>
              <a:srgbClr val="F44D27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Staged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9" idx="3"/>
              <a:endCxn id="10" idx="1"/>
            </p:cNvCxnSpPr>
            <p:nvPr/>
          </p:nvCxnSpPr>
          <p:spPr>
            <a:xfrm flipV="1">
              <a:off x="4675909" y="1473924"/>
              <a:ext cx="755070" cy="876216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1" idx="1"/>
            </p:cNvCxnSpPr>
            <p:nvPr/>
          </p:nvCxnSpPr>
          <p:spPr>
            <a:xfrm flipV="1">
              <a:off x="4675909" y="2031335"/>
              <a:ext cx="755070" cy="318805"/>
            </a:xfrm>
            <a:prstGeom prst="straightConnector1">
              <a:avLst/>
            </a:prstGeom>
            <a:ln w="19050">
              <a:solidFill>
                <a:srgbClr val="CC9E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9" idx="3"/>
              <a:endCxn id="12" idx="1"/>
            </p:cNvCxnSpPr>
            <p:nvPr/>
          </p:nvCxnSpPr>
          <p:spPr>
            <a:xfrm>
              <a:off x="4675909" y="2350140"/>
              <a:ext cx="755070" cy="231986"/>
            </a:xfrm>
            <a:prstGeom prst="straightConnector1">
              <a:avLst/>
            </a:prstGeom>
            <a:ln w="19050">
              <a:solidFill>
                <a:srgbClr val="F44D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2888671" y="1370430"/>
            <a:ext cx="1787238" cy="1256709"/>
            <a:chOff x="2888671" y="1370430"/>
            <a:chExt cx="1787238" cy="1256709"/>
          </a:xfrm>
        </p:grpSpPr>
        <p:sp>
          <p:nvSpPr>
            <p:cNvPr id="7" name="TextBox 6"/>
            <p:cNvSpPr txBox="1"/>
            <p:nvPr/>
          </p:nvSpPr>
          <p:spPr>
            <a:xfrm>
              <a:off x="3255816" y="1370430"/>
              <a:ext cx="1420093" cy="553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Untracked</a:t>
              </a: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lang="ko-KR" altLang="en-US" sz="1200" dirty="0">
                  <a:solidFill>
                    <a:srgbClr val="FF0000"/>
                  </a:solidFill>
                </a:rPr>
                <a:t>관리대상 아님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55816" y="2073141"/>
              <a:ext cx="1420093" cy="55399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Tracked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</a:rPr>
                <a:t>관리대상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8" idx="3"/>
              <a:endCxn id="7" idx="1"/>
            </p:cNvCxnSpPr>
            <p:nvPr/>
          </p:nvCxnSpPr>
          <p:spPr>
            <a:xfrm flipV="1">
              <a:off x="2888671" y="1647429"/>
              <a:ext cx="367145" cy="322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8" idx="3"/>
              <a:endCxn id="9" idx="1"/>
            </p:cNvCxnSpPr>
            <p:nvPr/>
          </p:nvCxnSpPr>
          <p:spPr>
            <a:xfrm>
              <a:off x="2888671" y="1969866"/>
              <a:ext cx="367145" cy="38027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2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1889"/>
            <a:ext cx="7886700" cy="691887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수정하고 저장소에 저장하기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226" y="893776"/>
            <a:ext cx="8674216" cy="5834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워킹</a:t>
            </a:r>
            <a:r>
              <a:rPr lang="ko-KR" altLang="en-US" b="1" dirty="0"/>
              <a:t> </a:t>
            </a:r>
            <a:r>
              <a:rPr lang="ko-KR" altLang="en-US" b="1" dirty="0" err="1"/>
              <a:t>디렉토리의</a:t>
            </a:r>
            <a:r>
              <a:rPr lang="ko-KR" altLang="en-US" b="1" dirty="0"/>
              <a:t> 파일 상태 확인하기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수정한 내용이 없으면 위와 같이 표시됨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현재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임을 표시</a:t>
            </a:r>
            <a:r>
              <a:rPr lang="en-US" altLang="ko-KR" dirty="0"/>
              <a:t>. (* </a:t>
            </a:r>
            <a:r>
              <a:rPr lang="ko-KR" altLang="en-US" dirty="0" err="1"/>
              <a:t>브랜치에</a:t>
            </a:r>
            <a:r>
              <a:rPr lang="ko-KR" altLang="en-US" dirty="0"/>
              <a:t> 관한 이야기는 이후에 다시 정리함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06" y="1894609"/>
            <a:ext cx="7721311" cy="9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1889"/>
            <a:ext cx="7886700" cy="691887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수정하고 저장소에 저장하기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226" y="893776"/>
            <a:ext cx="8674216" cy="5834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새 파일</a:t>
            </a:r>
            <a:r>
              <a:rPr lang="en-US" altLang="ko-KR" b="1" dirty="0"/>
              <a:t>(README)</a:t>
            </a:r>
            <a:r>
              <a:rPr lang="ko-KR" altLang="en-US" b="1" dirty="0"/>
              <a:t>을 생성하고 상태 확인하기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Untracked </a:t>
            </a:r>
            <a:r>
              <a:rPr lang="ko-KR" altLang="en-US" dirty="0"/>
              <a:t>파일 목록에 </a:t>
            </a:r>
            <a:r>
              <a:rPr lang="en-US" altLang="ko-KR" dirty="0"/>
              <a:t>README </a:t>
            </a:r>
            <a:r>
              <a:rPr lang="ko-KR" altLang="en-US" dirty="0"/>
              <a:t>표시됨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README  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위 명령으로 </a:t>
            </a:r>
            <a:r>
              <a:rPr lang="en-US" altLang="ko-KR" dirty="0"/>
              <a:t>Tracked </a:t>
            </a:r>
            <a:r>
              <a:rPr lang="ko-KR" altLang="en-US" dirty="0"/>
              <a:t>상태가 되지 않는 한 절대로 저장되지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보통 소스코드를 컴파일 해서 생성되는 실행파일 등은 자동으로 제외됨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0" y="1585663"/>
            <a:ext cx="7721311" cy="26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1889"/>
            <a:ext cx="7886700" cy="691887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수정하고 저장소에 저장하기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226" y="893776"/>
            <a:ext cx="8674216" cy="5834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파일을 새로 추적하기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ko-KR" altLang="en-US" dirty="0"/>
              <a:t>명령으로 </a:t>
            </a:r>
            <a:r>
              <a:rPr lang="en-US" altLang="ko-KR" dirty="0" err="1"/>
              <a:t>Git</a:t>
            </a:r>
            <a:r>
              <a:rPr lang="ko-KR" altLang="en-US" dirty="0"/>
              <a:t>에서 파일을 새로 추적할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88" y="1993402"/>
            <a:ext cx="7721311" cy="54602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89288" y="2702070"/>
            <a:ext cx="7721311" cy="1696233"/>
            <a:chOff x="889288" y="2702070"/>
            <a:chExt cx="7721311" cy="169623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288" y="2702070"/>
              <a:ext cx="7721311" cy="120501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288" y="3907086"/>
              <a:ext cx="7721311" cy="491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4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713</Words>
  <Application>Microsoft Office PowerPoint</Application>
  <PresentationFormat>화면 슬라이드 쇼(4:3)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궁서체</vt:lpstr>
      <vt:lpstr>나눔손글씨 펜</vt:lpstr>
      <vt:lpstr>맑은 고딕</vt:lpstr>
      <vt:lpstr>Arial</vt:lpstr>
      <vt:lpstr>Courier New</vt:lpstr>
      <vt:lpstr>Georgia</vt:lpstr>
      <vt:lpstr>Office 테마</vt:lpstr>
      <vt:lpstr>Git 기본사용법</vt:lpstr>
      <vt:lpstr>Git 저장소 만들기</vt:lpstr>
      <vt:lpstr>Git 저장소 만들기</vt:lpstr>
      <vt:lpstr>Git 저장소 만들기</vt:lpstr>
      <vt:lpstr>Git 저장소 만들기</vt:lpstr>
      <vt:lpstr>워킹 디렉토리 파일의 라이프 사이클</vt:lpstr>
      <vt:lpstr>수정하고 저장소에 저장하기 (1)</vt:lpstr>
      <vt:lpstr>수정하고 저장소에 저장하기 (2)</vt:lpstr>
      <vt:lpstr>수정하고 저장소에 저장하기 (3)</vt:lpstr>
      <vt:lpstr>실습 – 로컬 저장소</vt:lpstr>
      <vt:lpstr>실습1 – 로컬 저장소</vt:lpstr>
      <vt:lpstr>실습2 – 로컬 저장소</vt:lpstr>
      <vt:lpstr>PowerPoint 프레젠테이션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허 봉식</dc:creator>
  <cp:lastModifiedBy>jinsook</cp:lastModifiedBy>
  <cp:revision>69</cp:revision>
  <dcterms:created xsi:type="dcterms:W3CDTF">2019-11-13T04:58:25Z</dcterms:created>
  <dcterms:modified xsi:type="dcterms:W3CDTF">2019-11-21T09:52:39Z</dcterms:modified>
</cp:coreProperties>
</file>