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03" r:id="rId3"/>
    <p:sldId id="410" r:id="rId4"/>
    <p:sldId id="413" r:id="rId5"/>
    <p:sldId id="414" r:id="rId6"/>
    <p:sldId id="415" r:id="rId7"/>
    <p:sldId id="416" r:id="rId8"/>
    <p:sldId id="417" r:id="rId9"/>
    <p:sldId id="409" r:id="rId10"/>
    <p:sldId id="411" r:id="rId11"/>
    <p:sldId id="412" r:id="rId12"/>
    <p:sldId id="421" r:id="rId13"/>
    <p:sldId id="422" r:id="rId14"/>
    <p:sldId id="423" r:id="rId15"/>
    <p:sldId id="424" r:id="rId16"/>
    <p:sldId id="425" r:id="rId17"/>
    <p:sldId id="418" r:id="rId18"/>
    <p:sldId id="419" r:id="rId19"/>
    <p:sldId id="42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3"/>
    <a:srgbClr val="FFFFCC"/>
    <a:srgbClr val="0000FF"/>
    <a:srgbClr val="258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557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60" y="50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A394C-F57C-46F7-A237-44FDB0C72F8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B0726-9D2F-4C84-9635-1AD3060BC6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35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87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87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10" y="173708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61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2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03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7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47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14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0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 smtClean="0"/>
              <a:t>동의과학대학교 컴퓨터정보과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5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erge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7014328" cy="5611906"/>
          </a:xfrm>
        </p:spPr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하나로 모을 수 있음</a:t>
            </a:r>
            <a:endParaRPr lang="en-US" altLang="ko-KR" dirty="0" smtClean="0"/>
          </a:p>
          <a:p>
            <a:r>
              <a:rPr lang="ko-KR" altLang="en-US" dirty="0"/>
              <a:t>변경 내용의 이력이 모두 그대로 </a:t>
            </a:r>
            <a:r>
              <a:rPr lang="ko-KR" altLang="en-US" dirty="0" smtClean="0"/>
              <a:t>남아 있음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 merge testing</a:t>
            </a:r>
          </a:p>
          <a:p>
            <a:pPr lvl="1"/>
            <a:r>
              <a:rPr lang="en-US" altLang="ko-KR" dirty="0" smtClean="0"/>
              <a:t>master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</a:t>
            </a:r>
            <a:r>
              <a:rPr lang="ko-KR" altLang="en-US" dirty="0"/>
              <a:t>가리키는 </a:t>
            </a:r>
            <a:r>
              <a:rPr lang="ko-KR" altLang="en-US" dirty="0" err="1"/>
              <a:t>커밋이</a:t>
            </a:r>
            <a:r>
              <a:rPr lang="ko-KR" altLang="en-US" dirty="0"/>
              <a:t> </a:t>
            </a:r>
            <a:r>
              <a:rPr lang="en-US" altLang="ko-KR" dirty="0" smtClean="0"/>
              <a:t>testing</a:t>
            </a:r>
            <a:r>
              <a:rPr lang="ko-KR" altLang="en-US" dirty="0" smtClean="0"/>
              <a:t>과 </a:t>
            </a:r>
            <a:r>
              <a:rPr lang="ko-KR" altLang="en-US" dirty="0"/>
              <a:t>같은 위치로 </a:t>
            </a:r>
            <a:r>
              <a:rPr lang="ko-KR" altLang="en-US" dirty="0" smtClean="0"/>
              <a:t>이동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 fast-forward(</a:t>
            </a:r>
            <a:r>
              <a:rPr lang="ko-KR" altLang="en-US" dirty="0" smtClean="0">
                <a:sym typeface="Wingdings" panose="05000000000000000000" pitchFamily="2" charset="2"/>
              </a:rPr>
              <a:t>빨리 감기 병합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836" y="1162610"/>
            <a:ext cx="4397819" cy="47428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020" y="4472657"/>
            <a:ext cx="3067050" cy="180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conflict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indent="-457200">
              <a:spcBef>
                <a:spcPts val="1105"/>
              </a:spcBef>
              <a:tabLst>
                <a:tab pos="241300" algn="l"/>
              </a:tabLst>
            </a:pPr>
            <a:r>
              <a:rPr lang="ko-KR" altLang="en-US" spc="210" dirty="0">
                <a:latin typeface="나눔스퀘어OTF Light"/>
                <a:cs typeface="나눔스퀘어OTF Light"/>
              </a:rPr>
              <a:t>서로 다른 </a:t>
            </a:r>
            <a:r>
              <a:rPr lang="en-US" altLang="ko-KR" spc="55" dirty="0">
                <a:latin typeface="나눔스퀘어OTF Light"/>
                <a:cs typeface="나눔스퀘어OTF Light"/>
              </a:rPr>
              <a:t>branch</a:t>
            </a:r>
            <a:r>
              <a:rPr lang="ko-KR" altLang="en-US" spc="55" dirty="0">
                <a:latin typeface="나눔스퀘어OTF Light"/>
                <a:cs typeface="나눔스퀘어OTF Light"/>
              </a:rPr>
              <a:t>끼리 </a:t>
            </a:r>
            <a:r>
              <a:rPr lang="ko-KR" altLang="en-US" spc="210" dirty="0">
                <a:latin typeface="나눔스퀘어OTF Light"/>
                <a:cs typeface="나눔스퀘어OTF Light"/>
              </a:rPr>
              <a:t>병합했을 때 충돌이 일어나는</a:t>
            </a:r>
            <a:r>
              <a:rPr lang="ko-KR" altLang="en-US" spc="415" dirty="0">
                <a:latin typeface="나눔스퀘어OTF Light"/>
                <a:cs typeface="나눔스퀘어OTF Light"/>
              </a:rPr>
              <a:t> </a:t>
            </a:r>
            <a:r>
              <a:rPr lang="ko-KR" altLang="en-US" spc="210" dirty="0">
                <a:latin typeface="나눔스퀘어OTF Light"/>
                <a:cs typeface="나눔스퀘어OTF Light"/>
              </a:rPr>
              <a:t>현상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pPr marL="469900" marR="5080" indent="-457200"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210" dirty="0">
                <a:latin typeface="나눔스퀘어OTF Light"/>
                <a:cs typeface="나눔스퀘어OTF Light"/>
              </a:rPr>
              <a:t>서로 다른 </a:t>
            </a:r>
            <a:r>
              <a:rPr lang="en-US" altLang="ko-KR" spc="55" dirty="0">
                <a:latin typeface="나눔스퀘어OTF Light"/>
                <a:cs typeface="나눔스퀘어OTF Light"/>
              </a:rPr>
              <a:t>branch</a:t>
            </a:r>
            <a:r>
              <a:rPr lang="ko-KR" altLang="en-US" spc="55" dirty="0">
                <a:latin typeface="나눔스퀘어OTF Light"/>
                <a:cs typeface="나눔스퀘어OTF Light"/>
              </a:rPr>
              <a:t>에서 </a:t>
            </a:r>
            <a:r>
              <a:rPr lang="ko-KR" altLang="en-US" spc="210" dirty="0">
                <a:latin typeface="나눔스퀘어OTF Light"/>
                <a:cs typeface="나눔스퀘어OTF Light"/>
              </a:rPr>
              <a:t>같은 부분을 수정했을 때 </a:t>
            </a:r>
            <a:r>
              <a:rPr lang="en-US" altLang="ko-KR" spc="-5" dirty="0" smtClean="0">
                <a:latin typeface="나눔스퀘어OTF Light"/>
                <a:cs typeface="나눔스퀘어OTF Light"/>
              </a:rPr>
              <a:t>conflict </a:t>
            </a:r>
            <a:r>
              <a:rPr lang="ko-KR" altLang="en-US" spc="-5" dirty="0" smtClean="0">
                <a:latin typeface="나눔스퀘어OTF Light"/>
                <a:cs typeface="나눔스퀘어OTF Light"/>
              </a:rPr>
              <a:t>발생</a:t>
            </a:r>
            <a:endParaRPr lang="en-US" altLang="ko-KR" spc="-5" dirty="0" smtClean="0">
              <a:latin typeface="나눔스퀘어OTF Light"/>
              <a:cs typeface="나눔스퀘어OTF Light"/>
            </a:endParaRPr>
          </a:p>
          <a:p>
            <a:pPr marL="927100" marR="5080" lvl="1" indent="-457200"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나눔스퀘어OTF Light"/>
                <a:cs typeface="나눔스퀘어OTF Light"/>
              </a:rPr>
              <a:t>아래 그림에서 </a:t>
            </a:r>
            <a:r>
              <a:rPr lang="en-US" altLang="ko-KR" spc="-5" dirty="0" smtClean="0">
                <a:latin typeface="나눔스퀘어OTF Light"/>
                <a:cs typeface="나눔스퀘어OTF Light"/>
              </a:rPr>
              <a:t>master</a:t>
            </a:r>
            <a:r>
              <a:rPr lang="ko-KR" altLang="en-US" spc="-5" dirty="0" smtClean="0">
                <a:latin typeface="나눔스퀘어OTF Light"/>
                <a:cs typeface="나눔스퀘어OTF Light"/>
              </a:rPr>
              <a:t>와 </a:t>
            </a:r>
            <a:r>
              <a:rPr lang="en-US" altLang="ko-KR" spc="-5" dirty="0" smtClean="0">
                <a:latin typeface="나눔스퀘어OTF Light"/>
                <a:cs typeface="나눔스퀘어OTF Light"/>
              </a:rPr>
              <a:t>testing</a:t>
            </a:r>
            <a:r>
              <a:rPr lang="ko-KR" altLang="en-US" spc="-5" dirty="0" smtClean="0">
                <a:latin typeface="나눔스퀘어OTF Light"/>
                <a:cs typeface="나눔스퀘어OTF Light"/>
              </a:rPr>
              <a:t>에서 각각 같은 파일을 수정</a:t>
            </a:r>
            <a:endParaRPr lang="en-US" altLang="ko-KR" spc="-5" dirty="0" smtClean="0">
              <a:latin typeface="나눔스퀘어OTF Light"/>
              <a:cs typeface="나눔스퀘어OTF Light"/>
            </a:endParaRPr>
          </a:p>
          <a:p>
            <a:pPr marL="927100" marR="5080" lvl="1" indent="-457200">
              <a:spcBef>
                <a:spcPts val="1010"/>
              </a:spcBef>
              <a:tabLst>
                <a:tab pos="241300" algn="l"/>
              </a:tabLst>
            </a:pPr>
            <a:r>
              <a:rPr lang="ko-KR" altLang="en-US" spc="-5" dirty="0" smtClean="0">
                <a:latin typeface="나눔스퀘어OTF Light"/>
                <a:cs typeface="나눔스퀘어OTF Light"/>
              </a:rPr>
              <a:t>이 둘을 </a:t>
            </a:r>
            <a:r>
              <a:rPr lang="en-US" altLang="ko-KR" spc="-5" dirty="0" smtClean="0">
                <a:latin typeface="나눔스퀘어OTF Light"/>
                <a:cs typeface="나눔스퀘어OTF Light"/>
              </a:rPr>
              <a:t>merge </a:t>
            </a:r>
            <a:r>
              <a:rPr lang="ko-KR" altLang="en-US" spc="-5" dirty="0" smtClean="0">
                <a:latin typeface="나눔스퀘어OTF Light"/>
                <a:cs typeface="나눔스퀘어OTF Light"/>
              </a:rPr>
              <a:t>할 경우 </a:t>
            </a:r>
            <a:r>
              <a:rPr lang="en-US" altLang="ko-KR" spc="-5" dirty="0" smtClean="0">
                <a:latin typeface="나눔스퀘어OTF Light"/>
                <a:cs typeface="나눔스퀘어OTF Light"/>
              </a:rPr>
              <a:t>conflict </a:t>
            </a:r>
            <a:r>
              <a:rPr lang="ko-KR" altLang="en-US" spc="-5" dirty="0" smtClean="0">
                <a:latin typeface="나눔스퀘어OTF Light"/>
                <a:cs typeface="나눔스퀘어OTF Light"/>
              </a:rPr>
              <a:t>발생</a:t>
            </a:r>
            <a:endParaRPr lang="ko-KR" altLang="en-US" dirty="0">
              <a:latin typeface="나눔스퀘어OTF Light"/>
              <a:cs typeface="나눔스퀘어OTF Ligh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362" y="3214092"/>
            <a:ext cx="5534236" cy="32781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03362" y="4668516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hello.html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26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두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병합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checkout master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merge testing  </a:t>
            </a:r>
            <a:r>
              <a:rPr lang="en-US" altLang="ko-KR" dirty="0" smtClean="0"/>
              <a:t>//conflict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53" y="2483071"/>
            <a:ext cx="6391275" cy="3095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31915" y="4836386"/>
            <a:ext cx="5470885" cy="4763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conflict </a:t>
            </a:r>
            <a:r>
              <a:rPr lang="ko-KR" altLang="en-US" dirty="0" smtClean="0"/>
              <a:t>해결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파일을 수정한다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vi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add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commit –m “final hello”</a:t>
            </a:r>
          </a:p>
          <a:p>
            <a:pPr lvl="1"/>
            <a:endParaRPr lang="en-US" altLang="ko-KR" b="1" dirty="0">
              <a:solidFill>
                <a:srgbClr val="0000FF"/>
              </a:solidFill>
            </a:endParaRPr>
          </a:p>
          <a:p>
            <a:pPr lvl="1"/>
            <a:endParaRPr lang="en-US" altLang="ko-KR" b="1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log   </a:t>
            </a:r>
            <a:r>
              <a:rPr lang="en-US" altLang="ko-KR" dirty="0" smtClean="0"/>
              <a:t>//</a:t>
            </a:r>
            <a:r>
              <a:rPr lang="ko-KR" altLang="en-US" dirty="0" smtClean="0"/>
              <a:t>작업 확인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412" y="1649732"/>
            <a:ext cx="6204031" cy="37862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54674" y="3634451"/>
            <a:ext cx="5470885" cy="12847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91050" y="5436016"/>
            <a:ext cx="206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충돌난</a:t>
            </a:r>
            <a:r>
              <a:rPr lang="ko-KR" altLang="en-US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부분을 정리한다</a:t>
            </a:r>
            <a:r>
              <a:rPr lang="en-US" altLang="ko-KR" sz="24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.</a:t>
            </a:r>
            <a:endParaRPr lang="ko-KR" altLang="en-US" sz="24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9" name="직선 화살표 연결선 8"/>
          <p:cNvCxnSpPr>
            <a:stCxn id="7" idx="0"/>
            <a:endCxn id="6" idx="1"/>
          </p:cNvCxnSpPr>
          <p:nvPr/>
        </p:nvCxnSpPr>
        <p:spPr>
          <a:xfrm flipV="1">
            <a:off x="4421942" y="4276846"/>
            <a:ext cx="732732" cy="1159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939" y="2933361"/>
            <a:ext cx="2920168" cy="5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2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5240641" cy="5611906"/>
          </a:xfrm>
        </p:spPr>
        <p:txBody>
          <a:bodyPr/>
          <a:lstStyle/>
          <a:p>
            <a:r>
              <a:rPr lang="en-US" altLang="ko-KR" b="1" dirty="0">
                <a:solidFill>
                  <a:srgbClr val="0000FF"/>
                </a:solidFill>
              </a:rPr>
              <a:t>$ </a:t>
            </a:r>
            <a:r>
              <a:rPr lang="en-US" altLang="ko-KR" b="1" dirty="0" err="1">
                <a:solidFill>
                  <a:srgbClr val="0000FF"/>
                </a:solidFill>
              </a:rPr>
              <a:t>git</a:t>
            </a:r>
            <a:r>
              <a:rPr lang="en-US" altLang="ko-KR" b="1" dirty="0">
                <a:solidFill>
                  <a:srgbClr val="0000FF"/>
                </a:solidFill>
              </a:rPr>
              <a:t> log   </a:t>
            </a:r>
            <a:r>
              <a:rPr lang="en-US" altLang="ko-KR" dirty="0"/>
              <a:t>//</a:t>
            </a:r>
            <a:r>
              <a:rPr lang="ko-KR" altLang="en-US" dirty="0"/>
              <a:t>작업 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상위의 내용이 가장 최신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461" y="42099"/>
            <a:ext cx="6196315" cy="67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9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</a:t>
            </a:r>
            <a:r>
              <a:rPr lang="en-US" altLang="ko-KR" dirty="0" smtClean="0"/>
              <a:t>: branch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6846" y="2524172"/>
            <a:ext cx="7713632" cy="556014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워킹 디렉토리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dbProject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46846" y="1050157"/>
            <a:ext cx="1030791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한 회사의 고객정보 데이터베이스 구축을 위한 프로젝트를 실행 중에 있다</a:t>
            </a:r>
            <a:r>
              <a:rPr lang="en-US" altLang="ko-KR" sz="2400" dirty="0" smtClean="0">
                <a:latin typeface="+mj-lt"/>
              </a:rPr>
              <a:t>.</a:t>
            </a:r>
          </a:p>
          <a:p>
            <a:r>
              <a:rPr lang="en-US" altLang="ko-KR" sz="2400" dirty="0" err="1" smtClean="0">
                <a:latin typeface="+mj-lt"/>
              </a:rPr>
              <a:t>git</a:t>
            </a:r>
            <a:r>
              <a:rPr lang="ko-KR" altLang="en-US" sz="2400" dirty="0" smtClean="0">
                <a:latin typeface="+mj-lt"/>
              </a:rPr>
              <a:t>으로 모든 파일을 관리하고 있다</a:t>
            </a:r>
            <a:r>
              <a:rPr lang="en-US" altLang="ko-KR" sz="2400" dirty="0" smtClean="0">
                <a:latin typeface="+mj-lt"/>
              </a:rPr>
              <a:t>. </a:t>
            </a:r>
            <a:r>
              <a:rPr lang="ko-KR" altLang="en-US" sz="2400" dirty="0" smtClean="0">
                <a:latin typeface="+mj-lt"/>
              </a:rPr>
              <a:t>프로젝트 진행 중 다음과 같이 </a:t>
            </a:r>
            <a:r>
              <a:rPr lang="en-US" altLang="ko-KR" sz="2400" dirty="0" smtClean="0">
                <a:latin typeface="+mj-lt"/>
              </a:rPr>
              <a:t>local repository </a:t>
            </a:r>
            <a:r>
              <a:rPr lang="ko-KR" altLang="en-US" sz="2400" dirty="0" smtClean="0">
                <a:latin typeface="+mj-lt"/>
              </a:rPr>
              <a:t>에 발생하는 </a:t>
            </a:r>
            <a:r>
              <a:rPr lang="en-US" altLang="ko-KR" sz="2400" dirty="0" smtClean="0">
                <a:latin typeface="+mj-lt"/>
              </a:rPr>
              <a:t>conflict</a:t>
            </a:r>
            <a:r>
              <a:rPr lang="ko-KR" altLang="en-US" sz="2400" dirty="0" smtClean="0">
                <a:latin typeface="+mj-lt"/>
              </a:rPr>
              <a:t>를 해결 하시오</a:t>
            </a:r>
            <a:r>
              <a:rPr lang="en-US" altLang="ko-KR" sz="2400" dirty="0" smtClean="0">
                <a:latin typeface="+mj-lt"/>
              </a:rPr>
              <a:t>.</a:t>
            </a:r>
            <a:endParaRPr lang="ko-KR" altLang="en-US" sz="2400" dirty="0">
              <a:latin typeface="+mj-lt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046846" y="3565893"/>
            <a:ext cx="10203746" cy="556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위의 실습을 위해 필요한 명령어들을 나열하여 보시오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19514" y="4271058"/>
            <a:ext cx="9363919" cy="2037145"/>
          </a:xfrm>
          <a:prstGeom prst="rect">
            <a:avLst/>
          </a:prstGeom>
          <a:solidFill>
            <a:srgbClr val="FFFFF3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commit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log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branch 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checkout /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–global user.name</a:t>
            </a:r>
          </a:p>
          <a:p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diff / </a:t>
            </a:r>
            <a:r>
              <a:rPr lang="en-US" altLang="ko-KR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altLang="ko-K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merge --abort</a:t>
            </a:r>
            <a:endParaRPr lang="ko-KR" alt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96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810888" y="912453"/>
            <a:ext cx="10104039" cy="1981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: branch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377072" y="1821764"/>
            <a:ext cx="11434714" cy="561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91534" y="1304877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067" y="1330034"/>
            <a:ext cx="89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master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56000" y="1304877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개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데이터입력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>
            <a:off x="5565692" y="1542233"/>
            <a:ext cx="590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156000" y="2068806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</a:t>
            </a:r>
            <a:r>
              <a:rPr lang="ko-KR" altLang="en-US" sz="1400" dirty="0" smtClean="0">
                <a:solidFill>
                  <a:schemeClr val="tx1"/>
                </a:solidFill>
              </a:rPr>
              <a:t>개 데이터 입력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테이블 검색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13" idx="1"/>
          </p:cNvCxnSpPr>
          <p:nvPr/>
        </p:nvCxnSpPr>
        <p:spPr>
          <a:xfrm flipH="1" flipV="1">
            <a:off x="4998534" y="1779588"/>
            <a:ext cx="1157466" cy="52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17992" y="2274782"/>
            <a:ext cx="1333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dbProj_sub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67694" y="1304877"/>
            <a:ext cx="1319514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DB</a:t>
            </a:r>
            <a:r>
              <a:rPr lang="ko-KR" altLang="en-US" sz="1400" dirty="0" smtClean="0">
                <a:solidFill>
                  <a:schemeClr val="tx1"/>
                </a:solidFill>
              </a:rPr>
              <a:t>작성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 smtClean="0">
                <a:solidFill>
                  <a:schemeClr val="tx1"/>
                </a:solidFill>
              </a:rPr>
              <a:t>테이블작성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6" idx="1"/>
            <a:endCxn id="17" idx="3"/>
          </p:cNvCxnSpPr>
          <p:nvPr/>
        </p:nvCxnSpPr>
        <p:spPr>
          <a:xfrm flipH="1">
            <a:off x="3287208" y="1542233"/>
            <a:ext cx="704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8672601" y="1304877"/>
            <a:ext cx="1574157" cy="47471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병합된 데이터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/>
          <p:cNvCxnSpPr>
            <a:stCxn id="31" idx="1"/>
          </p:cNvCxnSpPr>
          <p:nvPr/>
        </p:nvCxnSpPr>
        <p:spPr>
          <a:xfrm flipH="1">
            <a:off x="7730157" y="1542233"/>
            <a:ext cx="942444" cy="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7730157" y="1514700"/>
            <a:ext cx="471222" cy="791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41669" y="1906466"/>
            <a:ext cx="85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merge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89983" y="189361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branch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50" y="3507674"/>
            <a:ext cx="4010025" cy="21812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968067" y="3160405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파일명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company.sql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131" y="3337664"/>
            <a:ext cx="5953125" cy="47353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131" y="4246975"/>
            <a:ext cx="5895975" cy="9144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620" y="5597148"/>
            <a:ext cx="6010275" cy="1190625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2269182" y="92874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95390" y="31499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①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5381839" y="303292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4442564" y="91800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②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399664" y="393543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6607030" y="95147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③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403871" y="52848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6599111" y="17657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3544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는 버전 제어 및 </a:t>
            </a:r>
            <a:r>
              <a:rPr lang="ko-KR" altLang="en-US" dirty="0" smtClean="0"/>
              <a:t>협업을 위한 </a:t>
            </a:r>
            <a:r>
              <a:rPr lang="ko-KR" altLang="en-US" dirty="0"/>
              <a:t>코드 호스팅 플랫폼</a:t>
            </a:r>
            <a:endParaRPr lang="en-US" altLang="ko-KR" dirty="0" smtClean="0"/>
          </a:p>
          <a:p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큰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저장소로 수백만 개발자가 수백만 프로젝트를 수행하는 중추</a:t>
            </a:r>
            <a:endParaRPr lang="en-US" altLang="ko-KR" dirty="0" smtClean="0"/>
          </a:p>
          <a:p>
            <a:r>
              <a:rPr lang="ko-KR" altLang="en-US" dirty="0"/>
              <a:t>많은 오픈 소스 프로젝트는 </a:t>
            </a:r>
            <a:r>
              <a:rPr lang="en-US" altLang="ko-KR" dirty="0"/>
              <a:t>GitHub</a:t>
            </a:r>
            <a:r>
              <a:rPr lang="ko-KR" altLang="en-US" dirty="0"/>
              <a:t>을 </a:t>
            </a:r>
            <a:r>
              <a:rPr lang="ko-KR" altLang="en-US" dirty="0" smtClean="0"/>
              <a:t>이용하여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호스팅</a:t>
            </a:r>
            <a:r>
              <a:rPr lang="en-US" altLang="ko-KR" dirty="0"/>
              <a:t>, </a:t>
            </a:r>
            <a:r>
              <a:rPr lang="ko-KR" altLang="en-US" dirty="0"/>
              <a:t>이슈 </a:t>
            </a:r>
            <a:r>
              <a:rPr lang="ko-KR" altLang="en-US" dirty="0" err="1"/>
              <a:t>트래킹</a:t>
            </a:r>
            <a:r>
              <a:rPr lang="en-US" altLang="ko-KR" dirty="0"/>
              <a:t>, </a:t>
            </a:r>
            <a:r>
              <a:rPr lang="ko-KR" altLang="en-US" dirty="0"/>
              <a:t>코드 </a:t>
            </a:r>
            <a:r>
              <a:rPr lang="ko-KR" altLang="en-US" dirty="0" smtClean="0"/>
              <a:t>리뷰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등의 작업 진행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898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 만들고 설정하기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344" y="1638512"/>
            <a:ext cx="4276545" cy="503122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79276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Repository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466" y="1057835"/>
            <a:ext cx="6729285" cy="561190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715195" y="2199189"/>
            <a:ext cx="2406392" cy="577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3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버전 관리 용어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Repository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프로젝트의 </a:t>
            </a:r>
            <a:r>
              <a:rPr lang="ko-KR" altLang="en-US" dirty="0"/>
              <a:t>현재 버전과 변경 이력 등의 정보를 저장하는 저장소</a:t>
            </a:r>
          </a:p>
          <a:p>
            <a:r>
              <a:rPr lang="ko-KR" altLang="en-US" dirty="0" smtClean="0"/>
              <a:t>가져오기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Import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버전 </a:t>
            </a:r>
            <a:r>
              <a:rPr lang="ko-KR" altLang="en-US" dirty="0"/>
              <a:t>관리되고 있지 않은 로컬 디렉토리의 파일을 처음으로 저장소</a:t>
            </a:r>
            <a:r>
              <a:rPr lang="en-US" altLang="ko-KR" dirty="0"/>
              <a:t>(repository)</a:t>
            </a:r>
            <a:r>
              <a:rPr lang="ko-KR" altLang="en-US" dirty="0"/>
              <a:t>에 복사함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out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저장소</a:t>
            </a:r>
            <a:r>
              <a:rPr lang="en-US" altLang="ko-KR" dirty="0"/>
              <a:t>(repository)</a:t>
            </a:r>
            <a:r>
              <a:rPr lang="ko-KR" altLang="en-US" dirty="0"/>
              <a:t>에서 파일을 가져옴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체크 </a:t>
            </a:r>
            <a:r>
              <a:rPr lang="ko-KR" altLang="en-US" dirty="0"/>
              <a:t>인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00FF"/>
                </a:solidFill>
              </a:rPr>
              <a:t>Check In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00FF"/>
                </a:solidFill>
              </a:rPr>
              <a:t>commit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smtClean="0"/>
              <a:t>체크 </a:t>
            </a:r>
            <a:r>
              <a:rPr lang="ko-KR" altLang="en-US" dirty="0"/>
              <a:t>아웃</a:t>
            </a:r>
            <a:r>
              <a:rPr lang="en-US" altLang="ko-KR" dirty="0"/>
              <a:t>(check out)</a:t>
            </a:r>
            <a:r>
              <a:rPr lang="ko-KR" altLang="en-US" dirty="0"/>
              <a:t>한 파일의 수정이 끝난 경우 저장소</a:t>
            </a:r>
            <a:r>
              <a:rPr lang="en-US" altLang="ko-KR" dirty="0"/>
              <a:t>(</a:t>
            </a:r>
            <a:r>
              <a:rPr lang="en-US" altLang="ko-KR" dirty="0" err="1"/>
              <a:t>respository</a:t>
            </a:r>
            <a:r>
              <a:rPr lang="en-US" altLang="ko-KR" dirty="0"/>
              <a:t>)</a:t>
            </a:r>
            <a:r>
              <a:rPr lang="ko-KR" altLang="en-US" dirty="0"/>
              <a:t>에 새로운 버전으로 갱신하는 작업</a:t>
            </a:r>
          </a:p>
          <a:p>
            <a:pPr lvl="1"/>
            <a:r>
              <a:rPr lang="ko-KR" altLang="en-US" dirty="0" smtClean="0"/>
              <a:t>이때 </a:t>
            </a:r>
            <a:r>
              <a:rPr lang="ko-KR" altLang="en-US" dirty="0"/>
              <a:t>이전에 갱신된 것이 있는 경우에 충돌</a:t>
            </a:r>
            <a:r>
              <a:rPr lang="en-US" altLang="ko-KR" dirty="0"/>
              <a:t>(conflict)</a:t>
            </a:r>
            <a:r>
              <a:rPr lang="ko-KR" altLang="en-US" dirty="0"/>
              <a:t>을 알려주며</a:t>
            </a:r>
            <a:r>
              <a:rPr lang="en-US" altLang="ko-KR" dirty="0"/>
              <a:t>, diff </a:t>
            </a:r>
            <a:r>
              <a:rPr lang="ko-KR" altLang="en-US" dirty="0"/>
              <a:t>도구를 이용해 수정하고 </a:t>
            </a:r>
            <a:r>
              <a:rPr lang="en-US" altLang="ko-KR" dirty="0"/>
              <a:t>commit</a:t>
            </a:r>
            <a:r>
              <a:rPr lang="ko-KR" altLang="en-US" dirty="0"/>
              <a:t>하는 </a:t>
            </a:r>
            <a:r>
              <a:rPr lang="ko-KR" altLang="en-US" dirty="0" smtClean="0"/>
              <a:t>과정을 거침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3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</a:t>
            </a:r>
            <a:r>
              <a:rPr lang="en-US" altLang="ko-KR" dirty="0" smtClean="0"/>
              <a:t>ranch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프로젝트와 독립적으로 개발을 진행할 수 있는 단위</a:t>
            </a:r>
            <a:endParaRPr lang="en-US" altLang="ko-KR" dirty="0" smtClean="0"/>
          </a:p>
          <a:p>
            <a:r>
              <a:rPr lang="ko-KR" altLang="en-US" dirty="0"/>
              <a:t>현재 프로젝트가 진행되는 상황에서 </a:t>
            </a:r>
            <a:r>
              <a:rPr lang="ko-KR" altLang="en-US" b="1" dirty="0">
                <a:solidFill>
                  <a:srgbClr val="0000FF"/>
                </a:solidFill>
              </a:rPr>
              <a:t>추가적인 기능</a:t>
            </a:r>
            <a:r>
              <a:rPr lang="ko-KR" altLang="en-US" dirty="0"/>
              <a:t>을 만들 때를 </a:t>
            </a:r>
            <a:r>
              <a:rPr lang="ko-KR" altLang="en-US" dirty="0" smtClean="0"/>
              <a:t>가정</a:t>
            </a:r>
            <a:endParaRPr lang="en-US" altLang="ko-KR" dirty="0"/>
          </a:p>
          <a:p>
            <a:pPr lvl="1"/>
            <a:r>
              <a:rPr lang="ko-KR" altLang="en-US" dirty="0" smtClean="0"/>
              <a:t>추가 </a:t>
            </a:r>
            <a:r>
              <a:rPr lang="ko-KR" altLang="en-US" dirty="0"/>
              <a:t>기능은 현재 프로젝트의 메인 기능에 영향을 주면 안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메인 작업과 </a:t>
            </a:r>
            <a:r>
              <a:rPr lang="ko-KR" altLang="en-US" dirty="0" smtClean="0"/>
              <a:t>추가 </a:t>
            </a:r>
            <a:r>
              <a:rPr lang="ko-KR" altLang="en-US" dirty="0"/>
              <a:t>작업은 개별적으로 </a:t>
            </a:r>
            <a:r>
              <a:rPr lang="ko-KR" altLang="en-US" dirty="0" smtClean="0"/>
              <a:t>진행됨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의 강력한 기능이며 다른 것과 구별되는 특징이 </a:t>
            </a:r>
            <a:r>
              <a:rPr lang="en-US" altLang="ko-KR" dirty="0" smtClean="0"/>
              <a:t>branch</a:t>
            </a:r>
            <a:endParaRPr lang="en-US" altLang="ko-KR" dirty="0"/>
          </a:p>
          <a:p>
            <a:r>
              <a:rPr lang="ko-KR" altLang="en-US" dirty="0" err="1" smtClean="0"/>
              <a:t>브랜치의</a:t>
            </a:r>
            <a:r>
              <a:rPr lang="ko-KR" altLang="en-US" dirty="0" smtClean="0"/>
              <a:t> 작업 내용은 </a:t>
            </a:r>
            <a:r>
              <a:rPr lang="en-US" altLang="ko-KR" dirty="0" smtClean="0"/>
              <a:t>merge </a:t>
            </a:r>
            <a:r>
              <a:rPr lang="ko-KR" altLang="en-US" dirty="0"/>
              <a:t>과정을 통해 메인 작업에 </a:t>
            </a:r>
            <a:r>
              <a:rPr lang="ko-KR" altLang="en-US" dirty="0" smtClean="0"/>
              <a:t>통합 가능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43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ko-KR" altLang="en-US" dirty="0" err="1" smtClean="0"/>
              <a:t>브랜치와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835150"/>
            <a:ext cx="5943600" cy="3114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58150" y="1304925"/>
            <a:ext cx="2372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현재 </a:t>
            </a:r>
            <a:r>
              <a:rPr lang="ko-KR" altLang="en-US" sz="2000" dirty="0" err="1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브랜치를</a:t>
            </a:r>
            <a:r>
              <a:rPr lang="ko-KR" altLang="en-US" sz="2000" dirty="0" smtClean="0">
                <a:solidFill>
                  <a:srgbClr val="0000FF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나타내는 포인터</a:t>
            </a:r>
            <a:endParaRPr lang="ko-KR" altLang="en-US" sz="2000" dirty="0">
              <a:solidFill>
                <a:srgbClr val="0000FF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448550" y="1647491"/>
            <a:ext cx="1104900" cy="324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2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새로 만들기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branch testing</a:t>
            </a:r>
          </a:p>
          <a:p>
            <a:pPr lvl="1"/>
            <a:r>
              <a:rPr lang="ko-KR" altLang="en-US" dirty="0" smtClean="0"/>
              <a:t>새로 만든 </a:t>
            </a:r>
            <a:r>
              <a:rPr lang="ko-KR" altLang="en-US" dirty="0" err="1" smtClean="0"/>
              <a:t>브랜치도</a:t>
            </a:r>
            <a:r>
              <a:rPr lang="ko-KR" altLang="en-US" dirty="0" smtClean="0"/>
              <a:t> 지금 작업 중인 마지막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가리킨다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180" y="2571750"/>
            <a:ext cx="6343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이동하기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checkout testing</a:t>
            </a:r>
          </a:p>
          <a:p>
            <a:pPr lvl="1"/>
            <a:r>
              <a:rPr lang="ko-KR" altLang="en-US" dirty="0" err="1" smtClean="0"/>
              <a:t>브랜치를</a:t>
            </a:r>
            <a:r>
              <a:rPr lang="ko-KR" altLang="en-US" dirty="0" smtClean="0"/>
              <a:t> 이동시키면 포인터 </a:t>
            </a:r>
            <a:r>
              <a:rPr lang="en-US" altLang="ko-KR" dirty="0" smtClean="0"/>
              <a:t>HEAD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testing</a:t>
            </a:r>
            <a:r>
              <a:rPr lang="ko-KR" altLang="en-US" dirty="0" smtClean="0"/>
              <a:t>을 가리킨다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605087"/>
            <a:ext cx="62865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7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브랜치에</a:t>
            </a:r>
            <a:r>
              <a:rPr lang="ko-KR" altLang="en-US" dirty="0" smtClean="0"/>
              <a:t> 따른 </a:t>
            </a:r>
            <a:r>
              <a:rPr lang="ko-KR" altLang="en-US" dirty="0" err="1" smtClean="0"/>
              <a:t>파일상태</a:t>
            </a:r>
            <a:r>
              <a:rPr lang="ko-KR" altLang="en-US" dirty="0" smtClean="0"/>
              <a:t> 확인하기</a:t>
            </a:r>
            <a:r>
              <a:rPr lang="en-US" altLang="ko-KR" dirty="0" smtClean="0"/>
              <a:t>(testing branch</a:t>
            </a:r>
            <a:r>
              <a:rPr lang="ko-KR" altLang="en-US" dirty="0" smtClean="0"/>
              <a:t>에서 작업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vi hello.html  </a:t>
            </a:r>
            <a:r>
              <a:rPr lang="en-US" altLang="ko-KR" dirty="0" smtClean="0"/>
              <a:t>//</a:t>
            </a:r>
            <a:r>
              <a:rPr lang="ko-KR" altLang="en-US" dirty="0" smtClean="0"/>
              <a:t>파일에 문장을 추가한다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commit –a –m “make a change” </a:t>
            </a:r>
            <a:r>
              <a:rPr lang="en-US" altLang="ko-KR" dirty="0" smtClean="0"/>
              <a:t>//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r>
              <a:rPr lang="ko-KR" altLang="en-US" dirty="0" smtClean="0"/>
              <a:t>을 함께 실행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4E44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ko-KR" altLang="ko-KR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새로 커밋해서</a:t>
            </a:r>
            <a:r>
              <a:rPr lang="en-US" altLang="ko-KR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testing</a:t>
            </a:r>
            <a:r>
              <a:rPr lang="ko-KR" altLang="ko-KR" dirty="0" err="1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앞으로 </a:t>
            </a:r>
            <a:r>
              <a:rPr lang="ko-KR" altLang="ko-KR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이동</a:t>
            </a:r>
            <a:endParaRPr lang="en-US" altLang="ko-KR" dirty="0" smtClean="0">
              <a:solidFill>
                <a:srgbClr val="4E44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ko-KR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</a:t>
            </a:r>
            <a:r>
              <a:rPr lang="ko-KR" altLang="ko-KR" dirty="0" err="1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브랜치는</a:t>
            </a:r>
            <a:r>
              <a:rPr lang="ko-KR" altLang="ko-KR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여전히 이전 </a:t>
            </a:r>
            <a:r>
              <a:rPr lang="ko-KR" altLang="ko-KR" dirty="0" err="1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커밋을</a:t>
            </a:r>
            <a:r>
              <a:rPr lang="ko-KR" altLang="ko-KR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ko-KR" dirty="0" smtClean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가리</a:t>
            </a:r>
            <a:r>
              <a:rPr lang="ko-KR" altLang="en-US" dirty="0">
                <a:solidFill>
                  <a:srgbClr val="4E44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55" y="3916589"/>
            <a:ext cx="5970495" cy="25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057835"/>
            <a:ext cx="11889774" cy="561190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master </a:t>
            </a:r>
            <a:r>
              <a:rPr lang="ko-KR" altLang="en-US" dirty="0" err="1" smtClean="0"/>
              <a:t>브랜치로</a:t>
            </a:r>
            <a:r>
              <a:rPr lang="ko-KR" altLang="en-US" dirty="0" smtClean="0"/>
              <a:t> 이동하여 같은 파일을 변경</a:t>
            </a:r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checkout master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vi hello.html   </a:t>
            </a:r>
            <a:r>
              <a:rPr lang="en-US" altLang="ko-KR" dirty="0" smtClean="0"/>
              <a:t>//</a:t>
            </a:r>
            <a:r>
              <a:rPr lang="ko-KR" altLang="en-US" dirty="0" smtClean="0"/>
              <a:t>파일 변경을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commit –a –m “made other change” </a:t>
            </a:r>
            <a:r>
              <a:rPr lang="en-US" altLang="ko-KR" dirty="0" smtClean="0"/>
              <a:t>//add 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commit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한꺼번에 실행</a:t>
            </a:r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/>
              <a:t>master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hello.html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testing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hello.html</a:t>
            </a:r>
            <a:r>
              <a:rPr lang="ko-KR" altLang="en-US" dirty="0" smtClean="0"/>
              <a:t>파일 내용을 확인</a:t>
            </a:r>
            <a:endParaRPr lang="en-US" altLang="ko-KR" dirty="0" smtClean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branch  </a:t>
            </a:r>
            <a:r>
              <a:rPr lang="en-US" altLang="ko-KR" dirty="0" smtClean="0"/>
              <a:t>//</a:t>
            </a:r>
            <a:r>
              <a:rPr lang="ko-KR" altLang="en-US" dirty="0" smtClean="0"/>
              <a:t>현재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확인</a:t>
            </a:r>
            <a:r>
              <a:rPr lang="en-US" altLang="ko-KR" dirty="0" smtClean="0"/>
              <a:t>(master)</a:t>
            </a:r>
            <a:endParaRPr lang="en-US" altLang="ko-KR" dirty="0"/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cat hello.html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branch testing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git</a:t>
            </a:r>
            <a:r>
              <a:rPr lang="en-US" altLang="ko-KR" b="1" dirty="0" smtClean="0">
                <a:solidFill>
                  <a:srgbClr val="0000FF"/>
                </a:solidFill>
              </a:rPr>
              <a:t> branch </a:t>
            </a:r>
          </a:p>
          <a:p>
            <a:pPr lvl="1"/>
            <a:r>
              <a:rPr lang="en-US" altLang="ko-KR" b="1" dirty="0" smtClean="0">
                <a:solidFill>
                  <a:srgbClr val="0000FF"/>
                </a:solidFill>
              </a:rPr>
              <a:t>$ cat hello.html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743" y="3863788"/>
            <a:ext cx="4293394" cy="2543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5225" y="2790825"/>
            <a:ext cx="4280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한번도 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되지 않은 파일은 </a:t>
            </a:r>
            <a:r>
              <a:rPr lang="en-US" altLang="ko-KR" sz="2000" dirty="0" err="1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git</a:t>
            </a:r>
            <a:r>
              <a:rPr lang="en-US" altLang="ko-KR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add</a:t>
            </a:r>
            <a:r>
              <a:rPr lang="ko-KR" altLang="en-US" sz="2000" dirty="0" smtClean="0">
                <a:solidFill>
                  <a:srgbClr val="FF0000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명령을 해주어야 함</a:t>
            </a:r>
            <a:endParaRPr lang="ko-KR" altLang="en-US" sz="2000" dirty="0">
              <a:solidFill>
                <a:srgbClr val="FF0000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77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branch </a:t>
            </a:r>
            <a:r>
              <a:rPr lang="ko-KR" altLang="en-US" dirty="0" smtClean="0"/>
              <a:t>관련 명령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584585"/>
              </p:ext>
            </p:extLst>
          </p:nvPr>
        </p:nvGraphicFramePr>
        <p:xfrm>
          <a:off x="602588" y="1585663"/>
          <a:ext cx="10617862" cy="4438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3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8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lt"/>
                          <a:ea typeface="맑은 고딕" pitchFamily="50" charset="-127"/>
                        </a:rPr>
                        <a:t>명령어</a:t>
                      </a:r>
                      <a:endParaRPr lang="ko-KR" altLang="en-US" sz="1800" b="1" dirty="0"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 smtClean="0">
                          <a:latin typeface="+mj-lt"/>
                          <a:ea typeface="맑은 고딕" pitchFamily="50" charset="-127"/>
                        </a:rPr>
                        <a:t>설명</a:t>
                      </a:r>
                      <a:endParaRPr lang="ko-KR" altLang="en-US" sz="1800" b="1" dirty="0">
                        <a:latin typeface="+mj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 branch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현재 사용하고 있는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브랜치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(*)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와 생성된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브랜치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 목록을 화면에</a:t>
                      </a:r>
                      <a:r>
                        <a:rPr lang="ko-KR" altLang="en-US" sz="1800" spc="-20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출력</a:t>
                      </a: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 branch -v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lt"/>
                          <a:ea typeface="+mn-ea"/>
                        </a:rPr>
                        <a:t>브랜치마다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 마지막 </a:t>
                      </a:r>
                      <a:r>
                        <a:rPr lang="ko-KR" altLang="en-US" sz="1800" dirty="0" err="1" smtClean="0">
                          <a:latin typeface="+mj-lt"/>
                          <a:ea typeface="+mn-ea"/>
                        </a:rPr>
                        <a:t>커밋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 메시지 출력</a:t>
                      </a: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889119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lt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</a:rPr>
                        <a:t> branch &lt;branch</a:t>
                      </a:r>
                      <a:r>
                        <a:rPr lang="ko-KR" altLang="en-US" sz="1800" b="1" dirty="0" smtClean="0">
                          <a:latin typeface="+mj-lt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lt"/>
                        </a:rPr>
                        <a:t>&gt;</a:t>
                      </a:r>
                      <a:endParaRPr lang="ko-KR" altLang="en-US" sz="1800" b="1" dirty="0" smtClean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&lt;branch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명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&gt;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으로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 branch 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생성</a:t>
                      </a: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latin typeface="+mj-lt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</a:rPr>
                        <a:t> checkout &lt;branch</a:t>
                      </a:r>
                      <a:r>
                        <a:rPr lang="ko-KR" altLang="en-US" sz="1800" b="1" dirty="0" smtClean="0">
                          <a:latin typeface="+mj-lt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lt"/>
                        </a:rPr>
                        <a:t>&gt;</a:t>
                      </a:r>
                      <a:endParaRPr lang="ko-KR" altLang="en-US" sz="1800" b="1" dirty="0" smtClean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&lt;branch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r>
                        <a:rPr lang="ko-KR" alt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으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로 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branch 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변경</a:t>
                      </a: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32802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checkout  -b &lt;branch</a:t>
                      </a:r>
                      <a:r>
                        <a:rPr lang="ko-KR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명</a:t>
                      </a:r>
                      <a:r>
                        <a:rPr lang="en-US" altLang="ko-KR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ko-KR" altLang="en-US" sz="1800" b="1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해당 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브랜치를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 생성하면서 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checkout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까지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(</a:t>
                      </a:r>
                      <a:r>
                        <a:rPr lang="ko-KR" altLang="en-US" sz="1800" spc="-5" dirty="0" err="1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브랜치변경</a:t>
                      </a:r>
                      <a:r>
                        <a:rPr lang="en-US" altLang="ko-KR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) </a:t>
                      </a:r>
                      <a:r>
                        <a:rPr lang="ko-KR" altLang="en-US" sz="1800" spc="-5" dirty="0" smtClean="0">
                          <a:solidFill>
                            <a:srgbClr val="2D2D2D"/>
                          </a:solidFill>
                          <a:latin typeface="나눔바른고딕"/>
                          <a:cs typeface="나눔바른고딕"/>
                        </a:rPr>
                        <a:t>하는 명령</a:t>
                      </a: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 branch –d &lt;branch</a:t>
                      </a:r>
                      <a:r>
                        <a:rPr lang="ko-KR" altLang="en-US" sz="1800" b="1" dirty="0" smtClean="0">
                          <a:latin typeface="+mj-lt"/>
                          <a:ea typeface="+mn-ea"/>
                        </a:rPr>
                        <a:t>명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&gt;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err="1" smtClean="0">
                          <a:latin typeface="+mj-lt"/>
                          <a:ea typeface="+mn-ea"/>
                        </a:rPr>
                        <a:t>브랜치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 삭제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(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현재 </a:t>
                      </a:r>
                      <a:r>
                        <a:rPr lang="ko-KR" altLang="en-US" sz="1800" dirty="0" err="1" smtClean="0">
                          <a:latin typeface="+mj-lt"/>
                          <a:ea typeface="+mn-ea"/>
                        </a:rPr>
                        <a:t>브랜치가</a:t>
                      </a: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 아닌 것만 삭제 가능</a:t>
                      </a:r>
                      <a:r>
                        <a:rPr lang="en-US" altLang="ko-KR" sz="1800" dirty="0" smtClean="0">
                          <a:latin typeface="+mj-lt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809597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 diff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r>
                        <a:rPr lang="ko-KR" altLang="en-US" sz="1800" dirty="0" smtClean="0">
                          <a:latin typeface="+mj-lt"/>
                          <a:ea typeface="+mn-ea"/>
                        </a:rPr>
                        <a:t>충돌 시 충돌 내용 화면 출력</a:t>
                      </a: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04968"/>
                  </a:ext>
                </a:extLst>
              </a:tr>
              <a:tr h="4748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err="1" smtClean="0">
                          <a:latin typeface="+mj-lt"/>
                          <a:ea typeface="+mn-ea"/>
                        </a:rPr>
                        <a:t>git</a:t>
                      </a:r>
                      <a:r>
                        <a:rPr lang="en-US" altLang="ko-KR" sz="1800" b="1" dirty="0" smtClean="0">
                          <a:latin typeface="+mj-lt"/>
                          <a:ea typeface="+mn-ea"/>
                        </a:rPr>
                        <a:t> merge </a:t>
                      </a:r>
                      <a:r>
                        <a:rPr lang="en-US" altLang="ko-KR" sz="1800" b="1" smtClean="0">
                          <a:latin typeface="+mj-lt"/>
                          <a:ea typeface="+mn-ea"/>
                        </a:rPr>
                        <a:t>--abort</a:t>
                      </a:r>
                      <a:endParaRPr lang="ko-KR" altLang="en-US" sz="1800" b="1" dirty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eaLnBrk="1" hangingPunct="1">
                        <a:buFont typeface="Georgia" panose="02040502050405020303" pitchFamily="18" charset="0"/>
                        <a:buNone/>
                        <a:defRPr/>
                      </a:pPr>
                      <a:endParaRPr lang="en-US" altLang="ko-KR" sz="1800" dirty="0" smtClean="0">
                        <a:latin typeface="+mj-lt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628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-2.potx" id="{CA63959F-060B-4DFD-9019-B21C5DA1F918}" vid="{BECFE042-065C-4F14-9627-FAFEBBB0FB8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2019-2</Template>
  <TotalTime>11068</TotalTime>
  <Words>741</Words>
  <Application>Microsoft Office PowerPoint</Application>
  <PresentationFormat>와이드스크린</PresentationFormat>
  <Paragraphs>145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나눔바른고딕</vt:lpstr>
      <vt:lpstr>나눔손글씨 펜</vt:lpstr>
      <vt:lpstr>나눔스퀘어OTF Light</vt:lpstr>
      <vt:lpstr>맑은 고딕</vt:lpstr>
      <vt:lpstr>Arial</vt:lpstr>
      <vt:lpstr>Courier New</vt:lpstr>
      <vt:lpstr>Georgia</vt:lpstr>
      <vt:lpstr>Wingdings</vt:lpstr>
      <vt:lpstr>Office 테마</vt:lpstr>
      <vt:lpstr>Git</vt:lpstr>
      <vt:lpstr>버전 관리 용어</vt:lpstr>
      <vt:lpstr>branch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branch 관련 명령</vt:lpstr>
      <vt:lpstr>merge</vt:lpstr>
      <vt:lpstr>conflict</vt:lpstr>
      <vt:lpstr>PowerPoint 프레젠테이션</vt:lpstr>
      <vt:lpstr>PowerPoint 프레젠테이션</vt:lpstr>
      <vt:lpstr>PowerPoint 프레젠테이션</vt:lpstr>
      <vt:lpstr>실습 : branch</vt:lpstr>
      <vt:lpstr>실습 : branch</vt:lpstr>
      <vt:lpstr>Github</vt:lpstr>
      <vt:lpstr>github 계정 만들고 설정하기</vt:lpstr>
      <vt:lpstr>Repository 생성하기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서블릿 기초</dc:title>
  <dc:creator>jinsook</dc:creator>
  <cp:lastModifiedBy>jinsook</cp:lastModifiedBy>
  <cp:revision>241</cp:revision>
  <dcterms:created xsi:type="dcterms:W3CDTF">2019-09-14T08:49:10Z</dcterms:created>
  <dcterms:modified xsi:type="dcterms:W3CDTF">2019-12-06T01:16:28Z</dcterms:modified>
</cp:coreProperties>
</file>