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0655300" cy="7523163"/>
  <p:notesSz cx="7523163" cy="106553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98513" y="2336800"/>
            <a:ext cx="9058275" cy="1612900"/>
          </a:xfrm>
        </p:spPr>
        <p:txBody>
          <a:bodyPr/>
          <a:lstStyle/>
          <a:p>
            <a:r>
              <a:rPr lang="es-ES" smtClean="0"/>
              <a:t>Haga clic para modificar el estilo de título del patrón</a:t>
            </a:r>
            <a:endParaRPr lang="es-EC"/>
          </a:p>
        </p:txBody>
      </p:sp>
      <p:sp>
        <p:nvSpPr>
          <p:cNvPr id="3" name="2 Subtítulo"/>
          <p:cNvSpPr>
            <a:spLocks noGrp="1"/>
          </p:cNvSpPr>
          <p:nvPr>
            <p:ph type="subTitle" idx="1"/>
          </p:nvPr>
        </p:nvSpPr>
        <p:spPr>
          <a:xfrm>
            <a:off x="1598613" y="4262438"/>
            <a:ext cx="7458075" cy="1924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C"/>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B511CFA7-B068-4848-8B0E-6CC3A76FB490}" type="slidenum">
              <a:rPr lang="en-US"/>
              <a:pPr/>
              <a:t>‹Nº›</a:t>
            </a:fld>
            <a:endParaRPr lang="en-US"/>
          </a:p>
        </p:txBody>
      </p:sp>
    </p:spTree>
    <p:extLst>
      <p:ext uri="{BB962C8B-B14F-4D97-AF65-F5344CB8AC3E}">
        <p14:creationId xmlns:p14="http://schemas.microsoft.com/office/powerpoint/2010/main" val="157323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C650DA3D-9B0A-4B12-B177-2CB3783854BC}" type="slidenum">
              <a:rPr lang="en-US"/>
              <a:pPr/>
              <a:t>‹Nº›</a:t>
            </a:fld>
            <a:endParaRPr lang="en-US"/>
          </a:p>
        </p:txBody>
      </p:sp>
    </p:spTree>
    <p:extLst>
      <p:ext uri="{BB962C8B-B14F-4D97-AF65-F5344CB8AC3E}">
        <p14:creationId xmlns:p14="http://schemas.microsoft.com/office/powerpoint/2010/main" val="139750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593013" y="668338"/>
            <a:ext cx="2263775" cy="6018212"/>
          </a:xfrm>
        </p:spPr>
        <p:txBody>
          <a:bodyPr vert="eaVert"/>
          <a:lstStyle/>
          <a:p>
            <a:r>
              <a:rPr lang="es-ES" smtClean="0"/>
              <a:t>Haga clic para modificar el estilo de título del patrón</a:t>
            </a:r>
            <a:endParaRPr lang="es-EC"/>
          </a:p>
        </p:txBody>
      </p:sp>
      <p:sp>
        <p:nvSpPr>
          <p:cNvPr id="3" name="2 Marcador de texto vertical"/>
          <p:cNvSpPr>
            <a:spLocks noGrp="1"/>
          </p:cNvSpPr>
          <p:nvPr>
            <p:ph type="body" orient="vert" idx="1"/>
          </p:nvPr>
        </p:nvSpPr>
        <p:spPr>
          <a:xfrm>
            <a:off x="798513" y="668338"/>
            <a:ext cx="6642100" cy="60182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37F739C1-709E-49AD-8D64-C243A69240DF}" type="slidenum">
              <a:rPr lang="en-US"/>
              <a:pPr/>
              <a:t>‹Nº›</a:t>
            </a:fld>
            <a:endParaRPr lang="en-US"/>
          </a:p>
        </p:txBody>
      </p:sp>
    </p:spTree>
    <p:extLst>
      <p:ext uri="{BB962C8B-B14F-4D97-AF65-F5344CB8AC3E}">
        <p14:creationId xmlns:p14="http://schemas.microsoft.com/office/powerpoint/2010/main" val="334074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EB3CAF30-5A6B-4CF0-9D50-EB171A575F3A}" type="slidenum">
              <a:rPr lang="en-US"/>
              <a:pPr/>
              <a:t>‹Nº›</a:t>
            </a:fld>
            <a:endParaRPr lang="en-US"/>
          </a:p>
        </p:txBody>
      </p:sp>
    </p:spTree>
    <p:extLst>
      <p:ext uri="{BB962C8B-B14F-4D97-AF65-F5344CB8AC3E}">
        <p14:creationId xmlns:p14="http://schemas.microsoft.com/office/powerpoint/2010/main" val="168140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41375" y="4833938"/>
            <a:ext cx="9056688" cy="1493837"/>
          </a:xfrm>
        </p:spPr>
        <p:txBody>
          <a:bodyPr anchor="t"/>
          <a:lstStyle>
            <a:lvl1pPr algn="l">
              <a:defRPr sz="4000" b="1" cap="all"/>
            </a:lvl1p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841375" y="3189288"/>
            <a:ext cx="9056688" cy="16446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5D5D5726-EDDA-4F2A-826B-6A6CB5386753}" type="slidenum">
              <a:rPr lang="en-US"/>
              <a:pPr/>
              <a:t>‹Nº›</a:t>
            </a:fld>
            <a:endParaRPr lang="en-US"/>
          </a:p>
        </p:txBody>
      </p:sp>
    </p:spTree>
    <p:extLst>
      <p:ext uri="{BB962C8B-B14F-4D97-AF65-F5344CB8AC3E}">
        <p14:creationId xmlns:p14="http://schemas.microsoft.com/office/powerpoint/2010/main" val="161993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contenido"/>
          <p:cNvSpPr>
            <a:spLocks noGrp="1"/>
          </p:cNvSpPr>
          <p:nvPr>
            <p:ph sz="half" idx="1"/>
          </p:nvPr>
        </p:nvSpPr>
        <p:spPr>
          <a:xfrm>
            <a:off x="798513" y="2173288"/>
            <a:ext cx="4452937" cy="4513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contenido"/>
          <p:cNvSpPr>
            <a:spLocks noGrp="1"/>
          </p:cNvSpPr>
          <p:nvPr>
            <p:ph sz="half" idx="2"/>
          </p:nvPr>
        </p:nvSpPr>
        <p:spPr>
          <a:xfrm>
            <a:off x="5403850" y="2173288"/>
            <a:ext cx="4452938" cy="4513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CEFC36B3-0E8B-4044-97B2-F6E244EF1631}" type="slidenum">
              <a:rPr lang="en-US"/>
              <a:pPr/>
              <a:t>‹Nº›</a:t>
            </a:fld>
            <a:endParaRPr lang="en-US"/>
          </a:p>
        </p:txBody>
      </p:sp>
    </p:spTree>
    <p:extLst>
      <p:ext uri="{BB962C8B-B14F-4D97-AF65-F5344CB8AC3E}">
        <p14:creationId xmlns:p14="http://schemas.microsoft.com/office/powerpoint/2010/main" val="333163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301625"/>
            <a:ext cx="9588500" cy="1254125"/>
          </a:xfrm>
        </p:spPr>
        <p:txBody>
          <a:bodyPr/>
          <a:lstStyle>
            <a:lvl1pPr>
              <a:defRPr/>
            </a:lvl1p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533400" y="1684338"/>
            <a:ext cx="4706938" cy="701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533400" y="2386013"/>
            <a:ext cx="4706938" cy="4333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4 Marcador de texto"/>
          <p:cNvSpPr>
            <a:spLocks noGrp="1"/>
          </p:cNvSpPr>
          <p:nvPr>
            <p:ph type="body" sz="quarter" idx="3"/>
          </p:nvPr>
        </p:nvSpPr>
        <p:spPr>
          <a:xfrm>
            <a:off x="5413375" y="1684338"/>
            <a:ext cx="4708525" cy="701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413375" y="2386013"/>
            <a:ext cx="4708525" cy="4333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09D7C250-3411-4F68-BD71-15809359EF87}" type="slidenum">
              <a:rPr lang="en-US"/>
              <a:pPr/>
              <a:t>‹Nº›</a:t>
            </a:fld>
            <a:endParaRPr lang="en-US"/>
          </a:p>
        </p:txBody>
      </p:sp>
    </p:spTree>
    <p:extLst>
      <p:ext uri="{BB962C8B-B14F-4D97-AF65-F5344CB8AC3E}">
        <p14:creationId xmlns:p14="http://schemas.microsoft.com/office/powerpoint/2010/main" val="300706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0CE206AC-9952-408B-B7D6-4345BB903F8A}" type="slidenum">
              <a:rPr lang="en-US"/>
              <a:pPr/>
              <a:t>‹Nº›</a:t>
            </a:fld>
            <a:endParaRPr lang="en-US"/>
          </a:p>
        </p:txBody>
      </p:sp>
    </p:spTree>
    <p:extLst>
      <p:ext uri="{BB962C8B-B14F-4D97-AF65-F5344CB8AC3E}">
        <p14:creationId xmlns:p14="http://schemas.microsoft.com/office/powerpoint/2010/main" val="308884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D32291BA-449F-45DB-8CA3-31FD1FBD5EEB}" type="slidenum">
              <a:rPr lang="en-US"/>
              <a:pPr/>
              <a:t>‹Nº›</a:t>
            </a:fld>
            <a:endParaRPr lang="en-US"/>
          </a:p>
        </p:txBody>
      </p:sp>
    </p:spTree>
    <p:extLst>
      <p:ext uri="{BB962C8B-B14F-4D97-AF65-F5344CB8AC3E}">
        <p14:creationId xmlns:p14="http://schemas.microsoft.com/office/powerpoint/2010/main" val="1822218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3400" y="300038"/>
            <a:ext cx="3505200" cy="1274762"/>
          </a:xfrm>
        </p:spPr>
        <p:txBody>
          <a:bodyPr anchor="b"/>
          <a:lstStyle>
            <a:lvl1pPr algn="l">
              <a:defRPr sz="2000" b="1"/>
            </a:lvl1pPr>
          </a:lstStyle>
          <a:p>
            <a:r>
              <a:rPr lang="es-ES" smtClean="0"/>
              <a:t>Haga clic para modificar el estilo de título del patrón</a:t>
            </a:r>
            <a:endParaRPr lang="es-EC"/>
          </a:p>
        </p:txBody>
      </p:sp>
      <p:sp>
        <p:nvSpPr>
          <p:cNvPr id="3" name="2 Marcador de contenido"/>
          <p:cNvSpPr>
            <a:spLocks noGrp="1"/>
          </p:cNvSpPr>
          <p:nvPr>
            <p:ph idx="1"/>
          </p:nvPr>
        </p:nvSpPr>
        <p:spPr>
          <a:xfrm>
            <a:off x="4165600" y="300038"/>
            <a:ext cx="5956300" cy="6419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texto"/>
          <p:cNvSpPr>
            <a:spLocks noGrp="1"/>
          </p:cNvSpPr>
          <p:nvPr>
            <p:ph type="body" sz="half" idx="2"/>
          </p:nvPr>
        </p:nvSpPr>
        <p:spPr>
          <a:xfrm>
            <a:off x="533400" y="1574800"/>
            <a:ext cx="3505200" cy="5145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91744C5E-2014-4A10-A05B-73C9C786F969}" type="slidenum">
              <a:rPr lang="en-US"/>
              <a:pPr/>
              <a:t>‹Nº›</a:t>
            </a:fld>
            <a:endParaRPr lang="en-US"/>
          </a:p>
        </p:txBody>
      </p:sp>
    </p:spTree>
    <p:extLst>
      <p:ext uri="{BB962C8B-B14F-4D97-AF65-F5344CB8AC3E}">
        <p14:creationId xmlns:p14="http://schemas.microsoft.com/office/powerpoint/2010/main" val="305045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089150" y="5265738"/>
            <a:ext cx="6392863" cy="622300"/>
          </a:xfrm>
        </p:spPr>
        <p:txBody>
          <a:bodyPr anchor="b"/>
          <a:lstStyle>
            <a:lvl1pPr algn="l">
              <a:defRPr sz="2000" b="1"/>
            </a:lvl1pPr>
          </a:lstStyle>
          <a:p>
            <a:r>
              <a:rPr lang="es-ES" smtClean="0"/>
              <a:t>Haga clic para modificar el estilo de título del patrón</a:t>
            </a:r>
            <a:endParaRPr lang="es-EC"/>
          </a:p>
        </p:txBody>
      </p:sp>
      <p:sp>
        <p:nvSpPr>
          <p:cNvPr id="3" name="2 Marcador de posición de imagen"/>
          <p:cNvSpPr>
            <a:spLocks noGrp="1"/>
          </p:cNvSpPr>
          <p:nvPr>
            <p:ph type="pic" idx="1"/>
          </p:nvPr>
        </p:nvSpPr>
        <p:spPr>
          <a:xfrm>
            <a:off x="2089150" y="671513"/>
            <a:ext cx="6392863" cy="4514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3 Marcador de texto"/>
          <p:cNvSpPr>
            <a:spLocks noGrp="1"/>
          </p:cNvSpPr>
          <p:nvPr>
            <p:ph type="body" sz="half" idx="2"/>
          </p:nvPr>
        </p:nvSpPr>
        <p:spPr>
          <a:xfrm>
            <a:off x="2089150" y="5888038"/>
            <a:ext cx="6392863" cy="882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E7EAE97F-129D-4F55-811A-11D5948BD481}" type="slidenum">
              <a:rPr lang="en-US"/>
              <a:pPr/>
              <a:t>‹Nº›</a:t>
            </a:fld>
            <a:endParaRPr lang="en-US"/>
          </a:p>
        </p:txBody>
      </p:sp>
    </p:spTree>
    <p:extLst>
      <p:ext uri="{BB962C8B-B14F-4D97-AF65-F5344CB8AC3E}">
        <p14:creationId xmlns:p14="http://schemas.microsoft.com/office/powerpoint/2010/main" val="130868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98513" y="668338"/>
            <a:ext cx="905827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98513" y="2173288"/>
            <a:ext cx="9058275" cy="451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98513" y="6854825"/>
            <a:ext cx="22193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500"/>
            </a:lvl1pPr>
          </a:lstStyle>
          <a:p>
            <a:endParaRPr lang="en-US"/>
          </a:p>
        </p:txBody>
      </p:sp>
      <p:sp>
        <p:nvSpPr>
          <p:cNvPr id="1029" name="Rectangle 5"/>
          <p:cNvSpPr>
            <a:spLocks noGrp="1" noChangeArrowheads="1"/>
          </p:cNvSpPr>
          <p:nvPr>
            <p:ph type="ftr" sz="quarter" idx="3"/>
          </p:nvPr>
        </p:nvSpPr>
        <p:spPr bwMode="auto">
          <a:xfrm>
            <a:off x="3640138" y="6854825"/>
            <a:ext cx="33750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500"/>
            </a:lvl1pPr>
          </a:lstStyle>
          <a:p>
            <a:endParaRPr lang="en-US"/>
          </a:p>
        </p:txBody>
      </p:sp>
      <p:sp>
        <p:nvSpPr>
          <p:cNvPr id="1030" name="Rectangle 6"/>
          <p:cNvSpPr>
            <a:spLocks noGrp="1" noChangeArrowheads="1"/>
          </p:cNvSpPr>
          <p:nvPr>
            <p:ph type="sldNum" sz="quarter" idx="4"/>
          </p:nvPr>
        </p:nvSpPr>
        <p:spPr bwMode="auto">
          <a:xfrm>
            <a:off x="7635875" y="6854825"/>
            <a:ext cx="2220913"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500"/>
            </a:lvl1pPr>
          </a:lstStyle>
          <a:p>
            <a:fld id="{350947F0-29A8-4A7C-83A4-7A3CEB5C580D}" type="slidenum">
              <a:rPr lang="en-US"/>
              <a:pPr/>
              <a:t>‹Nº›</a:t>
            </a:fld>
            <a:endParaRPr lang="en-US"/>
          </a:p>
        </p:txBody>
      </p:sp>
      <p:sp>
        <p:nvSpPr>
          <p:cNvPr id="1032" name="Freeform 8"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033" name="Freeform 9"/>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034" name="Freeform 10"/>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035" name="Rectangle 11"/>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036" name="Line 12"/>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037" name="Text Box 13"/>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51" name="Freeform 3" descr="25%"/>
          <p:cNvSpPr>
            <a:spLocks noChangeArrowheads="1"/>
          </p:cNvSpPr>
          <p:nvPr/>
        </p:nvSpPr>
        <p:spPr bwMode="auto">
          <a:xfrm>
            <a:off x="4251325" y="231775"/>
            <a:ext cx="4813300" cy="3192463"/>
          </a:xfrm>
          <a:custGeom>
            <a:avLst/>
            <a:gdLst>
              <a:gd name="T0" fmla="*/ 1496 w 3032"/>
              <a:gd name="T1" fmla="*/ 2011 h 2011"/>
              <a:gd name="T2" fmla="*/ 1496 w 3032"/>
              <a:gd name="T3" fmla="*/ 2011 h 2011"/>
              <a:gd name="T4" fmla="*/ 3032 w 3032"/>
              <a:gd name="T5" fmla="*/ 0 h 2011"/>
              <a:gd name="T6" fmla="*/ 0 w 3032"/>
              <a:gd name="T7" fmla="*/ 5 h 2011"/>
            </a:gdLst>
            <a:ahLst/>
            <a:cxnLst>
              <a:cxn ang="0">
                <a:pos x="T0" y="T1"/>
              </a:cxn>
              <a:cxn ang="0">
                <a:pos x="T2" y="T3"/>
              </a:cxn>
              <a:cxn ang="0">
                <a:pos x="T4" y="T5"/>
              </a:cxn>
              <a:cxn ang="0">
                <a:pos x="T6" y="T7"/>
              </a:cxn>
            </a:cxnLst>
            <a:rect l="0" t="0" r="r" b="b"/>
            <a:pathLst>
              <a:path w="3032" h="2011">
                <a:moveTo>
                  <a:pt x="1496" y="2011"/>
                </a:moveTo>
                <a:cubicBezTo>
                  <a:pt x="1496" y="2011"/>
                  <a:pt x="1496" y="2011"/>
                  <a:pt x="1496" y="2011"/>
                </a:cubicBezTo>
                <a:cubicBezTo>
                  <a:pt x="3032" y="0"/>
                  <a:pt x="3032" y="0"/>
                  <a:pt x="3032" y="0"/>
                </a:cubicBezTo>
                <a:cubicBezTo>
                  <a:pt x="0" y="5"/>
                  <a:pt x="0" y="5"/>
                  <a:pt x="0" y="5"/>
                </a:cubicBezTo>
                <a:close/>
              </a:path>
            </a:pathLst>
          </a:custGeom>
          <a:pattFill prst="pct25">
            <a:fgClr>
              <a:srgbClr val="C10000"/>
            </a:fgClr>
            <a:bgClr>
              <a:srgbClr val="FFFFFF"/>
            </a:bgClr>
          </a:patt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052" name="Rectangle 4"/>
          <p:cNvSpPr>
            <a:spLocks noChangeArrowheads="1"/>
          </p:cNvSpPr>
          <p:nvPr/>
        </p:nvSpPr>
        <p:spPr bwMode="auto">
          <a:xfrm>
            <a:off x="912813" y="2395538"/>
            <a:ext cx="514350" cy="3522662"/>
          </a:xfrm>
          <a:prstGeom prst="rect">
            <a:avLst/>
          </a:prstGeom>
          <a:gradFill rotWithShape="0">
            <a:gsLst>
              <a:gs pos="0">
                <a:srgbClr val="FFFFFF"/>
              </a:gs>
              <a:gs pos="50000">
                <a:srgbClr val="808080"/>
              </a:gs>
              <a:gs pos="100000">
                <a:srgbClr val="FFFFFF"/>
              </a:gs>
            </a:gsLst>
            <a:lin ang="162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53" name="Freeform 5" descr="50%"/>
          <p:cNvSpPr>
            <a:spLocks noChangeArrowheads="1"/>
          </p:cNvSpPr>
          <p:nvPr/>
        </p:nvSpPr>
        <p:spPr bwMode="auto">
          <a:xfrm>
            <a:off x="7008813" y="3729038"/>
            <a:ext cx="2541587" cy="1801812"/>
          </a:xfrm>
          <a:custGeom>
            <a:avLst/>
            <a:gdLst>
              <a:gd name="T0" fmla="*/ 1 w 1601"/>
              <a:gd name="T1" fmla="*/ 1135 h 1135"/>
              <a:gd name="T2" fmla="*/ 1601 w 1601"/>
              <a:gd name="T3" fmla="*/ 0 h 1135"/>
              <a:gd name="T4" fmla="*/ 1588 w 1601"/>
              <a:gd name="T5" fmla="*/ 27 h 1135"/>
              <a:gd name="T6" fmla="*/ 31 w 1601"/>
              <a:gd name="T7" fmla="*/ 1134 h 1135"/>
              <a:gd name="T8" fmla="*/ 1 w 1601"/>
              <a:gd name="T9" fmla="*/ 1135 h 1135"/>
            </a:gdLst>
            <a:ahLst/>
            <a:cxnLst>
              <a:cxn ang="0">
                <a:pos x="T0" y="T1"/>
              </a:cxn>
              <a:cxn ang="0">
                <a:pos x="T2" y="T3"/>
              </a:cxn>
              <a:cxn ang="0">
                <a:pos x="T4" y="T5"/>
              </a:cxn>
              <a:cxn ang="0">
                <a:pos x="T6" y="T7"/>
              </a:cxn>
              <a:cxn ang="0">
                <a:pos x="T8" y="T9"/>
              </a:cxn>
            </a:cxnLst>
            <a:rect l="0" t="0" r="r" b="b"/>
            <a:pathLst>
              <a:path w="1601" h="1135">
                <a:moveTo>
                  <a:pt x="1" y="1135"/>
                </a:moveTo>
                <a:cubicBezTo>
                  <a:pt x="268" y="484"/>
                  <a:pt x="929" y="9"/>
                  <a:pt x="1601" y="0"/>
                </a:cubicBezTo>
                <a:cubicBezTo>
                  <a:pt x="1588" y="27"/>
                  <a:pt x="1588" y="27"/>
                  <a:pt x="1588" y="27"/>
                </a:cubicBezTo>
                <a:cubicBezTo>
                  <a:pt x="896" y="65"/>
                  <a:pt x="310" y="494"/>
                  <a:pt x="31" y="1134"/>
                </a:cubicBezTo>
                <a:cubicBezTo>
                  <a:pt x="31" y="1134"/>
                  <a:pt x="0" y="1134"/>
                  <a:pt x="1" y="1135"/>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054" name="Freeform 6"/>
          <p:cNvSpPr>
            <a:spLocks/>
          </p:cNvSpPr>
          <p:nvPr/>
        </p:nvSpPr>
        <p:spPr bwMode="auto">
          <a:xfrm>
            <a:off x="6734175" y="5530850"/>
            <a:ext cx="276225" cy="1293813"/>
          </a:xfrm>
          <a:custGeom>
            <a:avLst/>
            <a:gdLst>
              <a:gd name="T0" fmla="*/ 174 w 174"/>
              <a:gd name="T1" fmla="*/ 0 h 815"/>
              <a:gd name="T2" fmla="*/ 0 w 174"/>
              <a:gd name="T3" fmla="*/ 815 h 815"/>
            </a:gdLst>
            <a:ahLst/>
            <a:cxnLst>
              <a:cxn ang="0">
                <a:pos x="T0" y="T1"/>
              </a:cxn>
              <a:cxn ang="0">
                <a:pos x="T2" y="T3"/>
              </a:cxn>
            </a:cxnLst>
            <a:rect l="0" t="0" r="r" b="b"/>
            <a:pathLst>
              <a:path w="174" h="815">
                <a:moveTo>
                  <a:pt x="174" y="0"/>
                </a:moveTo>
                <a:cubicBezTo>
                  <a:pt x="73" y="254"/>
                  <a:pt x="9" y="575"/>
                  <a:pt x="0" y="81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55" name="Oval 7"/>
          <p:cNvSpPr>
            <a:spLocks noChangeArrowheads="1"/>
          </p:cNvSpPr>
          <p:nvPr/>
        </p:nvSpPr>
        <p:spPr bwMode="auto">
          <a:xfrm>
            <a:off x="8567738" y="2919413"/>
            <a:ext cx="96837" cy="96837"/>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56" name="Oval 8"/>
          <p:cNvSpPr>
            <a:spLocks noChangeArrowheads="1"/>
          </p:cNvSpPr>
          <p:nvPr/>
        </p:nvSpPr>
        <p:spPr bwMode="auto">
          <a:xfrm>
            <a:off x="8559800" y="3675063"/>
            <a:ext cx="96838" cy="96837"/>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57" name="Oval 9"/>
          <p:cNvSpPr>
            <a:spLocks noChangeArrowheads="1"/>
          </p:cNvSpPr>
          <p:nvPr/>
        </p:nvSpPr>
        <p:spPr bwMode="auto">
          <a:xfrm>
            <a:off x="8551863" y="4416425"/>
            <a:ext cx="95250" cy="96838"/>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58" name="Oval 10"/>
          <p:cNvSpPr>
            <a:spLocks noChangeArrowheads="1"/>
          </p:cNvSpPr>
          <p:nvPr/>
        </p:nvSpPr>
        <p:spPr bwMode="auto">
          <a:xfrm>
            <a:off x="8566150" y="5114925"/>
            <a:ext cx="95250" cy="96838"/>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59" name="Oval 11"/>
          <p:cNvSpPr>
            <a:spLocks noChangeArrowheads="1"/>
          </p:cNvSpPr>
          <p:nvPr/>
        </p:nvSpPr>
        <p:spPr bwMode="auto">
          <a:xfrm>
            <a:off x="8575675" y="2152650"/>
            <a:ext cx="96838" cy="95250"/>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60" name="Oval 12"/>
          <p:cNvSpPr>
            <a:spLocks noChangeArrowheads="1"/>
          </p:cNvSpPr>
          <p:nvPr/>
        </p:nvSpPr>
        <p:spPr bwMode="auto">
          <a:xfrm>
            <a:off x="8583613" y="1379538"/>
            <a:ext cx="96837" cy="95250"/>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61" name="Line 13"/>
          <p:cNvSpPr>
            <a:spLocks noChangeShapeType="1"/>
          </p:cNvSpPr>
          <p:nvPr/>
        </p:nvSpPr>
        <p:spPr bwMode="auto">
          <a:xfrm>
            <a:off x="2781300" y="1136650"/>
            <a:ext cx="6750050" cy="1588"/>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62" name="Text Box 14"/>
          <p:cNvSpPr txBox="1">
            <a:spLocks noChangeArrowheads="1"/>
          </p:cNvSpPr>
          <p:nvPr/>
        </p:nvSpPr>
        <p:spPr bwMode="auto">
          <a:xfrm>
            <a:off x="1598613" y="5532438"/>
            <a:ext cx="5891212"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r>
              <a:rPr lang="en-US" sz="2200">
                <a:solidFill>
                  <a:srgbClr val="000000"/>
                </a:solidFill>
                <a:latin typeface="Helvetica" pitchFamily="34" charset="0"/>
              </a:rPr>
              <a:t>Dave Briccetti</a:t>
            </a:r>
          </a:p>
          <a:p>
            <a:pPr algn="ctr"/>
            <a:r>
              <a:rPr lang="en-US" sz="2200">
                <a:solidFill>
                  <a:srgbClr val="000000"/>
                </a:solidFill>
                <a:latin typeface="Helvetica" pitchFamily="34" charset="0"/>
              </a:rPr>
              <a:t>Dave Briccetti Software Consulting</a:t>
            </a:r>
          </a:p>
        </p:txBody>
      </p:sp>
      <p:sp>
        <p:nvSpPr>
          <p:cNvPr id="2063" name="Freeform 15"/>
          <p:cNvSpPr>
            <a:spLocks noChangeArrowheads="1"/>
          </p:cNvSpPr>
          <p:nvPr/>
        </p:nvSpPr>
        <p:spPr bwMode="auto">
          <a:xfrm>
            <a:off x="7835900" y="5586413"/>
            <a:ext cx="407988" cy="684212"/>
          </a:xfrm>
          <a:custGeom>
            <a:avLst/>
            <a:gdLst>
              <a:gd name="T0" fmla="*/ 4 w 257"/>
              <a:gd name="T1" fmla="*/ 264 h 431"/>
              <a:gd name="T2" fmla="*/ 11 w 257"/>
              <a:gd name="T3" fmla="*/ 219 h 431"/>
              <a:gd name="T4" fmla="*/ 34 w 257"/>
              <a:gd name="T5" fmla="*/ 195 h 431"/>
              <a:gd name="T6" fmla="*/ 59 w 257"/>
              <a:gd name="T7" fmla="*/ 191 h 431"/>
              <a:gd name="T8" fmla="*/ 82 w 257"/>
              <a:gd name="T9" fmla="*/ 186 h 431"/>
              <a:gd name="T10" fmla="*/ 91 w 257"/>
              <a:gd name="T11" fmla="*/ 170 h 431"/>
              <a:gd name="T12" fmla="*/ 92 w 257"/>
              <a:gd name="T13" fmla="*/ 147 h 431"/>
              <a:gd name="T14" fmla="*/ 82 w 257"/>
              <a:gd name="T15" fmla="*/ 132 h 431"/>
              <a:gd name="T16" fmla="*/ 82 w 257"/>
              <a:gd name="T17" fmla="*/ 123 h 431"/>
              <a:gd name="T18" fmla="*/ 77 w 257"/>
              <a:gd name="T19" fmla="*/ 115 h 431"/>
              <a:gd name="T20" fmla="*/ 69 w 257"/>
              <a:gd name="T21" fmla="*/ 96 h 431"/>
              <a:gd name="T22" fmla="*/ 71 w 257"/>
              <a:gd name="T23" fmla="*/ 91 h 431"/>
              <a:gd name="T24" fmla="*/ 64 w 257"/>
              <a:gd name="T25" fmla="*/ 73 h 431"/>
              <a:gd name="T26" fmla="*/ 71 w 257"/>
              <a:gd name="T27" fmla="*/ 44 h 431"/>
              <a:gd name="T28" fmla="*/ 85 w 257"/>
              <a:gd name="T29" fmla="*/ 26 h 431"/>
              <a:gd name="T30" fmla="*/ 104 w 257"/>
              <a:gd name="T31" fmla="*/ 6 h 431"/>
              <a:gd name="T32" fmla="*/ 135 w 257"/>
              <a:gd name="T33" fmla="*/ 0 h 431"/>
              <a:gd name="T34" fmla="*/ 160 w 257"/>
              <a:gd name="T35" fmla="*/ 14 h 431"/>
              <a:gd name="T36" fmla="*/ 170 w 257"/>
              <a:gd name="T37" fmla="*/ 26 h 431"/>
              <a:gd name="T38" fmla="*/ 185 w 257"/>
              <a:gd name="T39" fmla="*/ 33 h 431"/>
              <a:gd name="T40" fmla="*/ 185 w 257"/>
              <a:gd name="T41" fmla="*/ 46 h 431"/>
              <a:gd name="T42" fmla="*/ 185 w 257"/>
              <a:gd name="T43" fmla="*/ 56 h 431"/>
              <a:gd name="T44" fmla="*/ 196 w 257"/>
              <a:gd name="T45" fmla="*/ 70 h 431"/>
              <a:gd name="T46" fmla="*/ 186 w 257"/>
              <a:gd name="T47" fmla="*/ 91 h 431"/>
              <a:gd name="T48" fmla="*/ 187 w 257"/>
              <a:gd name="T49" fmla="*/ 109 h 431"/>
              <a:gd name="T50" fmla="*/ 180 w 257"/>
              <a:gd name="T51" fmla="*/ 123 h 431"/>
              <a:gd name="T52" fmla="*/ 173 w 257"/>
              <a:gd name="T53" fmla="*/ 130 h 431"/>
              <a:gd name="T54" fmla="*/ 173 w 257"/>
              <a:gd name="T55" fmla="*/ 139 h 431"/>
              <a:gd name="T56" fmla="*/ 167 w 257"/>
              <a:gd name="T57" fmla="*/ 154 h 431"/>
              <a:gd name="T58" fmla="*/ 161 w 257"/>
              <a:gd name="T59" fmla="*/ 170 h 431"/>
              <a:gd name="T60" fmla="*/ 178 w 257"/>
              <a:gd name="T61" fmla="*/ 186 h 431"/>
              <a:gd name="T62" fmla="*/ 206 w 257"/>
              <a:gd name="T63" fmla="*/ 200 h 431"/>
              <a:gd name="T64" fmla="*/ 235 w 257"/>
              <a:gd name="T65" fmla="*/ 217 h 431"/>
              <a:gd name="T66" fmla="*/ 245 w 257"/>
              <a:gd name="T67" fmla="*/ 236 h 431"/>
              <a:gd name="T68" fmla="*/ 252 w 257"/>
              <a:gd name="T69" fmla="*/ 259 h 431"/>
              <a:gd name="T70" fmla="*/ 257 w 257"/>
              <a:gd name="T71" fmla="*/ 301 h 431"/>
              <a:gd name="T72" fmla="*/ 257 w 257"/>
              <a:gd name="T73" fmla="*/ 409 h 431"/>
              <a:gd name="T74" fmla="*/ 0 w 257"/>
              <a:gd name="T75"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7" h="431">
                <a:moveTo>
                  <a:pt x="4" y="264"/>
                </a:moveTo>
                <a:lnTo>
                  <a:pt x="11" y="219"/>
                </a:lnTo>
                <a:lnTo>
                  <a:pt x="34" y="195"/>
                </a:lnTo>
                <a:lnTo>
                  <a:pt x="59" y="191"/>
                </a:lnTo>
                <a:lnTo>
                  <a:pt x="82" y="186"/>
                </a:lnTo>
                <a:lnTo>
                  <a:pt x="91" y="170"/>
                </a:lnTo>
                <a:lnTo>
                  <a:pt x="92" y="147"/>
                </a:lnTo>
                <a:lnTo>
                  <a:pt x="82" y="132"/>
                </a:lnTo>
                <a:lnTo>
                  <a:pt x="82" y="123"/>
                </a:lnTo>
                <a:lnTo>
                  <a:pt x="77" y="115"/>
                </a:lnTo>
                <a:lnTo>
                  <a:pt x="69" y="96"/>
                </a:lnTo>
                <a:lnTo>
                  <a:pt x="71" y="91"/>
                </a:lnTo>
                <a:lnTo>
                  <a:pt x="64" y="73"/>
                </a:lnTo>
                <a:lnTo>
                  <a:pt x="71" y="44"/>
                </a:lnTo>
                <a:lnTo>
                  <a:pt x="85" y="26"/>
                </a:lnTo>
                <a:lnTo>
                  <a:pt x="104" y="6"/>
                </a:lnTo>
                <a:lnTo>
                  <a:pt x="135" y="0"/>
                </a:lnTo>
                <a:lnTo>
                  <a:pt x="160" y="14"/>
                </a:lnTo>
                <a:lnTo>
                  <a:pt x="170" y="26"/>
                </a:lnTo>
                <a:lnTo>
                  <a:pt x="185" y="33"/>
                </a:lnTo>
                <a:lnTo>
                  <a:pt x="185" y="46"/>
                </a:lnTo>
                <a:lnTo>
                  <a:pt x="185" y="56"/>
                </a:lnTo>
                <a:lnTo>
                  <a:pt x="196" y="70"/>
                </a:lnTo>
                <a:lnTo>
                  <a:pt x="186" y="91"/>
                </a:lnTo>
                <a:lnTo>
                  <a:pt x="187" y="109"/>
                </a:lnTo>
                <a:lnTo>
                  <a:pt x="180" y="123"/>
                </a:lnTo>
                <a:lnTo>
                  <a:pt x="173" y="130"/>
                </a:lnTo>
                <a:lnTo>
                  <a:pt x="173" y="139"/>
                </a:lnTo>
                <a:lnTo>
                  <a:pt x="167" y="154"/>
                </a:lnTo>
                <a:lnTo>
                  <a:pt x="161" y="170"/>
                </a:lnTo>
                <a:lnTo>
                  <a:pt x="178" y="186"/>
                </a:lnTo>
                <a:lnTo>
                  <a:pt x="206" y="200"/>
                </a:lnTo>
                <a:lnTo>
                  <a:pt x="235" y="217"/>
                </a:lnTo>
                <a:lnTo>
                  <a:pt x="245" y="236"/>
                </a:lnTo>
                <a:lnTo>
                  <a:pt x="252" y="259"/>
                </a:lnTo>
                <a:lnTo>
                  <a:pt x="257" y="301"/>
                </a:lnTo>
                <a:lnTo>
                  <a:pt x="257" y="409"/>
                </a:lnTo>
                <a:lnTo>
                  <a:pt x="0" y="431"/>
                </a:lnTo>
                <a:close/>
              </a:path>
            </a:pathLst>
          </a:custGeom>
          <a:solidFill>
            <a:srgbClr val="464646"/>
          </a:solidFill>
          <a:ln>
            <a:noFill/>
          </a:ln>
          <a:effectLst/>
          <a:extLst>
            <a:ext uri="{91240B29-F687-4F45-9708-019B960494DF}">
              <a14:hiddenLine xmlns:a14="http://schemas.microsoft.com/office/drawing/2010/main" w="12700">
                <a:solidFill>
                  <a:srgbClr val="4646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64" name="Freeform 16"/>
          <p:cNvSpPr>
            <a:spLocks noChangeArrowheads="1"/>
          </p:cNvSpPr>
          <p:nvPr/>
        </p:nvSpPr>
        <p:spPr bwMode="auto">
          <a:xfrm>
            <a:off x="8140700" y="5548313"/>
            <a:ext cx="447675" cy="655637"/>
          </a:xfrm>
          <a:custGeom>
            <a:avLst/>
            <a:gdLst>
              <a:gd name="T0" fmla="*/ 9 w 282"/>
              <a:gd name="T1" fmla="*/ 405 h 413"/>
              <a:gd name="T2" fmla="*/ 6 w 282"/>
              <a:gd name="T3" fmla="*/ 281 h 413"/>
              <a:gd name="T4" fmla="*/ 14 w 282"/>
              <a:gd name="T5" fmla="*/ 249 h 413"/>
              <a:gd name="T6" fmla="*/ 36 w 282"/>
              <a:gd name="T7" fmla="*/ 219 h 413"/>
              <a:gd name="T8" fmla="*/ 57 w 282"/>
              <a:gd name="T9" fmla="*/ 209 h 413"/>
              <a:gd name="T10" fmla="*/ 49 w 282"/>
              <a:gd name="T11" fmla="*/ 188 h 413"/>
              <a:gd name="T12" fmla="*/ 60 w 282"/>
              <a:gd name="T13" fmla="*/ 149 h 413"/>
              <a:gd name="T14" fmla="*/ 60 w 282"/>
              <a:gd name="T15" fmla="*/ 104 h 413"/>
              <a:gd name="T16" fmla="*/ 53 w 282"/>
              <a:gd name="T17" fmla="*/ 68 h 413"/>
              <a:gd name="T18" fmla="*/ 67 w 282"/>
              <a:gd name="T19" fmla="*/ 24 h 413"/>
              <a:gd name="T20" fmla="*/ 101 w 282"/>
              <a:gd name="T21" fmla="*/ 4 h 413"/>
              <a:gd name="T22" fmla="*/ 111 w 282"/>
              <a:gd name="T23" fmla="*/ 4 h 413"/>
              <a:gd name="T24" fmla="*/ 123 w 282"/>
              <a:gd name="T25" fmla="*/ 10 h 413"/>
              <a:gd name="T26" fmla="*/ 135 w 282"/>
              <a:gd name="T27" fmla="*/ 4 h 413"/>
              <a:gd name="T28" fmla="*/ 165 w 282"/>
              <a:gd name="T29" fmla="*/ 34 h 413"/>
              <a:gd name="T30" fmla="*/ 182 w 282"/>
              <a:gd name="T31" fmla="*/ 82 h 413"/>
              <a:gd name="T32" fmla="*/ 188 w 282"/>
              <a:gd name="T33" fmla="*/ 130 h 413"/>
              <a:gd name="T34" fmla="*/ 191 w 282"/>
              <a:gd name="T35" fmla="*/ 163 h 413"/>
              <a:gd name="T36" fmla="*/ 191 w 282"/>
              <a:gd name="T37" fmla="*/ 191 h 413"/>
              <a:gd name="T38" fmla="*/ 188 w 282"/>
              <a:gd name="T39" fmla="*/ 202 h 413"/>
              <a:gd name="T40" fmla="*/ 207 w 282"/>
              <a:gd name="T41" fmla="*/ 215 h 413"/>
              <a:gd name="T42" fmla="*/ 233 w 282"/>
              <a:gd name="T43" fmla="*/ 233 h 413"/>
              <a:gd name="T44" fmla="*/ 279 w 282"/>
              <a:gd name="T45" fmla="*/ 304 h 413"/>
              <a:gd name="T46" fmla="*/ 279 w 282"/>
              <a:gd name="T47" fmla="*/ 336 h 413"/>
              <a:gd name="T48" fmla="*/ 282 w 282"/>
              <a:gd name="T49" fmla="*/ 405 h 413"/>
              <a:gd name="T50" fmla="*/ 9 w 282"/>
              <a:gd name="T51" fmla="*/ 40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2" h="413">
                <a:moveTo>
                  <a:pt x="9" y="405"/>
                </a:moveTo>
                <a:cubicBezTo>
                  <a:pt x="0" y="405"/>
                  <a:pt x="4" y="292"/>
                  <a:pt x="6" y="281"/>
                </a:cubicBezTo>
                <a:cubicBezTo>
                  <a:pt x="7" y="271"/>
                  <a:pt x="10" y="255"/>
                  <a:pt x="14" y="249"/>
                </a:cubicBezTo>
                <a:cubicBezTo>
                  <a:pt x="19" y="243"/>
                  <a:pt x="30" y="227"/>
                  <a:pt x="36" y="219"/>
                </a:cubicBezTo>
                <a:cubicBezTo>
                  <a:pt x="39" y="215"/>
                  <a:pt x="57" y="213"/>
                  <a:pt x="57" y="209"/>
                </a:cubicBezTo>
                <a:cubicBezTo>
                  <a:pt x="57" y="203"/>
                  <a:pt x="49" y="194"/>
                  <a:pt x="49" y="188"/>
                </a:cubicBezTo>
                <a:cubicBezTo>
                  <a:pt x="49" y="176"/>
                  <a:pt x="57" y="159"/>
                  <a:pt x="60" y="149"/>
                </a:cubicBezTo>
                <a:cubicBezTo>
                  <a:pt x="60" y="137"/>
                  <a:pt x="60" y="115"/>
                  <a:pt x="60" y="104"/>
                </a:cubicBezTo>
                <a:cubicBezTo>
                  <a:pt x="57" y="94"/>
                  <a:pt x="53" y="77"/>
                  <a:pt x="53" y="68"/>
                </a:cubicBezTo>
                <a:cubicBezTo>
                  <a:pt x="53" y="57"/>
                  <a:pt x="62" y="31"/>
                  <a:pt x="67" y="24"/>
                </a:cubicBezTo>
                <a:cubicBezTo>
                  <a:pt x="75" y="15"/>
                  <a:pt x="92" y="4"/>
                  <a:pt x="101" y="4"/>
                </a:cubicBezTo>
                <a:cubicBezTo>
                  <a:pt x="103" y="0"/>
                  <a:pt x="108" y="4"/>
                  <a:pt x="111" y="4"/>
                </a:cubicBezTo>
                <a:cubicBezTo>
                  <a:pt x="113" y="4"/>
                  <a:pt x="121" y="10"/>
                  <a:pt x="123" y="10"/>
                </a:cubicBezTo>
                <a:cubicBezTo>
                  <a:pt x="126" y="10"/>
                  <a:pt x="133" y="4"/>
                  <a:pt x="135" y="4"/>
                </a:cubicBezTo>
                <a:cubicBezTo>
                  <a:pt x="144" y="10"/>
                  <a:pt x="161" y="28"/>
                  <a:pt x="165" y="34"/>
                </a:cubicBezTo>
                <a:cubicBezTo>
                  <a:pt x="171" y="46"/>
                  <a:pt x="178" y="70"/>
                  <a:pt x="182" y="82"/>
                </a:cubicBezTo>
                <a:cubicBezTo>
                  <a:pt x="185" y="94"/>
                  <a:pt x="188" y="115"/>
                  <a:pt x="188" y="130"/>
                </a:cubicBezTo>
                <a:cubicBezTo>
                  <a:pt x="191" y="137"/>
                  <a:pt x="191" y="156"/>
                  <a:pt x="191" y="163"/>
                </a:cubicBezTo>
                <a:cubicBezTo>
                  <a:pt x="191" y="171"/>
                  <a:pt x="191" y="184"/>
                  <a:pt x="191" y="191"/>
                </a:cubicBezTo>
                <a:cubicBezTo>
                  <a:pt x="191" y="194"/>
                  <a:pt x="188" y="199"/>
                  <a:pt x="188" y="202"/>
                </a:cubicBezTo>
                <a:cubicBezTo>
                  <a:pt x="191" y="209"/>
                  <a:pt x="204" y="215"/>
                  <a:pt x="207" y="215"/>
                </a:cubicBezTo>
                <a:cubicBezTo>
                  <a:pt x="217" y="220"/>
                  <a:pt x="224" y="228"/>
                  <a:pt x="233" y="233"/>
                </a:cubicBezTo>
                <a:cubicBezTo>
                  <a:pt x="236" y="235"/>
                  <a:pt x="279" y="302"/>
                  <a:pt x="279" y="304"/>
                </a:cubicBezTo>
                <a:cubicBezTo>
                  <a:pt x="282" y="336"/>
                  <a:pt x="276" y="306"/>
                  <a:pt x="279" y="336"/>
                </a:cubicBezTo>
                <a:cubicBezTo>
                  <a:pt x="279" y="360"/>
                  <a:pt x="282" y="405"/>
                  <a:pt x="282" y="405"/>
                </a:cubicBezTo>
                <a:cubicBezTo>
                  <a:pt x="194" y="407"/>
                  <a:pt x="75" y="413"/>
                  <a:pt x="9" y="405"/>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65" name="Freeform 17"/>
          <p:cNvSpPr>
            <a:spLocks noChangeArrowheads="1"/>
          </p:cNvSpPr>
          <p:nvPr/>
        </p:nvSpPr>
        <p:spPr bwMode="auto">
          <a:xfrm>
            <a:off x="8561388" y="5545138"/>
            <a:ext cx="488950" cy="668337"/>
          </a:xfrm>
          <a:custGeom>
            <a:avLst/>
            <a:gdLst>
              <a:gd name="T0" fmla="*/ 273 w 308"/>
              <a:gd name="T1" fmla="*/ 409 h 421"/>
              <a:gd name="T2" fmla="*/ 253 w 308"/>
              <a:gd name="T3" fmla="*/ 217 h 421"/>
              <a:gd name="T4" fmla="*/ 235 w 308"/>
              <a:gd name="T5" fmla="*/ 209 h 421"/>
              <a:gd name="T6" fmla="*/ 202 w 308"/>
              <a:gd name="T7" fmla="*/ 191 h 421"/>
              <a:gd name="T8" fmla="*/ 164 w 308"/>
              <a:gd name="T9" fmla="*/ 169 h 421"/>
              <a:gd name="T10" fmla="*/ 164 w 308"/>
              <a:gd name="T11" fmla="*/ 142 h 421"/>
              <a:gd name="T12" fmla="*/ 168 w 308"/>
              <a:gd name="T13" fmla="*/ 132 h 421"/>
              <a:gd name="T14" fmla="*/ 180 w 308"/>
              <a:gd name="T15" fmla="*/ 117 h 421"/>
              <a:gd name="T16" fmla="*/ 185 w 308"/>
              <a:gd name="T17" fmla="*/ 85 h 421"/>
              <a:gd name="T18" fmla="*/ 181 w 308"/>
              <a:gd name="T19" fmla="*/ 72 h 421"/>
              <a:gd name="T20" fmla="*/ 176 w 308"/>
              <a:gd name="T21" fmla="*/ 26 h 421"/>
              <a:gd name="T22" fmla="*/ 146 w 308"/>
              <a:gd name="T23" fmla="*/ 6 h 421"/>
              <a:gd name="T24" fmla="*/ 112 w 308"/>
              <a:gd name="T25" fmla="*/ 0 h 421"/>
              <a:gd name="T26" fmla="*/ 87 w 308"/>
              <a:gd name="T27" fmla="*/ 6 h 421"/>
              <a:gd name="T28" fmla="*/ 73 w 308"/>
              <a:gd name="T29" fmla="*/ 33 h 421"/>
              <a:gd name="T30" fmla="*/ 77 w 308"/>
              <a:gd name="T31" fmla="*/ 76 h 421"/>
              <a:gd name="T32" fmla="*/ 73 w 308"/>
              <a:gd name="T33" fmla="*/ 82 h 421"/>
              <a:gd name="T34" fmla="*/ 77 w 308"/>
              <a:gd name="T35" fmla="*/ 111 h 421"/>
              <a:gd name="T36" fmla="*/ 87 w 308"/>
              <a:gd name="T37" fmla="*/ 129 h 421"/>
              <a:gd name="T38" fmla="*/ 98 w 308"/>
              <a:gd name="T39" fmla="*/ 142 h 421"/>
              <a:gd name="T40" fmla="*/ 100 w 308"/>
              <a:gd name="T41" fmla="*/ 168 h 421"/>
              <a:gd name="T42" fmla="*/ 80 w 308"/>
              <a:gd name="T43" fmla="*/ 178 h 421"/>
              <a:gd name="T44" fmla="*/ 56 w 308"/>
              <a:gd name="T45" fmla="*/ 178 h 421"/>
              <a:gd name="T46" fmla="*/ 20 w 308"/>
              <a:gd name="T47" fmla="*/ 178 h 421"/>
              <a:gd name="T48" fmla="*/ 17 w 308"/>
              <a:gd name="T49" fmla="*/ 205 h 421"/>
              <a:gd name="T50" fmla="*/ 7 w 308"/>
              <a:gd name="T51" fmla="*/ 229 h 421"/>
              <a:gd name="T52" fmla="*/ 0 w 308"/>
              <a:gd name="T53" fmla="*/ 298 h 421"/>
              <a:gd name="T54" fmla="*/ 0 w 308"/>
              <a:gd name="T55" fmla="*/ 414 h 421"/>
              <a:gd name="T56" fmla="*/ 273 w 308"/>
              <a:gd name="T57" fmla="*/ 409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8" h="421">
                <a:moveTo>
                  <a:pt x="273" y="409"/>
                </a:moveTo>
                <a:cubicBezTo>
                  <a:pt x="308" y="407"/>
                  <a:pt x="273" y="251"/>
                  <a:pt x="253" y="217"/>
                </a:cubicBezTo>
                <a:cubicBezTo>
                  <a:pt x="250" y="212"/>
                  <a:pt x="240" y="211"/>
                  <a:pt x="235" y="209"/>
                </a:cubicBezTo>
                <a:cubicBezTo>
                  <a:pt x="223" y="204"/>
                  <a:pt x="210" y="196"/>
                  <a:pt x="202" y="191"/>
                </a:cubicBezTo>
                <a:cubicBezTo>
                  <a:pt x="193" y="186"/>
                  <a:pt x="169" y="178"/>
                  <a:pt x="164" y="169"/>
                </a:cubicBezTo>
                <a:cubicBezTo>
                  <a:pt x="161" y="165"/>
                  <a:pt x="161" y="149"/>
                  <a:pt x="164" y="142"/>
                </a:cubicBezTo>
                <a:cubicBezTo>
                  <a:pt x="164" y="142"/>
                  <a:pt x="164" y="137"/>
                  <a:pt x="168" y="132"/>
                </a:cubicBezTo>
                <a:cubicBezTo>
                  <a:pt x="169" y="127"/>
                  <a:pt x="180" y="117"/>
                  <a:pt x="180" y="117"/>
                </a:cubicBezTo>
                <a:cubicBezTo>
                  <a:pt x="184" y="111"/>
                  <a:pt x="185" y="93"/>
                  <a:pt x="185" y="85"/>
                </a:cubicBezTo>
                <a:cubicBezTo>
                  <a:pt x="188" y="79"/>
                  <a:pt x="181" y="79"/>
                  <a:pt x="181" y="72"/>
                </a:cubicBezTo>
                <a:cubicBezTo>
                  <a:pt x="181" y="59"/>
                  <a:pt x="180" y="33"/>
                  <a:pt x="176" y="26"/>
                </a:cubicBezTo>
                <a:cubicBezTo>
                  <a:pt x="169" y="17"/>
                  <a:pt x="153" y="6"/>
                  <a:pt x="146" y="6"/>
                </a:cubicBezTo>
                <a:cubicBezTo>
                  <a:pt x="139" y="0"/>
                  <a:pt x="120" y="0"/>
                  <a:pt x="112" y="0"/>
                </a:cubicBezTo>
                <a:cubicBezTo>
                  <a:pt x="103" y="0"/>
                  <a:pt x="92" y="6"/>
                  <a:pt x="87" y="6"/>
                </a:cubicBezTo>
                <a:cubicBezTo>
                  <a:pt x="82" y="12"/>
                  <a:pt x="77" y="30"/>
                  <a:pt x="73" y="33"/>
                </a:cubicBezTo>
                <a:cubicBezTo>
                  <a:pt x="73" y="41"/>
                  <a:pt x="77" y="66"/>
                  <a:pt x="77" y="76"/>
                </a:cubicBezTo>
                <a:cubicBezTo>
                  <a:pt x="77" y="79"/>
                  <a:pt x="73" y="79"/>
                  <a:pt x="73" y="82"/>
                </a:cubicBezTo>
                <a:cubicBezTo>
                  <a:pt x="73" y="89"/>
                  <a:pt x="73" y="106"/>
                  <a:pt x="77" y="111"/>
                </a:cubicBezTo>
                <a:cubicBezTo>
                  <a:pt x="77" y="117"/>
                  <a:pt x="87" y="125"/>
                  <a:pt x="87" y="129"/>
                </a:cubicBezTo>
                <a:cubicBezTo>
                  <a:pt x="100" y="146"/>
                  <a:pt x="96" y="137"/>
                  <a:pt x="98" y="142"/>
                </a:cubicBezTo>
                <a:cubicBezTo>
                  <a:pt x="100" y="148"/>
                  <a:pt x="100" y="165"/>
                  <a:pt x="100" y="168"/>
                </a:cubicBezTo>
                <a:cubicBezTo>
                  <a:pt x="100" y="172"/>
                  <a:pt x="85" y="173"/>
                  <a:pt x="80" y="178"/>
                </a:cubicBezTo>
                <a:cubicBezTo>
                  <a:pt x="73" y="178"/>
                  <a:pt x="61" y="178"/>
                  <a:pt x="56" y="178"/>
                </a:cubicBezTo>
                <a:cubicBezTo>
                  <a:pt x="50" y="178"/>
                  <a:pt x="28" y="173"/>
                  <a:pt x="20" y="178"/>
                </a:cubicBezTo>
                <a:cubicBezTo>
                  <a:pt x="17" y="178"/>
                  <a:pt x="20" y="199"/>
                  <a:pt x="17" y="205"/>
                </a:cubicBezTo>
                <a:cubicBezTo>
                  <a:pt x="14" y="211"/>
                  <a:pt x="10" y="222"/>
                  <a:pt x="7" y="229"/>
                </a:cubicBezTo>
                <a:cubicBezTo>
                  <a:pt x="5" y="247"/>
                  <a:pt x="0" y="283"/>
                  <a:pt x="0" y="298"/>
                </a:cubicBezTo>
                <a:cubicBezTo>
                  <a:pt x="0" y="327"/>
                  <a:pt x="0" y="414"/>
                  <a:pt x="0" y="414"/>
                </a:cubicBezTo>
                <a:cubicBezTo>
                  <a:pt x="67" y="421"/>
                  <a:pt x="158" y="415"/>
                  <a:pt x="273" y="409"/>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66" name="Freeform 18"/>
          <p:cNvSpPr>
            <a:spLocks noChangeArrowheads="1"/>
          </p:cNvSpPr>
          <p:nvPr/>
        </p:nvSpPr>
        <p:spPr bwMode="auto">
          <a:xfrm>
            <a:off x="8878888" y="5554663"/>
            <a:ext cx="465137" cy="669925"/>
          </a:xfrm>
          <a:custGeom>
            <a:avLst/>
            <a:gdLst>
              <a:gd name="T0" fmla="*/ 262 w 293"/>
              <a:gd name="T1" fmla="*/ 420 h 422"/>
              <a:gd name="T2" fmla="*/ 234 w 293"/>
              <a:gd name="T3" fmla="*/ 220 h 422"/>
              <a:gd name="T4" fmla="*/ 218 w 293"/>
              <a:gd name="T5" fmla="*/ 211 h 422"/>
              <a:gd name="T6" fmla="*/ 178 w 293"/>
              <a:gd name="T7" fmla="*/ 199 h 422"/>
              <a:gd name="T8" fmla="*/ 164 w 293"/>
              <a:gd name="T9" fmla="*/ 180 h 422"/>
              <a:gd name="T10" fmla="*/ 164 w 293"/>
              <a:gd name="T11" fmla="*/ 163 h 422"/>
              <a:gd name="T12" fmla="*/ 178 w 293"/>
              <a:gd name="T13" fmla="*/ 136 h 422"/>
              <a:gd name="T14" fmla="*/ 188 w 293"/>
              <a:gd name="T15" fmla="*/ 105 h 422"/>
              <a:gd name="T16" fmla="*/ 180 w 293"/>
              <a:gd name="T17" fmla="*/ 36 h 422"/>
              <a:gd name="T18" fmla="*/ 146 w 293"/>
              <a:gd name="T19" fmla="*/ 0 h 422"/>
              <a:gd name="T20" fmla="*/ 129 w 293"/>
              <a:gd name="T21" fmla="*/ 8 h 422"/>
              <a:gd name="T22" fmla="*/ 109 w 293"/>
              <a:gd name="T23" fmla="*/ 0 h 422"/>
              <a:gd name="T24" fmla="*/ 79 w 293"/>
              <a:gd name="T25" fmla="*/ 27 h 422"/>
              <a:gd name="T26" fmla="*/ 79 w 293"/>
              <a:gd name="T27" fmla="*/ 87 h 422"/>
              <a:gd name="T28" fmla="*/ 73 w 293"/>
              <a:gd name="T29" fmla="*/ 98 h 422"/>
              <a:gd name="T30" fmla="*/ 73 w 293"/>
              <a:gd name="T31" fmla="*/ 111 h 422"/>
              <a:gd name="T32" fmla="*/ 82 w 293"/>
              <a:gd name="T33" fmla="*/ 135 h 422"/>
              <a:gd name="T34" fmla="*/ 94 w 293"/>
              <a:gd name="T35" fmla="*/ 152 h 422"/>
              <a:gd name="T36" fmla="*/ 97 w 293"/>
              <a:gd name="T37" fmla="*/ 167 h 422"/>
              <a:gd name="T38" fmla="*/ 94 w 293"/>
              <a:gd name="T39" fmla="*/ 185 h 422"/>
              <a:gd name="T40" fmla="*/ 73 w 293"/>
              <a:gd name="T41" fmla="*/ 199 h 422"/>
              <a:gd name="T42" fmla="*/ 40 w 293"/>
              <a:gd name="T43" fmla="*/ 203 h 422"/>
              <a:gd name="T44" fmla="*/ 14 w 293"/>
              <a:gd name="T45" fmla="*/ 215 h 422"/>
              <a:gd name="T46" fmla="*/ 7 w 293"/>
              <a:gd name="T47" fmla="*/ 253 h 422"/>
              <a:gd name="T48" fmla="*/ 2 w 293"/>
              <a:gd name="T49" fmla="*/ 343 h 422"/>
              <a:gd name="T50" fmla="*/ 0 w 293"/>
              <a:gd name="T51" fmla="*/ 415 h 422"/>
              <a:gd name="T52" fmla="*/ 262 w 293"/>
              <a:gd name="T53" fmla="*/ 42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3" h="422">
                <a:moveTo>
                  <a:pt x="262" y="420"/>
                </a:moveTo>
                <a:cubicBezTo>
                  <a:pt x="293" y="417"/>
                  <a:pt x="251" y="256"/>
                  <a:pt x="234" y="220"/>
                </a:cubicBezTo>
                <a:cubicBezTo>
                  <a:pt x="231" y="215"/>
                  <a:pt x="223" y="215"/>
                  <a:pt x="218" y="211"/>
                </a:cubicBezTo>
                <a:cubicBezTo>
                  <a:pt x="209" y="209"/>
                  <a:pt x="188" y="203"/>
                  <a:pt x="178" y="199"/>
                </a:cubicBezTo>
                <a:cubicBezTo>
                  <a:pt x="173" y="193"/>
                  <a:pt x="169" y="190"/>
                  <a:pt x="164" y="180"/>
                </a:cubicBezTo>
                <a:cubicBezTo>
                  <a:pt x="161" y="172"/>
                  <a:pt x="161" y="172"/>
                  <a:pt x="164" y="163"/>
                </a:cubicBezTo>
                <a:cubicBezTo>
                  <a:pt x="166" y="159"/>
                  <a:pt x="175" y="140"/>
                  <a:pt x="178" y="136"/>
                </a:cubicBezTo>
                <a:cubicBezTo>
                  <a:pt x="180" y="129"/>
                  <a:pt x="188" y="110"/>
                  <a:pt x="188" y="105"/>
                </a:cubicBezTo>
                <a:cubicBezTo>
                  <a:pt x="188" y="93"/>
                  <a:pt x="187" y="46"/>
                  <a:pt x="180" y="36"/>
                </a:cubicBezTo>
                <a:cubicBezTo>
                  <a:pt x="175" y="26"/>
                  <a:pt x="152" y="0"/>
                  <a:pt x="146" y="0"/>
                </a:cubicBezTo>
                <a:cubicBezTo>
                  <a:pt x="138" y="0"/>
                  <a:pt x="121" y="3"/>
                  <a:pt x="129" y="8"/>
                </a:cubicBezTo>
                <a:cubicBezTo>
                  <a:pt x="132" y="8"/>
                  <a:pt x="117" y="0"/>
                  <a:pt x="109" y="0"/>
                </a:cubicBezTo>
                <a:cubicBezTo>
                  <a:pt x="103" y="0"/>
                  <a:pt x="82" y="24"/>
                  <a:pt x="79" y="27"/>
                </a:cubicBezTo>
                <a:cubicBezTo>
                  <a:pt x="78" y="35"/>
                  <a:pt x="79" y="79"/>
                  <a:pt x="79" y="87"/>
                </a:cubicBezTo>
                <a:cubicBezTo>
                  <a:pt x="78" y="90"/>
                  <a:pt x="73" y="93"/>
                  <a:pt x="73" y="98"/>
                </a:cubicBezTo>
                <a:cubicBezTo>
                  <a:pt x="73" y="105"/>
                  <a:pt x="73" y="105"/>
                  <a:pt x="73" y="111"/>
                </a:cubicBezTo>
                <a:cubicBezTo>
                  <a:pt x="73" y="121"/>
                  <a:pt x="82" y="129"/>
                  <a:pt x="82" y="135"/>
                </a:cubicBezTo>
                <a:cubicBezTo>
                  <a:pt x="88" y="137"/>
                  <a:pt x="94" y="151"/>
                  <a:pt x="94" y="152"/>
                </a:cubicBezTo>
                <a:cubicBezTo>
                  <a:pt x="100" y="163"/>
                  <a:pt x="94" y="163"/>
                  <a:pt x="97" y="167"/>
                </a:cubicBezTo>
                <a:cubicBezTo>
                  <a:pt x="97" y="172"/>
                  <a:pt x="100" y="181"/>
                  <a:pt x="94" y="185"/>
                </a:cubicBezTo>
                <a:cubicBezTo>
                  <a:pt x="88" y="187"/>
                  <a:pt x="79" y="198"/>
                  <a:pt x="73" y="199"/>
                </a:cubicBezTo>
                <a:cubicBezTo>
                  <a:pt x="67" y="199"/>
                  <a:pt x="48" y="198"/>
                  <a:pt x="40" y="203"/>
                </a:cubicBezTo>
                <a:cubicBezTo>
                  <a:pt x="31" y="205"/>
                  <a:pt x="17" y="211"/>
                  <a:pt x="14" y="215"/>
                </a:cubicBezTo>
                <a:cubicBezTo>
                  <a:pt x="11" y="216"/>
                  <a:pt x="10" y="245"/>
                  <a:pt x="7" y="253"/>
                </a:cubicBezTo>
                <a:cubicBezTo>
                  <a:pt x="5" y="271"/>
                  <a:pt x="2" y="328"/>
                  <a:pt x="2" y="343"/>
                </a:cubicBezTo>
                <a:cubicBezTo>
                  <a:pt x="0" y="367"/>
                  <a:pt x="2" y="386"/>
                  <a:pt x="0" y="415"/>
                </a:cubicBezTo>
                <a:cubicBezTo>
                  <a:pt x="0" y="416"/>
                  <a:pt x="134" y="422"/>
                  <a:pt x="262" y="420"/>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67" name="Freeform 19"/>
          <p:cNvSpPr>
            <a:spLocks noChangeArrowheads="1"/>
          </p:cNvSpPr>
          <p:nvPr/>
        </p:nvSpPr>
        <p:spPr bwMode="auto">
          <a:xfrm>
            <a:off x="7835900" y="5743575"/>
            <a:ext cx="458788" cy="693738"/>
          </a:xfrm>
          <a:custGeom>
            <a:avLst/>
            <a:gdLst>
              <a:gd name="T0" fmla="*/ 0 w 289"/>
              <a:gd name="T1" fmla="*/ 430 h 437"/>
              <a:gd name="T2" fmla="*/ 0 w 289"/>
              <a:gd name="T3" fmla="*/ 277 h 437"/>
              <a:gd name="T4" fmla="*/ 22 w 289"/>
              <a:gd name="T5" fmla="*/ 245 h 437"/>
              <a:gd name="T6" fmla="*/ 55 w 289"/>
              <a:gd name="T7" fmla="*/ 231 h 437"/>
              <a:gd name="T8" fmla="*/ 77 w 289"/>
              <a:gd name="T9" fmla="*/ 218 h 437"/>
              <a:gd name="T10" fmla="*/ 97 w 289"/>
              <a:gd name="T11" fmla="*/ 209 h 437"/>
              <a:gd name="T12" fmla="*/ 107 w 289"/>
              <a:gd name="T13" fmla="*/ 193 h 437"/>
              <a:gd name="T14" fmla="*/ 107 w 289"/>
              <a:gd name="T15" fmla="*/ 183 h 437"/>
              <a:gd name="T16" fmla="*/ 105 w 289"/>
              <a:gd name="T17" fmla="*/ 173 h 437"/>
              <a:gd name="T18" fmla="*/ 87 w 289"/>
              <a:gd name="T19" fmla="*/ 169 h 437"/>
              <a:gd name="T20" fmla="*/ 78 w 289"/>
              <a:gd name="T21" fmla="*/ 126 h 437"/>
              <a:gd name="T22" fmla="*/ 82 w 289"/>
              <a:gd name="T23" fmla="*/ 76 h 437"/>
              <a:gd name="T24" fmla="*/ 88 w 289"/>
              <a:gd name="T25" fmla="*/ 36 h 437"/>
              <a:gd name="T26" fmla="*/ 110 w 289"/>
              <a:gd name="T27" fmla="*/ 10 h 437"/>
              <a:gd name="T28" fmla="*/ 124 w 289"/>
              <a:gd name="T29" fmla="*/ 0 h 437"/>
              <a:gd name="T30" fmla="*/ 135 w 289"/>
              <a:gd name="T31" fmla="*/ 4 h 437"/>
              <a:gd name="T32" fmla="*/ 145 w 289"/>
              <a:gd name="T33" fmla="*/ 7 h 437"/>
              <a:gd name="T34" fmla="*/ 152 w 289"/>
              <a:gd name="T35" fmla="*/ 0 h 437"/>
              <a:gd name="T36" fmla="*/ 178 w 289"/>
              <a:gd name="T37" fmla="*/ 17 h 437"/>
              <a:gd name="T38" fmla="*/ 201 w 289"/>
              <a:gd name="T39" fmla="*/ 66 h 437"/>
              <a:gd name="T40" fmla="*/ 214 w 289"/>
              <a:gd name="T41" fmla="*/ 110 h 437"/>
              <a:gd name="T42" fmla="*/ 214 w 289"/>
              <a:gd name="T43" fmla="*/ 147 h 437"/>
              <a:gd name="T44" fmla="*/ 201 w 289"/>
              <a:gd name="T45" fmla="*/ 173 h 437"/>
              <a:gd name="T46" fmla="*/ 185 w 289"/>
              <a:gd name="T47" fmla="*/ 184 h 437"/>
              <a:gd name="T48" fmla="*/ 187 w 289"/>
              <a:gd name="T49" fmla="*/ 195 h 437"/>
              <a:gd name="T50" fmla="*/ 216 w 289"/>
              <a:gd name="T51" fmla="*/ 216 h 437"/>
              <a:gd name="T52" fmla="*/ 245 w 289"/>
              <a:gd name="T53" fmla="*/ 218 h 437"/>
              <a:gd name="T54" fmla="*/ 267 w 289"/>
              <a:gd name="T55" fmla="*/ 231 h 437"/>
              <a:gd name="T56" fmla="*/ 283 w 289"/>
              <a:gd name="T57" fmla="*/ 240 h 437"/>
              <a:gd name="T58" fmla="*/ 288 w 289"/>
              <a:gd name="T59" fmla="*/ 262 h 437"/>
              <a:gd name="T60" fmla="*/ 289 w 289"/>
              <a:gd name="T61" fmla="*/ 282 h 437"/>
              <a:gd name="T62" fmla="*/ 268 w 289"/>
              <a:gd name="T63" fmla="*/ 437 h 437"/>
              <a:gd name="T64" fmla="*/ 23 w 289"/>
              <a:gd name="T65"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437">
                <a:moveTo>
                  <a:pt x="0" y="430"/>
                </a:moveTo>
                <a:lnTo>
                  <a:pt x="0" y="277"/>
                </a:lnTo>
                <a:lnTo>
                  <a:pt x="22" y="245"/>
                </a:lnTo>
                <a:lnTo>
                  <a:pt x="55" y="231"/>
                </a:lnTo>
                <a:lnTo>
                  <a:pt x="77" y="218"/>
                </a:lnTo>
                <a:lnTo>
                  <a:pt x="97" y="209"/>
                </a:lnTo>
                <a:lnTo>
                  <a:pt x="107" y="193"/>
                </a:lnTo>
                <a:lnTo>
                  <a:pt x="107" y="183"/>
                </a:lnTo>
                <a:lnTo>
                  <a:pt x="105" y="173"/>
                </a:lnTo>
                <a:lnTo>
                  <a:pt x="87" y="169"/>
                </a:lnTo>
                <a:lnTo>
                  <a:pt x="78" y="126"/>
                </a:lnTo>
                <a:lnTo>
                  <a:pt x="82" y="76"/>
                </a:lnTo>
                <a:lnTo>
                  <a:pt x="88" y="36"/>
                </a:lnTo>
                <a:lnTo>
                  <a:pt x="110" y="10"/>
                </a:lnTo>
                <a:lnTo>
                  <a:pt x="124" y="0"/>
                </a:lnTo>
                <a:lnTo>
                  <a:pt x="135" y="4"/>
                </a:lnTo>
                <a:lnTo>
                  <a:pt x="145" y="7"/>
                </a:lnTo>
                <a:lnTo>
                  <a:pt x="152" y="0"/>
                </a:lnTo>
                <a:lnTo>
                  <a:pt x="178" y="17"/>
                </a:lnTo>
                <a:lnTo>
                  <a:pt x="201" y="66"/>
                </a:lnTo>
                <a:lnTo>
                  <a:pt x="214" y="110"/>
                </a:lnTo>
                <a:lnTo>
                  <a:pt x="214" y="147"/>
                </a:lnTo>
                <a:lnTo>
                  <a:pt x="201" y="173"/>
                </a:lnTo>
                <a:lnTo>
                  <a:pt x="185" y="184"/>
                </a:lnTo>
                <a:lnTo>
                  <a:pt x="187" y="195"/>
                </a:lnTo>
                <a:lnTo>
                  <a:pt x="216" y="216"/>
                </a:lnTo>
                <a:lnTo>
                  <a:pt x="245" y="218"/>
                </a:lnTo>
                <a:lnTo>
                  <a:pt x="267" y="231"/>
                </a:lnTo>
                <a:lnTo>
                  <a:pt x="283" y="240"/>
                </a:lnTo>
                <a:lnTo>
                  <a:pt x="288" y="262"/>
                </a:lnTo>
                <a:lnTo>
                  <a:pt x="289" y="282"/>
                </a:lnTo>
                <a:lnTo>
                  <a:pt x="268" y="437"/>
                </a:lnTo>
                <a:lnTo>
                  <a:pt x="23" y="437"/>
                </a:lnTo>
                <a:close/>
              </a:path>
            </a:pathLst>
          </a:custGeom>
          <a:solidFill>
            <a:srgbClr val="808080"/>
          </a:solidFill>
          <a:ln w="127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68" name="Freeform 20"/>
          <p:cNvSpPr>
            <a:spLocks noChangeArrowheads="1"/>
          </p:cNvSpPr>
          <p:nvPr/>
        </p:nvSpPr>
        <p:spPr bwMode="auto">
          <a:xfrm>
            <a:off x="8308975" y="5649913"/>
            <a:ext cx="490538" cy="646112"/>
          </a:xfrm>
          <a:custGeom>
            <a:avLst/>
            <a:gdLst>
              <a:gd name="T0" fmla="*/ 13 w 309"/>
              <a:gd name="T1" fmla="*/ 272 h 407"/>
              <a:gd name="T2" fmla="*/ 19 w 309"/>
              <a:gd name="T3" fmla="*/ 252 h 407"/>
              <a:gd name="T4" fmla="*/ 33 w 309"/>
              <a:gd name="T5" fmla="*/ 224 h 407"/>
              <a:gd name="T6" fmla="*/ 48 w 309"/>
              <a:gd name="T7" fmla="*/ 220 h 407"/>
              <a:gd name="T8" fmla="*/ 77 w 309"/>
              <a:gd name="T9" fmla="*/ 219 h 407"/>
              <a:gd name="T10" fmla="*/ 91 w 309"/>
              <a:gd name="T11" fmla="*/ 211 h 407"/>
              <a:gd name="T12" fmla="*/ 101 w 309"/>
              <a:gd name="T13" fmla="*/ 202 h 407"/>
              <a:gd name="T14" fmla="*/ 106 w 309"/>
              <a:gd name="T15" fmla="*/ 179 h 407"/>
              <a:gd name="T16" fmla="*/ 94 w 309"/>
              <a:gd name="T17" fmla="*/ 149 h 407"/>
              <a:gd name="T18" fmla="*/ 85 w 309"/>
              <a:gd name="T19" fmla="*/ 146 h 407"/>
              <a:gd name="T20" fmla="*/ 76 w 309"/>
              <a:gd name="T21" fmla="*/ 112 h 407"/>
              <a:gd name="T22" fmla="*/ 81 w 309"/>
              <a:gd name="T23" fmla="*/ 103 h 407"/>
              <a:gd name="T24" fmla="*/ 81 w 309"/>
              <a:gd name="T25" fmla="*/ 69 h 407"/>
              <a:gd name="T26" fmla="*/ 81 w 309"/>
              <a:gd name="T27" fmla="*/ 34 h 407"/>
              <a:gd name="T28" fmla="*/ 89 w 309"/>
              <a:gd name="T29" fmla="*/ 27 h 407"/>
              <a:gd name="T30" fmla="*/ 111 w 309"/>
              <a:gd name="T31" fmla="*/ 4 h 407"/>
              <a:gd name="T32" fmla="*/ 125 w 309"/>
              <a:gd name="T33" fmla="*/ 0 h 407"/>
              <a:gd name="T34" fmla="*/ 148 w 309"/>
              <a:gd name="T35" fmla="*/ 0 h 407"/>
              <a:gd name="T36" fmla="*/ 164 w 309"/>
              <a:gd name="T37" fmla="*/ 10 h 407"/>
              <a:gd name="T38" fmla="*/ 179 w 309"/>
              <a:gd name="T39" fmla="*/ 27 h 407"/>
              <a:gd name="T40" fmla="*/ 189 w 309"/>
              <a:gd name="T41" fmla="*/ 51 h 407"/>
              <a:gd name="T42" fmla="*/ 191 w 309"/>
              <a:gd name="T43" fmla="*/ 73 h 407"/>
              <a:gd name="T44" fmla="*/ 191 w 309"/>
              <a:gd name="T45" fmla="*/ 95 h 407"/>
              <a:gd name="T46" fmla="*/ 200 w 309"/>
              <a:gd name="T47" fmla="*/ 99 h 407"/>
              <a:gd name="T48" fmla="*/ 194 w 309"/>
              <a:gd name="T49" fmla="*/ 130 h 407"/>
              <a:gd name="T50" fmla="*/ 185 w 309"/>
              <a:gd name="T51" fmla="*/ 135 h 407"/>
              <a:gd name="T52" fmla="*/ 183 w 309"/>
              <a:gd name="T53" fmla="*/ 151 h 407"/>
              <a:gd name="T54" fmla="*/ 176 w 309"/>
              <a:gd name="T55" fmla="*/ 174 h 407"/>
              <a:gd name="T56" fmla="*/ 179 w 309"/>
              <a:gd name="T57" fmla="*/ 191 h 407"/>
              <a:gd name="T58" fmla="*/ 194 w 309"/>
              <a:gd name="T59" fmla="*/ 202 h 407"/>
              <a:gd name="T60" fmla="*/ 216 w 309"/>
              <a:gd name="T61" fmla="*/ 207 h 407"/>
              <a:gd name="T62" fmla="*/ 246 w 309"/>
              <a:gd name="T63" fmla="*/ 212 h 407"/>
              <a:gd name="T64" fmla="*/ 262 w 309"/>
              <a:gd name="T65" fmla="*/ 216 h 407"/>
              <a:gd name="T66" fmla="*/ 275 w 309"/>
              <a:gd name="T67" fmla="*/ 232 h 407"/>
              <a:gd name="T68" fmla="*/ 284 w 309"/>
              <a:gd name="T69" fmla="*/ 249 h 407"/>
              <a:gd name="T70" fmla="*/ 309 w 309"/>
              <a:gd name="T71" fmla="*/ 407 h 407"/>
              <a:gd name="T72" fmla="*/ 0 w 309"/>
              <a:gd name="T73" fmla="*/ 40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9" h="407">
                <a:moveTo>
                  <a:pt x="13" y="272"/>
                </a:moveTo>
                <a:lnTo>
                  <a:pt x="19" y="252"/>
                </a:lnTo>
                <a:lnTo>
                  <a:pt x="33" y="224"/>
                </a:lnTo>
                <a:lnTo>
                  <a:pt x="48" y="220"/>
                </a:lnTo>
                <a:lnTo>
                  <a:pt x="77" y="219"/>
                </a:lnTo>
                <a:lnTo>
                  <a:pt x="91" y="211"/>
                </a:lnTo>
                <a:lnTo>
                  <a:pt x="101" y="202"/>
                </a:lnTo>
                <a:lnTo>
                  <a:pt x="106" y="179"/>
                </a:lnTo>
                <a:lnTo>
                  <a:pt x="94" y="149"/>
                </a:lnTo>
                <a:lnTo>
                  <a:pt x="85" y="146"/>
                </a:lnTo>
                <a:lnTo>
                  <a:pt x="76" y="112"/>
                </a:lnTo>
                <a:lnTo>
                  <a:pt x="81" y="103"/>
                </a:lnTo>
                <a:lnTo>
                  <a:pt x="81" y="69"/>
                </a:lnTo>
                <a:lnTo>
                  <a:pt x="81" y="34"/>
                </a:lnTo>
                <a:lnTo>
                  <a:pt x="89" y="27"/>
                </a:lnTo>
                <a:lnTo>
                  <a:pt x="111" y="4"/>
                </a:lnTo>
                <a:lnTo>
                  <a:pt x="125" y="0"/>
                </a:lnTo>
                <a:lnTo>
                  <a:pt x="148" y="0"/>
                </a:lnTo>
                <a:lnTo>
                  <a:pt x="164" y="10"/>
                </a:lnTo>
                <a:lnTo>
                  <a:pt x="179" y="27"/>
                </a:lnTo>
                <a:lnTo>
                  <a:pt x="189" y="51"/>
                </a:lnTo>
                <a:lnTo>
                  <a:pt x="191" y="73"/>
                </a:lnTo>
                <a:lnTo>
                  <a:pt x="191" y="95"/>
                </a:lnTo>
                <a:lnTo>
                  <a:pt x="200" y="99"/>
                </a:lnTo>
                <a:lnTo>
                  <a:pt x="194" y="130"/>
                </a:lnTo>
                <a:lnTo>
                  <a:pt x="185" y="135"/>
                </a:lnTo>
                <a:lnTo>
                  <a:pt x="183" y="151"/>
                </a:lnTo>
                <a:lnTo>
                  <a:pt x="176" y="174"/>
                </a:lnTo>
                <a:lnTo>
                  <a:pt x="179" y="191"/>
                </a:lnTo>
                <a:lnTo>
                  <a:pt x="194" y="202"/>
                </a:lnTo>
                <a:lnTo>
                  <a:pt x="216" y="207"/>
                </a:lnTo>
                <a:lnTo>
                  <a:pt x="246" y="212"/>
                </a:lnTo>
                <a:lnTo>
                  <a:pt x="262" y="216"/>
                </a:lnTo>
                <a:lnTo>
                  <a:pt x="275" y="232"/>
                </a:lnTo>
                <a:lnTo>
                  <a:pt x="284" y="249"/>
                </a:lnTo>
                <a:lnTo>
                  <a:pt x="309" y="407"/>
                </a:lnTo>
                <a:lnTo>
                  <a:pt x="0" y="401"/>
                </a:lnTo>
                <a:close/>
              </a:path>
            </a:pathLst>
          </a:custGeom>
          <a:solidFill>
            <a:srgbClr val="808080"/>
          </a:solidFill>
          <a:ln w="127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69" name="Freeform 21"/>
          <p:cNvSpPr>
            <a:spLocks noChangeArrowheads="1"/>
          </p:cNvSpPr>
          <p:nvPr/>
        </p:nvSpPr>
        <p:spPr bwMode="auto">
          <a:xfrm>
            <a:off x="8955088" y="5738813"/>
            <a:ext cx="436562" cy="682625"/>
          </a:xfrm>
          <a:custGeom>
            <a:avLst/>
            <a:gdLst>
              <a:gd name="T0" fmla="*/ 8 w 275"/>
              <a:gd name="T1" fmla="*/ 275 h 430"/>
              <a:gd name="T2" fmla="*/ 19 w 275"/>
              <a:gd name="T3" fmla="*/ 234 h 430"/>
              <a:gd name="T4" fmla="*/ 46 w 275"/>
              <a:gd name="T5" fmla="*/ 219 h 430"/>
              <a:gd name="T6" fmla="*/ 73 w 275"/>
              <a:gd name="T7" fmla="*/ 216 h 430"/>
              <a:gd name="T8" fmla="*/ 97 w 275"/>
              <a:gd name="T9" fmla="*/ 205 h 430"/>
              <a:gd name="T10" fmla="*/ 104 w 275"/>
              <a:gd name="T11" fmla="*/ 187 h 430"/>
              <a:gd name="T12" fmla="*/ 107 w 275"/>
              <a:gd name="T13" fmla="*/ 163 h 430"/>
              <a:gd name="T14" fmla="*/ 98 w 275"/>
              <a:gd name="T15" fmla="*/ 147 h 430"/>
              <a:gd name="T16" fmla="*/ 98 w 275"/>
              <a:gd name="T17" fmla="*/ 140 h 430"/>
              <a:gd name="T18" fmla="*/ 90 w 275"/>
              <a:gd name="T19" fmla="*/ 129 h 430"/>
              <a:gd name="T20" fmla="*/ 84 w 275"/>
              <a:gd name="T21" fmla="*/ 106 h 430"/>
              <a:gd name="T22" fmla="*/ 86 w 275"/>
              <a:gd name="T23" fmla="*/ 100 h 430"/>
              <a:gd name="T24" fmla="*/ 75 w 275"/>
              <a:gd name="T25" fmla="*/ 87 h 430"/>
              <a:gd name="T26" fmla="*/ 86 w 275"/>
              <a:gd name="T27" fmla="*/ 51 h 430"/>
              <a:gd name="T28" fmla="*/ 101 w 275"/>
              <a:gd name="T29" fmla="*/ 34 h 430"/>
              <a:gd name="T30" fmla="*/ 118 w 275"/>
              <a:gd name="T31" fmla="*/ 13 h 430"/>
              <a:gd name="T32" fmla="*/ 152 w 275"/>
              <a:gd name="T33" fmla="*/ 0 h 430"/>
              <a:gd name="T34" fmla="*/ 179 w 275"/>
              <a:gd name="T35" fmla="*/ 17 h 430"/>
              <a:gd name="T36" fmla="*/ 187 w 275"/>
              <a:gd name="T37" fmla="*/ 34 h 430"/>
              <a:gd name="T38" fmla="*/ 203 w 275"/>
              <a:gd name="T39" fmla="*/ 39 h 430"/>
              <a:gd name="T40" fmla="*/ 203 w 275"/>
              <a:gd name="T41" fmla="*/ 56 h 430"/>
              <a:gd name="T42" fmla="*/ 203 w 275"/>
              <a:gd name="T43" fmla="*/ 64 h 430"/>
              <a:gd name="T44" fmla="*/ 216 w 275"/>
              <a:gd name="T45" fmla="*/ 82 h 430"/>
              <a:gd name="T46" fmla="*/ 208 w 275"/>
              <a:gd name="T47" fmla="*/ 104 h 430"/>
              <a:gd name="T48" fmla="*/ 211 w 275"/>
              <a:gd name="T49" fmla="*/ 123 h 430"/>
              <a:gd name="T50" fmla="*/ 199 w 275"/>
              <a:gd name="T51" fmla="*/ 140 h 430"/>
              <a:gd name="T52" fmla="*/ 193 w 275"/>
              <a:gd name="T53" fmla="*/ 146 h 430"/>
              <a:gd name="T54" fmla="*/ 193 w 275"/>
              <a:gd name="T55" fmla="*/ 151 h 430"/>
              <a:gd name="T56" fmla="*/ 187 w 275"/>
              <a:gd name="T57" fmla="*/ 172 h 430"/>
              <a:gd name="T58" fmla="*/ 180 w 275"/>
              <a:gd name="T59" fmla="*/ 187 h 430"/>
              <a:gd name="T60" fmla="*/ 198 w 275"/>
              <a:gd name="T61" fmla="*/ 205 h 430"/>
              <a:gd name="T62" fmla="*/ 225 w 275"/>
              <a:gd name="T63" fmla="*/ 227 h 430"/>
              <a:gd name="T64" fmla="*/ 257 w 275"/>
              <a:gd name="T65" fmla="*/ 240 h 430"/>
              <a:gd name="T66" fmla="*/ 270 w 275"/>
              <a:gd name="T67" fmla="*/ 261 h 430"/>
              <a:gd name="T68" fmla="*/ 275 w 275"/>
              <a:gd name="T69" fmla="*/ 290 h 430"/>
              <a:gd name="T70" fmla="*/ 275 w 275"/>
              <a:gd name="T71" fmla="*/ 333 h 430"/>
              <a:gd name="T72" fmla="*/ 272 w 275"/>
              <a:gd name="T73" fmla="*/ 430 h 430"/>
              <a:gd name="T74" fmla="*/ 0 w 275"/>
              <a:gd name="T75" fmla="*/ 38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5" h="430">
                <a:moveTo>
                  <a:pt x="8" y="275"/>
                </a:moveTo>
                <a:lnTo>
                  <a:pt x="19" y="234"/>
                </a:lnTo>
                <a:lnTo>
                  <a:pt x="46" y="219"/>
                </a:lnTo>
                <a:lnTo>
                  <a:pt x="73" y="216"/>
                </a:lnTo>
                <a:lnTo>
                  <a:pt x="97" y="205"/>
                </a:lnTo>
                <a:lnTo>
                  <a:pt x="104" y="187"/>
                </a:lnTo>
                <a:lnTo>
                  <a:pt x="107" y="163"/>
                </a:lnTo>
                <a:lnTo>
                  <a:pt x="98" y="147"/>
                </a:lnTo>
                <a:lnTo>
                  <a:pt x="98" y="140"/>
                </a:lnTo>
                <a:lnTo>
                  <a:pt x="90" y="129"/>
                </a:lnTo>
                <a:lnTo>
                  <a:pt x="84" y="106"/>
                </a:lnTo>
                <a:lnTo>
                  <a:pt x="86" y="100"/>
                </a:lnTo>
                <a:lnTo>
                  <a:pt x="75" y="87"/>
                </a:lnTo>
                <a:lnTo>
                  <a:pt x="86" y="51"/>
                </a:lnTo>
                <a:lnTo>
                  <a:pt x="101" y="34"/>
                </a:lnTo>
                <a:lnTo>
                  <a:pt x="118" y="13"/>
                </a:lnTo>
                <a:lnTo>
                  <a:pt x="152" y="0"/>
                </a:lnTo>
                <a:lnTo>
                  <a:pt x="179" y="17"/>
                </a:lnTo>
                <a:lnTo>
                  <a:pt x="187" y="34"/>
                </a:lnTo>
                <a:lnTo>
                  <a:pt x="203" y="39"/>
                </a:lnTo>
                <a:lnTo>
                  <a:pt x="203" y="56"/>
                </a:lnTo>
                <a:lnTo>
                  <a:pt x="203" y="64"/>
                </a:lnTo>
                <a:lnTo>
                  <a:pt x="216" y="82"/>
                </a:lnTo>
                <a:lnTo>
                  <a:pt x="208" y="104"/>
                </a:lnTo>
                <a:lnTo>
                  <a:pt x="211" y="123"/>
                </a:lnTo>
                <a:lnTo>
                  <a:pt x="199" y="140"/>
                </a:lnTo>
                <a:lnTo>
                  <a:pt x="193" y="146"/>
                </a:lnTo>
                <a:lnTo>
                  <a:pt x="193" y="151"/>
                </a:lnTo>
                <a:lnTo>
                  <a:pt x="187" y="172"/>
                </a:lnTo>
                <a:lnTo>
                  <a:pt x="180" y="187"/>
                </a:lnTo>
                <a:lnTo>
                  <a:pt x="198" y="205"/>
                </a:lnTo>
                <a:lnTo>
                  <a:pt x="225" y="227"/>
                </a:lnTo>
                <a:lnTo>
                  <a:pt x="257" y="240"/>
                </a:lnTo>
                <a:lnTo>
                  <a:pt x="270" y="261"/>
                </a:lnTo>
                <a:lnTo>
                  <a:pt x="275" y="290"/>
                </a:lnTo>
                <a:lnTo>
                  <a:pt x="275" y="333"/>
                </a:lnTo>
                <a:lnTo>
                  <a:pt x="272" y="430"/>
                </a:lnTo>
                <a:lnTo>
                  <a:pt x="0" y="387"/>
                </a:lnTo>
                <a:close/>
              </a:path>
            </a:pathLst>
          </a:custGeom>
          <a:solidFill>
            <a:srgbClr val="808080"/>
          </a:soli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70" name="Freeform 22"/>
          <p:cNvSpPr>
            <a:spLocks noChangeArrowheads="1"/>
          </p:cNvSpPr>
          <p:nvPr/>
        </p:nvSpPr>
        <p:spPr bwMode="auto">
          <a:xfrm>
            <a:off x="8342313" y="5822950"/>
            <a:ext cx="466725" cy="730250"/>
          </a:xfrm>
          <a:custGeom>
            <a:avLst/>
            <a:gdLst>
              <a:gd name="T0" fmla="*/ 8 w 294"/>
              <a:gd name="T1" fmla="*/ 453 h 460"/>
              <a:gd name="T2" fmla="*/ 6 w 294"/>
              <a:gd name="T3" fmla="*/ 313 h 460"/>
              <a:gd name="T4" fmla="*/ 12 w 294"/>
              <a:gd name="T5" fmla="*/ 280 h 460"/>
              <a:gd name="T6" fmla="*/ 90 w 294"/>
              <a:gd name="T7" fmla="*/ 227 h 460"/>
              <a:gd name="T8" fmla="*/ 49 w 294"/>
              <a:gd name="T9" fmla="*/ 195 h 460"/>
              <a:gd name="T10" fmla="*/ 60 w 294"/>
              <a:gd name="T11" fmla="*/ 190 h 460"/>
              <a:gd name="T12" fmla="*/ 52 w 294"/>
              <a:gd name="T13" fmla="*/ 177 h 460"/>
              <a:gd name="T14" fmla="*/ 64 w 294"/>
              <a:gd name="T15" fmla="*/ 119 h 460"/>
              <a:gd name="T16" fmla="*/ 58 w 294"/>
              <a:gd name="T17" fmla="*/ 76 h 460"/>
              <a:gd name="T18" fmla="*/ 73 w 294"/>
              <a:gd name="T19" fmla="*/ 31 h 460"/>
              <a:gd name="T20" fmla="*/ 104 w 294"/>
              <a:gd name="T21" fmla="*/ 0 h 460"/>
              <a:gd name="T22" fmla="*/ 115 w 294"/>
              <a:gd name="T23" fmla="*/ 3 h 460"/>
              <a:gd name="T24" fmla="*/ 130 w 294"/>
              <a:gd name="T25" fmla="*/ 11 h 460"/>
              <a:gd name="T26" fmla="*/ 140 w 294"/>
              <a:gd name="T27" fmla="*/ 8 h 460"/>
              <a:gd name="T28" fmla="*/ 173 w 294"/>
              <a:gd name="T29" fmla="*/ 46 h 460"/>
              <a:gd name="T30" fmla="*/ 188 w 294"/>
              <a:gd name="T31" fmla="*/ 94 h 460"/>
              <a:gd name="T32" fmla="*/ 197 w 294"/>
              <a:gd name="T33" fmla="*/ 145 h 460"/>
              <a:gd name="T34" fmla="*/ 199 w 294"/>
              <a:gd name="T35" fmla="*/ 187 h 460"/>
              <a:gd name="T36" fmla="*/ 199 w 294"/>
              <a:gd name="T37" fmla="*/ 216 h 460"/>
              <a:gd name="T38" fmla="*/ 197 w 294"/>
              <a:gd name="T39" fmla="*/ 226 h 460"/>
              <a:gd name="T40" fmla="*/ 215 w 294"/>
              <a:gd name="T41" fmla="*/ 240 h 460"/>
              <a:gd name="T42" fmla="*/ 241 w 294"/>
              <a:gd name="T43" fmla="*/ 260 h 460"/>
              <a:gd name="T44" fmla="*/ 287 w 294"/>
              <a:gd name="T45" fmla="*/ 341 h 460"/>
              <a:gd name="T46" fmla="*/ 287 w 294"/>
              <a:gd name="T47" fmla="*/ 372 h 460"/>
              <a:gd name="T48" fmla="*/ 289 w 294"/>
              <a:gd name="T49" fmla="*/ 453 h 460"/>
              <a:gd name="T50" fmla="*/ 8 w 294"/>
              <a:gd name="T51" fmla="*/ 45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4" h="460">
                <a:moveTo>
                  <a:pt x="8" y="453"/>
                </a:moveTo>
                <a:cubicBezTo>
                  <a:pt x="0" y="450"/>
                  <a:pt x="2" y="327"/>
                  <a:pt x="6" y="313"/>
                </a:cubicBezTo>
                <a:cubicBezTo>
                  <a:pt x="8" y="306"/>
                  <a:pt x="9" y="286"/>
                  <a:pt x="12" y="280"/>
                </a:cubicBezTo>
                <a:cubicBezTo>
                  <a:pt x="21" y="267"/>
                  <a:pt x="80" y="239"/>
                  <a:pt x="90" y="227"/>
                </a:cubicBezTo>
                <a:cubicBezTo>
                  <a:pt x="94" y="224"/>
                  <a:pt x="49" y="200"/>
                  <a:pt x="49" y="195"/>
                </a:cubicBezTo>
                <a:cubicBezTo>
                  <a:pt x="49" y="190"/>
                  <a:pt x="60" y="195"/>
                  <a:pt x="60" y="190"/>
                </a:cubicBezTo>
                <a:cubicBezTo>
                  <a:pt x="60" y="179"/>
                  <a:pt x="52" y="187"/>
                  <a:pt x="52" y="177"/>
                </a:cubicBezTo>
                <a:cubicBezTo>
                  <a:pt x="56" y="166"/>
                  <a:pt x="64" y="131"/>
                  <a:pt x="64" y="119"/>
                </a:cubicBezTo>
                <a:cubicBezTo>
                  <a:pt x="64" y="110"/>
                  <a:pt x="56" y="87"/>
                  <a:pt x="58" y="76"/>
                </a:cubicBezTo>
                <a:cubicBezTo>
                  <a:pt x="60" y="65"/>
                  <a:pt x="64" y="40"/>
                  <a:pt x="73" y="31"/>
                </a:cubicBezTo>
                <a:cubicBezTo>
                  <a:pt x="79" y="21"/>
                  <a:pt x="94" y="3"/>
                  <a:pt x="104" y="0"/>
                </a:cubicBezTo>
                <a:cubicBezTo>
                  <a:pt x="109" y="0"/>
                  <a:pt x="114" y="3"/>
                  <a:pt x="115" y="3"/>
                </a:cubicBezTo>
                <a:cubicBezTo>
                  <a:pt x="120" y="5"/>
                  <a:pt x="127" y="11"/>
                  <a:pt x="130" y="11"/>
                </a:cubicBezTo>
                <a:cubicBezTo>
                  <a:pt x="133" y="11"/>
                  <a:pt x="138" y="8"/>
                  <a:pt x="140" y="8"/>
                </a:cubicBezTo>
                <a:cubicBezTo>
                  <a:pt x="152" y="11"/>
                  <a:pt x="168" y="36"/>
                  <a:pt x="173" y="46"/>
                </a:cubicBezTo>
                <a:cubicBezTo>
                  <a:pt x="180" y="54"/>
                  <a:pt x="185" y="81"/>
                  <a:pt x="188" y="94"/>
                </a:cubicBezTo>
                <a:cubicBezTo>
                  <a:pt x="191" y="107"/>
                  <a:pt x="195" y="131"/>
                  <a:pt x="197" y="145"/>
                </a:cubicBezTo>
                <a:cubicBezTo>
                  <a:pt x="199" y="155"/>
                  <a:pt x="199" y="177"/>
                  <a:pt x="199" y="187"/>
                </a:cubicBezTo>
                <a:cubicBezTo>
                  <a:pt x="199" y="191"/>
                  <a:pt x="201" y="205"/>
                  <a:pt x="199" y="216"/>
                </a:cubicBezTo>
                <a:cubicBezTo>
                  <a:pt x="199" y="216"/>
                  <a:pt x="197" y="223"/>
                  <a:pt x="197" y="226"/>
                </a:cubicBezTo>
                <a:cubicBezTo>
                  <a:pt x="199" y="232"/>
                  <a:pt x="211" y="240"/>
                  <a:pt x="215" y="240"/>
                </a:cubicBezTo>
                <a:cubicBezTo>
                  <a:pt x="225" y="247"/>
                  <a:pt x="235" y="257"/>
                  <a:pt x="241" y="260"/>
                </a:cubicBezTo>
                <a:cubicBezTo>
                  <a:pt x="241" y="263"/>
                  <a:pt x="287" y="337"/>
                  <a:pt x="287" y="341"/>
                </a:cubicBezTo>
                <a:cubicBezTo>
                  <a:pt x="294" y="371"/>
                  <a:pt x="284" y="342"/>
                  <a:pt x="287" y="372"/>
                </a:cubicBezTo>
                <a:cubicBezTo>
                  <a:pt x="288" y="397"/>
                  <a:pt x="294" y="453"/>
                  <a:pt x="289" y="453"/>
                </a:cubicBezTo>
                <a:cubicBezTo>
                  <a:pt x="201" y="454"/>
                  <a:pt x="79" y="460"/>
                  <a:pt x="8" y="453"/>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71" name="Freeform 23"/>
          <p:cNvSpPr>
            <a:spLocks noChangeArrowheads="1"/>
          </p:cNvSpPr>
          <p:nvPr/>
        </p:nvSpPr>
        <p:spPr bwMode="auto">
          <a:xfrm>
            <a:off x="8770938" y="5813425"/>
            <a:ext cx="506412" cy="749300"/>
          </a:xfrm>
          <a:custGeom>
            <a:avLst/>
            <a:gdLst>
              <a:gd name="T0" fmla="*/ 282 w 319"/>
              <a:gd name="T1" fmla="*/ 461 h 472"/>
              <a:gd name="T2" fmla="*/ 261 w 319"/>
              <a:gd name="T3" fmla="*/ 249 h 472"/>
              <a:gd name="T4" fmla="*/ 241 w 319"/>
              <a:gd name="T5" fmla="*/ 236 h 472"/>
              <a:gd name="T6" fmla="*/ 207 w 319"/>
              <a:gd name="T7" fmla="*/ 222 h 472"/>
              <a:gd name="T8" fmla="*/ 171 w 319"/>
              <a:gd name="T9" fmla="*/ 196 h 472"/>
              <a:gd name="T10" fmla="*/ 171 w 319"/>
              <a:gd name="T11" fmla="*/ 161 h 472"/>
              <a:gd name="T12" fmla="*/ 185 w 319"/>
              <a:gd name="T13" fmla="*/ 140 h 472"/>
              <a:gd name="T14" fmla="*/ 191 w 319"/>
              <a:gd name="T15" fmla="*/ 103 h 472"/>
              <a:gd name="T16" fmla="*/ 188 w 319"/>
              <a:gd name="T17" fmla="*/ 88 h 472"/>
              <a:gd name="T18" fmla="*/ 184 w 319"/>
              <a:gd name="T19" fmla="*/ 40 h 472"/>
              <a:gd name="T20" fmla="*/ 150 w 319"/>
              <a:gd name="T21" fmla="*/ 9 h 472"/>
              <a:gd name="T22" fmla="*/ 118 w 319"/>
              <a:gd name="T23" fmla="*/ 0 h 472"/>
              <a:gd name="T24" fmla="*/ 91 w 319"/>
              <a:gd name="T25" fmla="*/ 17 h 472"/>
              <a:gd name="T26" fmla="*/ 79 w 319"/>
              <a:gd name="T27" fmla="*/ 43 h 472"/>
              <a:gd name="T28" fmla="*/ 79 w 319"/>
              <a:gd name="T29" fmla="*/ 88 h 472"/>
              <a:gd name="T30" fmla="*/ 73 w 319"/>
              <a:gd name="T31" fmla="*/ 100 h 472"/>
              <a:gd name="T32" fmla="*/ 78 w 319"/>
              <a:gd name="T33" fmla="*/ 128 h 472"/>
              <a:gd name="T34" fmla="*/ 90 w 319"/>
              <a:gd name="T35" fmla="*/ 152 h 472"/>
              <a:gd name="T36" fmla="*/ 96 w 319"/>
              <a:gd name="T37" fmla="*/ 180 h 472"/>
              <a:gd name="T38" fmla="*/ 108 w 319"/>
              <a:gd name="T39" fmla="*/ 193 h 472"/>
              <a:gd name="T40" fmla="*/ 83 w 319"/>
              <a:gd name="T41" fmla="*/ 203 h 472"/>
              <a:gd name="T42" fmla="*/ 61 w 319"/>
              <a:gd name="T43" fmla="*/ 203 h 472"/>
              <a:gd name="T44" fmla="*/ 26 w 319"/>
              <a:gd name="T45" fmla="*/ 203 h 472"/>
              <a:gd name="T46" fmla="*/ 19 w 319"/>
              <a:gd name="T47" fmla="*/ 233 h 472"/>
              <a:gd name="T48" fmla="*/ 12 w 319"/>
              <a:gd name="T49" fmla="*/ 263 h 472"/>
              <a:gd name="T50" fmla="*/ 0 w 319"/>
              <a:gd name="T51" fmla="*/ 340 h 472"/>
              <a:gd name="T52" fmla="*/ 0 w 319"/>
              <a:gd name="T53" fmla="*/ 466 h 472"/>
              <a:gd name="T54" fmla="*/ 282 w 319"/>
              <a:gd name="T55" fmla="*/ 461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9" h="472">
                <a:moveTo>
                  <a:pt x="282" y="461"/>
                </a:moveTo>
                <a:cubicBezTo>
                  <a:pt x="319" y="460"/>
                  <a:pt x="282" y="288"/>
                  <a:pt x="261" y="249"/>
                </a:cubicBezTo>
                <a:cubicBezTo>
                  <a:pt x="259" y="243"/>
                  <a:pt x="243" y="238"/>
                  <a:pt x="241" y="236"/>
                </a:cubicBezTo>
                <a:cubicBezTo>
                  <a:pt x="232" y="233"/>
                  <a:pt x="217" y="222"/>
                  <a:pt x="207" y="222"/>
                </a:cubicBezTo>
                <a:cubicBezTo>
                  <a:pt x="200" y="214"/>
                  <a:pt x="177" y="204"/>
                  <a:pt x="171" y="196"/>
                </a:cubicBezTo>
                <a:cubicBezTo>
                  <a:pt x="170" y="190"/>
                  <a:pt x="170" y="172"/>
                  <a:pt x="171" y="161"/>
                </a:cubicBezTo>
                <a:cubicBezTo>
                  <a:pt x="171" y="158"/>
                  <a:pt x="183" y="144"/>
                  <a:pt x="185" y="140"/>
                </a:cubicBezTo>
                <a:cubicBezTo>
                  <a:pt x="188" y="132"/>
                  <a:pt x="191" y="110"/>
                  <a:pt x="191" y="103"/>
                </a:cubicBezTo>
                <a:cubicBezTo>
                  <a:pt x="191" y="95"/>
                  <a:pt x="188" y="95"/>
                  <a:pt x="188" y="88"/>
                </a:cubicBezTo>
                <a:cubicBezTo>
                  <a:pt x="188" y="76"/>
                  <a:pt x="188" y="48"/>
                  <a:pt x="184" y="40"/>
                </a:cubicBezTo>
                <a:cubicBezTo>
                  <a:pt x="177" y="27"/>
                  <a:pt x="161" y="11"/>
                  <a:pt x="150" y="9"/>
                </a:cubicBezTo>
                <a:cubicBezTo>
                  <a:pt x="144" y="4"/>
                  <a:pt x="126" y="0"/>
                  <a:pt x="118" y="0"/>
                </a:cubicBezTo>
                <a:cubicBezTo>
                  <a:pt x="109" y="0"/>
                  <a:pt x="97" y="9"/>
                  <a:pt x="91" y="17"/>
                </a:cubicBezTo>
                <a:cubicBezTo>
                  <a:pt x="85" y="21"/>
                  <a:pt x="79" y="37"/>
                  <a:pt x="79" y="43"/>
                </a:cubicBezTo>
                <a:cubicBezTo>
                  <a:pt x="78" y="52"/>
                  <a:pt x="79" y="79"/>
                  <a:pt x="79" y="88"/>
                </a:cubicBezTo>
                <a:cubicBezTo>
                  <a:pt x="79" y="93"/>
                  <a:pt x="73" y="96"/>
                  <a:pt x="73" y="100"/>
                </a:cubicBezTo>
                <a:cubicBezTo>
                  <a:pt x="73" y="109"/>
                  <a:pt x="78" y="121"/>
                  <a:pt x="78" y="128"/>
                </a:cubicBezTo>
                <a:cubicBezTo>
                  <a:pt x="79" y="133"/>
                  <a:pt x="88" y="149"/>
                  <a:pt x="90" y="152"/>
                </a:cubicBezTo>
                <a:cubicBezTo>
                  <a:pt x="96" y="180"/>
                  <a:pt x="91" y="180"/>
                  <a:pt x="96" y="180"/>
                </a:cubicBezTo>
                <a:cubicBezTo>
                  <a:pt x="103" y="187"/>
                  <a:pt x="105" y="188"/>
                  <a:pt x="108" y="193"/>
                </a:cubicBezTo>
                <a:cubicBezTo>
                  <a:pt x="108" y="196"/>
                  <a:pt x="90" y="201"/>
                  <a:pt x="83" y="203"/>
                </a:cubicBezTo>
                <a:cubicBezTo>
                  <a:pt x="79" y="204"/>
                  <a:pt x="67" y="201"/>
                  <a:pt x="61" y="203"/>
                </a:cubicBezTo>
                <a:cubicBezTo>
                  <a:pt x="53" y="203"/>
                  <a:pt x="32" y="201"/>
                  <a:pt x="26" y="203"/>
                </a:cubicBezTo>
                <a:cubicBezTo>
                  <a:pt x="21" y="203"/>
                  <a:pt x="23" y="229"/>
                  <a:pt x="19" y="233"/>
                </a:cubicBezTo>
                <a:cubicBezTo>
                  <a:pt x="14" y="238"/>
                  <a:pt x="13" y="254"/>
                  <a:pt x="12" y="263"/>
                </a:cubicBezTo>
                <a:cubicBezTo>
                  <a:pt x="11" y="283"/>
                  <a:pt x="0" y="322"/>
                  <a:pt x="0" y="340"/>
                </a:cubicBezTo>
                <a:cubicBezTo>
                  <a:pt x="0" y="367"/>
                  <a:pt x="0" y="466"/>
                  <a:pt x="0" y="466"/>
                </a:cubicBezTo>
                <a:cubicBezTo>
                  <a:pt x="73" y="472"/>
                  <a:pt x="165" y="469"/>
                  <a:pt x="282" y="461"/>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72" name="Freeform 24"/>
          <p:cNvSpPr>
            <a:spLocks noChangeArrowheads="1"/>
          </p:cNvSpPr>
          <p:nvPr/>
        </p:nvSpPr>
        <p:spPr bwMode="auto">
          <a:xfrm>
            <a:off x="7835900" y="5889625"/>
            <a:ext cx="457200" cy="684213"/>
          </a:xfrm>
          <a:custGeom>
            <a:avLst/>
            <a:gdLst>
              <a:gd name="T0" fmla="*/ 288 w 288"/>
              <a:gd name="T1" fmla="*/ 430 h 431"/>
              <a:gd name="T2" fmla="*/ 259 w 288"/>
              <a:gd name="T3" fmla="*/ 244 h 431"/>
              <a:gd name="T4" fmla="*/ 241 w 288"/>
              <a:gd name="T5" fmla="*/ 221 h 431"/>
              <a:gd name="T6" fmla="*/ 210 w 288"/>
              <a:gd name="T7" fmla="*/ 211 h 431"/>
              <a:gd name="T8" fmla="*/ 166 w 288"/>
              <a:gd name="T9" fmla="*/ 188 h 431"/>
              <a:gd name="T10" fmla="*/ 163 w 288"/>
              <a:gd name="T11" fmla="*/ 174 h 431"/>
              <a:gd name="T12" fmla="*/ 179 w 288"/>
              <a:gd name="T13" fmla="*/ 147 h 431"/>
              <a:gd name="T14" fmla="*/ 187 w 288"/>
              <a:gd name="T15" fmla="*/ 113 h 431"/>
              <a:gd name="T16" fmla="*/ 181 w 288"/>
              <a:gd name="T17" fmla="*/ 45 h 431"/>
              <a:gd name="T18" fmla="*/ 143 w 288"/>
              <a:gd name="T19" fmla="*/ 5 h 431"/>
              <a:gd name="T20" fmla="*/ 128 w 288"/>
              <a:gd name="T21" fmla="*/ 13 h 431"/>
              <a:gd name="T22" fmla="*/ 110 w 288"/>
              <a:gd name="T23" fmla="*/ 5 h 431"/>
              <a:gd name="T24" fmla="*/ 79 w 288"/>
              <a:gd name="T25" fmla="*/ 39 h 431"/>
              <a:gd name="T26" fmla="*/ 78 w 288"/>
              <a:gd name="T27" fmla="*/ 96 h 431"/>
              <a:gd name="T28" fmla="*/ 71 w 288"/>
              <a:gd name="T29" fmla="*/ 110 h 431"/>
              <a:gd name="T30" fmla="*/ 71 w 288"/>
              <a:gd name="T31" fmla="*/ 124 h 431"/>
              <a:gd name="T32" fmla="*/ 85 w 288"/>
              <a:gd name="T33" fmla="*/ 145 h 431"/>
              <a:gd name="T34" fmla="*/ 92 w 288"/>
              <a:gd name="T35" fmla="*/ 163 h 431"/>
              <a:gd name="T36" fmla="*/ 95 w 288"/>
              <a:gd name="T37" fmla="*/ 174 h 431"/>
              <a:gd name="T38" fmla="*/ 91 w 288"/>
              <a:gd name="T39" fmla="*/ 195 h 431"/>
              <a:gd name="T40" fmla="*/ 72 w 288"/>
              <a:gd name="T41" fmla="*/ 206 h 431"/>
              <a:gd name="T42" fmla="*/ 36 w 288"/>
              <a:gd name="T43" fmla="*/ 211 h 431"/>
              <a:gd name="T44" fmla="*/ 11 w 288"/>
              <a:gd name="T45" fmla="*/ 225 h 431"/>
              <a:gd name="T46" fmla="*/ 5 w 288"/>
              <a:gd name="T47" fmla="*/ 264 h 431"/>
              <a:gd name="T48" fmla="*/ 0 w 288"/>
              <a:gd name="T49" fmla="*/ 337 h 431"/>
              <a:gd name="T50" fmla="*/ 5 w 288"/>
              <a:gd name="T51" fmla="*/ 430 h 431"/>
              <a:gd name="T52" fmla="*/ 288 w 288"/>
              <a:gd name="T53" fmla="*/ 43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431">
                <a:moveTo>
                  <a:pt x="288" y="430"/>
                </a:moveTo>
                <a:cubicBezTo>
                  <a:pt x="288" y="390"/>
                  <a:pt x="283" y="277"/>
                  <a:pt x="259" y="244"/>
                </a:cubicBezTo>
                <a:cubicBezTo>
                  <a:pt x="257" y="238"/>
                  <a:pt x="245" y="225"/>
                  <a:pt x="241" y="221"/>
                </a:cubicBezTo>
                <a:cubicBezTo>
                  <a:pt x="235" y="218"/>
                  <a:pt x="216" y="216"/>
                  <a:pt x="210" y="211"/>
                </a:cubicBezTo>
                <a:cubicBezTo>
                  <a:pt x="199" y="206"/>
                  <a:pt x="170" y="198"/>
                  <a:pt x="166" y="188"/>
                </a:cubicBezTo>
                <a:cubicBezTo>
                  <a:pt x="161" y="184"/>
                  <a:pt x="160" y="181"/>
                  <a:pt x="163" y="174"/>
                </a:cubicBezTo>
                <a:cubicBezTo>
                  <a:pt x="167" y="168"/>
                  <a:pt x="178" y="148"/>
                  <a:pt x="179" y="147"/>
                </a:cubicBezTo>
                <a:cubicBezTo>
                  <a:pt x="181" y="140"/>
                  <a:pt x="187" y="121"/>
                  <a:pt x="187" y="113"/>
                </a:cubicBezTo>
                <a:cubicBezTo>
                  <a:pt x="187" y="103"/>
                  <a:pt x="186" y="55"/>
                  <a:pt x="181" y="45"/>
                </a:cubicBezTo>
                <a:cubicBezTo>
                  <a:pt x="178" y="34"/>
                  <a:pt x="155" y="9"/>
                  <a:pt x="143" y="5"/>
                </a:cubicBezTo>
                <a:cubicBezTo>
                  <a:pt x="138" y="4"/>
                  <a:pt x="120" y="11"/>
                  <a:pt x="128" y="13"/>
                </a:cubicBezTo>
                <a:cubicBezTo>
                  <a:pt x="130" y="13"/>
                  <a:pt x="114" y="0"/>
                  <a:pt x="110" y="5"/>
                </a:cubicBezTo>
                <a:cubicBezTo>
                  <a:pt x="107" y="9"/>
                  <a:pt x="82" y="34"/>
                  <a:pt x="79" y="39"/>
                </a:cubicBezTo>
                <a:cubicBezTo>
                  <a:pt x="78" y="45"/>
                  <a:pt x="78" y="87"/>
                  <a:pt x="78" y="96"/>
                </a:cubicBezTo>
                <a:cubicBezTo>
                  <a:pt x="78" y="101"/>
                  <a:pt x="71" y="104"/>
                  <a:pt x="71" y="110"/>
                </a:cubicBezTo>
                <a:cubicBezTo>
                  <a:pt x="71" y="117"/>
                  <a:pt x="71" y="117"/>
                  <a:pt x="71" y="124"/>
                </a:cubicBezTo>
                <a:cubicBezTo>
                  <a:pt x="72" y="132"/>
                  <a:pt x="84" y="140"/>
                  <a:pt x="85" y="145"/>
                </a:cubicBezTo>
                <a:cubicBezTo>
                  <a:pt x="87" y="148"/>
                  <a:pt x="91" y="158"/>
                  <a:pt x="92" y="163"/>
                </a:cubicBezTo>
                <a:cubicBezTo>
                  <a:pt x="100" y="174"/>
                  <a:pt x="92" y="174"/>
                  <a:pt x="95" y="174"/>
                </a:cubicBezTo>
                <a:cubicBezTo>
                  <a:pt x="95" y="181"/>
                  <a:pt x="97" y="190"/>
                  <a:pt x="91" y="195"/>
                </a:cubicBezTo>
                <a:cubicBezTo>
                  <a:pt x="87" y="198"/>
                  <a:pt x="78" y="205"/>
                  <a:pt x="72" y="206"/>
                </a:cubicBezTo>
                <a:cubicBezTo>
                  <a:pt x="67" y="211"/>
                  <a:pt x="45" y="205"/>
                  <a:pt x="36" y="211"/>
                </a:cubicBezTo>
                <a:cubicBezTo>
                  <a:pt x="26" y="211"/>
                  <a:pt x="17" y="221"/>
                  <a:pt x="11" y="225"/>
                </a:cubicBezTo>
                <a:cubicBezTo>
                  <a:pt x="10" y="232"/>
                  <a:pt x="5" y="256"/>
                  <a:pt x="5" y="264"/>
                </a:cubicBezTo>
                <a:cubicBezTo>
                  <a:pt x="0" y="284"/>
                  <a:pt x="0" y="319"/>
                  <a:pt x="0" y="337"/>
                </a:cubicBezTo>
                <a:cubicBezTo>
                  <a:pt x="0" y="361"/>
                  <a:pt x="5" y="404"/>
                  <a:pt x="5" y="430"/>
                </a:cubicBezTo>
                <a:cubicBezTo>
                  <a:pt x="5" y="431"/>
                  <a:pt x="288" y="431"/>
                  <a:pt x="288" y="430"/>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73" name="Freeform 25"/>
          <p:cNvSpPr>
            <a:spLocks noChangeArrowheads="1"/>
          </p:cNvSpPr>
          <p:nvPr/>
        </p:nvSpPr>
        <p:spPr bwMode="auto">
          <a:xfrm>
            <a:off x="8094663" y="6064250"/>
            <a:ext cx="442912" cy="508000"/>
          </a:xfrm>
          <a:custGeom>
            <a:avLst/>
            <a:gdLst>
              <a:gd name="T0" fmla="*/ 7 w 279"/>
              <a:gd name="T1" fmla="*/ 296 h 320"/>
              <a:gd name="T2" fmla="*/ 9 w 279"/>
              <a:gd name="T3" fmla="*/ 253 h 320"/>
              <a:gd name="T4" fmla="*/ 15 w 279"/>
              <a:gd name="T5" fmla="*/ 234 h 320"/>
              <a:gd name="T6" fmla="*/ 30 w 279"/>
              <a:gd name="T7" fmla="*/ 227 h 320"/>
              <a:gd name="T8" fmla="*/ 51 w 279"/>
              <a:gd name="T9" fmla="*/ 215 h 320"/>
              <a:gd name="T10" fmla="*/ 73 w 279"/>
              <a:gd name="T11" fmla="*/ 207 h 320"/>
              <a:gd name="T12" fmla="*/ 82 w 279"/>
              <a:gd name="T13" fmla="*/ 190 h 320"/>
              <a:gd name="T14" fmla="*/ 82 w 279"/>
              <a:gd name="T15" fmla="*/ 182 h 320"/>
              <a:gd name="T16" fmla="*/ 68 w 279"/>
              <a:gd name="T17" fmla="*/ 174 h 320"/>
              <a:gd name="T18" fmla="*/ 53 w 279"/>
              <a:gd name="T19" fmla="*/ 157 h 320"/>
              <a:gd name="T20" fmla="*/ 53 w 279"/>
              <a:gd name="T21" fmla="*/ 128 h 320"/>
              <a:gd name="T22" fmla="*/ 59 w 279"/>
              <a:gd name="T23" fmla="*/ 74 h 320"/>
              <a:gd name="T24" fmla="*/ 64 w 279"/>
              <a:gd name="T25" fmla="*/ 35 h 320"/>
              <a:gd name="T26" fmla="*/ 82 w 279"/>
              <a:gd name="T27" fmla="*/ 7 h 320"/>
              <a:gd name="T28" fmla="*/ 96 w 279"/>
              <a:gd name="T29" fmla="*/ 0 h 320"/>
              <a:gd name="T30" fmla="*/ 110 w 279"/>
              <a:gd name="T31" fmla="*/ 0 h 320"/>
              <a:gd name="T32" fmla="*/ 125 w 279"/>
              <a:gd name="T33" fmla="*/ 1 h 320"/>
              <a:gd name="T34" fmla="*/ 130 w 279"/>
              <a:gd name="T35" fmla="*/ 0 h 320"/>
              <a:gd name="T36" fmla="*/ 152 w 279"/>
              <a:gd name="T37" fmla="*/ 16 h 320"/>
              <a:gd name="T38" fmla="*/ 174 w 279"/>
              <a:gd name="T39" fmla="*/ 64 h 320"/>
              <a:gd name="T40" fmla="*/ 187 w 279"/>
              <a:gd name="T41" fmla="*/ 108 h 320"/>
              <a:gd name="T42" fmla="*/ 187 w 279"/>
              <a:gd name="T43" fmla="*/ 146 h 320"/>
              <a:gd name="T44" fmla="*/ 174 w 279"/>
              <a:gd name="T45" fmla="*/ 174 h 320"/>
              <a:gd name="T46" fmla="*/ 158 w 279"/>
              <a:gd name="T47" fmla="*/ 182 h 320"/>
              <a:gd name="T48" fmla="*/ 164 w 279"/>
              <a:gd name="T49" fmla="*/ 195 h 320"/>
              <a:gd name="T50" fmla="*/ 191 w 279"/>
              <a:gd name="T51" fmla="*/ 212 h 320"/>
              <a:gd name="T52" fmla="*/ 224 w 279"/>
              <a:gd name="T53" fmla="*/ 215 h 320"/>
              <a:gd name="T54" fmla="*/ 241 w 279"/>
              <a:gd name="T55" fmla="*/ 227 h 320"/>
              <a:gd name="T56" fmla="*/ 255 w 279"/>
              <a:gd name="T57" fmla="*/ 234 h 320"/>
              <a:gd name="T58" fmla="*/ 265 w 279"/>
              <a:gd name="T59" fmla="*/ 261 h 320"/>
              <a:gd name="T60" fmla="*/ 270 w 279"/>
              <a:gd name="T61" fmla="*/ 286 h 320"/>
              <a:gd name="T62" fmla="*/ 279 w 279"/>
              <a:gd name="T63" fmla="*/ 320 h 320"/>
              <a:gd name="T64" fmla="*/ 0 w 279"/>
              <a:gd name="T65" fmla="*/ 3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9" h="320">
                <a:moveTo>
                  <a:pt x="7" y="296"/>
                </a:moveTo>
                <a:lnTo>
                  <a:pt x="9" y="253"/>
                </a:lnTo>
                <a:lnTo>
                  <a:pt x="15" y="234"/>
                </a:lnTo>
                <a:lnTo>
                  <a:pt x="30" y="227"/>
                </a:lnTo>
                <a:lnTo>
                  <a:pt x="51" y="215"/>
                </a:lnTo>
                <a:lnTo>
                  <a:pt x="73" y="207"/>
                </a:lnTo>
                <a:lnTo>
                  <a:pt x="82" y="190"/>
                </a:lnTo>
                <a:lnTo>
                  <a:pt x="82" y="182"/>
                </a:lnTo>
                <a:lnTo>
                  <a:pt x="68" y="174"/>
                </a:lnTo>
                <a:lnTo>
                  <a:pt x="53" y="157"/>
                </a:lnTo>
                <a:lnTo>
                  <a:pt x="53" y="128"/>
                </a:lnTo>
                <a:lnTo>
                  <a:pt x="59" y="74"/>
                </a:lnTo>
                <a:lnTo>
                  <a:pt x="64" y="35"/>
                </a:lnTo>
                <a:lnTo>
                  <a:pt x="82" y="7"/>
                </a:lnTo>
                <a:lnTo>
                  <a:pt x="96" y="0"/>
                </a:lnTo>
                <a:lnTo>
                  <a:pt x="110" y="0"/>
                </a:lnTo>
                <a:lnTo>
                  <a:pt x="125" y="1"/>
                </a:lnTo>
                <a:lnTo>
                  <a:pt x="130" y="0"/>
                </a:lnTo>
                <a:lnTo>
                  <a:pt x="152" y="16"/>
                </a:lnTo>
                <a:lnTo>
                  <a:pt x="174" y="64"/>
                </a:lnTo>
                <a:lnTo>
                  <a:pt x="187" y="108"/>
                </a:lnTo>
                <a:lnTo>
                  <a:pt x="187" y="146"/>
                </a:lnTo>
                <a:lnTo>
                  <a:pt x="174" y="174"/>
                </a:lnTo>
                <a:lnTo>
                  <a:pt x="158" y="182"/>
                </a:lnTo>
                <a:lnTo>
                  <a:pt x="164" y="195"/>
                </a:lnTo>
                <a:lnTo>
                  <a:pt x="191" y="212"/>
                </a:lnTo>
                <a:lnTo>
                  <a:pt x="224" y="215"/>
                </a:lnTo>
                <a:lnTo>
                  <a:pt x="241" y="227"/>
                </a:lnTo>
                <a:lnTo>
                  <a:pt x="255" y="234"/>
                </a:lnTo>
                <a:lnTo>
                  <a:pt x="265" y="261"/>
                </a:lnTo>
                <a:lnTo>
                  <a:pt x="270" y="286"/>
                </a:lnTo>
                <a:lnTo>
                  <a:pt x="279" y="320"/>
                </a:lnTo>
                <a:lnTo>
                  <a:pt x="0" y="320"/>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74" name="Freeform 26"/>
          <p:cNvSpPr>
            <a:spLocks noChangeArrowheads="1"/>
          </p:cNvSpPr>
          <p:nvPr/>
        </p:nvSpPr>
        <p:spPr bwMode="auto">
          <a:xfrm>
            <a:off x="8532813" y="6013450"/>
            <a:ext cx="461962" cy="558800"/>
          </a:xfrm>
          <a:custGeom>
            <a:avLst/>
            <a:gdLst>
              <a:gd name="T0" fmla="*/ 7 w 291"/>
              <a:gd name="T1" fmla="*/ 267 h 352"/>
              <a:gd name="T2" fmla="*/ 13 w 291"/>
              <a:gd name="T3" fmla="*/ 252 h 352"/>
              <a:gd name="T4" fmla="*/ 28 w 291"/>
              <a:gd name="T5" fmla="*/ 227 h 352"/>
              <a:gd name="T6" fmla="*/ 42 w 291"/>
              <a:gd name="T7" fmla="*/ 222 h 352"/>
              <a:gd name="T8" fmla="*/ 71 w 291"/>
              <a:gd name="T9" fmla="*/ 217 h 352"/>
              <a:gd name="T10" fmla="*/ 85 w 291"/>
              <a:gd name="T11" fmla="*/ 211 h 352"/>
              <a:gd name="T12" fmla="*/ 97 w 291"/>
              <a:gd name="T13" fmla="*/ 206 h 352"/>
              <a:gd name="T14" fmla="*/ 100 w 291"/>
              <a:gd name="T15" fmla="*/ 178 h 352"/>
              <a:gd name="T16" fmla="*/ 86 w 291"/>
              <a:gd name="T17" fmla="*/ 147 h 352"/>
              <a:gd name="T18" fmla="*/ 79 w 291"/>
              <a:gd name="T19" fmla="*/ 145 h 352"/>
              <a:gd name="T20" fmla="*/ 68 w 291"/>
              <a:gd name="T21" fmla="*/ 112 h 352"/>
              <a:gd name="T22" fmla="*/ 75 w 291"/>
              <a:gd name="T23" fmla="*/ 103 h 352"/>
              <a:gd name="T24" fmla="*/ 74 w 291"/>
              <a:gd name="T25" fmla="*/ 70 h 352"/>
              <a:gd name="T26" fmla="*/ 74 w 291"/>
              <a:gd name="T27" fmla="*/ 39 h 352"/>
              <a:gd name="T28" fmla="*/ 85 w 291"/>
              <a:gd name="T29" fmla="*/ 26 h 352"/>
              <a:gd name="T30" fmla="*/ 105 w 291"/>
              <a:gd name="T31" fmla="*/ 3 h 352"/>
              <a:gd name="T32" fmla="*/ 121 w 291"/>
              <a:gd name="T33" fmla="*/ 0 h 352"/>
              <a:gd name="T34" fmla="*/ 142 w 291"/>
              <a:gd name="T35" fmla="*/ 0 h 352"/>
              <a:gd name="T36" fmla="*/ 161 w 291"/>
              <a:gd name="T37" fmla="*/ 9 h 352"/>
              <a:gd name="T38" fmla="*/ 173 w 291"/>
              <a:gd name="T39" fmla="*/ 26 h 352"/>
              <a:gd name="T40" fmla="*/ 182 w 291"/>
              <a:gd name="T41" fmla="*/ 54 h 352"/>
              <a:gd name="T42" fmla="*/ 183 w 291"/>
              <a:gd name="T43" fmla="*/ 75 h 352"/>
              <a:gd name="T44" fmla="*/ 186 w 291"/>
              <a:gd name="T45" fmla="*/ 96 h 352"/>
              <a:gd name="T46" fmla="*/ 194 w 291"/>
              <a:gd name="T47" fmla="*/ 96 h 352"/>
              <a:gd name="T48" fmla="*/ 192 w 291"/>
              <a:gd name="T49" fmla="*/ 128 h 352"/>
              <a:gd name="T50" fmla="*/ 179 w 291"/>
              <a:gd name="T51" fmla="*/ 133 h 352"/>
              <a:gd name="T52" fmla="*/ 176 w 291"/>
              <a:gd name="T53" fmla="*/ 154 h 352"/>
              <a:gd name="T54" fmla="*/ 171 w 291"/>
              <a:gd name="T55" fmla="*/ 173 h 352"/>
              <a:gd name="T56" fmla="*/ 174 w 291"/>
              <a:gd name="T57" fmla="*/ 191 h 352"/>
              <a:gd name="T58" fmla="*/ 189 w 291"/>
              <a:gd name="T59" fmla="*/ 206 h 352"/>
              <a:gd name="T60" fmla="*/ 211 w 291"/>
              <a:gd name="T61" fmla="*/ 210 h 352"/>
              <a:gd name="T62" fmla="*/ 238 w 291"/>
              <a:gd name="T63" fmla="*/ 214 h 352"/>
              <a:gd name="T64" fmla="*/ 259 w 291"/>
              <a:gd name="T65" fmla="*/ 217 h 352"/>
              <a:gd name="T66" fmla="*/ 271 w 291"/>
              <a:gd name="T67" fmla="*/ 233 h 352"/>
              <a:gd name="T68" fmla="*/ 277 w 291"/>
              <a:gd name="T69" fmla="*/ 250 h 352"/>
              <a:gd name="T70" fmla="*/ 291 w 291"/>
              <a:gd name="T71" fmla="*/ 346 h 352"/>
              <a:gd name="T72" fmla="*/ 0 w 291"/>
              <a:gd name="T73"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1" h="352">
                <a:moveTo>
                  <a:pt x="7" y="267"/>
                </a:moveTo>
                <a:lnTo>
                  <a:pt x="13" y="252"/>
                </a:lnTo>
                <a:lnTo>
                  <a:pt x="28" y="227"/>
                </a:lnTo>
                <a:lnTo>
                  <a:pt x="42" y="222"/>
                </a:lnTo>
                <a:lnTo>
                  <a:pt x="71" y="217"/>
                </a:lnTo>
                <a:lnTo>
                  <a:pt x="85" y="211"/>
                </a:lnTo>
                <a:lnTo>
                  <a:pt x="97" y="206"/>
                </a:lnTo>
                <a:lnTo>
                  <a:pt x="100" y="178"/>
                </a:lnTo>
                <a:lnTo>
                  <a:pt x="86" y="147"/>
                </a:lnTo>
                <a:lnTo>
                  <a:pt x="79" y="145"/>
                </a:lnTo>
                <a:lnTo>
                  <a:pt x="68" y="112"/>
                </a:lnTo>
                <a:lnTo>
                  <a:pt x="75" y="103"/>
                </a:lnTo>
                <a:lnTo>
                  <a:pt x="74" y="70"/>
                </a:lnTo>
                <a:lnTo>
                  <a:pt x="74" y="39"/>
                </a:lnTo>
                <a:lnTo>
                  <a:pt x="85" y="26"/>
                </a:lnTo>
                <a:lnTo>
                  <a:pt x="105" y="3"/>
                </a:lnTo>
                <a:lnTo>
                  <a:pt x="121" y="0"/>
                </a:lnTo>
                <a:lnTo>
                  <a:pt x="142" y="0"/>
                </a:lnTo>
                <a:lnTo>
                  <a:pt x="161" y="9"/>
                </a:lnTo>
                <a:lnTo>
                  <a:pt x="173" y="26"/>
                </a:lnTo>
                <a:lnTo>
                  <a:pt x="182" y="54"/>
                </a:lnTo>
                <a:lnTo>
                  <a:pt x="183" y="75"/>
                </a:lnTo>
                <a:lnTo>
                  <a:pt x="186" y="96"/>
                </a:lnTo>
                <a:lnTo>
                  <a:pt x="194" y="96"/>
                </a:lnTo>
                <a:lnTo>
                  <a:pt x="192" y="128"/>
                </a:lnTo>
                <a:lnTo>
                  <a:pt x="179" y="133"/>
                </a:lnTo>
                <a:lnTo>
                  <a:pt x="176" y="154"/>
                </a:lnTo>
                <a:lnTo>
                  <a:pt x="171" y="173"/>
                </a:lnTo>
                <a:lnTo>
                  <a:pt x="174" y="191"/>
                </a:lnTo>
                <a:lnTo>
                  <a:pt x="189" y="206"/>
                </a:lnTo>
                <a:lnTo>
                  <a:pt x="211" y="210"/>
                </a:lnTo>
                <a:lnTo>
                  <a:pt x="238" y="214"/>
                </a:lnTo>
                <a:lnTo>
                  <a:pt x="259" y="217"/>
                </a:lnTo>
                <a:lnTo>
                  <a:pt x="271" y="233"/>
                </a:lnTo>
                <a:lnTo>
                  <a:pt x="277" y="250"/>
                </a:lnTo>
                <a:lnTo>
                  <a:pt x="291" y="346"/>
                </a:lnTo>
                <a:lnTo>
                  <a:pt x="0" y="352"/>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75" name="Freeform 27"/>
          <p:cNvSpPr>
            <a:spLocks noChangeArrowheads="1"/>
          </p:cNvSpPr>
          <p:nvPr/>
        </p:nvSpPr>
        <p:spPr bwMode="auto">
          <a:xfrm>
            <a:off x="8970963" y="6011863"/>
            <a:ext cx="431800" cy="552450"/>
          </a:xfrm>
          <a:custGeom>
            <a:avLst/>
            <a:gdLst>
              <a:gd name="T0" fmla="*/ 6 w 272"/>
              <a:gd name="T1" fmla="*/ 269 h 348"/>
              <a:gd name="T2" fmla="*/ 16 w 272"/>
              <a:gd name="T3" fmla="*/ 242 h 348"/>
              <a:gd name="T4" fmla="*/ 45 w 272"/>
              <a:gd name="T5" fmla="*/ 222 h 348"/>
              <a:gd name="T6" fmla="*/ 74 w 272"/>
              <a:gd name="T7" fmla="*/ 215 h 348"/>
              <a:gd name="T8" fmla="*/ 97 w 272"/>
              <a:gd name="T9" fmla="*/ 207 h 348"/>
              <a:gd name="T10" fmla="*/ 108 w 272"/>
              <a:gd name="T11" fmla="*/ 189 h 348"/>
              <a:gd name="T12" fmla="*/ 109 w 272"/>
              <a:gd name="T13" fmla="*/ 163 h 348"/>
              <a:gd name="T14" fmla="*/ 97 w 272"/>
              <a:gd name="T15" fmla="*/ 155 h 348"/>
              <a:gd name="T16" fmla="*/ 91 w 272"/>
              <a:gd name="T17" fmla="*/ 144 h 348"/>
              <a:gd name="T18" fmla="*/ 88 w 272"/>
              <a:gd name="T19" fmla="*/ 134 h 348"/>
              <a:gd name="T20" fmla="*/ 85 w 272"/>
              <a:gd name="T21" fmla="*/ 108 h 348"/>
              <a:gd name="T22" fmla="*/ 85 w 272"/>
              <a:gd name="T23" fmla="*/ 108 h 348"/>
              <a:gd name="T24" fmla="*/ 80 w 272"/>
              <a:gd name="T25" fmla="*/ 86 h 348"/>
              <a:gd name="T26" fmla="*/ 86 w 272"/>
              <a:gd name="T27" fmla="*/ 55 h 348"/>
              <a:gd name="T28" fmla="*/ 100 w 272"/>
              <a:gd name="T29" fmla="*/ 34 h 348"/>
              <a:gd name="T30" fmla="*/ 116 w 272"/>
              <a:gd name="T31" fmla="*/ 10 h 348"/>
              <a:gd name="T32" fmla="*/ 153 w 272"/>
              <a:gd name="T33" fmla="*/ 0 h 348"/>
              <a:gd name="T34" fmla="*/ 178 w 272"/>
              <a:gd name="T35" fmla="*/ 14 h 348"/>
              <a:gd name="T36" fmla="*/ 193 w 272"/>
              <a:gd name="T37" fmla="*/ 30 h 348"/>
              <a:gd name="T38" fmla="*/ 204 w 272"/>
              <a:gd name="T39" fmla="*/ 40 h 348"/>
              <a:gd name="T40" fmla="*/ 206 w 272"/>
              <a:gd name="T41" fmla="*/ 55 h 348"/>
              <a:gd name="T42" fmla="*/ 214 w 272"/>
              <a:gd name="T43" fmla="*/ 63 h 348"/>
              <a:gd name="T44" fmla="*/ 219 w 272"/>
              <a:gd name="T45" fmla="*/ 79 h 348"/>
              <a:gd name="T46" fmla="*/ 206 w 272"/>
              <a:gd name="T47" fmla="*/ 107 h 348"/>
              <a:gd name="T48" fmla="*/ 209 w 272"/>
              <a:gd name="T49" fmla="*/ 121 h 348"/>
              <a:gd name="T50" fmla="*/ 201 w 272"/>
              <a:gd name="T51" fmla="*/ 141 h 348"/>
              <a:gd name="T52" fmla="*/ 193 w 272"/>
              <a:gd name="T53" fmla="*/ 146 h 348"/>
              <a:gd name="T54" fmla="*/ 193 w 272"/>
              <a:gd name="T55" fmla="*/ 155 h 348"/>
              <a:gd name="T56" fmla="*/ 177 w 272"/>
              <a:gd name="T57" fmla="*/ 171 h 348"/>
              <a:gd name="T58" fmla="*/ 183 w 272"/>
              <a:gd name="T59" fmla="*/ 205 h 348"/>
              <a:gd name="T60" fmla="*/ 201 w 272"/>
              <a:gd name="T61" fmla="*/ 223 h 348"/>
              <a:gd name="T62" fmla="*/ 224 w 272"/>
              <a:gd name="T63" fmla="*/ 233 h 348"/>
              <a:gd name="T64" fmla="*/ 255 w 272"/>
              <a:gd name="T65" fmla="*/ 245 h 348"/>
              <a:gd name="T66" fmla="*/ 265 w 272"/>
              <a:gd name="T67" fmla="*/ 261 h 348"/>
              <a:gd name="T68" fmla="*/ 265 w 272"/>
              <a:gd name="T69" fmla="*/ 297 h 348"/>
              <a:gd name="T70" fmla="*/ 272 w 272"/>
              <a:gd name="T71" fmla="*/ 324 h 348"/>
              <a:gd name="T72" fmla="*/ 265 w 272"/>
              <a:gd name="T73" fmla="*/ 348 h 348"/>
              <a:gd name="T74" fmla="*/ 0 w 272"/>
              <a:gd name="T7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348">
                <a:moveTo>
                  <a:pt x="6" y="269"/>
                </a:moveTo>
                <a:lnTo>
                  <a:pt x="16" y="242"/>
                </a:lnTo>
                <a:lnTo>
                  <a:pt x="45" y="222"/>
                </a:lnTo>
                <a:lnTo>
                  <a:pt x="74" y="215"/>
                </a:lnTo>
                <a:lnTo>
                  <a:pt x="97" y="207"/>
                </a:lnTo>
                <a:lnTo>
                  <a:pt x="108" y="189"/>
                </a:lnTo>
                <a:lnTo>
                  <a:pt x="109" y="163"/>
                </a:lnTo>
                <a:lnTo>
                  <a:pt x="97" y="155"/>
                </a:lnTo>
                <a:lnTo>
                  <a:pt x="91" y="144"/>
                </a:lnTo>
                <a:lnTo>
                  <a:pt x="88" y="134"/>
                </a:lnTo>
                <a:lnTo>
                  <a:pt x="85" y="108"/>
                </a:lnTo>
                <a:lnTo>
                  <a:pt x="85" y="108"/>
                </a:lnTo>
                <a:lnTo>
                  <a:pt x="80" y="86"/>
                </a:lnTo>
                <a:lnTo>
                  <a:pt x="86" y="55"/>
                </a:lnTo>
                <a:lnTo>
                  <a:pt x="100" y="34"/>
                </a:lnTo>
                <a:lnTo>
                  <a:pt x="116" y="10"/>
                </a:lnTo>
                <a:lnTo>
                  <a:pt x="153" y="0"/>
                </a:lnTo>
                <a:lnTo>
                  <a:pt x="178" y="14"/>
                </a:lnTo>
                <a:lnTo>
                  <a:pt x="193" y="30"/>
                </a:lnTo>
                <a:lnTo>
                  <a:pt x="204" y="40"/>
                </a:lnTo>
                <a:lnTo>
                  <a:pt x="206" y="55"/>
                </a:lnTo>
                <a:lnTo>
                  <a:pt x="214" y="63"/>
                </a:lnTo>
                <a:lnTo>
                  <a:pt x="219" y="79"/>
                </a:lnTo>
                <a:lnTo>
                  <a:pt x="206" y="107"/>
                </a:lnTo>
                <a:lnTo>
                  <a:pt x="209" y="121"/>
                </a:lnTo>
                <a:lnTo>
                  <a:pt x="201" y="141"/>
                </a:lnTo>
                <a:lnTo>
                  <a:pt x="193" y="146"/>
                </a:lnTo>
                <a:lnTo>
                  <a:pt x="193" y="155"/>
                </a:lnTo>
                <a:lnTo>
                  <a:pt x="177" y="171"/>
                </a:lnTo>
                <a:lnTo>
                  <a:pt x="183" y="205"/>
                </a:lnTo>
                <a:lnTo>
                  <a:pt x="201" y="223"/>
                </a:lnTo>
                <a:lnTo>
                  <a:pt x="224" y="233"/>
                </a:lnTo>
                <a:lnTo>
                  <a:pt x="255" y="245"/>
                </a:lnTo>
                <a:lnTo>
                  <a:pt x="265" y="261"/>
                </a:lnTo>
                <a:lnTo>
                  <a:pt x="265" y="297"/>
                </a:lnTo>
                <a:lnTo>
                  <a:pt x="272" y="324"/>
                </a:lnTo>
                <a:lnTo>
                  <a:pt x="265" y="348"/>
                </a:lnTo>
                <a:lnTo>
                  <a:pt x="0" y="347"/>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76" name="Text Box 28"/>
          <p:cNvSpPr txBox="1">
            <a:spLocks noChangeArrowheads="1"/>
          </p:cNvSpPr>
          <p:nvPr/>
        </p:nvSpPr>
        <p:spPr bwMode="auto">
          <a:xfrm>
            <a:off x="1598613" y="6223000"/>
            <a:ext cx="5891212"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r>
              <a:rPr lang="en-US" sz="2200">
                <a:solidFill>
                  <a:srgbClr val="000000"/>
                </a:solidFill>
                <a:latin typeface="Helvetica" pitchFamily="34" charset="0"/>
              </a:rPr>
              <a:t> </a:t>
            </a:r>
          </a:p>
        </p:txBody>
      </p:sp>
      <p:sp>
        <p:nvSpPr>
          <p:cNvPr id="2077" name="Text Box 29"/>
          <p:cNvSpPr txBox="1">
            <a:spLocks noChangeArrowheads="1"/>
          </p:cNvSpPr>
          <p:nvPr/>
        </p:nvSpPr>
        <p:spPr bwMode="auto">
          <a:xfrm>
            <a:off x="2774950" y="1141413"/>
            <a:ext cx="68199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3300" b="1">
                <a:solidFill>
                  <a:srgbClr val="000000"/>
                </a:solidFill>
                <a:latin typeface="Helvetica" pitchFamily="34" charset="0"/>
              </a:rPr>
              <a:t>OS/2 Containers, IPMD, and EXTRA</a:t>
            </a:r>
          </a:p>
        </p:txBody>
      </p:sp>
      <p:sp>
        <p:nvSpPr>
          <p:cNvPr id="2078" name="Freeform 30"/>
          <p:cNvSpPr>
            <a:spLocks noChangeArrowheads="1"/>
          </p:cNvSpPr>
          <p:nvPr/>
        </p:nvSpPr>
        <p:spPr bwMode="auto">
          <a:xfrm>
            <a:off x="8264525" y="5695950"/>
            <a:ext cx="258763" cy="365125"/>
          </a:xfrm>
          <a:custGeom>
            <a:avLst/>
            <a:gdLst>
              <a:gd name="T0" fmla="*/ 3 w 163"/>
              <a:gd name="T1" fmla="*/ 142 h 230"/>
              <a:gd name="T2" fmla="*/ 7 w 163"/>
              <a:gd name="T3" fmla="*/ 117 h 230"/>
              <a:gd name="T4" fmla="*/ 21 w 163"/>
              <a:gd name="T5" fmla="*/ 104 h 230"/>
              <a:gd name="T6" fmla="*/ 37 w 163"/>
              <a:gd name="T7" fmla="*/ 102 h 230"/>
              <a:gd name="T8" fmla="*/ 52 w 163"/>
              <a:gd name="T9" fmla="*/ 99 h 230"/>
              <a:gd name="T10" fmla="*/ 57 w 163"/>
              <a:gd name="T11" fmla="*/ 91 h 230"/>
              <a:gd name="T12" fmla="*/ 58 w 163"/>
              <a:gd name="T13" fmla="*/ 79 h 230"/>
              <a:gd name="T14" fmla="*/ 52 w 163"/>
              <a:gd name="T15" fmla="*/ 71 h 230"/>
              <a:gd name="T16" fmla="*/ 52 w 163"/>
              <a:gd name="T17" fmla="*/ 66 h 230"/>
              <a:gd name="T18" fmla="*/ 48 w 163"/>
              <a:gd name="T19" fmla="*/ 62 h 230"/>
              <a:gd name="T20" fmla="*/ 43 w 163"/>
              <a:gd name="T21" fmla="*/ 51 h 230"/>
              <a:gd name="T22" fmla="*/ 44 w 163"/>
              <a:gd name="T23" fmla="*/ 49 h 230"/>
              <a:gd name="T24" fmla="*/ 40 w 163"/>
              <a:gd name="T25" fmla="*/ 40 h 230"/>
              <a:gd name="T26" fmla="*/ 44 w 163"/>
              <a:gd name="T27" fmla="*/ 23 h 230"/>
              <a:gd name="T28" fmla="*/ 54 w 163"/>
              <a:gd name="T29" fmla="*/ 14 h 230"/>
              <a:gd name="T30" fmla="*/ 65 w 163"/>
              <a:gd name="T31" fmla="*/ 4 h 230"/>
              <a:gd name="T32" fmla="*/ 85 w 163"/>
              <a:gd name="T33" fmla="*/ 0 h 230"/>
              <a:gd name="T34" fmla="*/ 100 w 163"/>
              <a:gd name="T35" fmla="*/ 8 h 230"/>
              <a:gd name="T36" fmla="*/ 107 w 163"/>
              <a:gd name="T37" fmla="*/ 14 h 230"/>
              <a:gd name="T38" fmla="*/ 116 w 163"/>
              <a:gd name="T39" fmla="*/ 18 h 230"/>
              <a:gd name="T40" fmla="*/ 116 w 163"/>
              <a:gd name="T41" fmla="*/ 25 h 230"/>
              <a:gd name="T42" fmla="*/ 116 w 163"/>
              <a:gd name="T43" fmla="*/ 30 h 230"/>
              <a:gd name="T44" fmla="*/ 124 w 163"/>
              <a:gd name="T45" fmla="*/ 38 h 230"/>
              <a:gd name="T46" fmla="*/ 118 w 163"/>
              <a:gd name="T47" fmla="*/ 49 h 230"/>
              <a:gd name="T48" fmla="*/ 118 w 163"/>
              <a:gd name="T49" fmla="*/ 58 h 230"/>
              <a:gd name="T50" fmla="*/ 114 w 163"/>
              <a:gd name="T51" fmla="*/ 66 h 230"/>
              <a:gd name="T52" fmla="*/ 109 w 163"/>
              <a:gd name="T53" fmla="*/ 69 h 230"/>
              <a:gd name="T54" fmla="*/ 109 w 163"/>
              <a:gd name="T55" fmla="*/ 74 h 230"/>
              <a:gd name="T56" fmla="*/ 105 w 163"/>
              <a:gd name="T57" fmla="*/ 83 h 230"/>
              <a:gd name="T58" fmla="*/ 101 w 163"/>
              <a:gd name="T59" fmla="*/ 91 h 230"/>
              <a:gd name="T60" fmla="*/ 112 w 163"/>
              <a:gd name="T61" fmla="*/ 99 h 230"/>
              <a:gd name="T62" fmla="*/ 130 w 163"/>
              <a:gd name="T63" fmla="*/ 107 h 230"/>
              <a:gd name="T64" fmla="*/ 148 w 163"/>
              <a:gd name="T65" fmla="*/ 116 h 230"/>
              <a:gd name="T66" fmla="*/ 155 w 163"/>
              <a:gd name="T67" fmla="*/ 126 h 230"/>
              <a:gd name="T68" fmla="*/ 159 w 163"/>
              <a:gd name="T69" fmla="*/ 138 h 230"/>
              <a:gd name="T70" fmla="*/ 163 w 163"/>
              <a:gd name="T71" fmla="*/ 160 h 230"/>
              <a:gd name="T72" fmla="*/ 163 w 163"/>
              <a:gd name="T73" fmla="*/ 218 h 230"/>
              <a:gd name="T74" fmla="*/ 0 w 163"/>
              <a:gd name="T75"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30">
                <a:moveTo>
                  <a:pt x="3" y="142"/>
                </a:moveTo>
                <a:lnTo>
                  <a:pt x="7" y="117"/>
                </a:lnTo>
                <a:lnTo>
                  <a:pt x="21" y="104"/>
                </a:lnTo>
                <a:lnTo>
                  <a:pt x="37" y="102"/>
                </a:lnTo>
                <a:lnTo>
                  <a:pt x="52" y="99"/>
                </a:lnTo>
                <a:lnTo>
                  <a:pt x="57" y="91"/>
                </a:lnTo>
                <a:lnTo>
                  <a:pt x="58" y="79"/>
                </a:lnTo>
                <a:lnTo>
                  <a:pt x="52" y="71"/>
                </a:lnTo>
                <a:lnTo>
                  <a:pt x="52" y="66"/>
                </a:lnTo>
                <a:lnTo>
                  <a:pt x="48" y="62"/>
                </a:lnTo>
                <a:lnTo>
                  <a:pt x="43" y="51"/>
                </a:lnTo>
                <a:lnTo>
                  <a:pt x="44" y="49"/>
                </a:lnTo>
                <a:lnTo>
                  <a:pt x="40" y="40"/>
                </a:lnTo>
                <a:lnTo>
                  <a:pt x="44" y="23"/>
                </a:lnTo>
                <a:lnTo>
                  <a:pt x="54" y="14"/>
                </a:lnTo>
                <a:lnTo>
                  <a:pt x="65" y="4"/>
                </a:lnTo>
                <a:lnTo>
                  <a:pt x="85" y="0"/>
                </a:lnTo>
                <a:lnTo>
                  <a:pt x="100" y="8"/>
                </a:lnTo>
                <a:lnTo>
                  <a:pt x="107" y="14"/>
                </a:lnTo>
                <a:lnTo>
                  <a:pt x="116" y="18"/>
                </a:lnTo>
                <a:lnTo>
                  <a:pt x="116" y="25"/>
                </a:lnTo>
                <a:lnTo>
                  <a:pt x="116" y="30"/>
                </a:lnTo>
                <a:lnTo>
                  <a:pt x="124" y="38"/>
                </a:lnTo>
                <a:lnTo>
                  <a:pt x="118" y="49"/>
                </a:lnTo>
                <a:lnTo>
                  <a:pt x="118" y="58"/>
                </a:lnTo>
                <a:lnTo>
                  <a:pt x="114" y="66"/>
                </a:lnTo>
                <a:lnTo>
                  <a:pt x="109" y="69"/>
                </a:lnTo>
                <a:lnTo>
                  <a:pt x="109" y="74"/>
                </a:lnTo>
                <a:lnTo>
                  <a:pt x="105" y="83"/>
                </a:lnTo>
                <a:lnTo>
                  <a:pt x="101" y="91"/>
                </a:lnTo>
                <a:lnTo>
                  <a:pt x="112" y="99"/>
                </a:lnTo>
                <a:lnTo>
                  <a:pt x="130" y="107"/>
                </a:lnTo>
                <a:lnTo>
                  <a:pt x="148" y="116"/>
                </a:lnTo>
                <a:lnTo>
                  <a:pt x="155" y="126"/>
                </a:lnTo>
                <a:lnTo>
                  <a:pt x="159" y="138"/>
                </a:lnTo>
                <a:lnTo>
                  <a:pt x="163" y="160"/>
                </a:lnTo>
                <a:lnTo>
                  <a:pt x="163" y="218"/>
                </a:lnTo>
                <a:lnTo>
                  <a:pt x="0" y="230"/>
                </a:lnTo>
                <a:close/>
              </a:path>
            </a:pathLst>
          </a:custGeom>
          <a:solidFill>
            <a:srgbClr val="464646"/>
          </a:solidFill>
          <a:ln>
            <a:noFill/>
          </a:ln>
          <a:effectLst/>
          <a:extLst>
            <a:ext uri="{91240B29-F687-4F45-9708-019B960494DF}">
              <a14:hiddenLine xmlns:a14="http://schemas.microsoft.com/office/drawing/2010/main" w="12700">
                <a:solidFill>
                  <a:srgbClr val="4646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79" name="Freeform 31"/>
          <p:cNvSpPr>
            <a:spLocks noChangeArrowheads="1"/>
          </p:cNvSpPr>
          <p:nvPr/>
        </p:nvSpPr>
        <p:spPr bwMode="auto">
          <a:xfrm>
            <a:off x="8456613" y="5673725"/>
            <a:ext cx="282575" cy="352425"/>
          </a:xfrm>
          <a:custGeom>
            <a:avLst/>
            <a:gdLst>
              <a:gd name="T0" fmla="*/ 5 w 178"/>
              <a:gd name="T1" fmla="*/ 217 h 222"/>
              <a:gd name="T2" fmla="*/ 4 w 178"/>
              <a:gd name="T3" fmla="*/ 152 h 222"/>
              <a:gd name="T4" fmla="*/ 9 w 178"/>
              <a:gd name="T5" fmla="*/ 134 h 222"/>
              <a:gd name="T6" fmla="*/ 23 w 178"/>
              <a:gd name="T7" fmla="*/ 118 h 222"/>
              <a:gd name="T8" fmla="*/ 37 w 178"/>
              <a:gd name="T9" fmla="*/ 113 h 222"/>
              <a:gd name="T10" fmla="*/ 31 w 178"/>
              <a:gd name="T11" fmla="*/ 102 h 222"/>
              <a:gd name="T12" fmla="*/ 38 w 178"/>
              <a:gd name="T13" fmla="*/ 81 h 222"/>
              <a:gd name="T14" fmla="*/ 38 w 178"/>
              <a:gd name="T15" fmla="*/ 57 h 222"/>
              <a:gd name="T16" fmla="*/ 34 w 178"/>
              <a:gd name="T17" fmla="*/ 37 h 222"/>
              <a:gd name="T18" fmla="*/ 43 w 178"/>
              <a:gd name="T19" fmla="*/ 14 h 222"/>
              <a:gd name="T20" fmla="*/ 64 w 178"/>
              <a:gd name="T21" fmla="*/ 2 h 222"/>
              <a:gd name="T22" fmla="*/ 70 w 178"/>
              <a:gd name="T23" fmla="*/ 3 h 222"/>
              <a:gd name="T24" fmla="*/ 77 w 178"/>
              <a:gd name="T25" fmla="*/ 7 h 222"/>
              <a:gd name="T26" fmla="*/ 86 w 178"/>
              <a:gd name="T27" fmla="*/ 4 h 222"/>
              <a:gd name="T28" fmla="*/ 105 w 178"/>
              <a:gd name="T29" fmla="*/ 20 h 222"/>
              <a:gd name="T30" fmla="*/ 115 w 178"/>
              <a:gd name="T31" fmla="*/ 45 h 222"/>
              <a:gd name="T32" fmla="*/ 119 w 178"/>
              <a:gd name="T33" fmla="*/ 71 h 222"/>
              <a:gd name="T34" fmla="*/ 120 w 178"/>
              <a:gd name="T35" fmla="*/ 88 h 222"/>
              <a:gd name="T36" fmla="*/ 120 w 178"/>
              <a:gd name="T37" fmla="*/ 104 h 222"/>
              <a:gd name="T38" fmla="*/ 119 w 178"/>
              <a:gd name="T39" fmla="*/ 109 h 222"/>
              <a:gd name="T40" fmla="*/ 130 w 178"/>
              <a:gd name="T41" fmla="*/ 116 h 222"/>
              <a:gd name="T42" fmla="*/ 147 w 178"/>
              <a:gd name="T43" fmla="*/ 126 h 222"/>
              <a:gd name="T44" fmla="*/ 176 w 178"/>
              <a:gd name="T45" fmla="*/ 165 h 222"/>
              <a:gd name="T46" fmla="*/ 176 w 178"/>
              <a:gd name="T47" fmla="*/ 180 h 222"/>
              <a:gd name="T48" fmla="*/ 177 w 178"/>
              <a:gd name="T49" fmla="*/ 217 h 222"/>
              <a:gd name="T50" fmla="*/ 5 w 178"/>
              <a:gd name="T51" fmla="*/ 21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8" h="222">
                <a:moveTo>
                  <a:pt x="5" y="217"/>
                </a:moveTo>
                <a:cubicBezTo>
                  <a:pt x="0" y="217"/>
                  <a:pt x="3" y="158"/>
                  <a:pt x="4" y="152"/>
                </a:cubicBezTo>
                <a:cubicBezTo>
                  <a:pt x="5" y="146"/>
                  <a:pt x="7" y="137"/>
                  <a:pt x="9" y="134"/>
                </a:cubicBezTo>
                <a:cubicBezTo>
                  <a:pt x="12" y="131"/>
                  <a:pt x="19" y="123"/>
                  <a:pt x="23" y="118"/>
                </a:cubicBezTo>
                <a:cubicBezTo>
                  <a:pt x="24" y="116"/>
                  <a:pt x="37" y="115"/>
                  <a:pt x="37" y="113"/>
                </a:cubicBezTo>
                <a:cubicBezTo>
                  <a:pt x="37" y="110"/>
                  <a:pt x="31" y="105"/>
                  <a:pt x="31" y="102"/>
                </a:cubicBezTo>
                <a:cubicBezTo>
                  <a:pt x="31" y="95"/>
                  <a:pt x="37" y="86"/>
                  <a:pt x="38" y="81"/>
                </a:cubicBezTo>
                <a:cubicBezTo>
                  <a:pt x="38" y="75"/>
                  <a:pt x="38" y="63"/>
                  <a:pt x="38" y="57"/>
                </a:cubicBezTo>
                <a:cubicBezTo>
                  <a:pt x="37" y="52"/>
                  <a:pt x="34" y="42"/>
                  <a:pt x="34" y="37"/>
                </a:cubicBezTo>
                <a:cubicBezTo>
                  <a:pt x="34" y="31"/>
                  <a:pt x="40" y="18"/>
                  <a:pt x="43" y="14"/>
                </a:cubicBezTo>
                <a:cubicBezTo>
                  <a:pt x="47" y="9"/>
                  <a:pt x="58" y="2"/>
                  <a:pt x="64" y="2"/>
                </a:cubicBezTo>
                <a:cubicBezTo>
                  <a:pt x="65" y="0"/>
                  <a:pt x="68" y="3"/>
                  <a:pt x="70" y="3"/>
                </a:cubicBezTo>
                <a:cubicBezTo>
                  <a:pt x="72" y="4"/>
                  <a:pt x="76" y="7"/>
                  <a:pt x="77" y="7"/>
                </a:cubicBezTo>
                <a:cubicBezTo>
                  <a:pt x="79" y="7"/>
                  <a:pt x="84" y="4"/>
                  <a:pt x="86" y="4"/>
                </a:cubicBezTo>
                <a:cubicBezTo>
                  <a:pt x="91" y="7"/>
                  <a:pt x="102" y="16"/>
                  <a:pt x="105" y="20"/>
                </a:cubicBezTo>
                <a:cubicBezTo>
                  <a:pt x="108" y="26"/>
                  <a:pt x="112" y="39"/>
                  <a:pt x="115" y="45"/>
                </a:cubicBezTo>
                <a:cubicBezTo>
                  <a:pt x="117" y="52"/>
                  <a:pt x="119" y="63"/>
                  <a:pt x="119" y="71"/>
                </a:cubicBezTo>
                <a:cubicBezTo>
                  <a:pt x="120" y="75"/>
                  <a:pt x="120" y="85"/>
                  <a:pt x="120" y="88"/>
                </a:cubicBezTo>
                <a:cubicBezTo>
                  <a:pt x="120" y="93"/>
                  <a:pt x="120" y="100"/>
                  <a:pt x="120" y="104"/>
                </a:cubicBezTo>
                <a:cubicBezTo>
                  <a:pt x="120" y="105"/>
                  <a:pt x="119" y="108"/>
                  <a:pt x="119" y="109"/>
                </a:cubicBezTo>
                <a:cubicBezTo>
                  <a:pt x="120" y="113"/>
                  <a:pt x="128" y="116"/>
                  <a:pt x="130" y="116"/>
                </a:cubicBezTo>
                <a:cubicBezTo>
                  <a:pt x="136" y="119"/>
                  <a:pt x="141" y="123"/>
                  <a:pt x="147" y="126"/>
                </a:cubicBezTo>
                <a:cubicBezTo>
                  <a:pt x="149" y="127"/>
                  <a:pt x="176" y="163"/>
                  <a:pt x="176" y="165"/>
                </a:cubicBezTo>
                <a:cubicBezTo>
                  <a:pt x="178" y="180"/>
                  <a:pt x="174" y="165"/>
                  <a:pt x="176" y="180"/>
                </a:cubicBezTo>
                <a:cubicBezTo>
                  <a:pt x="176" y="192"/>
                  <a:pt x="178" y="217"/>
                  <a:pt x="177" y="217"/>
                </a:cubicBezTo>
                <a:cubicBezTo>
                  <a:pt x="122" y="219"/>
                  <a:pt x="47" y="222"/>
                  <a:pt x="5" y="217"/>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80" name="Freeform 32"/>
          <p:cNvSpPr>
            <a:spLocks noChangeArrowheads="1"/>
          </p:cNvSpPr>
          <p:nvPr/>
        </p:nvSpPr>
        <p:spPr bwMode="auto">
          <a:xfrm>
            <a:off x="8721725" y="5672138"/>
            <a:ext cx="307975" cy="358775"/>
          </a:xfrm>
          <a:custGeom>
            <a:avLst/>
            <a:gdLst>
              <a:gd name="T0" fmla="*/ 172 w 194"/>
              <a:gd name="T1" fmla="*/ 220 h 226"/>
              <a:gd name="T2" fmla="*/ 160 w 194"/>
              <a:gd name="T3" fmla="*/ 117 h 226"/>
              <a:gd name="T4" fmla="*/ 148 w 194"/>
              <a:gd name="T5" fmla="*/ 113 h 226"/>
              <a:gd name="T6" fmla="*/ 127 w 194"/>
              <a:gd name="T7" fmla="*/ 104 h 226"/>
              <a:gd name="T8" fmla="*/ 103 w 194"/>
              <a:gd name="T9" fmla="*/ 92 h 226"/>
              <a:gd name="T10" fmla="*/ 103 w 194"/>
              <a:gd name="T11" fmla="*/ 77 h 226"/>
              <a:gd name="T12" fmla="*/ 106 w 194"/>
              <a:gd name="T13" fmla="*/ 71 h 226"/>
              <a:gd name="T14" fmla="*/ 113 w 194"/>
              <a:gd name="T15" fmla="*/ 64 h 226"/>
              <a:gd name="T16" fmla="*/ 116 w 194"/>
              <a:gd name="T17" fmla="*/ 46 h 226"/>
              <a:gd name="T18" fmla="*/ 114 w 194"/>
              <a:gd name="T19" fmla="*/ 40 h 226"/>
              <a:gd name="T20" fmla="*/ 111 w 194"/>
              <a:gd name="T21" fmla="*/ 15 h 226"/>
              <a:gd name="T22" fmla="*/ 93 w 194"/>
              <a:gd name="T23" fmla="*/ 3 h 226"/>
              <a:gd name="T24" fmla="*/ 70 w 194"/>
              <a:gd name="T25" fmla="*/ 0 h 226"/>
              <a:gd name="T26" fmla="*/ 55 w 194"/>
              <a:gd name="T27" fmla="*/ 5 h 226"/>
              <a:gd name="T28" fmla="*/ 46 w 194"/>
              <a:gd name="T29" fmla="*/ 19 h 226"/>
              <a:gd name="T30" fmla="*/ 48 w 194"/>
              <a:gd name="T31" fmla="*/ 42 h 226"/>
              <a:gd name="T32" fmla="*/ 45 w 194"/>
              <a:gd name="T33" fmla="*/ 45 h 226"/>
              <a:gd name="T34" fmla="*/ 48 w 194"/>
              <a:gd name="T35" fmla="*/ 61 h 226"/>
              <a:gd name="T36" fmla="*/ 55 w 194"/>
              <a:gd name="T37" fmla="*/ 70 h 226"/>
              <a:gd name="T38" fmla="*/ 62 w 194"/>
              <a:gd name="T39" fmla="*/ 77 h 226"/>
              <a:gd name="T40" fmla="*/ 63 w 194"/>
              <a:gd name="T41" fmla="*/ 91 h 226"/>
              <a:gd name="T42" fmla="*/ 51 w 194"/>
              <a:gd name="T43" fmla="*/ 96 h 226"/>
              <a:gd name="T44" fmla="*/ 35 w 194"/>
              <a:gd name="T45" fmla="*/ 96 h 226"/>
              <a:gd name="T46" fmla="*/ 13 w 194"/>
              <a:gd name="T47" fmla="*/ 96 h 226"/>
              <a:gd name="T48" fmla="*/ 11 w 194"/>
              <a:gd name="T49" fmla="*/ 111 h 226"/>
              <a:gd name="T50" fmla="*/ 5 w 194"/>
              <a:gd name="T51" fmla="*/ 124 h 226"/>
              <a:gd name="T52" fmla="*/ 0 w 194"/>
              <a:gd name="T53" fmla="*/ 161 h 226"/>
              <a:gd name="T54" fmla="*/ 0 w 194"/>
              <a:gd name="T55" fmla="*/ 222 h 226"/>
              <a:gd name="T56" fmla="*/ 172 w 194"/>
              <a:gd name="T57" fmla="*/ 2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4" h="226">
                <a:moveTo>
                  <a:pt x="172" y="220"/>
                </a:moveTo>
                <a:cubicBezTo>
                  <a:pt x="194" y="218"/>
                  <a:pt x="173" y="135"/>
                  <a:pt x="160" y="117"/>
                </a:cubicBezTo>
                <a:cubicBezTo>
                  <a:pt x="159" y="114"/>
                  <a:pt x="152" y="114"/>
                  <a:pt x="148" y="113"/>
                </a:cubicBezTo>
                <a:cubicBezTo>
                  <a:pt x="141" y="110"/>
                  <a:pt x="133" y="106"/>
                  <a:pt x="127" y="104"/>
                </a:cubicBezTo>
                <a:cubicBezTo>
                  <a:pt x="122" y="101"/>
                  <a:pt x="106" y="96"/>
                  <a:pt x="103" y="92"/>
                </a:cubicBezTo>
                <a:cubicBezTo>
                  <a:pt x="102" y="89"/>
                  <a:pt x="102" y="81"/>
                  <a:pt x="103" y="77"/>
                </a:cubicBezTo>
                <a:cubicBezTo>
                  <a:pt x="103" y="77"/>
                  <a:pt x="103" y="74"/>
                  <a:pt x="106" y="71"/>
                </a:cubicBezTo>
                <a:cubicBezTo>
                  <a:pt x="106" y="69"/>
                  <a:pt x="113" y="64"/>
                  <a:pt x="113" y="64"/>
                </a:cubicBezTo>
                <a:cubicBezTo>
                  <a:pt x="116" y="61"/>
                  <a:pt x="116" y="51"/>
                  <a:pt x="116" y="46"/>
                </a:cubicBezTo>
                <a:cubicBezTo>
                  <a:pt x="118" y="43"/>
                  <a:pt x="114" y="43"/>
                  <a:pt x="114" y="40"/>
                </a:cubicBezTo>
                <a:cubicBezTo>
                  <a:pt x="114" y="33"/>
                  <a:pt x="113" y="19"/>
                  <a:pt x="111" y="15"/>
                </a:cubicBezTo>
                <a:cubicBezTo>
                  <a:pt x="106" y="10"/>
                  <a:pt x="97" y="4"/>
                  <a:pt x="93" y="3"/>
                </a:cubicBezTo>
                <a:cubicBezTo>
                  <a:pt x="88" y="0"/>
                  <a:pt x="76" y="0"/>
                  <a:pt x="70" y="0"/>
                </a:cubicBezTo>
                <a:cubicBezTo>
                  <a:pt x="65" y="0"/>
                  <a:pt x="58" y="3"/>
                  <a:pt x="55" y="5"/>
                </a:cubicBezTo>
                <a:cubicBezTo>
                  <a:pt x="52" y="8"/>
                  <a:pt x="48" y="17"/>
                  <a:pt x="46" y="19"/>
                </a:cubicBezTo>
                <a:cubicBezTo>
                  <a:pt x="45" y="23"/>
                  <a:pt x="48" y="35"/>
                  <a:pt x="48" y="42"/>
                </a:cubicBezTo>
                <a:cubicBezTo>
                  <a:pt x="48" y="44"/>
                  <a:pt x="45" y="43"/>
                  <a:pt x="45" y="45"/>
                </a:cubicBezTo>
                <a:cubicBezTo>
                  <a:pt x="45" y="49"/>
                  <a:pt x="46" y="58"/>
                  <a:pt x="48" y="61"/>
                </a:cubicBezTo>
                <a:cubicBezTo>
                  <a:pt x="48" y="64"/>
                  <a:pt x="55" y="69"/>
                  <a:pt x="55" y="70"/>
                </a:cubicBezTo>
                <a:cubicBezTo>
                  <a:pt x="63" y="79"/>
                  <a:pt x="60" y="74"/>
                  <a:pt x="62" y="77"/>
                </a:cubicBezTo>
                <a:cubicBezTo>
                  <a:pt x="63" y="80"/>
                  <a:pt x="63" y="89"/>
                  <a:pt x="63" y="91"/>
                </a:cubicBezTo>
                <a:cubicBezTo>
                  <a:pt x="63" y="93"/>
                  <a:pt x="53" y="94"/>
                  <a:pt x="51" y="96"/>
                </a:cubicBezTo>
                <a:cubicBezTo>
                  <a:pt x="46" y="96"/>
                  <a:pt x="38" y="96"/>
                  <a:pt x="35" y="96"/>
                </a:cubicBezTo>
                <a:cubicBezTo>
                  <a:pt x="31" y="96"/>
                  <a:pt x="18" y="94"/>
                  <a:pt x="13" y="96"/>
                </a:cubicBezTo>
                <a:cubicBezTo>
                  <a:pt x="11" y="96"/>
                  <a:pt x="13" y="108"/>
                  <a:pt x="11" y="111"/>
                </a:cubicBezTo>
                <a:cubicBezTo>
                  <a:pt x="9" y="114"/>
                  <a:pt x="6" y="120"/>
                  <a:pt x="5" y="124"/>
                </a:cubicBezTo>
                <a:cubicBezTo>
                  <a:pt x="3" y="133"/>
                  <a:pt x="0" y="153"/>
                  <a:pt x="0" y="161"/>
                </a:cubicBezTo>
                <a:cubicBezTo>
                  <a:pt x="0" y="175"/>
                  <a:pt x="0" y="222"/>
                  <a:pt x="0" y="222"/>
                </a:cubicBezTo>
                <a:cubicBezTo>
                  <a:pt x="42" y="226"/>
                  <a:pt x="100" y="223"/>
                  <a:pt x="172" y="220"/>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81" name="Freeform 33"/>
          <p:cNvSpPr>
            <a:spLocks noChangeArrowheads="1"/>
          </p:cNvSpPr>
          <p:nvPr/>
        </p:nvSpPr>
        <p:spPr bwMode="auto">
          <a:xfrm>
            <a:off x="8923338" y="5676900"/>
            <a:ext cx="293687" cy="360363"/>
          </a:xfrm>
          <a:custGeom>
            <a:avLst/>
            <a:gdLst>
              <a:gd name="T0" fmla="*/ 165 w 185"/>
              <a:gd name="T1" fmla="*/ 225 h 227"/>
              <a:gd name="T2" fmla="*/ 147 w 185"/>
              <a:gd name="T3" fmla="*/ 119 h 227"/>
              <a:gd name="T4" fmla="*/ 137 w 185"/>
              <a:gd name="T5" fmla="*/ 114 h 227"/>
              <a:gd name="T6" fmla="*/ 112 w 185"/>
              <a:gd name="T7" fmla="*/ 108 h 227"/>
              <a:gd name="T8" fmla="*/ 104 w 185"/>
              <a:gd name="T9" fmla="*/ 97 h 227"/>
              <a:gd name="T10" fmla="*/ 103 w 185"/>
              <a:gd name="T11" fmla="*/ 88 h 227"/>
              <a:gd name="T12" fmla="*/ 112 w 185"/>
              <a:gd name="T13" fmla="*/ 74 h 227"/>
              <a:gd name="T14" fmla="*/ 118 w 185"/>
              <a:gd name="T15" fmla="*/ 57 h 227"/>
              <a:gd name="T16" fmla="*/ 114 w 185"/>
              <a:gd name="T17" fmla="*/ 21 h 227"/>
              <a:gd name="T18" fmla="*/ 92 w 185"/>
              <a:gd name="T19" fmla="*/ 1 h 227"/>
              <a:gd name="T20" fmla="*/ 81 w 185"/>
              <a:gd name="T21" fmla="*/ 6 h 227"/>
              <a:gd name="T22" fmla="*/ 68 w 185"/>
              <a:gd name="T23" fmla="*/ 1 h 227"/>
              <a:gd name="T24" fmla="*/ 49 w 185"/>
              <a:gd name="T25" fmla="*/ 16 h 227"/>
              <a:gd name="T26" fmla="*/ 49 w 185"/>
              <a:gd name="T27" fmla="*/ 48 h 227"/>
              <a:gd name="T28" fmla="*/ 46 w 185"/>
              <a:gd name="T29" fmla="*/ 54 h 227"/>
              <a:gd name="T30" fmla="*/ 46 w 185"/>
              <a:gd name="T31" fmla="*/ 61 h 227"/>
              <a:gd name="T32" fmla="*/ 52 w 185"/>
              <a:gd name="T33" fmla="*/ 74 h 227"/>
              <a:gd name="T34" fmla="*/ 59 w 185"/>
              <a:gd name="T35" fmla="*/ 83 h 227"/>
              <a:gd name="T36" fmla="*/ 61 w 185"/>
              <a:gd name="T37" fmla="*/ 91 h 227"/>
              <a:gd name="T38" fmla="*/ 59 w 185"/>
              <a:gd name="T39" fmla="*/ 101 h 227"/>
              <a:gd name="T40" fmla="*/ 46 w 185"/>
              <a:gd name="T41" fmla="*/ 108 h 227"/>
              <a:gd name="T42" fmla="*/ 25 w 185"/>
              <a:gd name="T43" fmla="*/ 110 h 227"/>
              <a:gd name="T44" fmla="*/ 8 w 185"/>
              <a:gd name="T45" fmla="*/ 116 h 227"/>
              <a:gd name="T46" fmla="*/ 4 w 185"/>
              <a:gd name="T47" fmla="*/ 136 h 227"/>
              <a:gd name="T48" fmla="*/ 0 w 185"/>
              <a:gd name="T49" fmla="*/ 184 h 227"/>
              <a:gd name="T50" fmla="*/ 0 w 185"/>
              <a:gd name="T51" fmla="*/ 223 h 227"/>
              <a:gd name="T52" fmla="*/ 165 w 185"/>
              <a:gd name="T53" fmla="*/ 225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227">
                <a:moveTo>
                  <a:pt x="165" y="225"/>
                </a:moveTo>
                <a:cubicBezTo>
                  <a:pt x="185" y="224"/>
                  <a:pt x="158" y="138"/>
                  <a:pt x="147" y="119"/>
                </a:cubicBezTo>
                <a:cubicBezTo>
                  <a:pt x="146" y="116"/>
                  <a:pt x="140" y="116"/>
                  <a:pt x="137" y="114"/>
                </a:cubicBezTo>
                <a:cubicBezTo>
                  <a:pt x="131" y="113"/>
                  <a:pt x="118" y="110"/>
                  <a:pt x="112" y="108"/>
                </a:cubicBezTo>
                <a:cubicBezTo>
                  <a:pt x="109" y="105"/>
                  <a:pt x="107" y="103"/>
                  <a:pt x="104" y="97"/>
                </a:cubicBezTo>
                <a:cubicBezTo>
                  <a:pt x="101" y="93"/>
                  <a:pt x="101" y="93"/>
                  <a:pt x="103" y="88"/>
                </a:cubicBezTo>
                <a:cubicBezTo>
                  <a:pt x="105" y="86"/>
                  <a:pt x="111" y="76"/>
                  <a:pt x="112" y="74"/>
                </a:cubicBezTo>
                <a:cubicBezTo>
                  <a:pt x="114" y="70"/>
                  <a:pt x="118" y="60"/>
                  <a:pt x="118" y="57"/>
                </a:cubicBezTo>
                <a:cubicBezTo>
                  <a:pt x="118" y="51"/>
                  <a:pt x="118" y="26"/>
                  <a:pt x="114" y="21"/>
                </a:cubicBezTo>
                <a:cubicBezTo>
                  <a:pt x="110" y="16"/>
                  <a:pt x="96" y="2"/>
                  <a:pt x="92" y="1"/>
                </a:cubicBezTo>
                <a:cubicBezTo>
                  <a:pt x="87" y="0"/>
                  <a:pt x="76" y="3"/>
                  <a:pt x="81" y="6"/>
                </a:cubicBezTo>
                <a:cubicBezTo>
                  <a:pt x="83" y="6"/>
                  <a:pt x="73" y="0"/>
                  <a:pt x="68" y="1"/>
                </a:cubicBezTo>
                <a:cubicBezTo>
                  <a:pt x="65" y="2"/>
                  <a:pt x="52" y="14"/>
                  <a:pt x="49" y="16"/>
                </a:cubicBezTo>
                <a:cubicBezTo>
                  <a:pt x="49" y="20"/>
                  <a:pt x="49" y="43"/>
                  <a:pt x="49" y="48"/>
                </a:cubicBezTo>
                <a:cubicBezTo>
                  <a:pt x="49" y="50"/>
                  <a:pt x="46" y="52"/>
                  <a:pt x="46" y="54"/>
                </a:cubicBezTo>
                <a:cubicBezTo>
                  <a:pt x="46" y="57"/>
                  <a:pt x="45" y="58"/>
                  <a:pt x="46" y="61"/>
                </a:cubicBezTo>
                <a:cubicBezTo>
                  <a:pt x="46" y="66"/>
                  <a:pt x="52" y="71"/>
                  <a:pt x="52" y="74"/>
                </a:cubicBezTo>
                <a:cubicBezTo>
                  <a:pt x="55" y="75"/>
                  <a:pt x="59" y="82"/>
                  <a:pt x="59" y="83"/>
                </a:cubicBezTo>
                <a:cubicBezTo>
                  <a:pt x="63" y="88"/>
                  <a:pt x="59" y="89"/>
                  <a:pt x="61" y="91"/>
                </a:cubicBezTo>
                <a:cubicBezTo>
                  <a:pt x="61" y="93"/>
                  <a:pt x="63" y="99"/>
                  <a:pt x="59" y="101"/>
                </a:cubicBezTo>
                <a:cubicBezTo>
                  <a:pt x="55" y="102"/>
                  <a:pt x="49" y="107"/>
                  <a:pt x="46" y="108"/>
                </a:cubicBezTo>
                <a:cubicBezTo>
                  <a:pt x="42" y="108"/>
                  <a:pt x="30" y="107"/>
                  <a:pt x="25" y="110"/>
                </a:cubicBezTo>
                <a:cubicBezTo>
                  <a:pt x="19" y="111"/>
                  <a:pt x="10" y="114"/>
                  <a:pt x="8" y="116"/>
                </a:cubicBezTo>
                <a:cubicBezTo>
                  <a:pt x="7" y="117"/>
                  <a:pt x="6" y="132"/>
                  <a:pt x="4" y="136"/>
                </a:cubicBezTo>
                <a:cubicBezTo>
                  <a:pt x="3" y="146"/>
                  <a:pt x="0" y="176"/>
                  <a:pt x="0" y="184"/>
                </a:cubicBezTo>
                <a:cubicBezTo>
                  <a:pt x="0" y="197"/>
                  <a:pt x="0" y="207"/>
                  <a:pt x="0" y="223"/>
                </a:cubicBezTo>
                <a:cubicBezTo>
                  <a:pt x="0" y="223"/>
                  <a:pt x="84" y="227"/>
                  <a:pt x="165" y="225"/>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82" name="Freeform 34"/>
          <p:cNvSpPr>
            <a:spLocks noChangeArrowheads="1"/>
          </p:cNvSpPr>
          <p:nvPr/>
        </p:nvSpPr>
        <p:spPr bwMode="auto">
          <a:xfrm>
            <a:off x="8264525" y="5781675"/>
            <a:ext cx="288925" cy="368300"/>
          </a:xfrm>
          <a:custGeom>
            <a:avLst/>
            <a:gdLst>
              <a:gd name="T0" fmla="*/ 0 w 182"/>
              <a:gd name="T1" fmla="*/ 229 h 232"/>
              <a:gd name="T2" fmla="*/ 0 w 182"/>
              <a:gd name="T3" fmla="*/ 147 h 232"/>
              <a:gd name="T4" fmla="*/ 14 w 182"/>
              <a:gd name="T5" fmla="*/ 129 h 232"/>
              <a:gd name="T6" fmla="*/ 34 w 182"/>
              <a:gd name="T7" fmla="*/ 121 h 232"/>
              <a:gd name="T8" fmla="*/ 48 w 182"/>
              <a:gd name="T9" fmla="*/ 115 h 232"/>
              <a:gd name="T10" fmla="*/ 61 w 182"/>
              <a:gd name="T11" fmla="*/ 110 h 232"/>
              <a:gd name="T12" fmla="*/ 67 w 182"/>
              <a:gd name="T13" fmla="*/ 103 h 232"/>
              <a:gd name="T14" fmla="*/ 67 w 182"/>
              <a:gd name="T15" fmla="*/ 97 h 232"/>
              <a:gd name="T16" fmla="*/ 66 w 182"/>
              <a:gd name="T17" fmla="*/ 92 h 232"/>
              <a:gd name="T18" fmla="*/ 55 w 182"/>
              <a:gd name="T19" fmla="*/ 90 h 232"/>
              <a:gd name="T20" fmla="*/ 48 w 182"/>
              <a:gd name="T21" fmla="*/ 66 h 232"/>
              <a:gd name="T22" fmla="*/ 52 w 182"/>
              <a:gd name="T23" fmla="*/ 40 h 232"/>
              <a:gd name="T24" fmla="*/ 55 w 182"/>
              <a:gd name="T25" fmla="*/ 18 h 232"/>
              <a:gd name="T26" fmla="*/ 69 w 182"/>
              <a:gd name="T27" fmla="*/ 4 h 232"/>
              <a:gd name="T28" fmla="*/ 78 w 182"/>
              <a:gd name="T29" fmla="*/ 0 h 232"/>
              <a:gd name="T30" fmla="*/ 85 w 182"/>
              <a:gd name="T31" fmla="*/ 1 h 232"/>
              <a:gd name="T32" fmla="*/ 91 w 182"/>
              <a:gd name="T33" fmla="*/ 2 h 232"/>
              <a:gd name="T34" fmla="*/ 96 w 182"/>
              <a:gd name="T35" fmla="*/ 0 h 232"/>
              <a:gd name="T36" fmla="*/ 112 w 182"/>
              <a:gd name="T37" fmla="*/ 8 h 232"/>
              <a:gd name="T38" fmla="*/ 126 w 182"/>
              <a:gd name="T39" fmla="*/ 35 h 232"/>
              <a:gd name="T40" fmla="*/ 135 w 182"/>
              <a:gd name="T41" fmla="*/ 58 h 232"/>
              <a:gd name="T42" fmla="*/ 135 w 182"/>
              <a:gd name="T43" fmla="*/ 77 h 232"/>
              <a:gd name="T44" fmla="*/ 126 w 182"/>
              <a:gd name="T45" fmla="*/ 92 h 232"/>
              <a:gd name="T46" fmla="*/ 116 w 182"/>
              <a:gd name="T47" fmla="*/ 98 h 232"/>
              <a:gd name="T48" fmla="*/ 118 w 182"/>
              <a:gd name="T49" fmla="*/ 103 h 232"/>
              <a:gd name="T50" fmla="*/ 136 w 182"/>
              <a:gd name="T51" fmla="*/ 113 h 232"/>
              <a:gd name="T52" fmla="*/ 155 w 182"/>
              <a:gd name="T53" fmla="*/ 115 h 232"/>
              <a:gd name="T54" fmla="*/ 168 w 182"/>
              <a:gd name="T55" fmla="*/ 121 h 232"/>
              <a:gd name="T56" fmla="*/ 178 w 182"/>
              <a:gd name="T57" fmla="*/ 126 h 232"/>
              <a:gd name="T58" fmla="*/ 182 w 182"/>
              <a:gd name="T59" fmla="*/ 138 h 232"/>
              <a:gd name="T60" fmla="*/ 182 w 182"/>
              <a:gd name="T61" fmla="*/ 149 h 232"/>
              <a:gd name="T62" fmla="*/ 169 w 182"/>
              <a:gd name="T63" fmla="*/ 232 h 232"/>
              <a:gd name="T64" fmla="*/ 15 w 182"/>
              <a:gd name="T65"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2" h="232">
                <a:moveTo>
                  <a:pt x="0" y="229"/>
                </a:moveTo>
                <a:lnTo>
                  <a:pt x="0" y="147"/>
                </a:lnTo>
                <a:lnTo>
                  <a:pt x="14" y="129"/>
                </a:lnTo>
                <a:lnTo>
                  <a:pt x="34" y="121"/>
                </a:lnTo>
                <a:lnTo>
                  <a:pt x="48" y="115"/>
                </a:lnTo>
                <a:lnTo>
                  <a:pt x="61" y="110"/>
                </a:lnTo>
                <a:lnTo>
                  <a:pt x="67" y="103"/>
                </a:lnTo>
                <a:lnTo>
                  <a:pt x="67" y="97"/>
                </a:lnTo>
                <a:lnTo>
                  <a:pt x="66" y="92"/>
                </a:lnTo>
                <a:lnTo>
                  <a:pt x="55" y="90"/>
                </a:lnTo>
                <a:lnTo>
                  <a:pt x="48" y="66"/>
                </a:lnTo>
                <a:lnTo>
                  <a:pt x="52" y="40"/>
                </a:lnTo>
                <a:lnTo>
                  <a:pt x="55" y="18"/>
                </a:lnTo>
                <a:lnTo>
                  <a:pt x="69" y="4"/>
                </a:lnTo>
                <a:lnTo>
                  <a:pt x="78" y="0"/>
                </a:lnTo>
                <a:lnTo>
                  <a:pt x="85" y="1"/>
                </a:lnTo>
                <a:lnTo>
                  <a:pt x="91" y="2"/>
                </a:lnTo>
                <a:lnTo>
                  <a:pt x="96" y="0"/>
                </a:lnTo>
                <a:lnTo>
                  <a:pt x="112" y="8"/>
                </a:lnTo>
                <a:lnTo>
                  <a:pt x="126" y="35"/>
                </a:lnTo>
                <a:lnTo>
                  <a:pt x="135" y="58"/>
                </a:lnTo>
                <a:lnTo>
                  <a:pt x="135" y="77"/>
                </a:lnTo>
                <a:lnTo>
                  <a:pt x="126" y="92"/>
                </a:lnTo>
                <a:lnTo>
                  <a:pt x="116" y="98"/>
                </a:lnTo>
                <a:lnTo>
                  <a:pt x="118" y="103"/>
                </a:lnTo>
                <a:lnTo>
                  <a:pt x="136" y="113"/>
                </a:lnTo>
                <a:lnTo>
                  <a:pt x="155" y="115"/>
                </a:lnTo>
                <a:lnTo>
                  <a:pt x="168" y="121"/>
                </a:lnTo>
                <a:lnTo>
                  <a:pt x="178" y="126"/>
                </a:lnTo>
                <a:lnTo>
                  <a:pt x="182" y="138"/>
                </a:lnTo>
                <a:lnTo>
                  <a:pt x="182" y="149"/>
                </a:lnTo>
                <a:lnTo>
                  <a:pt x="169" y="232"/>
                </a:lnTo>
                <a:lnTo>
                  <a:pt x="15" y="232"/>
                </a:lnTo>
                <a:close/>
              </a:path>
            </a:pathLst>
          </a:custGeom>
          <a:solidFill>
            <a:srgbClr val="808080"/>
          </a:solidFill>
          <a:ln w="127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83" name="Freeform 35"/>
          <p:cNvSpPr>
            <a:spLocks noChangeArrowheads="1"/>
          </p:cNvSpPr>
          <p:nvPr/>
        </p:nvSpPr>
        <p:spPr bwMode="auto">
          <a:xfrm>
            <a:off x="8561388" y="5727700"/>
            <a:ext cx="311150" cy="346075"/>
          </a:xfrm>
          <a:custGeom>
            <a:avLst/>
            <a:gdLst>
              <a:gd name="T0" fmla="*/ 9 w 196"/>
              <a:gd name="T1" fmla="*/ 146 h 218"/>
              <a:gd name="T2" fmla="*/ 13 w 196"/>
              <a:gd name="T3" fmla="*/ 137 h 218"/>
              <a:gd name="T4" fmla="*/ 22 w 196"/>
              <a:gd name="T5" fmla="*/ 122 h 218"/>
              <a:gd name="T6" fmla="*/ 32 w 196"/>
              <a:gd name="T7" fmla="*/ 119 h 218"/>
              <a:gd name="T8" fmla="*/ 50 w 196"/>
              <a:gd name="T9" fmla="*/ 118 h 218"/>
              <a:gd name="T10" fmla="*/ 58 w 196"/>
              <a:gd name="T11" fmla="*/ 114 h 218"/>
              <a:gd name="T12" fmla="*/ 64 w 196"/>
              <a:gd name="T13" fmla="*/ 109 h 218"/>
              <a:gd name="T14" fmla="*/ 67 w 196"/>
              <a:gd name="T15" fmla="*/ 97 h 218"/>
              <a:gd name="T16" fmla="*/ 60 w 196"/>
              <a:gd name="T17" fmla="*/ 81 h 218"/>
              <a:gd name="T18" fmla="*/ 54 w 196"/>
              <a:gd name="T19" fmla="*/ 79 h 218"/>
              <a:gd name="T20" fmla="*/ 49 w 196"/>
              <a:gd name="T21" fmla="*/ 61 h 218"/>
              <a:gd name="T22" fmla="*/ 52 w 196"/>
              <a:gd name="T23" fmla="*/ 56 h 218"/>
              <a:gd name="T24" fmla="*/ 52 w 196"/>
              <a:gd name="T25" fmla="*/ 38 h 218"/>
              <a:gd name="T26" fmla="*/ 52 w 196"/>
              <a:gd name="T27" fmla="*/ 20 h 218"/>
              <a:gd name="T28" fmla="*/ 57 w 196"/>
              <a:gd name="T29" fmla="*/ 16 h 218"/>
              <a:gd name="T30" fmla="*/ 70 w 196"/>
              <a:gd name="T31" fmla="*/ 3 h 218"/>
              <a:gd name="T32" fmla="*/ 80 w 196"/>
              <a:gd name="T33" fmla="*/ 0 h 218"/>
              <a:gd name="T34" fmla="*/ 95 w 196"/>
              <a:gd name="T35" fmla="*/ 0 h 218"/>
              <a:gd name="T36" fmla="*/ 104 w 196"/>
              <a:gd name="T37" fmla="*/ 7 h 218"/>
              <a:gd name="T38" fmla="*/ 114 w 196"/>
              <a:gd name="T39" fmla="*/ 16 h 218"/>
              <a:gd name="T40" fmla="*/ 120 w 196"/>
              <a:gd name="T41" fmla="*/ 29 h 218"/>
              <a:gd name="T42" fmla="*/ 121 w 196"/>
              <a:gd name="T43" fmla="*/ 41 h 218"/>
              <a:gd name="T44" fmla="*/ 121 w 196"/>
              <a:gd name="T45" fmla="*/ 52 h 218"/>
              <a:gd name="T46" fmla="*/ 127 w 196"/>
              <a:gd name="T47" fmla="*/ 54 h 218"/>
              <a:gd name="T48" fmla="*/ 124 w 196"/>
              <a:gd name="T49" fmla="*/ 71 h 218"/>
              <a:gd name="T50" fmla="*/ 117 w 196"/>
              <a:gd name="T51" fmla="*/ 74 h 218"/>
              <a:gd name="T52" fmla="*/ 116 w 196"/>
              <a:gd name="T53" fmla="*/ 82 h 218"/>
              <a:gd name="T54" fmla="*/ 112 w 196"/>
              <a:gd name="T55" fmla="*/ 95 h 218"/>
              <a:gd name="T56" fmla="*/ 114 w 196"/>
              <a:gd name="T57" fmla="*/ 103 h 218"/>
              <a:gd name="T58" fmla="*/ 123 w 196"/>
              <a:gd name="T59" fmla="*/ 109 h 218"/>
              <a:gd name="T60" fmla="*/ 137 w 196"/>
              <a:gd name="T61" fmla="*/ 112 h 218"/>
              <a:gd name="T62" fmla="*/ 156 w 196"/>
              <a:gd name="T63" fmla="*/ 114 h 218"/>
              <a:gd name="T64" fmla="*/ 166 w 196"/>
              <a:gd name="T65" fmla="*/ 117 h 218"/>
              <a:gd name="T66" fmla="*/ 174 w 196"/>
              <a:gd name="T67" fmla="*/ 126 h 218"/>
              <a:gd name="T68" fmla="*/ 180 w 196"/>
              <a:gd name="T69" fmla="*/ 135 h 218"/>
              <a:gd name="T70" fmla="*/ 196 w 196"/>
              <a:gd name="T71" fmla="*/ 218 h 218"/>
              <a:gd name="T72" fmla="*/ 0 w 196"/>
              <a:gd name="T73" fmla="*/ 2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6" h="218">
                <a:moveTo>
                  <a:pt x="9" y="146"/>
                </a:moveTo>
                <a:lnTo>
                  <a:pt x="13" y="137"/>
                </a:lnTo>
                <a:lnTo>
                  <a:pt x="22" y="122"/>
                </a:lnTo>
                <a:lnTo>
                  <a:pt x="32" y="119"/>
                </a:lnTo>
                <a:lnTo>
                  <a:pt x="50" y="118"/>
                </a:lnTo>
                <a:lnTo>
                  <a:pt x="58" y="114"/>
                </a:lnTo>
                <a:lnTo>
                  <a:pt x="64" y="109"/>
                </a:lnTo>
                <a:lnTo>
                  <a:pt x="67" y="97"/>
                </a:lnTo>
                <a:lnTo>
                  <a:pt x="60" y="81"/>
                </a:lnTo>
                <a:lnTo>
                  <a:pt x="54" y="79"/>
                </a:lnTo>
                <a:lnTo>
                  <a:pt x="49" y="61"/>
                </a:lnTo>
                <a:lnTo>
                  <a:pt x="52" y="56"/>
                </a:lnTo>
                <a:lnTo>
                  <a:pt x="52" y="38"/>
                </a:lnTo>
                <a:lnTo>
                  <a:pt x="52" y="20"/>
                </a:lnTo>
                <a:lnTo>
                  <a:pt x="57" y="16"/>
                </a:lnTo>
                <a:lnTo>
                  <a:pt x="70" y="3"/>
                </a:lnTo>
                <a:lnTo>
                  <a:pt x="80" y="0"/>
                </a:lnTo>
                <a:lnTo>
                  <a:pt x="95" y="0"/>
                </a:lnTo>
                <a:lnTo>
                  <a:pt x="104" y="7"/>
                </a:lnTo>
                <a:lnTo>
                  <a:pt x="114" y="16"/>
                </a:lnTo>
                <a:lnTo>
                  <a:pt x="120" y="29"/>
                </a:lnTo>
                <a:lnTo>
                  <a:pt x="121" y="41"/>
                </a:lnTo>
                <a:lnTo>
                  <a:pt x="121" y="52"/>
                </a:lnTo>
                <a:lnTo>
                  <a:pt x="127" y="54"/>
                </a:lnTo>
                <a:lnTo>
                  <a:pt x="124" y="71"/>
                </a:lnTo>
                <a:lnTo>
                  <a:pt x="117" y="74"/>
                </a:lnTo>
                <a:lnTo>
                  <a:pt x="116" y="82"/>
                </a:lnTo>
                <a:lnTo>
                  <a:pt x="112" y="95"/>
                </a:lnTo>
                <a:lnTo>
                  <a:pt x="114" y="103"/>
                </a:lnTo>
                <a:lnTo>
                  <a:pt x="123" y="109"/>
                </a:lnTo>
                <a:lnTo>
                  <a:pt x="137" y="112"/>
                </a:lnTo>
                <a:lnTo>
                  <a:pt x="156" y="114"/>
                </a:lnTo>
                <a:lnTo>
                  <a:pt x="166" y="117"/>
                </a:lnTo>
                <a:lnTo>
                  <a:pt x="174" y="126"/>
                </a:lnTo>
                <a:lnTo>
                  <a:pt x="180" y="135"/>
                </a:lnTo>
                <a:lnTo>
                  <a:pt x="196" y="218"/>
                </a:lnTo>
                <a:lnTo>
                  <a:pt x="0" y="216"/>
                </a:lnTo>
                <a:close/>
              </a:path>
            </a:pathLst>
          </a:custGeom>
          <a:solidFill>
            <a:srgbClr val="808080"/>
          </a:solidFill>
          <a:ln w="127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84" name="Freeform 36"/>
          <p:cNvSpPr>
            <a:spLocks noChangeArrowheads="1"/>
          </p:cNvSpPr>
          <p:nvPr/>
        </p:nvSpPr>
        <p:spPr bwMode="auto">
          <a:xfrm>
            <a:off x="8970963" y="5776913"/>
            <a:ext cx="276225" cy="363537"/>
          </a:xfrm>
          <a:custGeom>
            <a:avLst/>
            <a:gdLst>
              <a:gd name="T0" fmla="*/ 5 w 174"/>
              <a:gd name="T1" fmla="*/ 147 h 229"/>
              <a:gd name="T2" fmla="*/ 12 w 174"/>
              <a:gd name="T3" fmla="*/ 124 h 229"/>
              <a:gd name="T4" fmla="*/ 29 w 174"/>
              <a:gd name="T5" fmla="*/ 116 h 229"/>
              <a:gd name="T6" fmla="*/ 46 w 174"/>
              <a:gd name="T7" fmla="*/ 115 h 229"/>
              <a:gd name="T8" fmla="*/ 61 w 174"/>
              <a:gd name="T9" fmla="*/ 110 h 229"/>
              <a:gd name="T10" fmla="*/ 66 w 174"/>
              <a:gd name="T11" fmla="*/ 101 h 229"/>
              <a:gd name="T12" fmla="*/ 67 w 174"/>
              <a:gd name="T13" fmla="*/ 87 h 229"/>
              <a:gd name="T14" fmla="*/ 62 w 174"/>
              <a:gd name="T15" fmla="*/ 79 h 229"/>
              <a:gd name="T16" fmla="*/ 62 w 174"/>
              <a:gd name="T17" fmla="*/ 75 h 229"/>
              <a:gd name="T18" fmla="*/ 57 w 174"/>
              <a:gd name="T19" fmla="*/ 69 h 229"/>
              <a:gd name="T20" fmla="*/ 53 w 174"/>
              <a:gd name="T21" fmla="*/ 57 h 229"/>
              <a:gd name="T22" fmla="*/ 54 w 174"/>
              <a:gd name="T23" fmla="*/ 54 h 229"/>
              <a:gd name="T24" fmla="*/ 47 w 174"/>
              <a:gd name="T25" fmla="*/ 47 h 229"/>
              <a:gd name="T26" fmla="*/ 54 w 174"/>
              <a:gd name="T27" fmla="*/ 28 h 229"/>
              <a:gd name="T28" fmla="*/ 63 w 174"/>
              <a:gd name="T29" fmla="*/ 18 h 229"/>
              <a:gd name="T30" fmla="*/ 75 w 174"/>
              <a:gd name="T31" fmla="*/ 7 h 229"/>
              <a:gd name="T32" fmla="*/ 96 w 174"/>
              <a:gd name="T33" fmla="*/ 0 h 229"/>
              <a:gd name="T34" fmla="*/ 113 w 174"/>
              <a:gd name="T35" fmla="*/ 10 h 229"/>
              <a:gd name="T36" fmla="*/ 118 w 174"/>
              <a:gd name="T37" fmla="*/ 18 h 229"/>
              <a:gd name="T38" fmla="*/ 128 w 174"/>
              <a:gd name="T39" fmla="*/ 21 h 229"/>
              <a:gd name="T40" fmla="*/ 128 w 174"/>
              <a:gd name="T41" fmla="*/ 30 h 229"/>
              <a:gd name="T42" fmla="*/ 128 w 174"/>
              <a:gd name="T43" fmla="*/ 34 h 229"/>
              <a:gd name="T44" fmla="*/ 137 w 174"/>
              <a:gd name="T45" fmla="*/ 44 h 229"/>
              <a:gd name="T46" fmla="*/ 131 w 174"/>
              <a:gd name="T47" fmla="*/ 56 h 229"/>
              <a:gd name="T48" fmla="*/ 133 w 174"/>
              <a:gd name="T49" fmla="*/ 66 h 229"/>
              <a:gd name="T50" fmla="*/ 126 w 174"/>
              <a:gd name="T51" fmla="*/ 75 h 229"/>
              <a:gd name="T52" fmla="*/ 121 w 174"/>
              <a:gd name="T53" fmla="*/ 78 h 229"/>
              <a:gd name="T54" fmla="*/ 121 w 174"/>
              <a:gd name="T55" fmla="*/ 81 h 229"/>
              <a:gd name="T56" fmla="*/ 118 w 174"/>
              <a:gd name="T57" fmla="*/ 93 h 229"/>
              <a:gd name="T58" fmla="*/ 113 w 174"/>
              <a:gd name="T59" fmla="*/ 101 h 229"/>
              <a:gd name="T60" fmla="*/ 124 w 174"/>
              <a:gd name="T61" fmla="*/ 110 h 229"/>
              <a:gd name="T62" fmla="*/ 142 w 174"/>
              <a:gd name="T63" fmla="*/ 120 h 229"/>
              <a:gd name="T64" fmla="*/ 162 w 174"/>
              <a:gd name="T65" fmla="*/ 128 h 229"/>
              <a:gd name="T66" fmla="*/ 171 w 174"/>
              <a:gd name="T67" fmla="*/ 139 h 229"/>
              <a:gd name="T68" fmla="*/ 174 w 174"/>
              <a:gd name="T69" fmla="*/ 155 h 229"/>
              <a:gd name="T70" fmla="*/ 174 w 174"/>
              <a:gd name="T71" fmla="*/ 177 h 229"/>
              <a:gd name="T72" fmla="*/ 173 w 174"/>
              <a:gd name="T73" fmla="*/ 229 h 229"/>
              <a:gd name="T74" fmla="*/ 0 w 174"/>
              <a:gd name="T75" fmla="*/ 20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229">
                <a:moveTo>
                  <a:pt x="5" y="147"/>
                </a:moveTo>
                <a:lnTo>
                  <a:pt x="12" y="124"/>
                </a:lnTo>
                <a:lnTo>
                  <a:pt x="29" y="116"/>
                </a:lnTo>
                <a:lnTo>
                  <a:pt x="46" y="115"/>
                </a:lnTo>
                <a:lnTo>
                  <a:pt x="61" y="110"/>
                </a:lnTo>
                <a:lnTo>
                  <a:pt x="66" y="101"/>
                </a:lnTo>
                <a:lnTo>
                  <a:pt x="67" y="87"/>
                </a:lnTo>
                <a:lnTo>
                  <a:pt x="62" y="79"/>
                </a:lnTo>
                <a:lnTo>
                  <a:pt x="62" y="75"/>
                </a:lnTo>
                <a:lnTo>
                  <a:pt x="57" y="69"/>
                </a:lnTo>
                <a:lnTo>
                  <a:pt x="53" y="57"/>
                </a:lnTo>
                <a:lnTo>
                  <a:pt x="54" y="54"/>
                </a:lnTo>
                <a:lnTo>
                  <a:pt x="47" y="47"/>
                </a:lnTo>
                <a:lnTo>
                  <a:pt x="54" y="28"/>
                </a:lnTo>
                <a:lnTo>
                  <a:pt x="63" y="18"/>
                </a:lnTo>
                <a:lnTo>
                  <a:pt x="75" y="7"/>
                </a:lnTo>
                <a:lnTo>
                  <a:pt x="96" y="0"/>
                </a:lnTo>
                <a:lnTo>
                  <a:pt x="113" y="10"/>
                </a:lnTo>
                <a:lnTo>
                  <a:pt x="118" y="18"/>
                </a:lnTo>
                <a:lnTo>
                  <a:pt x="128" y="21"/>
                </a:lnTo>
                <a:lnTo>
                  <a:pt x="128" y="30"/>
                </a:lnTo>
                <a:lnTo>
                  <a:pt x="128" y="34"/>
                </a:lnTo>
                <a:lnTo>
                  <a:pt x="137" y="44"/>
                </a:lnTo>
                <a:lnTo>
                  <a:pt x="131" y="56"/>
                </a:lnTo>
                <a:lnTo>
                  <a:pt x="133" y="66"/>
                </a:lnTo>
                <a:lnTo>
                  <a:pt x="126" y="75"/>
                </a:lnTo>
                <a:lnTo>
                  <a:pt x="121" y="78"/>
                </a:lnTo>
                <a:lnTo>
                  <a:pt x="121" y="81"/>
                </a:lnTo>
                <a:lnTo>
                  <a:pt x="118" y="93"/>
                </a:lnTo>
                <a:lnTo>
                  <a:pt x="113" y="101"/>
                </a:lnTo>
                <a:lnTo>
                  <a:pt x="124" y="110"/>
                </a:lnTo>
                <a:lnTo>
                  <a:pt x="142" y="120"/>
                </a:lnTo>
                <a:lnTo>
                  <a:pt x="162" y="128"/>
                </a:lnTo>
                <a:lnTo>
                  <a:pt x="171" y="139"/>
                </a:lnTo>
                <a:lnTo>
                  <a:pt x="174" y="155"/>
                </a:lnTo>
                <a:lnTo>
                  <a:pt x="174" y="177"/>
                </a:lnTo>
                <a:lnTo>
                  <a:pt x="173" y="229"/>
                </a:lnTo>
                <a:lnTo>
                  <a:pt x="0" y="206"/>
                </a:lnTo>
                <a:close/>
              </a:path>
            </a:pathLst>
          </a:custGeom>
          <a:solidFill>
            <a:srgbClr val="808080"/>
          </a:soli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85" name="Freeform 37"/>
          <p:cNvSpPr>
            <a:spLocks noChangeArrowheads="1"/>
          </p:cNvSpPr>
          <p:nvPr/>
        </p:nvSpPr>
        <p:spPr bwMode="auto">
          <a:xfrm>
            <a:off x="8583613" y="5822950"/>
            <a:ext cx="295275" cy="388938"/>
          </a:xfrm>
          <a:custGeom>
            <a:avLst/>
            <a:gdLst>
              <a:gd name="T0" fmla="*/ 6 w 186"/>
              <a:gd name="T1" fmla="*/ 241 h 245"/>
              <a:gd name="T2" fmla="*/ 4 w 186"/>
              <a:gd name="T3" fmla="*/ 166 h 245"/>
              <a:gd name="T4" fmla="*/ 8 w 186"/>
              <a:gd name="T5" fmla="*/ 149 h 245"/>
              <a:gd name="T6" fmla="*/ 56 w 186"/>
              <a:gd name="T7" fmla="*/ 121 h 245"/>
              <a:gd name="T8" fmla="*/ 31 w 186"/>
              <a:gd name="T9" fmla="*/ 103 h 245"/>
              <a:gd name="T10" fmla="*/ 38 w 186"/>
              <a:gd name="T11" fmla="*/ 100 h 245"/>
              <a:gd name="T12" fmla="*/ 33 w 186"/>
              <a:gd name="T13" fmla="*/ 93 h 245"/>
              <a:gd name="T14" fmla="*/ 40 w 186"/>
              <a:gd name="T15" fmla="*/ 64 h 245"/>
              <a:gd name="T16" fmla="*/ 37 w 186"/>
              <a:gd name="T17" fmla="*/ 40 h 245"/>
              <a:gd name="T18" fmla="*/ 45 w 186"/>
              <a:gd name="T19" fmla="*/ 17 h 245"/>
              <a:gd name="T20" fmla="*/ 66 w 186"/>
              <a:gd name="T21" fmla="*/ 0 h 245"/>
              <a:gd name="T22" fmla="*/ 73 w 186"/>
              <a:gd name="T23" fmla="*/ 1 h 245"/>
              <a:gd name="T24" fmla="*/ 82 w 186"/>
              <a:gd name="T25" fmla="*/ 6 h 245"/>
              <a:gd name="T26" fmla="*/ 89 w 186"/>
              <a:gd name="T27" fmla="*/ 4 h 245"/>
              <a:gd name="T28" fmla="*/ 109 w 186"/>
              <a:gd name="T29" fmla="*/ 24 h 245"/>
              <a:gd name="T30" fmla="*/ 118 w 186"/>
              <a:gd name="T31" fmla="*/ 50 h 245"/>
              <a:gd name="T32" fmla="*/ 124 w 186"/>
              <a:gd name="T33" fmla="*/ 77 h 245"/>
              <a:gd name="T34" fmla="*/ 125 w 186"/>
              <a:gd name="T35" fmla="*/ 99 h 245"/>
              <a:gd name="T36" fmla="*/ 125 w 186"/>
              <a:gd name="T37" fmla="*/ 114 h 245"/>
              <a:gd name="T38" fmla="*/ 124 w 186"/>
              <a:gd name="T39" fmla="*/ 120 h 245"/>
              <a:gd name="T40" fmla="*/ 135 w 186"/>
              <a:gd name="T41" fmla="*/ 128 h 245"/>
              <a:gd name="T42" fmla="*/ 152 w 186"/>
              <a:gd name="T43" fmla="*/ 138 h 245"/>
              <a:gd name="T44" fmla="*/ 181 w 186"/>
              <a:gd name="T45" fmla="*/ 181 h 245"/>
              <a:gd name="T46" fmla="*/ 181 w 186"/>
              <a:gd name="T47" fmla="*/ 198 h 245"/>
              <a:gd name="T48" fmla="*/ 183 w 186"/>
              <a:gd name="T49" fmla="*/ 241 h 245"/>
              <a:gd name="T50" fmla="*/ 6 w 186"/>
              <a:gd name="T51" fmla="*/ 24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6" h="245">
                <a:moveTo>
                  <a:pt x="6" y="241"/>
                </a:moveTo>
                <a:cubicBezTo>
                  <a:pt x="0" y="239"/>
                  <a:pt x="2" y="174"/>
                  <a:pt x="4" y="166"/>
                </a:cubicBezTo>
                <a:cubicBezTo>
                  <a:pt x="6" y="162"/>
                  <a:pt x="7" y="152"/>
                  <a:pt x="8" y="149"/>
                </a:cubicBezTo>
                <a:cubicBezTo>
                  <a:pt x="14" y="142"/>
                  <a:pt x="50" y="127"/>
                  <a:pt x="56" y="121"/>
                </a:cubicBezTo>
                <a:cubicBezTo>
                  <a:pt x="59" y="119"/>
                  <a:pt x="31" y="106"/>
                  <a:pt x="31" y="103"/>
                </a:cubicBezTo>
                <a:cubicBezTo>
                  <a:pt x="31" y="100"/>
                  <a:pt x="38" y="103"/>
                  <a:pt x="38" y="100"/>
                </a:cubicBezTo>
                <a:cubicBezTo>
                  <a:pt x="38" y="94"/>
                  <a:pt x="33" y="99"/>
                  <a:pt x="33" y="93"/>
                </a:cubicBezTo>
                <a:cubicBezTo>
                  <a:pt x="36" y="87"/>
                  <a:pt x="40" y="71"/>
                  <a:pt x="40" y="64"/>
                </a:cubicBezTo>
                <a:cubicBezTo>
                  <a:pt x="40" y="58"/>
                  <a:pt x="36" y="46"/>
                  <a:pt x="37" y="40"/>
                </a:cubicBezTo>
                <a:cubicBezTo>
                  <a:pt x="38" y="35"/>
                  <a:pt x="40" y="21"/>
                  <a:pt x="45" y="17"/>
                </a:cubicBezTo>
                <a:cubicBezTo>
                  <a:pt x="49" y="11"/>
                  <a:pt x="59" y="1"/>
                  <a:pt x="66" y="0"/>
                </a:cubicBezTo>
                <a:cubicBezTo>
                  <a:pt x="69" y="0"/>
                  <a:pt x="72" y="1"/>
                  <a:pt x="73" y="1"/>
                </a:cubicBezTo>
                <a:cubicBezTo>
                  <a:pt x="77" y="3"/>
                  <a:pt x="81" y="6"/>
                  <a:pt x="82" y="6"/>
                </a:cubicBezTo>
                <a:cubicBezTo>
                  <a:pt x="84" y="6"/>
                  <a:pt x="87" y="4"/>
                  <a:pt x="89" y="4"/>
                </a:cubicBezTo>
                <a:cubicBezTo>
                  <a:pt x="96" y="6"/>
                  <a:pt x="106" y="19"/>
                  <a:pt x="109" y="24"/>
                </a:cubicBezTo>
                <a:cubicBezTo>
                  <a:pt x="114" y="29"/>
                  <a:pt x="117" y="43"/>
                  <a:pt x="118" y="50"/>
                </a:cubicBezTo>
                <a:cubicBezTo>
                  <a:pt x="121" y="57"/>
                  <a:pt x="123" y="71"/>
                  <a:pt x="124" y="77"/>
                </a:cubicBezTo>
                <a:cubicBezTo>
                  <a:pt x="125" y="82"/>
                  <a:pt x="125" y="93"/>
                  <a:pt x="125" y="99"/>
                </a:cubicBezTo>
                <a:cubicBezTo>
                  <a:pt x="125" y="101"/>
                  <a:pt x="127" y="109"/>
                  <a:pt x="125" y="114"/>
                </a:cubicBezTo>
                <a:cubicBezTo>
                  <a:pt x="125" y="115"/>
                  <a:pt x="124" y="118"/>
                  <a:pt x="124" y="120"/>
                </a:cubicBezTo>
                <a:cubicBezTo>
                  <a:pt x="125" y="123"/>
                  <a:pt x="132" y="128"/>
                  <a:pt x="135" y="128"/>
                </a:cubicBezTo>
                <a:cubicBezTo>
                  <a:pt x="142" y="131"/>
                  <a:pt x="148" y="137"/>
                  <a:pt x="152" y="138"/>
                </a:cubicBezTo>
                <a:cubicBezTo>
                  <a:pt x="152" y="140"/>
                  <a:pt x="181" y="179"/>
                  <a:pt x="181" y="181"/>
                </a:cubicBezTo>
                <a:cubicBezTo>
                  <a:pt x="186" y="197"/>
                  <a:pt x="180" y="182"/>
                  <a:pt x="181" y="198"/>
                </a:cubicBezTo>
                <a:cubicBezTo>
                  <a:pt x="182" y="212"/>
                  <a:pt x="186" y="241"/>
                  <a:pt x="183" y="241"/>
                </a:cubicBezTo>
                <a:cubicBezTo>
                  <a:pt x="127" y="242"/>
                  <a:pt x="49" y="245"/>
                  <a:pt x="6" y="241"/>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86" name="Freeform 38"/>
          <p:cNvSpPr>
            <a:spLocks noChangeArrowheads="1"/>
          </p:cNvSpPr>
          <p:nvPr/>
        </p:nvSpPr>
        <p:spPr bwMode="auto">
          <a:xfrm>
            <a:off x="8855075" y="5816600"/>
            <a:ext cx="319088" cy="400050"/>
          </a:xfrm>
          <a:custGeom>
            <a:avLst/>
            <a:gdLst>
              <a:gd name="T0" fmla="*/ 178 w 201"/>
              <a:gd name="T1" fmla="*/ 246 h 252"/>
              <a:gd name="T2" fmla="*/ 165 w 201"/>
              <a:gd name="T3" fmla="*/ 133 h 252"/>
              <a:gd name="T4" fmla="*/ 152 w 201"/>
              <a:gd name="T5" fmla="*/ 126 h 252"/>
              <a:gd name="T6" fmla="*/ 131 w 201"/>
              <a:gd name="T7" fmla="*/ 118 h 252"/>
              <a:gd name="T8" fmla="*/ 108 w 201"/>
              <a:gd name="T9" fmla="*/ 104 h 252"/>
              <a:gd name="T10" fmla="*/ 108 w 201"/>
              <a:gd name="T11" fmla="*/ 86 h 252"/>
              <a:gd name="T12" fmla="*/ 116 w 201"/>
              <a:gd name="T13" fmla="*/ 76 h 252"/>
              <a:gd name="T14" fmla="*/ 120 w 201"/>
              <a:gd name="T15" fmla="*/ 55 h 252"/>
              <a:gd name="T16" fmla="*/ 118 w 201"/>
              <a:gd name="T17" fmla="*/ 47 h 252"/>
              <a:gd name="T18" fmla="*/ 115 w 201"/>
              <a:gd name="T19" fmla="*/ 22 h 252"/>
              <a:gd name="T20" fmla="*/ 95 w 201"/>
              <a:gd name="T21" fmla="*/ 5 h 252"/>
              <a:gd name="T22" fmla="*/ 75 w 201"/>
              <a:gd name="T23" fmla="*/ 0 h 252"/>
              <a:gd name="T24" fmla="*/ 57 w 201"/>
              <a:gd name="T25" fmla="*/ 9 h 252"/>
              <a:gd name="T26" fmla="*/ 50 w 201"/>
              <a:gd name="T27" fmla="*/ 23 h 252"/>
              <a:gd name="T28" fmla="*/ 49 w 201"/>
              <a:gd name="T29" fmla="*/ 47 h 252"/>
              <a:gd name="T30" fmla="*/ 46 w 201"/>
              <a:gd name="T31" fmla="*/ 54 h 252"/>
              <a:gd name="T32" fmla="*/ 49 w 201"/>
              <a:gd name="T33" fmla="*/ 69 h 252"/>
              <a:gd name="T34" fmla="*/ 56 w 201"/>
              <a:gd name="T35" fmla="*/ 82 h 252"/>
              <a:gd name="T36" fmla="*/ 60 w 201"/>
              <a:gd name="T37" fmla="*/ 96 h 252"/>
              <a:gd name="T38" fmla="*/ 68 w 201"/>
              <a:gd name="T39" fmla="*/ 103 h 252"/>
              <a:gd name="T40" fmla="*/ 52 w 201"/>
              <a:gd name="T41" fmla="*/ 108 h 252"/>
              <a:gd name="T42" fmla="*/ 38 w 201"/>
              <a:gd name="T43" fmla="*/ 108 h 252"/>
              <a:gd name="T44" fmla="*/ 16 w 201"/>
              <a:gd name="T45" fmla="*/ 108 h 252"/>
              <a:gd name="T46" fmla="*/ 12 w 201"/>
              <a:gd name="T47" fmla="*/ 125 h 252"/>
              <a:gd name="T48" fmla="*/ 7 w 201"/>
              <a:gd name="T49" fmla="*/ 141 h 252"/>
              <a:gd name="T50" fmla="*/ 0 w 201"/>
              <a:gd name="T51" fmla="*/ 181 h 252"/>
              <a:gd name="T52" fmla="*/ 0 w 201"/>
              <a:gd name="T53" fmla="*/ 249 h 252"/>
              <a:gd name="T54" fmla="*/ 178 w 201"/>
              <a:gd name="T55" fmla="*/ 24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1" h="252">
                <a:moveTo>
                  <a:pt x="178" y="246"/>
                </a:moveTo>
                <a:cubicBezTo>
                  <a:pt x="201" y="246"/>
                  <a:pt x="178" y="154"/>
                  <a:pt x="165" y="133"/>
                </a:cubicBezTo>
                <a:cubicBezTo>
                  <a:pt x="164" y="130"/>
                  <a:pt x="154" y="127"/>
                  <a:pt x="152" y="126"/>
                </a:cubicBezTo>
                <a:cubicBezTo>
                  <a:pt x="147" y="125"/>
                  <a:pt x="136" y="119"/>
                  <a:pt x="131" y="118"/>
                </a:cubicBezTo>
                <a:cubicBezTo>
                  <a:pt x="126" y="114"/>
                  <a:pt x="111" y="109"/>
                  <a:pt x="108" y="104"/>
                </a:cubicBezTo>
                <a:cubicBezTo>
                  <a:pt x="107" y="101"/>
                  <a:pt x="107" y="91"/>
                  <a:pt x="108" y="86"/>
                </a:cubicBezTo>
                <a:cubicBezTo>
                  <a:pt x="108" y="85"/>
                  <a:pt x="115" y="78"/>
                  <a:pt x="116" y="76"/>
                </a:cubicBezTo>
                <a:cubicBezTo>
                  <a:pt x="118" y="72"/>
                  <a:pt x="120" y="59"/>
                  <a:pt x="120" y="55"/>
                </a:cubicBezTo>
                <a:cubicBezTo>
                  <a:pt x="120" y="51"/>
                  <a:pt x="118" y="51"/>
                  <a:pt x="118" y="47"/>
                </a:cubicBezTo>
                <a:cubicBezTo>
                  <a:pt x="118" y="41"/>
                  <a:pt x="118" y="26"/>
                  <a:pt x="115" y="22"/>
                </a:cubicBezTo>
                <a:cubicBezTo>
                  <a:pt x="111" y="15"/>
                  <a:pt x="101" y="7"/>
                  <a:pt x="95" y="5"/>
                </a:cubicBezTo>
                <a:cubicBezTo>
                  <a:pt x="90" y="3"/>
                  <a:pt x="79" y="0"/>
                  <a:pt x="75" y="0"/>
                </a:cubicBezTo>
                <a:cubicBezTo>
                  <a:pt x="69" y="1"/>
                  <a:pt x="61" y="5"/>
                  <a:pt x="57" y="9"/>
                </a:cubicBezTo>
                <a:cubicBezTo>
                  <a:pt x="53" y="12"/>
                  <a:pt x="50" y="21"/>
                  <a:pt x="50" y="23"/>
                </a:cubicBezTo>
                <a:cubicBezTo>
                  <a:pt x="49" y="28"/>
                  <a:pt x="50" y="43"/>
                  <a:pt x="49" y="47"/>
                </a:cubicBezTo>
                <a:cubicBezTo>
                  <a:pt x="49" y="50"/>
                  <a:pt x="46" y="52"/>
                  <a:pt x="46" y="54"/>
                </a:cubicBezTo>
                <a:cubicBezTo>
                  <a:pt x="46" y="58"/>
                  <a:pt x="49" y="66"/>
                  <a:pt x="49" y="69"/>
                </a:cubicBezTo>
                <a:cubicBezTo>
                  <a:pt x="49" y="72"/>
                  <a:pt x="54" y="81"/>
                  <a:pt x="56" y="82"/>
                </a:cubicBezTo>
                <a:cubicBezTo>
                  <a:pt x="60" y="96"/>
                  <a:pt x="57" y="95"/>
                  <a:pt x="60" y="96"/>
                </a:cubicBezTo>
                <a:cubicBezTo>
                  <a:pt x="64" y="99"/>
                  <a:pt x="65" y="100"/>
                  <a:pt x="68" y="103"/>
                </a:cubicBezTo>
                <a:cubicBezTo>
                  <a:pt x="68" y="104"/>
                  <a:pt x="56" y="107"/>
                  <a:pt x="52" y="108"/>
                </a:cubicBezTo>
                <a:cubicBezTo>
                  <a:pt x="50" y="109"/>
                  <a:pt x="41" y="107"/>
                  <a:pt x="38" y="108"/>
                </a:cubicBezTo>
                <a:cubicBezTo>
                  <a:pt x="32" y="108"/>
                  <a:pt x="19" y="107"/>
                  <a:pt x="16" y="108"/>
                </a:cubicBezTo>
                <a:cubicBezTo>
                  <a:pt x="13" y="108"/>
                  <a:pt x="14" y="122"/>
                  <a:pt x="12" y="125"/>
                </a:cubicBezTo>
                <a:cubicBezTo>
                  <a:pt x="9" y="127"/>
                  <a:pt x="7" y="136"/>
                  <a:pt x="7" y="141"/>
                </a:cubicBezTo>
                <a:cubicBezTo>
                  <a:pt x="6" y="151"/>
                  <a:pt x="0" y="172"/>
                  <a:pt x="0" y="181"/>
                </a:cubicBezTo>
                <a:cubicBezTo>
                  <a:pt x="0" y="196"/>
                  <a:pt x="0" y="249"/>
                  <a:pt x="0" y="249"/>
                </a:cubicBezTo>
                <a:cubicBezTo>
                  <a:pt x="46" y="252"/>
                  <a:pt x="104" y="250"/>
                  <a:pt x="178" y="246"/>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87" name="Freeform 39"/>
          <p:cNvSpPr>
            <a:spLocks noChangeArrowheads="1"/>
          </p:cNvSpPr>
          <p:nvPr/>
        </p:nvSpPr>
        <p:spPr bwMode="auto">
          <a:xfrm>
            <a:off x="8264525" y="5857875"/>
            <a:ext cx="288925" cy="365125"/>
          </a:xfrm>
          <a:custGeom>
            <a:avLst/>
            <a:gdLst>
              <a:gd name="T0" fmla="*/ 182 w 182"/>
              <a:gd name="T1" fmla="*/ 229 h 230"/>
              <a:gd name="T2" fmla="*/ 164 w 182"/>
              <a:gd name="T3" fmla="*/ 130 h 230"/>
              <a:gd name="T4" fmla="*/ 152 w 182"/>
              <a:gd name="T5" fmla="*/ 118 h 230"/>
              <a:gd name="T6" fmla="*/ 132 w 182"/>
              <a:gd name="T7" fmla="*/ 113 h 230"/>
              <a:gd name="T8" fmla="*/ 105 w 182"/>
              <a:gd name="T9" fmla="*/ 100 h 230"/>
              <a:gd name="T10" fmla="*/ 103 w 182"/>
              <a:gd name="T11" fmla="*/ 92 h 230"/>
              <a:gd name="T12" fmla="*/ 113 w 182"/>
              <a:gd name="T13" fmla="*/ 78 h 230"/>
              <a:gd name="T14" fmla="*/ 118 w 182"/>
              <a:gd name="T15" fmla="*/ 60 h 230"/>
              <a:gd name="T16" fmla="*/ 114 w 182"/>
              <a:gd name="T17" fmla="*/ 24 h 230"/>
              <a:gd name="T18" fmla="*/ 91 w 182"/>
              <a:gd name="T19" fmla="*/ 3 h 230"/>
              <a:gd name="T20" fmla="*/ 80 w 182"/>
              <a:gd name="T21" fmla="*/ 7 h 230"/>
              <a:gd name="T22" fmla="*/ 69 w 182"/>
              <a:gd name="T23" fmla="*/ 3 h 230"/>
              <a:gd name="T24" fmla="*/ 50 w 182"/>
              <a:gd name="T25" fmla="*/ 21 h 230"/>
              <a:gd name="T26" fmla="*/ 48 w 182"/>
              <a:gd name="T27" fmla="*/ 52 h 230"/>
              <a:gd name="T28" fmla="*/ 44 w 182"/>
              <a:gd name="T29" fmla="*/ 59 h 230"/>
              <a:gd name="T30" fmla="*/ 44 w 182"/>
              <a:gd name="T31" fmla="*/ 65 h 230"/>
              <a:gd name="T32" fmla="*/ 54 w 182"/>
              <a:gd name="T33" fmla="*/ 77 h 230"/>
              <a:gd name="T34" fmla="*/ 58 w 182"/>
              <a:gd name="T35" fmla="*/ 86 h 230"/>
              <a:gd name="T36" fmla="*/ 60 w 182"/>
              <a:gd name="T37" fmla="*/ 93 h 230"/>
              <a:gd name="T38" fmla="*/ 57 w 182"/>
              <a:gd name="T39" fmla="*/ 104 h 230"/>
              <a:gd name="T40" fmla="*/ 46 w 182"/>
              <a:gd name="T41" fmla="*/ 110 h 230"/>
              <a:gd name="T42" fmla="*/ 22 w 182"/>
              <a:gd name="T43" fmla="*/ 113 h 230"/>
              <a:gd name="T44" fmla="*/ 7 w 182"/>
              <a:gd name="T45" fmla="*/ 120 h 230"/>
              <a:gd name="T46" fmla="*/ 3 w 182"/>
              <a:gd name="T47" fmla="*/ 141 h 230"/>
              <a:gd name="T48" fmla="*/ 0 w 182"/>
              <a:gd name="T49" fmla="*/ 179 h 230"/>
              <a:gd name="T50" fmla="*/ 3 w 182"/>
              <a:gd name="T51" fmla="*/ 229 h 230"/>
              <a:gd name="T52" fmla="*/ 182 w 182"/>
              <a:gd name="T53" fmla="*/ 22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 h="230">
                <a:moveTo>
                  <a:pt x="182" y="229"/>
                </a:moveTo>
                <a:cubicBezTo>
                  <a:pt x="182" y="208"/>
                  <a:pt x="178" y="147"/>
                  <a:pt x="164" y="130"/>
                </a:cubicBezTo>
                <a:cubicBezTo>
                  <a:pt x="163" y="127"/>
                  <a:pt x="155" y="120"/>
                  <a:pt x="152" y="118"/>
                </a:cubicBezTo>
                <a:cubicBezTo>
                  <a:pt x="148" y="116"/>
                  <a:pt x="136" y="115"/>
                  <a:pt x="132" y="113"/>
                </a:cubicBezTo>
                <a:cubicBezTo>
                  <a:pt x="126" y="110"/>
                  <a:pt x="107" y="106"/>
                  <a:pt x="105" y="100"/>
                </a:cubicBezTo>
                <a:cubicBezTo>
                  <a:pt x="101" y="98"/>
                  <a:pt x="100" y="96"/>
                  <a:pt x="103" y="92"/>
                </a:cubicBezTo>
                <a:cubicBezTo>
                  <a:pt x="105" y="89"/>
                  <a:pt x="112" y="78"/>
                  <a:pt x="113" y="78"/>
                </a:cubicBezTo>
                <a:cubicBezTo>
                  <a:pt x="114" y="74"/>
                  <a:pt x="118" y="64"/>
                  <a:pt x="118" y="60"/>
                </a:cubicBezTo>
                <a:cubicBezTo>
                  <a:pt x="118" y="55"/>
                  <a:pt x="118" y="29"/>
                  <a:pt x="114" y="24"/>
                </a:cubicBezTo>
                <a:cubicBezTo>
                  <a:pt x="112" y="18"/>
                  <a:pt x="97" y="5"/>
                  <a:pt x="91" y="3"/>
                </a:cubicBezTo>
                <a:cubicBezTo>
                  <a:pt x="87" y="2"/>
                  <a:pt x="76" y="6"/>
                  <a:pt x="80" y="7"/>
                </a:cubicBezTo>
                <a:cubicBezTo>
                  <a:pt x="82" y="7"/>
                  <a:pt x="72" y="0"/>
                  <a:pt x="69" y="3"/>
                </a:cubicBezTo>
                <a:cubicBezTo>
                  <a:pt x="67" y="5"/>
                  <a:pt x="52" y="18"/>
                  <a:pt x="50" y="21"/>
                </a:cubicBezTo>
                <a:cubicBezTo>
                  <a:pt x="48" y="24"/>
                  <a:pt x="49" y="47"/>
                  <a:pt x="48" y="52"/>
                </a:cubicBezTo>
                <a:cubicBezTo>
                  <a:pt x="48" y="55"/>
                  <a:pt x="44" y="56"/>
                  <a:pt x="44" y="59"/>
                </a:cubicBezTo>
                <a:cubicBezTo>
                  <a:pt x="44" y="62"/>
                  <a:pt x="44" y="62"/>
                  <a:pt x="44" y="65"/>
                </a:cubicBezTo>
                <a:cubicBezTo>
                  <a:pt x="46" y="69"/>
                  <a:pt x="53" y="74"/>
                  <a:pt x="54" y="77"/>
                </a:cubicBezTo>
                <a:cubicBezTo>
                  <a:pt x="55" y="78"/>
                  <a:pt x="57" y="84"/>
                  <a:pt x="58" y="86"/>
                </a:cubicBezTo>
                <a:cubicBezTo>
                  <a:pt x="63" y="92"/>
                  <a:pt x="58" y="92"/>
                  <a:pt x="60" y="93"/>
                </a:cubicBezTo>
                <a:cubicBezTo>
                  <a:pt x="60" y="96"/>
                  <a:pt x="61" y="101"/>
                  <a:pt x="57" y="104"/>
                </a:cubicBezTo>
                <a:cubicBezTo>
                  <a:pt x="55" y="106"/>
                  <a:pt x="49" y="109"/>
                  <a:pt x="46" y="110"/>
                </a:cubicBezTo>
                <a:cubicBezTo>
                  <a:pt x="41" y="113"/>
                  <a:pt x="28" y="109"/>
                  <a:pt x="22" y="113"/>
                </a:cubicBezTo>
                <a:cubicBezTo>
                  <a:pt x="16" y="113"/>
                  <a:pt x="11" y="118"/>
                  <a:pt x="7" y="120"/>
                </a:cubicBezTo>
                <a:cubicBezTo>
                  <a:pt x="6" y="123"/>
                  <a:pt x="3" y="136"/>
                  <a:pt x="3" y="141"/>
                </a:cubicBezTo>
                <a:cubicBezTo>
                  <a:pt x="0" y="151"/>
                  <a:pt x="0" y="170"/>
                  <a:pt x="0" y="179"/>
                </a:cubicBezTo>
                <a:cubicBezTo>
                  <a:pt x="0" y="193"/>
                  <a:pt x="3" y="215"/>
                  <a:pt x="3" y="229"/>
                </a:cubicBezTo>
                <a:cubicBezTo>
                  <a:pt x="3" y="230"/>
                  <a:pt x="182" y="230"/>
                  <a:pt x="182" y="229"/>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88" name="Freeform 40"/>
          <p:cNvSpPr>
            <a:spLocks noChangeArrowheads="1"/>
          </p:cNvSpPr>
          <p:nvPr/>
        </p:nvSpPr>
        <p:spPr bwMode="auto">
          <a:xfrm>
            <a:off x="8428038" y="5949950"/>
            <a:ext cx="279400" cy="271463"/>
          </a:xfrm>
          <a:custGeom>
            <a:avLst/>
            <a:gdLst>
              <a:gd name="T0" fmla="*/ 4 w 176"/>
              <a:gd name="T1" fmla="*/ 158 h 171"/>
              <a:gd name="T2" fmla="*/ 5 w 176"/>
              <a:gd name="T3" fmla="*/ 136 h 171"/>
              <a:gd name="T4" fmla="*/ 9 w 176"/>
              <a:gd name="T5" fmla="*/ 126 h 171"/>
              <a:gd name="T6" fmla="*/ 19 w 176"/>
              <a:gd name="T7" fmla="*/ 122 h 171"/>
              <a:gd name="T8" fmla="*/ 32 w 176"/>
              <a:gd name="T9" fmla="*/ 115 h 171"/>
              <a:gd name="T10" fmla="*/ 46 w 176"/>
              <a:gd name="T11" fmla="*/ 111 h 171"/>
              <a:gd name="T12" fmla="*/ 51 w 176"/>
              <a:gd name="T13" fmla="*/ 102 h 171"/>
              <a:gd name="T14" fmla="*/ 52 w 176"/>
              <a:gd name="T15" fmla="*/ 97 h 171"/>
              <a:gd name="T16" fmla="*/ 42 w 176"/>
              <a:gd name="T17" fmla="*/ 93 h 171"/>
              <a:gd name="T18" fmla="*/ 33 w 176"/>
              <a:gd name="T19" fmla="*/ 84 h 171"/>
              <a:gd name="T20" fmla="*/ 33 w 176"/>
              <a:gd name="T21" fmla="*/ 69 h 171"/>
              <a:gd name="T22" fmla="*/ 37 w 176"/>
              <a:gd name="T23" fmla="*/ 40 h 171"/>
              <a:gd name="T24" fmla="*/ 40 w 176"/>
              <a:gd name="T25" fmla="*/ 18 h 171"/>
              <a:gd name="T26" fmla="*/ 52 w 176"/>
              <a:gd name="T27" fmla="*/ 4 h 171"/>
              <a:gd name="T28" fmla="*/ 61 w 176"/>
              <a:gd name="T29" fmla="*/ 0 h 171"/>
              <a:gd name="T30" fmla="*/ 69 w 176"/>
              <a:gd name="T31" fmla="*/ 1 h 171"/>
              <a:gd name="T32" fmla="*/ 79 w 176"/>
              <a:gd name="T33" fmla="*/ 2 h 171"/>
              <a:gd name="T34" fmla="*/ 82 w 176"/>
              <a:gd name="T35" fmla="*/ 0 h 171"/>
              <a:gd name="T36" fmla="*/ 95 w 176"/>
              <a:gd name="T37" fmla="*/ 9 h 171"/>
              <a:gd name="T38" fmla="*/ 111 w 176"/>
              <a:gd name="T39" fmla="*/ 34 h 171"/>
              <a:gd name="T40" fmla="*/ 119 w 176"/>
              <a:gd name="T41" fmla="*/ 58 h 171"/>
              <a:gd name="T42" fmla="*/ 119 w 176"/>
              <a:gd name="T43" fmla="*/ 78 h 171"/>
              <a:gd name="T44" fmla="*/ 111 w 176"/>
              <a:gd name="T45" fmla="*/ 93 h 171"/>
              <a:gd name="T46" fmla="*/ 100 w 176"/>
              <a:gd name="T47" fmla="*/ 97 h 171"/>
              <a:gd name="T48" fmla="*/ 104 w 176"/>
              <a:gd name="T49" fmla="*/ 104 h 171"/>
              <a:gd name="T50" fmla="*/ 121 w 176"/>
              <a:gd name="T51" fmla="*/ 114 h 171"/>
              <a:gd name="T52" fmla="*/ 141 w 176"/>
              <a:gd name="T53" fmla="*/ 115 h 171"/>
              <a:gd name="T54" fmla="*/ 151 w 176"/>
              <a:gd name="T55" fmla="*/ 121 h 171"/>
              <a:gd name="T56" fmla="*/ 161 w 176"/>
              <a:gd name="T57" fmla="*/ 126 h 171"/>
              <a:gd name="T58" fmla="*/ 167 w 176"/>
              <a:gd name="T59" fmla="*/ 140 h 171"/>
              <a:gd name="T60" fmla="*/ 170 w 176"/>
              <a:gd name="T61" fmla="*/ 153 h 171"/>
              <a:gd name="T62" fmla="*/ 176 w 176"/>
              <a:gd name="T63" fmla="*/ 171 h 171"/>
              <a:gd name="T64" fmla="*/ 0 w 176"/>
              <a:gd name="T65"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1">
                <a:moveTo>
                  <a:pt x="4" y="158"/>
                </a:moveTo>
                <a:lnTo>
                  <a:pt x="5" y="136"/>
                </a:lnTo>
                <a:lnTo>
                  <a:pt x="9" y="126"/>
                </a:lnTo>
                <a:lnTo>
                  <a:pt x="19" y="122"/>
                </a:lnTo>
                <a:lnTo>
                  <a:pt x="32" y="115"/>
                </a:lnTo>
                <a:lnTo>
                  <a:pt x="46" y="111"/>
                </a:lnTo>
                <a:lnTo>
                  <a:pt x="51" y="102"/>
                </a:lnTo>
                <a:lnTo>
                  <a:pt x="52" y="97"/>
                </a:lnTo>
                <a:lnTo>
                  <a:pt x="42" y="93"/>
                </a:lnTo>
                <a:lnTo>
                  <a:pt x="33" y="84"/>
                </a:lnTo>
                <a:lnTo>
                  <a:pt x="33" y="69"/>
                </a:lnTo>
                <a:lnTo>
                  <a:pt x="37" y="40"/>
                </a:lnTo>
                <a:lnTo>
                  <a:pt x="40" y="18"/>
                </a:lnTo>
                <a:lnTo>
                  <a:pt x="52" y="4"/>
                </a:lnTo>
                <a:lnTo>
                  <a:pt x="61" y="0"/>
                </a:lnTo>
                <a:lnTo>
                  <a:pt x="69" y="1"/>
                </a:lnTo>
                <a:lnTo>
                  <a:pt x="79" y="2"/>
                </a:lnTo>
                <a:lnTo>
                  <a:pt x="82" y="0"/>
                </a:lnTo>
                <a:lnTo>
                  <a:pt x="95" y="9"/>
                </a:lnTo>
                <a:lnTo>
                  <a:pt x="111" y="34"/>
                </a:lnTo>
                <a:lnTo>
                  <a:pt x="119" y="58"/>
                </a:lnTo>
                <a:lnTo>
                  <a:pt x="119" y="78"/>
                </a:lnTo>
                <a:lnTo>
                  <a:pt x="111" y="93"/>
                </a:lnTo>
                <a:lnTo>
                  <a:pt x="100" y="97"/>
                </a:lnTo>
                <a:lnTo>
                  <a:pt x="104" y="104"/>
                </a:lnTo>
                <a:lnTo>
                  <a:pt x="121" y="114"/>
                </a:lnTo>
                <a:lnTo>
                  <a:pt x="141" y="115"/>
                </a:lnTo>
                <a:lnTo>
                  <a:pt x="151" y="121"/>
                </a:lnTo>
                <a:lnTo>
                  <a:pt x="161" y="126"/>
                </a:lnTo>
                <a:lnTo>
                  <a:pt x="167" y="140"/>
                </a:lnTo>
                <a:lnTo>
                  <a:pt x="170" y="153"/>
                </a:lnTo>
                <a:lnTo>
                  <a:pt x="176" y="171"/>
                </a:lnTo>
                <a:lnTo>
                  <a:pt x="0" y="171"/>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89" name="Freeform 41"/>
          <p:cNvSpPr>
            <a:spLocks noChangeArrowheads="1"/>
          </p:cNvSpPr>
          <p:nvPr/>
        </p:nvSpPr>
        <p:spPr bwMode="auto">
          <a:xfrm>
            <a:off x="8705850" y="5926138"/>
            <a:ext cx="290513" cy="295275"/>
          </a:xfrm>
          <a:custGeom>
            <a:avLst/>
            <a:gdLst>
              <a:gd name="T0" fmla="*/ 4 w 183"/>
              <a:gd name="T1" fmla="*/ 141 h 186"/>
              <a:gd name="T2" fmla="*/ 7 w 183"/>
              <a:gd name="T3" fmla="*/ 133 h 186"/>
              <a:gd name="T4" fmla="*/ 16 w 183"/>
              <a:gd name="T5" fmla="*/ 119 h 186"/>
              <a:gd name="T6" fmla="*/ 26 w 183"/>
              <a:gd name="T7" fmla="*/ 117 h 186"/>
              <a:gd name="T8" fmla="*/ 44 w 183"/>
              <a:gd name="T9" fmla="*/ 114 h 186"/>
              <a:gd name="T10" fmla="*/ 52 w 183"/>
              <a:gd name="T11" fmla="*/ 111 h 186"/>
              <a:gd name="T12" fmla="*/ 59 w 183"/>
              <a:gd name="T13" fmla="*/ 108 h 186"/>
              <a:gd name="T14" fmla="*/ 62 w 183"/>
              <a:gd name="T15" fmla="*/ 93 h 186"/>
              <a:gd name="T16" fmla="*/ 53 w 183"/>
              <a:gd name="T17" fmla="*/ 77 h 186"/>
              <a:gd name="T18" fmla="*/ 48 w 183"/>
              <a:gd name="T19" fmla="*/ 76 h 186"/>
              <a:gd name="T20" fmla="*/ 41 w 183"/>
              <a:gd name="T21" fmla="*/ 58 h 186"/>
              <a:gd name="T22" fmla="*/ 46 w 183"/>
              <a:gd name="T23" fmla="*/ 53 h 186"/>
              <a:gd name="T24" fmla="*/ 45 w 183"/>
              <a:gd name="T25" fmla="*/ 35 h 186"/>
              <a:gd name="T26" fmla="*/ 45 w 183"/>
              <a:gd name="T27" fmla="*/ 19 h 186"/>
              <a:gd name="T28" fmla="*/ 52 w 183"/>
              <a:gd name="T29" fmla="*/ 13 h 186"/>
              <a:gd name="T30" fmla="*/ 65 w 183"/>
              <a:gd name="T31" fmla="*/ 1 h 186"/>
              <a:gd name="T32" fmla="*/ 75 w 183"/>
              <a:gd name="T33" fmla="*/ 0 h 186"/>
              <a:gd name="T34" fmla="*/ 88 w 183"/>
              <a:gd name="T35" fmla="*/ 0 h 186"/>
              <a:gd name="T36" fmla="*/ 100 w 183"/>
              <a:gd name="T37" fmla="*/ 4 h 186"/>
              <a:gd name="T38" fmla="*/ 108 w 183"/>
              <a:gd name="T39" fmla="*/ 13 h 186"/>
              <a:gd name="T40" fmla="*/ 113 w 183"/>
              <a:gd name="T41" fmla="*/ 27 h 186"/>
              <a:gd name="T42" fmla="*/ 115 w 183"/>
              <a:gd name="T43" fmla="*/ 38 h 186"/>
              <a:gd name="T44" fmla="*/ 116 w 183"/>
              <a:gd name="T45" fmla="*/ 49 h 186"/>
              <a:gd name="T46" fmla="*/ 121 w 183"/>
              <a:gd name="T47" fmla="*/ 50 h 186"/>
              <a:gd name="T48" fmla="*/ 119 w 183"/>
              <a:gd name="T49" fmla="*/ 67 h 186"/>
              <a:gd name="T50" fmla="*/ 112 w 183"/>
              <a:gd name="T51" fmla="*/ 70 h 186"/>
              <a:gd name="T52" fmla="*/ 110 w 183"/>
              <a:gd name="T53" fmla="*/ 81 h 186"/>
              <a:gd name="T54" fmla="*/ 107 w 183"/>
              <a:gd name="T55" fmla="*/ 91 h 186"/>
              <a:gd name="T56" fmla="*/ 109 w 183"/>
              <a:gd name="T57" fmla="*/ 100 h 186"/>
              <a:gd name="T58" fmla="*/ 118 w 183"/>
              <a:gd name="T59" fmla="*/ 108 h 186"/>
              <a:gd name="T60" fmla="*/ 132 w 183"/>
              <a:gd name="T61" fmla="*/ 110 h 186"/>
              <a:gd name="T62" fmla="*/ 149 w 183"/>
              <a:gd name="T63" fmla="*/ 112 h 186"/>
              <a:gd name="T64" fmla="*/ 163 w 183"/>
              <a:gd name="T65" fmla="*/ 114 h 186"/>
              <a:gd name="T66" fmla="*/ 170 w 183"/>
              <a:gd name="T67" fmla="*/ 123 h 186"/>
              <a:gd name="T68" fmla="*/ 174 w 183"/>
              <a:gd name="T69" fmla="*/ 132 h 186"/>
              <a:gd name="T70" fmla="*/ 183 w 183"/>
              <a:gd name="T71" fmla="*/ 183 h 186"/>
              <a:gd name="T72" fmla="*/ 0 w 183"/>
              <a:gd name="T7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86">
                <a:moveTo>
                  <a:pt x="4" y="141"/>
                </a:moveTo>
                <a:lnTo>
                  <a:pt x="7" y="133"/>
                </a:lnTo>
                <a:lnTo>
                  <a:pt x="16" y="119"/>
                </a:lnTo>
                <a:lnTo>
                  <a:pt x="26" y="117"/>
                </a:lnTo>
                <a:lnTo>
                  <a:pt x="44" y="114"/>
                </a:lnTo>
                <a:lnTo>
                  <a:pt x="52" y="111"/>
                </a:lnTo>
                <a:lnTo>
                  <a:pt x="59" y="108"/>
                </a:lnTo>
                <a:lnTo>
                  <a:pt x="62" y="93"/>
                </a:lnTo>
                <a:lnTo>
                  <a:pt x="53" y="77"/>
                </a:lnTo>
                <a:lnTo>
                  <a:pt x="48" y="76"/>
                </a:lnTo>
                <a:lnTo>
                  <a:pt x="41" y="58"/>
                </a:lnTo>
                <a:lnTo>
                  <a:pt x="46" y="53"/>
                </a:lnTo>
                <a:lnTo>
                  <a:pt x="45" y="35"/>
                </a:lnTo>
                <a:lnTo>
                  <a:pt x="45" y="19"/>
                </a:lnTo>
                <a:lnTo>
                  <a:pt x="52" y="13"/>
                </a:lnTo>
                <a:lnTo>
                  <a:pt x="65" y="1"/>
                </a:lnTo>
                <a:lnTo>
                  <a:pt x="75" y="0"/>
                </a:lnTo>
                <a:lnTo>
                  <a:pt x="88" y="0"/>
                </a:lnTo>
                <a:lnTo>
                  <a:pt x="100" y="4"/>
                </a:lnTo>
                <a:lnTo>
                  <a:pt x="108" y="13"/>
                </a:lnTo>
                <a:lnTo>
                  <a:pt x="113" y="27"/>
                </a:lnTo>
                <a:lnTo>
                  <a:pt x="115" y="38"/>
                </a:lnTo>
                <a:lnTo>
                  <a:pt x="116" y="49"/>
                </a:lnTo>
                <a:lnTo>
                  <a:pt x="121" y="50"/>
                </a:lnTo>
                <a:lnTo>
                  <a:pt x="119" y="67"/>
                </a:lnTo>
                <a:lnTo>
                  <a:pt x="112" y="70"/>
                </a:lnTo>
                <a:lnTo>
                  <a:pt x="110" y="81"/>
                </a:lnTo>
                <a:lnTo>
                  <a:pt x="107" y="91"/>
                </a:lnTo>
                <a:lnTo>
                  <a:pt x="109" y="100"/>
                </a:lnTo>
                <a:lnTo>
                  <a:pt x="118" y="108"/>
                </a:lnTo>
                <a:lnTo>
                  <a:pt x="132" y="110"/>
                </a:lnTo>
                <a:lnTo>
                  <a:pt x="149" y="112"/>
                </a:lnTo>
                <a:lnTo>
                  <a:pt x="163" y="114"/>
                </a:lnTo>
                <a:lnTo>
                  <a:pt x="170" y="123"/>
                </a:lnTo>
                <a:lnTo>
                  <a:pt x="174" y="132"/>
                </a:lnTo>
                <a:lnTo>
                  <a:pt x="183" y="183"/>
                </a:lnTo>
                <a:lnTo>
                  <a:pt x="0" y="186"/>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90" name="Freeform 42"/>
          <p:cNvSpPr>
            <a:spLocks noChangeArrowheads="1"/>
          </p:cNvSpPr>
          <p:nvPr/>
        </p:nvSpPr>
        <p:spPr bwMode="auto">
          <a:xfrm>
            <a:off x="8980488" y="5924550"/>
            <a:ext cx="271462" cy="293688"/>
          </a:xfrm>
          <a:custGeom>
            <a:avLst/>
            <a:gdLst>
              <a:gd name="T0" fmla="*/ 4 w 171"/>
              <a:gd name="T1" fmla="*/ 143 h 185"/>
              <a:gd name="T2" fmla="*/ 10 w 171"/>
              <a:gd name="T3" fmla="*/ 128 h 185"/>
              <a:gd name="T4" fmla="*/ 29 w 171"/>
              <a:gd name="T5" fmla="*/ 117 h 185"/>
              <a:gd name="T6" fmla="*/ 47 w 171"/>
              <a:gd name="T7" fmla="*/ 113 h 185"/>
              <a:gd name="T8" fmla="*/ 61 w 171"/>
              <a:gd name="T9" fmla="*/ 109 h 185"/>
              <a:gd name="T10" fmla="*/ 69 w 171"/>
              <a:gd name="T11" fmla="*/ 99 h 185"/>
              <a:gd name="T12" fmla="*/ 70 w 171"/>
              <a:gd name="T13" fmla="*/ 86 h 185"/>
              <a:gd name="T14" fmla="*/ 61 w 171"/>
              <a:gd name="T15" fmla="*/ 82 h 185"/>
              <a:gd name="T16" fmla="*/ 57 w 171"/>
              <a:gd name="T17" fmla="*/ 76 h 185"/>
              <a:gd name="T18" fmla="*/ 56 w 171"/>
              <a:gd name="T19" fmla="*/ 71 h 185"/>
              <a:gd name="T20" fmla="*/ 54 w 171"/>
              <a:gd name="T21" fmla="*/ 57 h 185"/>
              <a:gd name="T22" fmla="*/ 54 w 171"/>
              <a:gd name="T23" fmla="*/ 57 h 185"/>
              <a:gd name="T24" fmla="*/ 50 w 171"/>
              <a:gd name="T25" fmla="*/ 44 h 185"/>
              <a:gd name="T26" fmla="*/ 54 w 171"/>
              <a:gd name="T27" fmla="*/ 27 h 185"/>
              <a:gd name="T28" fmla="*/ 63 w 171"/>
              <a:gd name="T29" fmla="*/ 18 h 185"/>
              <a:gd name="T30" fmla="*/ 74 w 171"/>
              <a:gd name="T31" fmla="*/ 5 h 185"/>
              <a:gd name="T32" fmla="*/ 96 w 171"/>
              <a:gd name="T33" fmla="*/ 0 h 185"/>
              <a:gd name="T34" fmla="*/ 113 w 171"/>
              <a:gd name="T35" fmla="*/ 7 h 185"/>
              <a:gd name="T36" fmla="*/ 122 w 171"/>
              <a:gd name="T37" fmla="*/ 16 h 185"/>
              <a:gd name="T38" fmla="*/ 129 w 171"/>
              <a:gd name="T39" fmla="*/ 20 h 185"/>
              <a:gd name="T40" fmla="*/ 131 w 171"/>
              <a:gd name="T41" fmla="*/ 28 h 185"/>
              <a:gd name="T42" fmla="*/ 135 w 171"/>
              <a:gd name="T43" fmla="*/ 32 h 185"/>
              <a:gd name="T44" fmla="*/ 139 w 171"/>
              <a:gd name="T45" fmla="*/ 41 h 185"/>
              <a:gd name="T46" fmla="*/ 131 w 171"/>
              <a:gd name="T47" fmla="*/ 56 h 185"/>
              <a:gd name="T48" fmla="*/ 133 w 171"/>
              <a:gd name="T49" fmla="*/ 64 h 185"/>
              <a:gd name="T50" fmla="*/ 128 w 171"/>
              <a:gd name="T51" fmla="*/ 74 h 185"/>
              <a:gd name="T52" fmla="*/ 122 w 171"/>
              <a:gd name="T53" fmla="*/ 77 h 185"/>
              <a:gd name="T54" fmla="*/ 122 w 171"/>
              <a:gd name="T55" fmla="*/ 82 h 185"/>
              <a:gd name="T56" fmla="*/ 112 w 171"/>
              <a:gd name="T57" fmla="*/ 91 h 185"/>
              <a:gd name="T58" fmla="*/ 115 w 171"/>
              <a:gd name="T59" fmla="*/ 108 h 185"/>
              <a:gd name="T60" fmla="*/ 127 w 171"/>
              <a:gd name="T61" fmla="*/ 118 h 185"/>
              <a:gd name="T62" fmla="*/ 142 w 171"/>
              <a:gd name="T63" fmla="*/ 123 h 185"/>
              <a:gd name="T64" fmla="*/ 161 w 171"/>
              <a:gd name="T65" fmla="*/ 130 h 185"/>
              <a:gd name="T66" fmla="*/ 168 w 171"/>
              <a:gd name="T67" fmla="*/ 139 h 185"/>
              <a:gd name="T68" fmla="*/ 168 w 171"/>
              <a:gd name="T69" fmla="*/ 157 h 185"/>
              <a:gd name="T70" fmla="*/ 171 w 171"/>
              <a:gd name="T71" fmla="*/ 171 h 185"/>
              <a:gd name="T72" fmla="*/ 168 w 171"/>
              <a:gd name="T73" fmla="*/ 185 h 185"/>
              <a:gd name="T74" fmla="*/ 0 w 171"/>
              <a:gd name="T7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 h="185">
                <a:moveTo>
                  <a:pt x="4" y="143"/>
                </a:moveTo>
                <a:lnTo>
                  <a:pt x="10" y="128"/>
                </a:lnTo>
                <a:lnTo>
                  <a:pt x="29" y="117"/>
                </a:lnTo>
                <a:lnTo>
                  <a:pt x="47" y="113"/>
                </a:lnTo>
                <a:lnTo>
                  <a:pt x="61" y="109"/>
                </a:lnTo>
                <a:lnTo>
                  <a:pt x="69" y="99"/>
                </a:lnTo>
                <a:lnTo>
                  <a:pt x="70" y="86"/>
                </a:lnTo>
                <a:lnTo>
                  <a:pt x="61" y="82"/>
                </a:lnTo>
                <a:lnTo>
                  <a:pt x="57" y="76"/>
                </a:lnTo>
                <a:lnTo>
                  <a:pt x="56" y="71"/>
                </a:lnTo>
                <a:lnTo>
                  <a:pt x="54" y="57"/>
                </a:lnTo>
                <a:lnTo>
                  <a:pt x="54" y="57"/>
                </a:lnTo>
                <a:lnTo>
                  <a:pt x="50" y="44"/>
                </a:lnTo>
                <a:lnTo>
                  <a:pt x="54" y="27"/>
                </a:lnTo>
                <a:lnTo>
                  <a:pt x="63" y="18"/>
                </a:lnTo>
                <a:lnTo>
                  <a:pt x="74" y="5"/>
                </a:lnTo>
                <a:lnTo>
                  <a:pt x="96" y="0"/>
                </a:lnTo>
                <a:lnTo>
                  <a:pt x="113" y="7"/>
                </a:lnTo>
                <a:lnTo>
                  <a:pt x="122" y="16"/>
                </a:lnTo>
                <a:lnTo>
                  <a:pt x="129" y="20"/>
                </a:lnTo>
                <a:lnTo>
                  <a:pt x="131" y="28"/>
                </a:lnTo>
                <a:lnTo>
                  <a:pt x="135" y="32"/>
                </a:lnTo>
                <a:lnTo>
                  <a:pt x="139" y="41"/>
                </a:lnTo>
                <a:lnTo>
                  <a:pt x="131" y="56"/>
                </a:lnTo>
                <a:lnTo>
                  <a:pt x="133" y="64"/>
                </a:lnTo>
                <a:lnTo>
                  <a:pt x="128" y="74"/>
                </a:lnTo>
                <a:lnTo>
                  <a:pt x="122" y="77"/>
                </a:lnTo>
                <a:lnTo>
                  <a:pt x="122" y="82"/>
                </a:lnTo>
                <a:lnTo>
                  <a:pt x="112" y="91"/>
                </a:lnTo>
                <a:lnTo>
                  <a:pt x="115" y="108"/>
                </a:lnTo>
                <a:lnTo>
                  <a:pt x="127" y="118"/>
                </a:lnTo>
                <a:lnTo>
                  <a:pt x="142" y="123"/>
                </a:lnTo>
                <a:lnTo>
                  <a:pt x="161" y="130"/>
                </a:lnTo>
                <a:lnTo>
                  <a:pt x="168" y="139"/>
                </a:lnTo>
                <a:lnTo>
                  <a:pt x="168" y="157"/>
                </a:lnTo>
                <a:lnTo>
                  <a:pt x="171" y="171"/>
                </a:lnTo>
                <a:lnTo>
                  <a:pt x="168" y="185"/>
                </a:lnTo>
                <a:lnTo>
                  <a:pt x="0" y="184"/>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7"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1268"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1269"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1270"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1271"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1272"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11273"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Sample 1</a:t>
            </a:r>
          </a:p>
        </p:txBody>
      </p:sp>
      <p:sp>
        <p:nvSpPr>
          <p:cNvPr id="11274"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Dialog with empty container</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Dialog and container created with Dialog Editor</a:t>
            </a:r>
            <a:endParaRPr lang="en-US" sz="2200" i="1">
              <a:solidFill>
                <a:srgbClr val="000000"/>
              </a:solidFill>
              <a:latin typeface="Helvetica" pitchFamily="34" charset="0"/>
            </a:endParaRP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 program merely presents dialog box with empty container</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1"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2292"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2293"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2294"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2295"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2296"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12297"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Sample 2</a:t>
            </a:r>
          </a:p>
        </p:txBody>
      </p:sp>
      <p:sp>
        <p:nvSpPr>
          <p:cNvPr id="12298"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Inserts one record</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APPCNRREC (application container record) structure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MINIRECORDCORE structure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RECORDINSERT structure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CM_ALLOCRECORD message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CM_INSERTRECORD message</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5"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3316"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3317"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3318"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3319"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3320"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13321"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Sample 3</a:t>
            </a:r>
          </a:p>
        </p:txBody>
      </p:sp>
      <p:sp>
        <p:nvSpPr>
          <p:cNvPr id="13322"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Inserts two records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More elements in APPCNRREC (application container record)</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RECORDINSERT structure, cRecordsInsert element</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CM_ALLOCRECORD message, now allocates a linked list of 2 records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CM_INSERTRECORD message, inserts everything in the linked list</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9"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4340"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4341"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4342"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4343"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4344"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14345"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Sample 4</a:t>
            </a:r>
          </a:p>
        </p:txBody>
      </p:sp>
      <p:sp>
        <p:nvSpPr>
          <p:cNvPr id="14346"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marL="714375" indent="-212725">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Explicitly positions records, and draws background</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CNRINFO structure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CA_OWNERPAINTBACKGROUND attribute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CM_SETCNRINFO message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WinSubclassWindow</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recc.ptlIcon for record positioning</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CM_SETRECORDEMPHASIS message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Owner paint background window procedure</a:t>
            </a:r>
          </a:p>
          <a:p>
            <a:pPr lvl="2">
              <a:spcAft>
                <a:spcPct val="15000"/>
              </a:spcAft>
              <a:buClr>
                <a:srgbClr val="000000"/>
              </a:buClr>
              <a:buSzPct val="100000"/>
              <a:buFont typeface="LotusWP Type" pitchFamily="18" charset="0"/>
              <a:buChar char="ƒ"/>
            </a:pPr>
            <a:r>
              <a:rPr lang="en-US" sz="2200" i="1">
                <a:solidFill>
                  <a:srgbClr val="000000"/>
                </a:solidFill>
                <a:latin typeface="Helvetica" pitchFamily="34" charset="0"/>
              </a:rPr>
              <a:t>CM_PAINTBACKGROUND message, and return value</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3"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5364"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5365"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5366"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5367"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5368"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15369"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Sample 5</a:t>
            </a:r>
          </a:p>
        </p:txBody>
      </p:sp>
      <p:sp>
        <p:nvSpPr>
          <p:cNvPr id="15370"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Enumerates contents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PM Timer to move objects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Context menus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Bitmaps for owner background drawing performance</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7"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6388"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6389"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6390"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6391"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6392"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16393"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Sample 5 (continued)</a:t>
            </a:r>
          </a:p>
        </p:txBody>
      </p:sp>
      <p:sp>
        <p:nvSpPr>
          <p:cNvPr id="16394"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Details of enhancements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New elements in INST (application instance data) structure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CM_QUERYRECORD message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WinStartTimer for aircraft control timer</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WM_TIMER</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Enumerate container records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CM_ERASERECORD message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CM_INVALIDATERECORD message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WM_CONTROL (CN_CONTEXTMENU)</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WinPopupMenu</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1"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7412"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7413"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7414"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7415"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7416"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17417"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Sample 5 (continued)</a:t>
            </a:r>
          </a:p>
        </p:txBody>
      </p:sp>
      <p:sp>
        <p:nvSpPr>
          <p:cNvPr id="17418"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marL="714375" indent="-212725">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Details of enhancements (continued)</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WM_COMMAND (IDMAIRCRAFT_CONTROLINSTRUCT)</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WinDlgBox for Control Aircraft dialog</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ControlInstructionDlg function</a:t>
            </a:r>
          </a:p>
          <a:p>
            <a:pPr lvl="2">
              <a:spcAft>
                <a:spcPct val="15000"/>
              </a:spcAft>
              <a:buClr>
                <a:srgbClr val="000000"/>
              </a:buClr>
              <a:buSzPct val="100000"/>
              <a:buFont typeface="LotusWP Type" pitchFamily="18" charset="0"/>
              <a:buChar char="ƒ"/>
            </a:pPr>
            <a:r>
              <a:rPr lang="en-US" sz="2200" i="1">
                <a:solidFill>
                  <a:srgbClr val="000000"/>
                </a:solidFill>
                <a:latin typeface="Helvetica" pitchFamily="34" charset="0"/>
              </a:rPr>
              <a:t>Spin button support</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ManeuverAircraft function</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Bitmap enhancements to wpCnrPaintBackground function</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5"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8436"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8437"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8438"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8439"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8440"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18441"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Sample 6</a:t>
            </a:r>
          </a:p>
        </p:txBody>
      </p:sp>
      <p:sp>
        <p:nvSpPr>
          <p:cNvPr id="18442"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Multiple context menus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Multiple views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Table-driven details view column specification</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Online help</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Window list entry</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9"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9460"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9461"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9462"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9463"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9464"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19465"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Sample 6 (continued)</a:t>
            </a:r>
          </a:p>
        </p:txBody>
      </p:sp>
      <p:sp>
        <p:nvSpPr>
          <p:cNvPr id="19466"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Details of enhancements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New menu loaded in WM_INITDLG</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Call to InsertContainerColumns in WM_INITDLG</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Optimizations to WM_TIMER processing to support multiple views, some of which do not need constant updating</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WM_CONTROL (CN_CONTEXTMENU) logic now presents different menus depending on whether mouse pointer is on an aircraft</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WM_COMMAND support for changing views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New table-driven function InsertContainerColumns for details view</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Random aircraft generation</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3"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0484"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485"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486"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487"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0488"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20489"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References</a:t>
            </a:r>
          </a:p>
        </p:txBody>
      </p:sp>
      <p:sp>
        <p:nvSpPr>
          <p:cNvPr id="20490" name="Text Box 10"/>
          <p:cNvSpPr txBox="1">
            <a:spLocks noChangeArrowheads="1"/>
          </p:cNvSpPr>
          <p:nvPr/>
        </p:nvSpPr>
        <p:spPr bwMode="auto">
          <a:xfrm>
            <a:off x="1830388" y="1876425"/>
            <a:ext cx="7685087" cy="501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04775" indent="-1047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000">
                <a:solidFill>
                  <a:srgbClr val="000000"/>
                </a:solidFill>
                <a:latin typeface="Helvetica" pitchFamily="34" charset="0"/>
              </a:rPr>
              <a:t>Haggar, Peter and Peter Brightbill. "Programming the OS/2 Container Control: By Example," IBM OS/2 Developer. (Spring 1993)</a:t>
            </a:r>
          </a:p>
          <a:p>
            <a:pPr>
              <a:spcAft>
                <a:spcPct val="15000"/>
              </a:spcAft>
              <a:buClr>
                <a:srgbClr val="000000"/>
              </a:buClr>
              <a:buSzPct val="100000"/>
              <a:buFont typeface="WingDings" pitchFamily="2" charset="2"/>
              <a:buChar char="§"/>
            </a:pPr>
            <a:r>
              <a:rPr lang="en-US" sz="2000">
                <a:solidFill>
                  <a:srgbClr val="000000"/>
                </a:solidFill>
                <a:latin typeface="Helvetica" pitchFamily="34" charset="0"/>
              </a:rPr>
              <a:t>Haggar, Peter and Peter Brightbill. "Programming the OS/2 Container Control: The Basics," IBM OS/2 Developer. (Winter 1993)</a:t>
            </a:r>
          </a:p>
          <a:p>
            <a:pPr>
              <a:spcAft>
                <a:spcPct val="15000"/>
              </a:spcAft>
              <a:buClr>
                <a:srgbClr val="000000"/>
              </a:buClr>
              <a:buSzPct val="100000"/>
              <a:buFont typeface="WingDings" pitchFamily="2" charset="2"/>
              <a:buChar char="§"/>
            </a:pPr>
            <a:r>
              <a:rPr lang="en-US" sz="2000">
                <a:solidFill>
                  <a:srgbClr val="000000"/>
                </a:solidFill>
                <a:latin typeface="Helvetica" pitchFamily="34" charset="0"/>
              </a:rPr>
              <a:t>Haggar, Peter, Tai Woo Nam, and Ruth Anne Taylor. "Container Control: Implementing the Workplace Model," IBM Personal Systems Developer. (Winter 1992)</a:t>
            </a:r>
          </a:p>
          <a:p>
            <a:pPr>
              <a:spcAft>
                <a:spcPct val="15000"/>
              </a:spcAft>
              <a:buClr>
                <a:srgbClr val="000000"/>
              </a:buClr>
              <a:buSzPct val="100000"/>
              <a:buFont typeface="WingDings" pitchFamily="2" charset="2"/>
              <a:buChar char="§"/>
            </a:pPr>
            <a:r>
              <a:rPr lang="en-US" sz="2000">
                <a:solidFill>
                  <a:srgbClr val="000000"/>
                </a:solidFill>
                <a:latin typeface="Helvetica" pitchFamily="34" charset="0"/>
              </a:rPr>
              <a:t>OS/2 2.1 Programmers Guide, Volume II. (Developer Connection CD-ROM)</a:t>
            </a:r>
          </a:p>
          <a:p>
            <a:pPr>
              <a:spcAft>
                <a:spcPct val="15000"/>
              </a:spcAft>
              <a:buClr>
                <a:srgbClr val="000000"/>
              </a:buClr>
              <a:buSzPct val="100000"/>
              <a:buFont typeface="WingDings" pitchFamily="2" charset="2"/>
              <a:buChar char="§"/>
            </a:pPr>
            <a:r>
              <a:rPr lang="en-US" sz="2000">
                <a:solidFill>
                  <a:srgbClr val="000000"/>
                </a:solidFill>
                <a:latin typeface="Helvetica" pitchFamily="34" charset="0"/>
              </a:rPr>
              <a:t>OS/2 2.1 Presentation Manager Reference. (Developer Connection CD-ROM)</a:t>
            </a:r>
          </a:p>
          <a:p>
            <a:pPr>
              <a:spcAft>
                <a:spcPct val="15000"/>
              </a:spcAft>
              <a:buClr>
                <a:srgbClr val="000000"/>
              </a:buClr>
              <a:buSzPct val="100000"/>
              <a:buFont typeface="WingDings" pitchFamily="2" charset="2"/>
              <a:buChar char="§"/>
            </a:pPr>
            <a:r>
              <a:rPr lang="en-US" sz="2000">
                <a:solidFill>
                  <a:srgbClr val="000000"/>
                </a:solidFill>
                <a:latin typeface="Helvetica" pitchFamily="34" charset="0"/>
              </a:rPr>
              <a:t>Rick Fishman and Guy Scharf. Programming examples on CompuServe OS2DF1 forum.</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5"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076"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7"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8"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9"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80"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3081"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Introduction</a:t>
            </a:r>
          </a:p>
        </p:txBody>
      </p:sp>
      <p:sp>
        <p:nvSpPr>
          <p:cNvPr id="3082"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Why this talk</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Container is a very useful and powerful control that many PM programmers will want to use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The IPMD debugger has been enhanced with several important new features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The Execution Analyzer (EXTRA) can help improve application performance </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7" name="Freeform 3" descr="25%"/>
          <p:cNvSpPr>
            <a:spLocks noChangeArrowheads="1"/>
          </p:cNvSpPr>
          <p:nvPr/>
        </p:nvSpPr>
        <p:spPr bwMode="auto">
          <a:xfrm>
            <a:off x="4251325" y="231775"/>
            <a:ext cx="4813300" cy="3192463"/>
          </a:xfrm>
          <a:custGeom>
            <a:avLst/>
            <a:gdLst>
              <a:gd name="T0" fmla="*/ 1496 w 3032"/>
              <a:gd name="T1" fmla="*/ 2011 h 2011"/>
              <a:gd name="T2" fmla="*/ 1496 w 3032"/>
              <a:gd name="T3" fmla="*/ 2011 h 2011"/>
              <a:gd name="T4" fmla="*/ 3032 w 3032"/>
              <a:gd name="T5" fmla="*/ 0 h 2011"/>
              <a:gd name="T6" fmla="*/ 0 w 3032"/>
              <a:gd name="T7" fmla="*/ 5 h 2011"/>
            </a:gdLst>
            <a:ahLst/>
            <a:cxnLst>
              <a:cxn ang="0">
                <a:pos x="T0" y="T1"/>
              </a:cxn>
              <a:cxn ang="0">
                <a:pos x="T2" y="T3"/>
              </a:cxn>
              <a:cxn ang="0">
                <a:pos x="T4" y="T5"/>
              </a:cxn>
              <a:cxn ang="0">
                <a:pos x="T6" y="T7"/>
              </a:cxn>
            </a:cxnLst>
            <a:rect l="0" t="0" r="r" b="b"/>
            <a:pathLst>
              <a:path w="3032" h="2011">
                <a:moveTo>
                  <a:pt x="1496" y="2011"/>
                </a:moveTo>
                <a:cubicBezTo>
                  <a:pt x="1496" y="2011"/>
                  <a:pt x="1496" y="2011"/>
                  <a:pt x="1496" y="2011"/>
                </a:cubicBezTo>
                <a:cubicBezTo>
                  <a:pt x="3032" y="0"/>
                  <a:pt x="3032" y="0"/>
                  <a:pt x="3032" y="0"/>
                </a:cubicBezTo>
                <a:cubicBezTo>
                  <a:pt x="0" y="5"/>
                  <a:pt x="0" y="5"/>
                  <a:pt x="0" y="5"/>
                </a:cubicBezTo>
                <a:close/>
              </a:path>
            </a:pathLst>
          </a:custGeom>
          <a:pattFill prst="pct25">
            <a:fgClr>
              <a:srgbClr val="C10000"/>
            </a:fgClr>
            <a:bgClr>
              <a:srgbClr val="FFFFFF"/>
            </a:bgClr>
          </a:patt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1508" name="Rectangle 4"/>
          <p:cNvSpPr>
            <a:spLocks noChangeArrowheads="1"/>
          </p:cNvSpPr>
          <p:nvPr/>
        </p:nvSpPr>
        <p:spPr bwMode="auto">
          <a:xfrm>
            <a:off x="912813" y="2395538"/>
            <a:ext cx="514350" cy="3522662"/>
          </a:xfrm>
          <a:prstGeom prst="rect">
            <a:avLst/>
          </a:prstGeom>
          <a:gradFill rotWithShape="0">
            <a:gsLst>
              <a:gs pos="0">
                <a:srgbClr val="FFFFFF"/>
              </a:gs>
              <a:gs pos="50000">
                <a:srgbClr val="808080"/>
              </a:gs>
              <a:gs pos="100000">
                <a:srgbClr val="FFFFFF"/>
              </a:gs>
            </a:gsLst>
            <a:lin ang="162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09" name="Freeform 5" descr="50%"/>
          <p:cNvSpPr>
            <a:spLocks noChangeArrowheads="1"/>
          </p:cNvSpPr>
          <p:nvPr/>
        </p:nvSpPr>
        <p:spPr bwMode="auto">
          <a:xfrm>
            <a:off x="7008813" y="3729038"/>
            <a:ext cx="2541587" cy="1801812"/>
          </a:xfrm>
          <a:custGeom>
            <a:avLst/>
            <a:gdLst>
              <a:gd name="T0" fmla="*/ 1 w 1601"/>
              <a:gd name="T1" fmla="*/ 1135 h 1135"/>
              <a:gd name="T2" fmla="*/ 1601 w 1601"/>
              <a:gd name="T3" fmla="*/ 0 h 1135"/>
              <a:gd name="T4" fmla="*/ 1588 w 1601"/>
              <a:gd name="T5" fmla="*/ 27 h 1135"/>
              <a:gd name="T6" fmla="*/ 31 w 1601"/>
              <a:gd name="T7" fmla="*/ 1134 h 1135"/>
              <a:gd name="T8" fmla="*/ 1 w 1601"/>
              <a:gd name="T9" fmla="*/ 1135 h 1135"/>
            </a:gdLst>
            <a:ahLst/>
            <a:cxnLst>
              <a:cxn ang="0">
                <a:pos x="T0" y="T1"/>
              </a:cxn>
              <a:cxn ang="0">
                <a:pos x="T2" y="T3"/>
              </a:cxn>
              <a:cxn ang="0">
                <a:pos x="T4" y="T5"/>
              </a:cxn>
              <a:cxn ang="0">
                <a:pos x="T6" y="T7"/>
              </a:cxn>
              <a:cxn ang="0">
                <a:pos x="T8" y="T9"/>
              </a:cxn>
            </a:cxnLst>
            <a:rect l="0" t="0" r="r" b="b"/>
            <a:pathLst>
              <a:path w="1601" h="1135">
                <a:moveTo>
                  <a:pt x="1" y="1135"/>
                </a:moveTo>
                <a:cubicBezTo>
                  <a:pt x="268" y="484"/>
                  <a:pt x="929" y="9"/>
                  <a:pt x="1601" y="0"/>
                </a:cubicBezTo>
                <a:cubicBezTo>
                  <a:pt x="1588" y="27"/>
                  <a:pt x="1588" y="27"/>
                  <a:pt x="1588" y="27"/>
                </a:cubicBezTo>
                <a:cubicBezTo>
                  <a:pt x="896" y="65"/>
                  <a:pt x="310" y="494"/>
                  <a:pt x="31" y="1134"/>
                </a:cubicBezTo>
                <a:cubicBezTo>
                  <a:pt x="31" y="1134"/>
                  <a:pt x="0" y="1134"/>
                  <a:pt x="1" y="1135"/>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1510" name="Freeform 6"/>
          <p:cNvSpPr>
            <a:spLocks/>
          </p:cNvSpPr>
          <p:nvPr/>
        </p:nvSpPr>
        <p:spPr bwMode="auto">
          <a:xfrm>
            <a:off x="6734175" y="5530850"/>
            <a:ext cx="276225" cy="1293813"/>
          </a:xfrm>
          <a:custGeom>
            <a:avLst/>
            <a:gdLst>
              <a:gd name="T0" fmla="*/ 174 w 174"/>
              <a:gd name="T1" fmla="*/ 0 h 815"/>
              <a:gd name="T2" fmla="*/ 0 w 174"/>
              <a:gd name="T3" fmla="*/ 815 h 815"/>
            </a:gdLst>
            <a:ahLst/>
            <a:cxnLst>
              <a:cxn ang="0">
                <a:pos x="T0" y="T1"/>
              </a:cxn>
              <a:cxn ang="0">
                <a:pos x="T2" y="T3"/>
              </a:cxn>
            </a:cxnLst>
            <a:rect l="0" t="0" r="r" b="b"/>
            <a:pathLst>
              <a:path w="174" h="815">
                <a:moveTo>
                  <a:pt x="174" y="0"/>
                </a:moveTo>
                <a:cubicBezTo>
                  <a:pt x="73" y="254"/>
                  <a:pt x="9" y="575"/>
                  <a:pt x="0" y="81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11" name="Oval 7"/>
          <p:cNvSpPr>
            <a:spLocks noChangeArrowheads="1"/>
          </p:cNvSpPr>
          <p:nvPr/>
        </p:nvSpPr>
        <p:spPr bwMode="auto">
          <a:xfrm>
            <a:off x="8567738" y="2919413"/>
            <a:ext cx="96837" cy="96837"/>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12" name="Oval 8"/>
          <p:cNvSpPr>
            <a:spLocks noChangeArrowheads="1"/>
          </p:cNvSpPr>
          <p:nvPr/>
        </p:nvSpPr>
        <p:spPr bwMode="auto">
          <a:xfrm>
            <a:off x="8559800" y="3675063"/>
            <a:ext cx="96838" cy="96837"/>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13" name="Oval 9"/>
          <p:cNvSpPr>
            <a:spLocks noChangeArrowheads="1"/>
          </p:cNvSpPr>
          <p:nvPr/>
        </p:nvSpPr>
        <p:spPr bwMode="auto">
          <a:xfrm>
            <a:off x="8551863" y="4416425"/>
            <a:ext cx="95250" cy="96838"/>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14" name="Oval 10"/>
          <p:cNvSpPr>
            <a:spLocks noChangeArrowheads="1"/>
          </p:cNvSpPr>
          <p:nvPr/>
        </p:nvSpPr>
        <p:spPr bwMode="auto">
          <a:xfrm>
            <a:off x="8566150" y="5114925"/>
            <a:ext cx="95250" cy="96838"/>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15" name="Oval 11"/>
          <p:cNvSpPr>
            <a:spLocks noChangeArrowheads="1"/>
          </p:cNvSpPr>
          <p:nvPr/>
        </p:nvSpPr>
        <p:spPr bwMode="auto">
          <a:xfrm>
            <a:off x="8575675" y="2152650"/>
            <a:ext cx="96838" cy="95250"/>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16" name="Oval 12"/>
          <p:cNvSpPr>
            <a:spLocks noChangeArrowheads="1"/>
          </p:cNvSpPr>
          <p:nvPr/>
        </p:nvSpPr>
        <p:spPr bwMode="auto">
          <a:xfrm>
            <a:off x="8583613" y="1379538"/>
            <a:ext cx="96837" cy="95250"/>
          </a:xfrm>
          <a:prstGeom prst="ellipse">
            <a:avLst/>
          </a:pr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17" name="Line 13"/>
          <p:cNvSpPr>
            <a:spLocks noChangeShapeType="1"/>
          </p:cNvSpPr>
          <p:nvPr/>
        </p:nvSpPr>
        <p:spPr bwMode="auto">
          <a:xfrm>
            <a:off x="2781300" y="1136650"/>
            <a:ext cx="6750050" cy="1588"/>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18" name="Text Box 14"/>
          <p:cNvSpPr txBox="1">
            <a:spLocks noChangeArrowheads="1"/>
          </p:cNvSpPr>
          <p:nvPr/>
        </p:nvSpPr>
        <p:spPr bwMode="auto">
          <a:xfrm>
            <a:off x="1598613" y="5532438"/>
            <a:ext cx="5891212"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r>
              <a:rPr lang="en-US" sz="2200">
                <a:solidFill>
                  <a:srgbClr val="000000"/>
                </a:solidFill>
                <a:latin typeface="Helvetica" pitchFamily="34" charset="0"/>
              </a:rPr>
              <a:t>Dave Briccetti</a:t>
            </a:r>
          </a:p>
          <a:p>
            <a:pPr algn="ctr"/>
            <a:r>
              <a:rPr lang="en-US" sz="2200">
                <a:solidFill>
                  <a:srgbClr val="000000"/>
                </a:solidFill>
                <a:latin typeface="Helvetica" pitchFamily="34" charset="0"/>
              </a:rPr>
              <a:t>Dave Briccetti &amp; Associates</a:t>
            </a:r>
          </a:p>
        </p:txBody>
      </p:sp>
      <p:sp>
        <p:nvSpPr>
          <p:cNvPr id="21519" name="Freeform 15"/>
          <p:cNvSpPr>
            <a:spLocks noChangeArrowheads="1"/>
          </p:cNvSpPr>
          <p:nvPr/>
        </p:nvSpPr>
        <p:spPr bwMode="auto">
          <a:xfrm>
            <a:off x="7835900" y="5586413"/>
            <a:ext cx="407988" cy="684212"/>
          </a:xfrm>
          <a:custGeom>
            <a:avLst/>
            <a:gdLst>
              <a:gd name="T0" fmla="*/ 4 w 257"/>
              <a:gd name="T1" fmla="*/ 264 h 431"/>
              <a:gd name="T2" fmla="*/ 11 w 257"/>
              <a:gd name="T3" fmla="*/ 219 h 431"/>
              <a:gd name="T4" fmla="*/ 34 w 257"/>
              <a:gd name="T5" fmla="*/ 195 h 431"/>
              <a:gd name="T6" fmla="*/ 59 w 257"/>
              <a:gd name="T7" fmla="*/ 191 h 431"/>
              <a:gd name="T8" fmla="*/ 82 w 257"/>
              <a:gd name="T9" fmla="*/ 186 h 431"/>
              <a:gd name="T10" fmla="*/ 91 w 257"/>
              <a:gd name="T11" fmla="*/ 170 h 431"/>
              <a:gd name="T12" fmla="*/ 92 w 257"/>
              <a:gd name="T13" fmla="*/ 147 h 431"/>
              <a:gd name="T14" fmla="*/ 82 w 257"/>
              <a:gd name="T15" fmla="*/ 132 h 431"/>
              <a:gd name="T16" fmla="*/ 82 w 257"/>
              <a:gd name="T17" fmla="*/ 123 h 431"/>
              <a:gd name="T18" fmla="*/ 77 w 257"/>
              <a:gd name="T19" fmla="*/ 115 h 431"/>
              <a:gd name="T20" fmla="*/ 69 w 257"/>
              <a:gd name="T21" fmla="*/ 96 h 431"/>
              <a:gd name="T22" fmla="*/ 71 w 257"/>
              <a:gd name="T23" fmla="*/ 91 h 431"/>
              <a:gd name="T24" fmla="*/ 64 w 257"/>
              <a:gd name="T25" fmla="*/ 73 h 431"/>
              <a:gd name="T26" fmla="*/ 71 w 257"/>
              <a:gd name="T27" fmla="*/ 44 h 431"/>
              <a:gd name="T28" fmla="*/ 85 w 257"/>
              <a:gd name="T29" fmla="*/ 26 h 431"/>
              <a:gd name="T30" fmla="*/ 104 w 257"/>
              <a:gd name="T31" fmla="*/ 6 h 431"/>
              <a:gd name="T32" fmla="*/ 135 w 257"/>
              <a:gd name="T33" fmla="*/ 0 h 431"/>
              <a:gd name="T34" fmla="*/ 160 w 257"/>
              <a:gd name="T35" fmla="*/ 14 h 431"/>
              <a:gd name="T36" fmla="*/ 170 w 257"/>
              <a:gd name="T37" fmla="*/ 26 h 431"/>
              <a:gd name="T38" fmla="*/ 185 w 257"/>
              <a:gd name="T39" fmla="*/ 33 h 431"/>
              <a:gd name="T40" fmla="*/ 185 w 257"/>
              <a:gd name="T41" fmla="*/ 46 h 431"/>
              <a:gd name="T42" fmla="*/ 185 w 257"/>
              <a:gd name="T43" fmla="*/ 56 h 431"/>
              <a:gd name="T44" fmla="*/ 196 w 257"/>
              <a:gd name="T45" fmla="*/ 70 h 431"/>
              <a:gd name="T46" fmla="*/ 186 w 257"/>
              <a:gd name="T47" fmla="*/ 91 h 431"/>
              <a:gd name="T48" fmla="*/ 187 w 257"/>
              <a:gd name="T49" fmla="*/ 109 h 431"/>
              <a:gd name="T50" fmla="*/ 180 w 257"/>
              <a:gd name="T51" fmla="*/ 123 h 431"/>
              <a:gd name="T52" fmla="*/ 173 w 257"/>
              <a:gd name="T53" fmla="*/ 130 h 431"/>
              <a:gd name="T54" fmla="*/ 173 w 257"/>
              <a:gd name="T55" fmla="*/ 139 h 431"/>
              <a:gd name="T56" fmla="*/ 167 w 257"/>
              <a:gd name="T57" fmla="*/ 154 h 431"/>
              <a:gd name="T58" fmla="*/ 161 w 257"/>
              <a:gd name="T59" fmla="*/ 170 h 431"/>
              <a:gd name="T60" fmla="*/ 178 w 257"/>
              <a:gd name="T61" fmla="*/ 186 h 431"/>
              <a:gd name="T62" fmla="*/ 206 w 257"/>
              <a:gd name="T63" fmla="*/ 200 h 431"/>
              <a:gd name="T64" fmla="*/ 235 w 257"/>
              <a:gd name="T65" fmla="*/ 217 h 431"/>
              <a:gd name="T66" fmla="*/ 245 w 257"/>
              <a:gd name="T67" fmla="*/ 236 h 431"/>
              <a:gd name="T68" fmla="*/ 252 w 257"/>
              <a:gd name="T69" fmla="*/ 259 h 431"/>
              <a:gd name="T70" fmla="*/ 257 w 257"/>
              <a:gd name="T71" fmla="*/ 301 h 431"/>
              <a:gd name="T72" fmla="*/ 257 w 257"/>
              <a:gd name="T73" fmla="*/ 409 h 431"/>
              <a:gd name="T74" fmla="*/ 0 w 257"/>
              <a:gd name="T75"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7" h="431">
                <a:moveTo>
                  <a:pt x="4" y="264"/>
                </a:moveTo>
                <a:lnTo>
                  <a:pt x="11" y="219"/>
                </a:lnTo>
                <a:lnTo>
                  <a:pt x="34" y="195"/>
                </a:lnTo>
                <a:lnTo>
                  <a:pt x="59" y="191"/>
                </a:lnTo>
                <a:lnTo>
                  <a:pt x="82" y="186"/>
                </a:lnTo>
                <a:lnTo>
                  <a:pt x="91" y="170"/>
                </a:lnTo>
                <a:lnTo>
                  <a:pt x="92" y="147"/>
                </a:lnTo>
                <a:lnTo>
                  <a:pt x="82" y="132"/>
                </a:lnTo>
                <a:lnTo>
                  <a:pt x="82" y="123"/>
                </a:lnTo>
                <a:lnTo>
                  <a:pt x="77" y="115"/>
                </a:lnTo>
                <a:lnTo>
                  <a:pt x="69" y="96"/>
                </a:lnTo>
                <a:lnTo>
                  <a:pt x="71" y="91"/>
                </a:lnTo>
                <a:lnTo>
                  <a:pt x="64" y="73"/>
                </a:lnTo>
                <a:lnTo>
                  <a:pt x="71" y="44"/>
                </a:lnTo>
                <a:lnTo>
                  <a:pt x="85" y="26"/>
                </a:lnTo>
                <a:lnTo>
                  <a:pt x="104" y="6"/>
                </a:lnTo>
                <a:lnTo>
                  <a:pt x="135" y="0"/>
                </a:lnTo>
                <a:lnTo>
                  <a:pt x="160" y="14"/>
                </a:lnTo>
                <a:lnTo>
                  <a:pt x="170" y="26"/>
                </a:lnTo>
                <a:lnTo>
                  <a:pt x="185" y="33"/>
                </a:lnTo>
                <a:lnTo>
                  <a:pt x="185" y="46"/>
                </a:lnTo>
                <a:lnTo>
                  <a:pt x="185" y="56"/>
                </a:lnTo>
                <a:lnTo>
                  <a:pt x="196" y="70"/>
                </a:lnTo>
                <a:lnTo>
                  <a:pt x="186" y="91"/>
                </a:lnTo>
                <a:lnTo>
                  <a:pt x="187" y="109"/>
                </a:lnTo>
                <a:lnTo>
                  <a:pt x="180" y="123"/>
                </a:lnTo>
                <a:lnTo>
                  <a:pt x="173" y="130"/>
                </a:lnTo>
                <a:lnTo>
                  <a:pt x="173" y="139"/>
                </a:lnTo>
                <a:lnTo>
                  <a:pt x="167" y="154"/>
                </a:lnTo>
                <a:lnTo>
                  <a:pt x="161" y="170"/>
                </a:lnTo>
                <a:lnTo>
                  <a:pt x="178" y="186"/>
                </a:lnTo>
                <a:lnTo>
                  <a:pt x="206" y="200"/>
                </a:lnTo>
                <a:lnTo>
                  <a:pt x="235" y="217"/>
                </a:lnTo>
                <a:lnTo>
                  <a:pt x="245" y="236"/>
                </a:lnTo>
                <a:lnTo>
                  <a:pt x="252" y="259"/>
                </a:lnTo>
                <a:lnTo>
                  <a:pt x="257" y="301"/>
                </a:lnTo>
                <a:lnTo>
                  <a:pt x="257" y="409"/>
                </a:lnTo>
                <a:lnTo>
                  <a:pt x="0" y="431"/>
                </a:lnTo>
                <a:close/>
              </a:path>
            </a:pathLst>
          </a:custGeom>
          <a:solidFill>
            <a:srgbClr val="464646"/>
          </a:solidFill>
          <a:ln>
            <a:noFill/>
          </a:ln>
          <a:effectLst/>
          <a:extLst>
            <a:ext uri="{91240B29-F687-4F45-9708-019B960494DF}">
              <a14:hiddenLine xmlns:a14="http://schemas.microsoft.com/office/drawing/2010/main" w="12700">
                <a:solidFill>
                  <a:srgbClr val="4646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20" name="Freeform 16"/>
          <p:cNvSpPr>
            <a:spLocks noChangeArrowheads="1"/>
          </p:cNvSpPr>
          <p:nvPr/>
        </p:nvSpPr>
        <p:spPr bwMode="auto">
          <a:xfrm>
            <a:off x="8140700" y="5548313"/>
            <a:ext cx="447675" cy="655637"/>
          </a:xfrm>
          <a:custGeom>
            <a:avLst/>
            <a:gdLst>
              <a:gd name="T0" fmla="*/ 9 w 282"/>
              <a:gd name="T1" fmla="*/ 405 h 413"/>
              <a:gd name="T2" fmla="*/ 6 w 282"/>
              <a:gd name="T3" fmla="*/ 281 h 413"/>
              <a:gd name="T4" fmla="*/ 14 w 282"/>
              <a:gd name="T5" fmla="*/ 249 h 413"/>
              <a:gd name="T6" fmla="*/ 36 w 282"/>
              <a:gd name="T7" fmla="*/ 219 h 413"/>
              <a:gd name="T8" fmla="*/ 57 w 282"/>
              <a:gd name="T9" fmla="*/ 209 h 413"/>
              <a:gd name="T10" fmla="*/ 49 w 282"/>
              <a:gd name="T11" fmla="*/ 188 h 413"/>
              <a:gd name="T12" fmla="*/ 60 w 282"/>
              <a:gd name="T13" fmla="*/ 149 h 413"/>
              <a:gd name="T14" fmla="*/ 60 w 282"/>
              <a:gd name="T15" fmla="*/ 104 h 413"/>
              <a:gd name="T16" fmla="*/ 53 w 282"/>
              <a:gd name="T17" fmla="*/ 68 h 413"/>
              <a:gd name="T18" fmla="*/ 67 w 282"/>
              <a:gd name="T19" fmla="*/ 24 h 413"/>
              <a:gd name="T20" fmla="*/ 101 w 282"/>
              <a:gd name="T21" fmla="*/ 4 h 413"/>
              <a:gd name="T22" fmla="*/ 111 w 282"/>
              <a:gd name="T23" fmla="*/ 4 h 413"/>
              <a:gd name="T24" fmla="*/ 123 w 282"/>
              <a:gd name="T25" fmla="*/ 10 h 413"/>
              <a:gd name="T26" fmla="*/ 135 w 282"/>
              <a:gd name="T27" fmla="*/ 4 h 413"/>
              <a:gd name="T28" fmla="*/ 165 w 282"/>
              <a:gd name="T29" fmla="*/ 34 h 413"/>
              <a:gd name="T30" fmla="*/ 182 w 282"/>
              <a:gd name="T31" fmla="*/ 82 h 413"/>
              <a:gd name="T32" fmla="*/ 188 w 282"/>
              <a:gd name="T33" fmla="*/ 130 h 413"/>
              <a:gd name="T34" fmla="*/ 191 w 282"/>
              <a:gd name="T35" fmla="*/ 163 h 413"/>
              <a:gd name="T36" fmla="*/ 191 w 282"/>
              <a:gd name="T37" fmla="*/ 191 h 413"/>
              <a:gd name="T38" fmla="*/ 188 w 282"/>
              <a:gd name="T39" fmla="*/ 202 h 413"/>
              <a:gd name="T40" fmla="*/ 207 w 282"/>
              <a:gd name="T41" fmla="*/ 215 h 413"/>
              <a:gd name="T42" fmla="*/ 233 w 282"/>
              <a:gd name="T43" fmla="*/ 233 h 413"/>
              <a:gd name="T44" fmla="*/ 279 w 282"/>
              <a:gd name="T45" fmla="*/ 304 h 413"/>
              <a:gd name="T46" fmla="*/ 279 w 282"/>
              <a:gd name="T47" fmla="*/ 336 h 413"/>
              <a:gd name="T48" fmla="*/ 282 w 282"/>
              <a:gd name="T49" fmla="*/ 405 h 413"/>
              <a:gd name="T50" fmla="*/ 9 w 282"/>
              <a:gd name="T51" fmla="*/ 40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2" h="413">
                <a:moveTo>
                  <a:pt x="9" y="405"/>
                </a:moveTo>
                <a:cubicBezTo>
                  <a:pt x="0" y="405"/>
                  <a:pt x="4" y="292"/>
                  <a:pt x="6" y="281"/>
                </a:cubicBezTo>
                <a:cubicBezTo>
                  <a:pt x="7" y="271"/>
                  <a:pt x="10" y="255"/>
                  <a:pt x="14" y="249"/>
                </a:cubicBezTo>
                <a:cubicBezTo>
                  <a:pt x="19" y="243"/>
                  <a:pt x="30" y="227"/>
                  <a:pt x="36" y="219"/>
                </a:cubicBezTo>
                <a:cubicBezTo>
                  <a:pt x="39" y="215"/>
                  <a:pt x="57" y="213"/>
                  <a:pt x="57" y="209"/>
                </a:cubicBezTo>
                <a:cubicBezTo>
                  <a:pt x="57" y="203"/>
                  <a:pt x="49" y="194"/>
                  <a:pt x="49" y="188"/>
                </a:cubicBezTo>
                <a:cubicBezTo>
                  <a:pt x="49" y="176"/>
                  <a:pt x="57" y="159"/>
                  <a:pt x="60" y="149"/>
                </a:cubicBezTo>
                <a:cubicBezTo>
                  <a:pt x="60" y="137"/>
                  <a:pt x="60" y="115"/>
                  <a:pt x="60" y="104"/>
                </a:cubicBezTo>
                <a:cubicBezTo>
                  <a:pt x="57" y="94"/>
                  <a:pt x="53" y="77"/>
                  <a:pt x="53" y="68"/>
                </a:cubicBezTo>
                <a:cubicBezTo>
                  <a:pt x="53" y="57"/>
                  <a:pt x="62" y="31"/>
                  <a:pt x="67" y="24"/>
                </a:cubicBezTo>
                <a:cubicBezTo>
                  <a:pt x="75" y="15"/>
                  <a:pt x="92" y="4"/>
                  <a:pt x="101" y="4"/>
                </a:cubicBezTo>
                <a:cubicBezTo>
                  <a:pt x="103" y="0"/>
                  <a:pt x="108" y="4"/>
                  <a:pt x="111" y="4"/>
                </a:cubicBezTo>
                <a:cubicBezTo>
                  <a:pt x="113" y="4"/>
                  <a:pt x="121" y="10"/>
                  <a:pt x="123" y="10"/>
                </a:cubicBezTo>
                <a:cubicBezTo>
                  <a:pt x="126" y="10"/>
                  <a:pt x="133" y="4"/>
                  <a:pt x="135" y="4"/>
                </a:cubicBezTo>
                <a:cubicBezTo>
                  <a:pt x="144" y="10"/>
                  <a:pt x="161" y="28"/>
                  <a:pt x="165" y="34"/>
                </a:cubicBezTo>
                <a:cubicBezTo>
                  <a:pt x="171" y="46"/>
                  <a:pt x="178" y="70"/>
                  <a:pt x="182" y="82"/>
                </a:cubicBezTo>
                <a:cubicBezTo>
                  <a:pt x="185" y="94"/>
                  <a:pt x="188" y="115"/>
                  <a:pt x="188" y="130"/>
                </a:cubicBezTo>
                <a:cubicBezTo>
                  <a:pt x="191" y="137"/>
                  <a:pt x="191" y="156"/>
                  <a:pt x="191" y="163"/>
                </a:cubicBezTo>
                <a:cubicBezTo>
                  <a:pt x="191" y="171"/>
                  <a:pt x="191" y="184"/>
                  <a:pt x="191" y="191"/>
                </a:cubicBezTo>
                <a:cubicBezTo>
                  <a:pt x="191" y="194"/>
                  <a:pt x="188" y="199"/>
                  <a:pt x="188" y="202"/>
                </a:cubicBezTo>
                <a:cubicBezTo>
                  <a:pt x="191" y="209"/>
                  <a:pt x="204" y="215"/>
                  <a:pt x="207" y="215"/>
                </a:cubicBezTo>
                <a:cubicBezTo>
                  <a:pt x="217" y="220"/>
                  <a:pt x="224" y="228"/>
                  <a:pt x="233" y="233"/>
                </a:cubicBezTo>
                <a:cubicBezTo>
                  <a:pt x="236" y="235"/>
                  <a:pt x="279" y="302"/>
                  <a:pt x="279" y="304"/>
                </a:cubicBezTo>
                <a:cubicBezTo>
                  <a:pt x="282" y="336"/>
                  <a:pt x="276" y="306"/>
                  <a:pt x="279" y="336"/>
                </a:cubicBezTo>
                <a:cubicBezTo>
                  <a:pt x="279" y="360"/>
                  <a:pt x="282" y="405"/>
                  <a:pt x="282" y="405"/>
                </a:cubicBezTo>
                <a:cubicBezTo>
                  <a:pt x="194" y="407"/>
                  <a:pt x="75" y="413"/>
                  <a:pt x="9" y="405"/>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21" name="Freeform 17"/>
          <p:cNvSpPr>
            <a:spLocks noChangeArrowheads="1"/>
          </p:cNvSpPr>
          <p:nvPr/>
        </p:nvSpPr>
        <p:spPr bwMode="auto">
          <a:xfrm>
            <a:off x="8561388" y="5545138"/>
            <a:ext cx="488950" cy="668337"/>
          </a:xfrm>
          <a:custGeom>
            <a:avLst/>
            <a:gdLst>
              <a:gd name="T0" fmla="*/ 273 w 308"/>
              <a:gd name="T1" fmla="*/ 409 h 421"/>
              <a:gd name="T2" fmla="*/ 253 w 308"/>
              <a:gd name="T3" fmla="*/ 217 h 421"/>
              <a:gd name="T4" fmla="*/ 235 w 308"/>
              <a:gd name="T5" fmla="*/ 209 h 421"/>
              <a:gd name="T6" fmla="*/ 202 w 308"/>
              <a:gd name="T7" fmla="*/ 191 h 421"/>
              <a:gd name="T8" fmla="*/ 164 w 308"/>
              <a:gd name="T9" fmla="*/ 169 h 421"/>
              <a:gd name="T10" fmla="*/ 164 w 308"/>
              <a:gd name="T11" fmla="*/ 142 h 421"/>
              <a:gd name="T12" fmla="*/ 168 w 308"/>
              <a:gd name="T13" fmla="*/ 132 h 421"/>
              <a:gd name="T14" fmla="*/ 180 w 308"/>
              <a:gd name="T15" fmla="*/ 117 h 421"/>
              <a:gd name="T16" fmla="*/ 185 w 308"/>
              <a:gd name="T17" fmla="*/ 85 h 421"/>
              <a:gd name="T18" fmla="*/ 181 w 308"/>
              <a:gd name="T19" fmla="*/ 72 h 421"/>
              <a:gd name="T20" fmla="*/ 176 w 308"/>
              <a:gd name="T21" fmla="*/ 26 h 421"/>
              <a:gd name="T22" fmla="*/ 146 w 308"/>
              <a:gd name="T23" fmla="*/ 6 h 421"/>
              <a:gd name="T24" fmla="*/ 112 w 308"/>
              <a:gd name="T25" fmla="*/ 0 h 421"/>
              <a:gd name="T26" fmla="*/ 87 w 308"/>
              <a:gd name="T27" fmla="*/ 6 h 421"/>
              <a:gd name="T28" fmla="*/ 73 w 308"/>
              <a:gd name="T29" fmla="*/ 33 h 421"/>
              <a:gd name="T30" fmla="*/ 77 w 308"/>
              <a:gd name="T31" fmla="*/ 76 h 421"/>
              <a:gd name="T32" fmla="*/ 73 w 308"/>
              <a:gd name="T33" fmla="*/ 82 h 421"/>
              <a:gd name="T34" fmla="*/ 77 w 308"/>
              <a:gd name="T35" fmla="*/ 111 h 421"/>
              <a:gd name="T36" fmla="*/ 87 w 308"/>
              <a:gd name="T37" fmla="*/ 129 h 421"/>
              <a:gd name="T38" fmla="*/ 98 w 308"/>
              <a:gd name="T39" fmla="*/ 142 h 421"/>
              <a:gd name="T40" fmla="*/ 100 w 308"/>
              <a:gd name="T41" fmla="*/ 168 h 421"/>
              <a:gd name="T42" fmla="*/ 80 w 308"/>
              <a:gd name="T43" fmla="*/ 178 h 421"/>
              <a:gd name="T44" fmla="*/ 56 w 308"/>
              <a:gd name="T45" fmla="*/ 178 h 421"/>
              <a:gd name="T46" fmla="*/ 20 w 308"/>
              <a:gd name="T47" fmla="*/ 178 h 421"/>
              <a:gd name="T48" fmla="*/ 17 w 308"/>
              <a:gd name="T49" fmla="*/ 205 h 421"/>
              <a:gd name="T50" fmla="*/ 7 w 308"/>
              <a:gd name="T51" fmla="*/ 229 h 421"/>
              <a:gd name="T52" fmla="*/ 0 w 308"/>
              <a:gd name="T53" fmla="*/ 298 h 421"/>
              <a:gd name="T54" fmla="*/ 0 w 308"/>
              <a:gd name="T55" fmla="*/ 414 h 421"/>
              <a:gd name="T56" fmla="*/ 273 w 308"/>
              <a:gd name="T57" fmla="*/ 409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8" h="421">
                <a:moveTo>
                  <a:pt x="273" y="409"/>
                </a:moveTo>
                <a:cubicBezTo>
                  <a:pt x="308" y="407"/>
                  <a:pt x="273" y="251"/>
                  <a:pt x="253" y="217"/>
                </a:cubicBezTo>
                <a:cubicBezTo>
                  <a:pt x="250" y="212"/>
                  <a:pt x="240" y="211"/>
                  <a:pt x="235" y="209"/>
                </a:cubicBezTo>
                <a:cubicBezTo>
                  <a:pt x="223" y="204"/>
                  <a:pt x="210" y="196"/>
                  <a:pt x="202" y="191"/>
                </a:cubicBezTo>
                <a:cubicBezTo>
                  <a:pt x="193" y="186"/>
                  <a:pt x="169" y="178"/>
                  <a:pt x="164" y="169"/>
                </a:cubicBezTo>
                <a:cubicBezTo>
                  <a:pt x="161" y="165"/>
                  <a:pt x="161" y="149"/>
                  <a:pt x="164" y="142"/>
                </a:cubicBezTo>
                <a:cubicBezTo>
                  <a:pt x="164" y="142"/>
                  <a:pt x="164" y="137"/>
                  <a:pt x="168" y="132"/>
                </a:cubicBezTo>
                <a:cubicBezTo>
                  <a:pt x="169" y="127"/>
                  <a:pt x="180" y="117"/>
                  <a:pt x="180" y="117"/>
                </a:cubicBezTo>
                <a:cubicBezTo>
                  <a:pt x="184" y="111"/>
                  <a:pt x="185" y="93"/>
                  <a:pt x="185" y="85"/>
                </a:cubicBezTo>
                <a:cubicBezTo>
                  <a:pt x="188" y="79"/>
                  <a:pt x="181" y="79"/>
                  <a:pt x="181" y="72"/>
                </a:cubicBezTo>
                <a:cubicBezTo>
                  <a:pt x="181" y="59"/>
                  <a:pt x="180" y="33"/>
                  <a:pt x="176" y="26"/>
                </a:cubicBezTo>
                <a:cubicBezTo>
                  <a:pt x="169" y="17"/>
                  <a:pt x="153" y="6"/>
                  <a:pt x="146" y="6"/>
                </a:cubicBezTo>
                <a:cubicBezTo>
                  <a:pt x="139" y="0"/>
                  <a:pt x="120" y="0"/>
                  <a:pt x="112" y="0"/>
                </a:cubicBezTo>
                <a:cubicBezTo>
                  <a:pt x="103" y="0"/>
                  <a:pt x="92" y="6"/>
                  <a:pt x="87" y="6"/>
                </a:cubicBezTo>
                <a:cubicBezTo>
                  <a:pt x="82" y="12"/>
                  <a:pt x="77" y="30"/>
                  <a:pt x="73" y="33"/>
                </a:cubicBezTo>
                <a:cubicBezTo>
                  <a:pt x="73" y="41"/>
                  <a:pt x="77" y="66"/>
                  <a:pt x="77" y="76"/>
                </a:cubicBezTo>
                <a:cubicBezTo>
                  <a:pt x="77" y="79"/>
                  <a:pt x="73" y="79"/>
                  <a:pt x="73" y="82"/>
                </a:cubicBezTo>
                <a:cubicBezTo>
                  <a:pt x="73" y="89"/>
                  <a:pt x="73" y="106"/>
                  <a:pt x="77" y="111"/>
                </a:cubicBezTo>
                <a:cubicBezTo>
                  <a:pt x="77" y="117"/>
                  <a:pt x="87" y="125"/>
                  <a:pt x="87" y="129"/>
                </a:cubicBezTo>
                <a:cubicBezTo>
                  <a:pt x="100" y="146"/>
                  <a:pt x="96" y="137"/>
                  <a:pt x="98" y="142"/>
                </a:cubicBezTo>
                <a:cubicBezTo>
                  <a:pt x="100" y="148"/>
                  <a:pt x="100" y="165"/>
                  <a:pt x="100" y="168"/>
                </a:cubicBezTo>
                <a:cubicBezTo>
                  <a:pt x="100" y="172"/>
                  <a:pt x="85" y="173"/>
                  <a:pt x="80" y="178"/>
                </a:cubicBezTo>
                <a:cubicBezTo>
                  <a:pt x="73" y="178"/>
                  <a:pt x="61" y="178"/>
                  <a:pt x="56" y="178"/>
                </a:cubicBezTo>
                <a:cubicBezTo>
                  <a:pt x="50" y="178"/>
                  <a:pt x="28" y="173"/>
                  <a:pt x="20" y="178"/>
                </a:cubicBezTo>
                <a:cubicBezTo>
                  <a:pt x="17" y="178"/>
                  <a:pt x="20" y="199"/>
                  <a:pt x="17" y="205"/>
                </a:cubicBezTo>
                <a:cubicBezTo>
                  <a:pt x="14" y="211"/>
                  <a:pt x="10" y="222"/>
                  <a:pt x="7" y="229"/>
                </a:cubicBezTo>
                <a:cubicBezTo>
                  <a:pt x="5" y="247"/>
                  <a:pt x="0" y="283"/>
                  <a:pt x="0" y="298"/>
                </a:cubicBezTo>
                <a:cubicBezTo>
                  <a:pt x="0" y="327"/>
                  <a:pt x="0" y="414"/>
                  <a:pt x="0" y="414"/>
                </a:cubicBezTo>
                <a:cubicBezTo>
                  <a:pt x="67" y="421"/>
                  <a:pt x="158" y="415"/>
                  <a:pt x="273" y="409"/>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22" name="Freeform 18"/>
          <p:cNvSpPr>
            <a:spLocks noChangeArrowheads="1"/>
          </p:cNvSpPr>
          <p:nvPr/>
        </p:nvSpPr>
        <p:spPr bwMode="auto">
          <a:xfrm>
            <a:off x="8878888" y="5554663"/>
            <a:ext cx="465137" cy="669925"/>
          </a:xfrm>
          <a:custGeom>
            <a:avLst/>
            <a:gdLst>
              <a:gd name="T0" fmla="*/ 262 w 293"/>
              <a:gd name="T1" fmla="*/ 420 h 422"/>
              <a:gd name="T2" fmla="*/ 234 w 293"/>
              <a:gd name="T3" fmla="*/ 220 h 422"/>
              <a:gd name="T4" fmla="*/ 218 w 293"/>
              <a:gd name="T5" fmla="*/ 211 h 422"/>
              <a:gd name="T6" fmla="*/ 178 w 293"/>
              <a:gd name="T7" fmla="*/ 199 h 422"/>
              <a:gd name="T8" fmla="*/ 164 w 293"/>
              <a:gd name="T9" fmla="*/ 180 h 422"/>
              <a:gd name="T10" fmla="*/ 164 w 293"/>
              <a:gd name="T11" fmla="*/ 163 h 422"/>
              <a:gd name="T12" fmla="*/ 178 w 293"/>
              <a:gd name="T13" fmla="*/ 136 h 422"/>
              <a:gd name="T14" fmla="*/ 188 w 293"/>
              <a:gd name="T15" fmla="*/ 105 h 422"/>
              <a:gd name="T16" fmla="*/ 180 w 293"/>
              <a:gd name="T17" fmla="*/ 36 h 422"/>
              <a:gd name="T18" fmla="*/ 146 w 293"/>
              <a:gd name="T19" fmla="*/ 0 h 422"/>
              <a:gd name="T20" fmla="*/ 129 w 293"/>
              <a:gd name="T21" fmla="*/ 8 h 422"/>
              <a:gd name="T22" fmla="*/ 109 w 293"/>
              <a:gd name="T23" fmla="*/ 0 h 422"/>
              <a:gd name="T24" fmla="*/ 79 w 293"/>
              <a:gd name="T25" fmla="*/ 27 h 422"/>
              <a:gd name="T26" fmla="*/ 79 w 293"/>
              <a:gd name="T27" fmla="*/ 87 h 422"/>
              <a:gd name="T28" fmla="*/ 73 w 293"/>
              <a:gd name="T29" fmla="*/ 98 h 422"/>
              <a:gd name="T30" fmla="*/ 73 w 293"/>
              <a:gd name="T31" fmla="*/ 111 h 422"/>
              <a:gd name="T32" fmla="*/ 82 w 293"/>
              <a:gd name="T33" fmla="*/ 135 h 422"/>
              <a:gd name="T34" fmla="*/ 94 w 293"/>
              <a:gd name="T35" fmla="*/ 152 h 422"/>
              <a:gd name="T36" fmla="*/ 97 w 293"/>
              <a:gd name="T37" fmla="*/ 167 h 422"/>
              <a:gd name="T38" fmla="*/ 94 w 293"/>
              <a:gd name="T39" fmla="*/ 185 h 422"/>
              <a:gd name="T40" fmla="*/ 73 w 293"/>
              <a:gd name="T41" fmla="*/ 199 h 422"/>
              <a:gd name="T42" fmla="*/ 40 w 293"/>
              <a:gd name="T43" fmla="*/ 203 h 422"/>
              <a:gd name="T44" fmla="*/ 14 w 293"/>
              <a:gd name="T45" fmla="*/ 215 h 422"/>
              <a:gd name="T46" fmla="*/ 7 w 293"/>
              <a:gd name="T47" fmla="*/ 253 h 422"/>
              <a:gd name="T48" fmla="*/ 2 w 293"/>
              <a:gd name="T49" fmla="*/ 343 h 422"/>
              <a:gd name="T50" fmla="*/ 0 w 293"/>
              <a:gd name="T51" fmla="*/ 415 h 422"/>
              <a:gd name="T52" fmla="*/ 262 w 293"/>
              <a:gd name="T53" fmla="*/ 42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3" h="422">
                <a:moveTo>
                  <a:pt x="262" y="420"/>
                </a:moveTo>
                <a:cubicBezTo>
                  <a:pt x="293" y="417"/>
                  <a:pt x="251" y="256"/>
                  <a:pt x="234" y="220"/>
                </a:cubicBezTo>
                <a:cubicBezTo>
                  <a:pt x="231" y="215"/>
                  <a:pt x="223" y="215"/>
                  <a:pt x="218" y="211"/>
                </a:cubicBezTo>
                <a:cubicBezTo>
                  <a:pt x="209" y="209"/>
                  <a:pt x="188" y="203"/>
                  <a:pt x="178" y="199"/>
                </a:cubicBezTo>
                <a:cubicBezTo>
                  <a:pt x="173" y="193"/>
                  <a:pt x="169" y="190"/>
                  <a:pt x="164" y="180"/>
                </a:cubicBezTo>
                <a:cubicBezTo>
                  <a:pt x="161" y="172"/>
                  <a:pt x="161" y="172"/>
                  <a:pt x="164" y="163"/>
                </a:cubicBezTo>
                <a:cubicBezTo>
                  <a:pt x="166" y="159"/>
                  <a:pt x="175" y="140"/>
                  <a:pt x="178" y="136"/>
                </a:cubicBezTo>
                <a:cubicBezTo>
                  <a:pt x="180" y="129"/>
                  <a:pt x="188" y="110"/>
                  <a:pt x="188" y="105"/>
                </a:cubicBezTo>
                <a:cubicBezTo>
                  <a:pt x="188" y="93"/>
                  <a:pt x="187" y="46"/>
                  <a:pt x="180" y="36"/>
                </a:cubicBezTo>
                <a:cubicBezTo>
                  <a:pt x="175" y="26"/>
                  <a:pt x="152" y="0"/>
                  <a:pt x="146" y="0"/>
                </a:cubicBezTo>
                <a:cubicBezTo>
                  <a:pt x="138" y="0"/>
                  <a:pt x="121" y="3"/>
                  <a:pt x="129" y="8"/>
                </a:cubicBezTo>
                <a:cubicBezTo>
                  <a:pt x="132" y="8"/>
                  <a:pt x="117" y="0"/>
                  <a:pt x="109" y="0"/>
                </a:cubicBezTo>
                <a:cubicBezTo>
                  <a:pt x="103" y="0"/>
                  <a:pt x="82" y="24"/>
                  <a:pt x="79" y="27"/>
                </a:cubicBezTo>
                <a:cubicBezTo>
                  <a:pt x="78" y="35"/>
                  <a:pt x="79" y="79"/>
                  <a:pt x="79" y="87"/>
                </a:cubicBezTo>
                <a:cubicBezTo>
                  <a:pt x="78" y="90"/>
                  <a:pt x="73" y="93"/>
                  <a:pt x="73" y="98"/>
                </a:cubicBezTo>
                <a:cubicBezTo>
                  <a:pt x="73" y="105"/>
                  <a:pt x="73" y="105"/>
                  <a:pt x="73" y="111"/>
                </a:cubicBezTo>
                <a:cubicBezTo>
                  <a:pt x="73" y="121"/>
                  <a:pt x="82" y="129"/>
                  <a:pt x="82" y="135"/>
                </a:cubicBezTo>
                <a:cubicBezTo>
                  <a:pt x="88" y="137"/>
                  <a:pt x="94" y="151"/>
                  <a:pt x="94" y="152"/>
                </a:cubicBezTo>
                <a:cubicBezTo>
                  <a:pt x="100" y="163"/>
                  <a:pt x="94" y="163"/>
                  <a:pt x="97" y="167"/>
                </a:cubicBezTo>
                <a:cubicBezTo>
                  <a:pt x="97" y="172"/>
                  <a:pt x="100" y="181"/>
                  <a:pt x="94" y="185"/>
                </a:cubicBezTo>
                <a:cubicBezTo>
                  <a:pt x="88" y="187"/>
                  <a:pt x="79" y="198"/>
                  <a:pt x="73" y="199"/>
                </a:cubicBezTo>
                <a:cubicBezTo>
                  <a:pt x="67" y="199"/>
                  <a:pt x="48" y="198"/>
                  <a:pt x="40" y="203"/>
                </a:cubicBezTo>
                <a:cubicBezTo>
                  <a:pt x="31" y="205"/>
                  <a:pt x="17" y="211"/>
                  <a:pt x="14" y="215"/>
                </a:cubicBezTo>
                <a:cubicBezTo>
                  <a:pt x="11" y="216"/>
                  <a:pt x="10" y="245"/>
                  <a:pt x="7" y="253"/>
                </a:cubicBezTo>
                <a:cubicBezTo>
                  <a:pt x="5" y="271"/>
                  <a:pt x="2" y="328"/>
                  <a:pt x="2" y="343"/>
                </a:cubicBezTo>
                <a:cubicBezTo>
                  <a:pt x="0" y="367"/>
                  <a:pt x="2" y="386"/>
                  <a:pt x="0" y="415"/>
                </a:cubicBezTo>
                <a:cubicBezTo>
                  <a:pt x="0" y="416"/>
                  <a:pt x="134" y="422"/>
                  <a:pt x="262" y="420"/>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23" name="Freeform 19"/>
          <p:cNvSpPr>
            <a:spLocks noChangeArrowheads="1"/>
          </p:cNvSpPr>
          <p:nvPr/>
        </p:nvSpPr>
        <p:spPr bwMode="auto">
          <a:xfrm>
            <a:off x="7835900" y="5743575"/>
            <a:ext cx="458788" cy="693738"/>
          </a:xfrm>
          <a:custGeom>
            <a:avLst/>
            <a:gdLst>
              <a:gd name="T0" fmla="*/ 0 w 289"/>
              <a:gd name="T1" fmla="*/ 430 h 437"/>
              <a:gd name="T2" fmla="*/ 0 w 289"/>
              <a:gd name="T3" fmla="*/ 277 h 437"/>
              <a:gd name="T4" fmla="*/ 22 w 289"/>
              <a:gd name="T5" fmla="*/ 245 h 437"/>
              <a:gd name="T6" fmla="*/ 55 w 289"/>
              <a:gd name="T7" fmla="*/ 231 h 437"/>
              <a:gd name="T8" fmla="*/ 77 w 289"/>
              <a:gd name="T9" fmla="*/ 218 h 437"/>
              <a:gd name="T10" fmla="*/ 97 w 289"/>
              <a:gd name="T11" fmla="*/ 209 h 437"/>
              <a:gd name="T12" fmla="*/ 107 w 289"/>
              <a:gd name="T13" fmla="*/ 193 h 437"/>
              <a:gd name="T14" fmla="*/ 107 w 289"/>
              <a:gd name="T15" fmla="*/ 183 h 437"/>
              <a:gd name="T16" fmla="*/ 105 w 289"/>
              <a:gd name="T17" fmla="*/ 173 h 437"/>
              <a:gd name="T18" fmla="*/ 87 w 289"/>
              <a:gd name="T19" fmla="*/ 169 h 437"/>
              <a:gd name="T20" fmla="*/ 78 w 289"/>
              <a:gd name="T21" fmla="*/ 126 h 437"/>
              <a:gd name="T22" fmla="*/ 82 w 289"/>
              <a:gd name="T23" fmla="*/ 76 h 437"/>
              <a:gd name="T24" fmla="*/ 88 w 289"/>
              <a:gd name="T25" fmla="*/ 36 h 437"/>
              <a:gd name="T26" fmla="*/ 110 w 289"/>
              <a:gd name="T27" fmla="*/ 10 h 437"/>
              <a:gd name="T28" fmla="*/ 124 w 289"/>
              <a:gd name="T29" fmla="*/ 0 h 437"/>
              <a:gd name="T30" fmla="*/ 135 w 289"/>
              <a:gd name="T31" fmla="*/ 4 h 437"/>
              <a:gd name="T32" fmla="*/ 145 w 289"/>
              <a:gd name="T33" fmla="*/ 7 h 437"/>
              <a:gd name="T34" fmla="*/ 152 w 289"/>
              <a:gd name="T35" fmla="*/ 0 h 437"/>
              <a:gd name="T36" fmla="*/ 178 w 289"/>
              <a:gd name="T37" fmla="*/ 17 h 437"/>
              <a:gd name="T38" fmla="*/ 201 w 289"/>
              <a:gd name="T39" fmla="*/ 66 h 437"/>
              <a:gd name="T40" fmla="*/ 214 w 289"/>
              <a:gd name="T41" fmla="*/ 110 h 437"/>
              <a:gd name="T42" fmla="*/ 214 w 289"/>
              <a:gd name="T43" fmla="*/ 147 h 437"/>
              <a:gd name="T44" fmla="*/ 201 w 289"/>
              <a:gd name="T45" fmla="*/ 173 h 437"/>
              <a:gd name="T46" fmla="*/ 185 w 289"/>
              <a:gd name="T47" fmla="*/ 184 h 437"/>
              <a:gd name="T48" fmla="*/ 187 w 289"/>
              <a:gd name="T49" fmla="*/ 195 h 437"/>
              <a:gd name="T50" fmla="*/ 216 w 289"/>
              <a:gd name="T51" fmla="*/ 216 h 437"/>
              <a:gd name="T52" fmla="*/ 245 w 289"/>
              <a:gd name="T53" fmla="*/ 218 h 437"/>
              <a:gd name="T54" fmla="*/ 267 w 289"/>
              <a:gd name="T55" fmla="*/ 231 h 437"/>
              <a:gd name="T56" fmla="*/ 283 w 289"/>
              <a:gd name="T57" fmla="*/ 240 h 437"/>
              <a:gd name="T58" fmla="*/ 288 w 289"/>
              <a:gd name="T59" fmla="*/ 262 h 437"/>
              <a:gd name="T60" fmla="*/ 289 w 289"/>
              <a:gd name="T61" fmla="*/ 282 h 437"/>
              <a:gd name="T62" fmla="*/ 268 w 289"/>
              <a:gd name="T63" fmla="*/ 437 h 437"/>
              <a:gd name="T64" fmla="*/ 23 w 289"/>
              <a:gd name="T65"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437">
                <a:moveTo>
                  <a:pt x="0" y="430"/>
                </a:moveTo>
                <a:lnTo>
                  <a:pt x="0" y="277"/>
                </a:lnTo>
                <a:lnTo>
                  <a:pt x="22" y="245"/>
                </a:lnTo>
                <a:lnTo>
                  <a:pt x="55" y="231"/>
                </a:lnTo>
                <a:lnTo>
                  <a:pt x="77" y="218"/>
                </a:lnTo>
                <a:lnTo>
                  <a:pt x="97" y="209"/>
                </a:lnTo>
                <a:lnTo>
                  <a:pt x="107" y="193"/>
                </a:lnTo>
                <a:lnTo>
                  <a:pt x="107" y="183"/>
                </a:lnTo>
                <a:lnTo>
                  <a:pt x="105" y="173"/>
                </a:lnTo>
                <a:lnTo>
                  <a:pt x="87" y="169"/>
                </a:lnTo>
                <a:lnTo>
                  <a:pt x="78" y="126"/>
                </a:lnTo>
                <a:lnTo>
                  <a:pt x="82" y="76"/>
                </a:lnTo>
                <a:lnTo>
                  <a:pt x="88" y="36"/>
                </a:lnTo>
                <a:lnTo>
                  <a:pt x="110" y="10"/>
                </a:lnTo>
                <a:lnTo>
                  <a:pt x="124" y="0"/>
                </a:lnTo>
                <a:lnTo>
                  <a:pt x="135" y="4"/>
                </a:lnTo>
                <a:lnTo>
                  <a:pt x="145" y="7"/>
                </a:lnTo>
                <a:lnTo>
                  <a:pt x="152" y="0"/>
                </a:lnTo>
                <a:lnTo>
                  <a:pt x="178" y="17"/>
                </a:lnTo>
                <a:lnTo>
                  <a:pt x="201" y="66"/>
                </a:lnTo>
                <a:lnTo>
                  <a:pt x="214" y="110"/>
                </a:lnTo>
                <a:lnTo>
                  <a:pt x="214" y="147"/>
                </a:lnTo>
                <a:lnTo>
                  <a:pt x="201" y="173"/>
                </a:lnTo>
                <a:lnTo>
                  <a:pt x="185" y="184"/>
                </a:lnTo>
                <a:lnTo>
                  <a:pt x="187" y="195"/>
                </a:lnTo>
                <a:lnTo>
                  <a:pt x="216" y="216"/>
                </a:lnTo>
                <a:lnTo>
                  <a:pt x="245" y="218"/>
                </a:lnTo>
                <a:lnTo>
                  <a:pt x="267" y="231"/>
                </a:lnTo>
                <a:lnTo>
                  <a:pt x="283" y="240"/>
                </a:lnTo>
                <a:lnTo>
                  <a:pt x="288" y="262"/>
                </a:lnTo>
                <a:lnTo>
                  <a:pt x="289" y="282"/>
                </a:lnTo>
                <a:lnTo>
                  <a:pt x="268" y="437"/>
                </a:lnTo>
                <a:lnTo>
                  <a:pt x="23" y="437"/>
                </a:lnTo>
                <a:close/>
              </a:path>
            </a:pathLst>
          </a:custGeom>
          <a:solidFill>
            <a:srgbClr val="808080"/>
          </a:solidFill>
          <a:ln w="127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24" name="Freeform 20"/>
          <p:cNvSpPr>
            <a:spLocks noChangeArrowheads="1"/>
          </p:cNvSpPr>
          <p:nvPr/>
        </p:nvSpPr>
        <p:spPr bwMode="auto">
          <a:xfrm>
            <a:off x="8308975" y="5649913"/>
            <a:ext cx="490538" cy="646112"/>
          </a:xfrm>
          <a:custGeom>
            <a:avLst/>
            <a:gdLst>
              <a:gd name="T0" fmla="*/ 13 w 309"/>
              <a:gd name="T1" fmla="*/ 272 h 407"/>
              <a:gd name="T2" fmla="*/ 19 w 309"/>
              <a:gd name="T3" fmla="*/ 252 h 407"/>
              <a:gd name="T4" fmla="*/ 33 w 309"/>
              <a:gd name="T5" fmla="*/ 224 h 407"/>
              <a:gd name="T6" fmla="*/ 48 w 309"/>
              <a:gd name="T7" fmla="*/ 220 h 407"/>
              <a:gd name="T8" fmla="*/ 77 w 309"/>
              <a:gd name="T9" fmla="*/ 219 h 407"/>
              <a:gd name="T10" fmla="*/ 91 w 309"/>
              <a:gd name="T11" fmla="*/ 211 h 407"/>
              <a:gd name="T12" fmla="*/ 101 w 309"/>
              <a:gd name="T13" fmla="*/ 202 h 407"/>
              <a:gd name="T14" fmla="*/ 106 w 309"/>
              <a:gd name="T15" fmla="*/ 179 h 407"/>
              <a:gd name="T16" fmla="*/ 94 w 309"/>
              <a:gd name="T17" fmla="*/ 149 h 407"/>
              <a:gd name="T18" fmla="*/ 85 w 309"/>
              <a:gd name="T19" fmla="*/ 146 h 407"/>
              <a:gd name="T20" fmla="*/ 76 w 309"/>
              <a:gd name="T21" fmla="*/ 112 h 407"/>
              <a:gd name="T22" fmla="*/ 81 w 309"/>
              <a:gd name="T23" fmla="*/ 103 h 407"/>
              <a:gd name="T24" fmla="*/ 81 w 309"/>
              <a:gd name="T25" fmla="*/ 69 h 407"/>
              <a:gd name="T26" fmla="*/ 81 w 309"/>
              <a:gd name="T27" fmla="*/ 34 h 407"/>
              <a:gd name="T28" fmla="*/ 89 w 309"/>
              <a:gd name="T29" fmla="*/ 27 h 407"/>
              <a:gd name="T30" fmla="*/ 111 w 309"/>
              <a:gd name="T31" fmla="*/ 4 h 407"/>
              <a:gd name="T32" fmla="*/ 125 w 309"/>
              <a:gd name="T33" fmla="*/ 0 h 407"/>
              <a:gd name="T34" fmla="*/ 148 w 309"/>
              <a:gd name="T35" fmla="*/ 0 h 407"/>
              <a:gd name="T36" fmla="*/ 164 w 309"/>
              <a:gd name="T37" fmla="*/ 10 h 407"/>
              <a:gd name="T38" fmla="*/ 179 w 309"/>
              <a:gd name="T39" fmla="*/ 27 h 407"/>
              <a:gd name="T40" fmla="*/ 189 w 309"/>
              <a:gd name="T41" fmla="*/ 51 h 407"/>
              <a:gd name="T42" fmla="*/ 191 w 309"/>
              <a:gd name="T43" fmla="*/ 73 h 407"/>
              <a:gd name="T44" fmla="*/ 191 w 309"/>
              <a:gd name="T45" fmla="*/ 95 h 407"/>
              <a:gd name="T46" fmla="*/ 200 w 309"/>
              <a:gd name="T47" fmla="*/ 99 h 407"/>
              <a:gd name="T48" fmla="*/ 194 w 309"/>
              <a:gd name="T49" fmla="*/ 130 h 407"/>
              <a:gd name="T50" fmla="*/ 185 w 309"/>
              <a:gd name="T51" fmla="*/ 135 h 407"/>
              <a:gd name="T52" fmla="*/ 183 w 309"/>
              <a:gd name="T53" fmla="*/ 151 h 407"/>
              <a:gd name="T54" fmla="*/ 176 w 309"/>
              <a:gd name="T55" fmla="*/ 174 h 407"/>
              <a:gd name="T56" fmla="*/ 179 w 309"/>
              <a:gd name="T57" fmla="*/ 191 h 407"/>
              <a:gd name="T58" fmla="*/ 194 w 309"/>
              <a:gd name="T59" fmla="*/ 202 h 407"/>
              <a:gd name="T60" fmla="*/ 216 w 309"/>
              <a:gd name="T61" fmla="*/ 207 h 407"/>
              <a:gd name="T62" fmla="*/ 246 w 309"/>
              <a:gd name="T63" fmla="*/ 212 h 407"/>
              <a:gd name="T64" fmla="*/ 262 w 309"/>
              <a:gd name="T65" fmla="*/ 216 h 407"/>
              <a:gd name="T66" fmla="*/ 275 w 309"/>
              <a:gd name="T67" fmla="*/ 232 h 407"/>
              <a:gd name="T68" fmla="*/ 284 w 309"/>
              <a:gd name="T69" fmla="*/ 249 h 407"/>
              <a:gd name="T70" fmla="*/ 309 w 309"/>
              <a:gd name="T71" fmla="*/ 407 h 407"/>
              <a:gd name="T72" fmla="*/ 0 w 309"/>
              <a:gd name="T73" fmla="*/ 40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9" h="407">
                <a:moveTo>
                  <a:pt x="13" y="272"/>
                </a:moveTo>
                <a:lnTo>
                  <a:pt x="19" y="252"/>
                </a:lnTo>
                <a:lnTo>
                  <a:pt x="33" y="224"/>
                </a:lnTo>
                <a:lnTo>
                  <a:pt x="48" y="220"/>
                </a:lnTo>
                <a:lnTo>
                  <a:pt x="77" y="219"/>
                </a:lnTo>
                <a:lnTo>
                  <a:pt x="91" y="211"/>
                </a:lnTo>
                <a:lnTo>
                  <a:pt x="101" y="202"/>
                </a:lnTo>
                <a:lnTo>
                  <a:pt x="106" y="179"/>
                </a:lnTo>
                <a:lnTo>
                  <a:pt x="94" y="149"/>
                </a:lnTo>
                <a:lnTo>
                  <a:pt x="85" y="146"/>
                </a:lnTo>
                <a:lnTo>
                  <a:pt x="76" y="112"/>
                </a:lnTo>
                <a:lnTo>
                  <a:pt x="81" y="103"/>
                </a:lnTo>
                <a:lnTo>
                  <a:pt x="81" y="69"/>
                </a:lnTo>
                <a:lnTo>
                  <a:pt x="81" y="34"/>
                </a:lnTo>
                <a:lnTo>
                  <a:pt x="89" y="27"/>
                </a:lnTo>
                <a:lnTo>
                  <a:pt x="111" y="4"/>
                </a:lnTo>
                <a:lnTo>
                  <a:pt x="125" y="0"/>
                </a:lnTo>
                <a:lnTo>
                  <a:pt x="148" y="0"/>
                </a:lnTo>
                <a:lnTo>
                  <a:pt x="164" y="10"/>
                </a:lnTo>
                <a:lnTo>
                  <a:pt x="179" y="27"/>
                </a:lnTo>
                <a:lnTo>
                  <a:pt x="189" y="51"/>
                </a:lnTo>
                <a:lnTo>
                  <a:pt x="191" y="73"/>
                </a:lnTo>
                <a:lnTo>
                  <a:pt x="191" y="95"/>
                </a:lnTo>
                <a:lnTo>
                  <a:pt x="200" y="99"/>
                </a:lnTo>
                <a:lnTo>
                  <a:pt x="194" y="130"/>
                </a:lnTo>
                <a:lnTo>
                  <a:pt x="185" y="135"/>
                </a:lnTo>
                <a:lnTo>
                  <a:pt x="183" y="151"/>
                </a:lnTo>
                <a:lnTo>
                  <a:pt x="176" y="174"/>
                </a:lnTo>
                <a:lnTo>
                  <a:pt x="179" y="191"/>
                </a:lnTo>
                <a:lnTo>
                  <a:pt x="194" y="202"/>
                </a:lnTo>
                <a:lnTo>
                  <a:pt x="216" y="207"/>
                </a:lnTo>
                <a:lnTo>
                  <a:pt x="246" y="212"/>
                </a:lnTo>
                <a:lnTo>
                  <a:pt x="262" y="216"/>
                </a:lnTo>
                <a:lnTo>
                  <a:pt x="275" y="232"/>
                </a:lnTo>
                <a:lnTo>
                  <a:pt x="284" y="249"/>
                </a:lnTo>
                <a:lnTo>
                  <a:pt x="309" y="407"/>
                </a:lnTo>
                <a:lnTo>
                  <a:pt x="0" y="401"/>
                </a:lnTo>
                <a:close/>
              </a:path>
            </a:pathLst>
          </a:custGeom>
          <a:solidFill>
            <a:srgbClr val="808080"/>
          </a:solidFill>
          <a:ln w="127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25" name="Freeform 21"/>
          <p:cNvSpPr>
            <a:spLocks noChangeArrowheads="1"/>
          </p:cNvSpPr>
          <p:nvPr/>
        </p:nvSpPr>
        <p:spPr bwMode="auto">
          <a:xfrm>
            <a:off x="8955088" y="5738813"/>
            <a:ext cx="436562" cy="682625"/>
          </a:xfrm>
          <a:custGeom>
            <a:avLst/>
            <a:gdLst>
              <a:gd name="T0" fmla="*/ 8 w 275"/>
              <a:gd name="T1" fmla="*/ 275 h 430"/>
              <a:gd name="T2" fmla="*/ 19 w 275"/>
              <a:gd name="T3" fmla="*/ 234 h 430"/>
              <a:gd name="T4" fmla="*/ 46 w 275"/>
              <a:gd name="T5" fmla="*/ 219 h 430"/>
              <a:gd name="T6" fmla="*/ 73 w 275"/>
              <a:gd name="T7" fmla="*/ 216 h 430"/>
              <a:gd name="T8" fmla="*/ 97 w 275"/>
              <a:gd name="T9" fmla="*/ 205 h 430"/>
              <a:gd name="T10" fmla="*/ 104 w 275"/>
              <a:gd name="T11" fmla="*/ 187 h 430"/>
              <a:gd name="T12" fmla="*/ 107 w 275"/>
              <a:gd name="T13" fmla="*/ 163 h 430"/>
              <a:gd name="T14" fmla="*/ 98 w 275"/>
              <a:gd name="T15" fmla="*/ 147 h 430"/>
              <a:gd name="T16" fmla="*/ 98 w 275"/>
              <a:gd name="T17" fmla="*/ 140 h 430"/>
              <a:gd name="T18" fmla="*/ 90 w 275"/>
              <a:gd name="T19" fmla="*/ 129 h 430"/>
              <a:gd name="T20" fmla="*/ 84 w 275"/>
              <a:gd name="T21" fmla="*/ 106 h 430"/>
              <a:gd name="T22" fmla="*/ 86 w 275"/>
              <a:gd name="T23" fmla="*/ 100 h 430"/>
              <a:gd name="T24" fmla="*/ 75 w 275"/>
              <a:gd name="T25" fmla="*/ 87 h 430"/>
              <a:gd name="T26" fmla="*/ 86 w 275"/>
              <a:gd name="T27" fmla="*/ 51 h 430"/>
              <a:gd name="T28" fmla="*/ 101 w 275"/>
              <a:gd name="T29" fmla="*/ 34 h 430"/>
              <a:gd name="T30" fmla="*/ 118 w 275"/>
              <a:gd name="T31" fmla="*/ 13 h 430"/>
              <a:gd name="T32" fmla="*/ 152 w 275"/>
              <a:gd name="T33" fmla="*/ 0 h 430"/>
              <a:gd name="T34" fmla="*/ 179 w 275"/>
              <a:gd name="T35" fmla="*/ 17 h 430"/>
              <a:gd name="T36" fmla="*/ 187 w 275"/>
              <a:gd name="T37" fmla="*/ 34 h 430"/>
              <a:gd name="T38" fmla="*/ 203 w 275"/>
              <a:gd name="T39" fmla="*/ 39 h 430"/>
              <a:gd name="T40" fmla="*/ 203 w 275"/>
              <a:gd name="T41" fmla="*/ 56 h 430"/>
              <a:gd name="T42" fmla="*/ 203 w 275"/>
              <a:gd name="T43" fmla="*/ 64 h 430"/>
              <a:gd name="T44" fmla="*/ 216 w 275"/>
              <a:gd name="T45" fmla="*/ 82 h 430"/>
              <a:gd name="T46" fmla="*/ 208 w 275"/>
              <a:gd name="T47" fmla="*/ 104 h 430"/>
              <a:gd name="T48" fmla="*/ 211 w 275"/>
              <a:gd name="T49" fmla="*/ 123 h 430"/>
              <a:gd name="T50" fmla="*/ 199 w 275"/>
              <a:gd name="T51" fmla="*/ 140 h 430"/>
              <a:gd name="T52" fmla="*/ 193 w 275"/>
              <a:gd name="T53" fmla="*/ 146 h 430"/>
              <a:gd name="T54" fmla="*/ 193 w 275"/>
              <a:gd name="T55" fmla="*/ 151 h 430"/>
              <a:gd name="T56" fmla="*/ 187 w 275"/>
              <a:gd name="T57" fmla="*/ 172 h 430"/>
              <a:gd name="T58" fmla="*/ 180 w 275"/>
              <a:gd name="T59" fmla="*/ 187 h 430"/>
              <a:gd name="T60" fmla="*/ 198 w 275"/>
              <a:gd name="T61" fmla="*/ 205 h 430"/>
              <a:gd name="T62" fmla="*/ 225 w 275"/>
              <a:gd name="T63" fmla="*/ 227 h 430"/>
              <a:gd name="T64" fmla="*/ 257 w 275"/>
              <a:gd name="T65" fmla="*/ 240 h 430"/>
              <a:gd name="T66" fmla="*/ 270 w 275"/>
              <a:gd name="T67" fmla="*/ 261 h 430"/>
              <a:gd name="T68" fmla="*/ 275 w 275"/>
              <a:gd name="T69" fmla="*/ 290 h 430"/>
              <a:gd name="T70" fmla="*/ 275 w 275"/>
              <a:gd name="T71" fmla="*/ 333 h 430"/>
              <a:gd name="T72" fmla="*/ 272 w 275"/>
              <a:gd name="T73" fmla="*/ 430 h 430"/>
              <a:gd name="T74" fmla="*/ 0 w 275"/>
              <a:gd name="T75" fmla="*/ 38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5" h="430">
                <a:moveTo>
                  <a:pt x="8" y="275"/>
                </a:moveTo>
                <a:lnTo>
                  <a:pt x="19" y="234"/>
                </a:lnTo>
                <a:lnTo>
                  <a:pt x="46" y="219"/>
                </a:lnTo>
                <a:lnTo>
                  <a:pt x="73" y="216"/>
                </a:lnTo>
                <a:lnTo>
                  <a:pt x="97" y="205"/>
                </a:lnTo>
                <a:lnTo>
                  <a:pt x="104" y="187"/>
                </a:lnTo>
                <a:lnTo>
                  <a:pt x="107" y="163"/>
                </a:lnTo>
                <a:lnTo>
                  <a:pt x="98" y="147"/>
                </a:lnTo>
                <a:lnTo>
                  <a:pt x="98" y="140"/>
                </a:lnTo>
                <a:lnTo>
                  <a:pt x="90" y="129"/>
                </a:lnTo>
                <a:lnTo>
                  <a:pt x="84" y="106"/>
                </a:lnTo>
                <a:lnTo>
                  <a:pt x="86" y="100"/>
                </a:lnTo>
                <a:lnTo>
                  <a:pt x="75" y="87"/>
                </a:lnTo>
                <a:lnTo>
                  <a:pt x="86" y="51"/>
                </a:lnTo>
                <a:lnTo>
                  <a:pt x="101" y="34"/>
                </a:lnTo>
                <a:lnTo>
                  <a:pt x="118" y="13"/>
                </a:lnTo>
                <a:lnTo>
                  <a:pt x="152" y="0"/>
                </a:lnTo>
                <a:lnTo>
                  <a:pt x="179" y="17"/>
                </a:lnTo>
                <a:lnTo>
                  <a:pt x="187" y="34"/>
                </a:lnTo>
                <a:lnTo>
                  <a:pt x="203" y="39"/>
                </a:lnTo>
                <a:lnTo>
                  <a:pt x="203" y="56"/>
                </a:lnTo>
                <a:lnTo>
                  <a:pt x="203" y="64"/>
                </a:lnTo>
                <a:lnTo>
                  <a:pt x="216" y="82"/>
                </a:lnTo>
                <a:lnTo>
                  <a:pt x="208" y="104"/>
                </a:lnTo>
                <a:lnTo>
                  <a:pt x="211" y="123"/>
                </a:lnTo>
                <a:lnTo>
                  <a:pt x="199" y="140"/>
                </a:lnTo>
                <a:lnTo>
                  <a:pt x="193" y="146"/>
                </a:lnTo>
                <a:lnTo>
                  <a:pt x="193" y="151"/>
                </a:lnTo>
                <a:lnTo>
                  <a:pt x="187" y="172"/>
                </a:lnTo>
                <a:lnTo>
                  <a:pt x="180" y="187"/>
                </a:lnTo>
                <a:lnTo>
                  <a:pt x="198" y="205"/>
                </a:lnTo>
                <a:lnTo>
                  <a:pt x="225" y="227"/>
                </a:lnTo>
                <a:lnTo>
                  <a:pt x="257" y="240"/>
                </a:lnTo>
                <a:lnTo>
                  <a:pt x="270" y="261"/>
                </a:lnTo>
                <a:lnTo>
                  <a:pt x="275" y="290"/>
                </a:lnTo>
                <a:lnTo>
                  <a:pt x="275" y="333"/>
                </a:lnTo>
                <a:lnTo>
                  <a:pt x="272" y="430"/>
                </a:lnTo>
                <a:lnTo>
                  <a:pt x="0" y="387"/>
                </a:lnTo>
                <a:close/>
              </a:path>
            </a:pathLst>
          </a:custGeom>
          <a:solidFill>
            <a:srgbClr val="808080"/>
          </a:soli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26" name="Freeform 22"/>
          <p:cNvSpPr>
            <a:spLocks noChangeArrowheads="1"/>
          </p:cNvSpPr>
          <p:nvPr/>
        </p:nvSpPr>
        <p:spPr bwMode="auto">
          <a:xfrm>
            <a:off x="8342313" y="5822950"/>
            <a:ext cx="466725" cy="730250"/>
          </a:xfrm>
          <a:custGeom>
            <a:avLst/>
            <a:gdLst>
              <a:gd name="T0" fmla="*/ 8 w 294"/>
              <a:gd name="T1" fmla="*/ 453 h 460"/>
              <a:gd name="T2" fmla="*/ 6 w 294"/>
              <a:gd name="T3" fmla="*/ 313 h 460"/>
              <a:gd name="T4" fmla="*/ 12 w 294"/>
              <a:gd name="T5" fmla="*/ 280 h 460"/>
              <a:gd name="T6" fmla="*/ 90 w 294"/>
              <a:gd name="T7" fmla="*/ 227 h 460"/>
              <a:gd name="T8" fmla="*/ 49 w 294"/>
              <a:gd name="T9" fmla="*/ 195 h 460"/>
              <a:gd name="T10" fmla="*/ 60 w 294"/>
              <a:gd name="T11" fmla="*/ 190 h 460"/>
              <a:gd name="T12" fmla="*/ 52 w 294"/>
              <a:gd name="T13" fmla="*/ 177 h 460"/>
              <a:gd name="T14" fmla="*/ 64 w 294"/>
              <a:gd name="T15" fmla="*/ 119 h 460"/>
              <a:gd name="T16" fmla="*/ 58 w 294"/>
              <a:gd name="T17" fmla="*/ 76 h 460"/>
              <a:gd name="T18" fmla="*/ 73 w 294"/>
              <a:gd name="T19" fmla="*/ 31 h 460"/>
              <a:gd name="T20" fmla="*/ 104 w 294"/>
              <a:gd name="T21" fmla="*/ 0 h 460"/>
              <a:gd name="T22" fmla="*/ 115 w 294"/>
              <a:gd name="T23" fmla="*/ 3 h 460"/>
              <a:gd name="T24" fmla="*/ 130 w 294"/>
              <a:gd name="T25" fmla="*/ 11 h 460"/>
              <a:gd name="T26" fmla="*/ 140 w 294"/>
              <a:gd name="T27" fmla="*/ 8 h 460"/>
              <a:gd name="T28" fmla="*/ 173 w 294"/>
              <a:gd name="T29" fmla="*/ 46 h 460"/>
              <a:gd name="T30" fmla="*/ 188 w 294"/>
              <a:gd name="T31" fmla="*/ 94 h 460"/>
              <a:gd name="T32" fmla="*/ 197 w 294"/>
              <a:gd name="T33" fmla="*/ 145 h 460"/>
              <a:gd name="T34" fmla="*/ 199 w 294"/>
              <a:gd name="T35" fmla="*/ 187 h 460"/>
              <a:gd name="T36" fmla="*/ 199 w 294"/>
              <a:gd name="T37" fmla="*/ 216 h 460"/>
              <a:gd name="T38" fmla="*/ 197 w 294"/>
              <a:gd name="T39" fmla="*/ 226 h 460"/>
              <a:gd name="T40" fmla="*/ 215 w 294"/>
              <a:gd name="T41" fmla="*/ 240 h 460"/>
              <a:gd name="T42" fmla="*/ 241 w 294"/>
              <a:gd name="T43" fmla="*/ 260 h 460"/>
              <a:gd name="T44" fmla="*/ 287 w 294"/>
              <a:gd name="T45" fmla="*/ 341 h 460"/>
              <a:gd name="T46" fmla="*/ 287 w 294"/>
              <a:gd name="T47" fmla="*/ 372 h 460"/>
              <a:gd name="T48" fmla="*/ 289 w 294"/>
              <a:gd name="T49" fmla="*/ 453 h 460"/>
              <a:gd name="T50" fmla="*/ 8 w 294"/>
              <a:gd name="T51" fmla="*/ 45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4" h="460">
                <a:moveTo>
                  <a:pt x="8" y="453"/>
                </a:moveTo>
                <a:cubicBezTo>
                  <a:pt x="0" y="450"/>
                  <a:pt x="2" y="327"/>
                  <a:pt x="6" y="313"/>
                </a:cubicBezTo>
                <a:cubicBezTo>
                  <a:pt x="8" y="306"/>
                  <a:pt x="9" y="286"/>
                  <a:pt x="12" y="280"/>
                </a:cubicBezTo>
                <a:cubicBezTo>
                  <a:pt x="21" y="267"/>
                  <a:pt x="80" y="239"/>
                  <a:pt x="90" y="227"/>
                </a:cubicBezTo>
                <a:cubicBezTo>
                  <a:pt x="94" y="224"/>
                  <a:pt x="49" y="200"/>
                  <a:pt x="49" y="195"/>
                </a:cubicBezTo>
                <a:cubicBezTo>
                  <a:pt x="49" y="190"/>
                  <a:pt x="60" y="195"/>
                  <a:pt x="60" y="190"/>
                </a:cubicBezTo>
                <a:cubicBezTo>
                  <a:pt x="60" y="179"/>
                  <a:pt x="52" y="187"/>
                  <a:pt x="52" y="177"/>
                </a:cubicBezTo>
                <a:cubicBezTo>
                  <a:pt x="56" y="166"/>
                  <a:pt x="64" y="131"/>
                  <a:pt x="64" y="119"/>
                </a:cubicBezTo>
                <a:cubicBezTo>
                  <a:pt x="64" y="110"/>
                  <a:pt x="56" y="87"/>
                  <a:pt x="58" y="76"/>
                </a:cubicBezTo>
                <a:cubicBezTo>
                  <a:pt x="60" y="65"/>
                  <a:pt x="64" y="40"/>
                  <a:pt x="73" y="31"/>
                </a:cubicBezTo>
                <a:cubicBezTo>
                  <a:pt x="79" y="21"/>
                  <a:pt x="94" y="3"/>
                  <a:pt x="104" y="0"/>
                </a:cubicBezTo>
                <a:cubicBezTo>
                  <a:pt x="109" y="0"/>
                  <a:pt x="114" y="3"/>
                  <a:pt x="115" y="3"/>
                </a:cubicBezTo>
                <a:cubicBezTo>
                  <a:pt x="120" y="5"/>
                  <a:pt x="127" y="11"/>
                  <a:pt x="130" y="11"/>
                </a:cubicBezTo>
                <a:cubicBezTo>
                  <a:pt x="133" y="11"/>
                  <a:pt x="138" y="8"/>
                  <a:pt x="140" y="8"/>
                </a:cubicBezTo>
                <a:cubicBezTo>
                  <a:pt x="152" y="11"/>
                  <a:pt x="168" y="36"/>
                  <a:pt x="173" y="46"/>
                </a:cubicBezTo>
                <a:cubicBezTo>
                  <a:pt x="180" y="54"/>
                  <a:pt x="185" y="81"/>
                  <a:pt x="188" y="94"/>
                </a:cubicBezTo>
                <a:cubicBezTo>
                  <a:pt x="191" y="107"/>
                  <a:pt x="195" y="131"/>
                  <a:pt x="197" y="145"/>
                </a:cubicBezTo>
                <a:cubicBezTo>
                  <a:pt x="199" y="155"/>
                  <a:pt x="199" y="177"/>
                  <a:pt x="199" y="187"/>
                </a:cubicBezTo>
                <a:cubicBezTo>
                  <a:pt x="199" y="191"/>
                  <a:pt x="201" y="205"/>
                  <a:pt x="199" y="216"/>
                </a:cubicBezTo>
                <a:cubicBezTo>
                  <a:pt x="199" y="216"/>
                  <a:pt x="197" y="223"/>
                  <a:pt x="197" y="226"/>
                </a:cubicBezTo>
                <a:cubicBezTo>
                  <a:pt x="199" y="232"/>
                  <a:pt x="211" y="240"/>
                  <a:pt x="215" y="240"/>
                </a:cubicBezTo>
                <a:cubicBezTo>
                  <a:pt x="225" y="247"/>
                  <a:pt x="235" y="257"/>
                  <a:pt x="241" y="260"/>
                </a:cubicBezTo>
                <a:cubicBezTo>
                  <a:pt x="241" y="263"/>
                  <a:pt x="287" y="337"/>
                  <a:pt x="287" y="341"/>
                </a:cubicBezTo>
                <a:cubicBezTo>
                  <a:pt x="294" y="371"/>
                  <a:pt x="284" y="342"/>
                  <a:pt x="287" y="372"/>
                </a:cubicBezTo>
                <a:cubicBezTo>
                  <a:pt x="288" y="397"/>
                  <a:pt x="294" y="453"/>
                  <a:pt x="289" y="453"/>
                </a:cubicBezTo>
                <a:cubicBezTo>
                  <a:pt x="201" y="454"/>
                  <a:pt x="79" y="460"/>
                  <a:pt x="8" y="453"/>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27" name="Freeform 23"/>
          <p:cNvSpPr>
            <a:spLocks noChangeArrowheads="1"/>
          </p:cNvSpPr>
          <p:nvPr/>
        </p:nvSpPr>
        <p:spPr bwMode="auto">
          <a:xfrm>
            <a:off x="8770938" y="5813425"/>
            <a:ext cx="506412" cy="749300"/>
          </a:xfrm>
          <a:custGeom>
            <a:avLst/>
            <a:gdLst>
              <a:gd name="T0" fmla="*/ 282 w 319"/>
              <a:gd name="T1" fmla="*/ 461 h 472"/>
              <a:gd name="T2" fmla="*/ 261 w 319"/>
              <a:gd name="T3" fmla="*/ 249 h 472"/>
              <a:gd name="T4" fmla="*/ 241 w 319"/>
              <a:gd name="T5" fmla="*/ 236 h 472"/>
              <a:gd name="T6" fmla="*/ 207 w 319"/>
              <a:gd name="T7" fmla="*/ 222 h 472"/>
              <a:gd name="T8" fmla="*/ 171 w 319"/>
              <a:gd name="T9" fmla="*/ 196 h 472"/>
              <a:gd name="T10" fmla="*/ 171 w 319"/>
              <a:gd name="T11" fmla="*/ 161 h 472"/>
              <a:gd name="T12" fmla="*/ 185 w 319"/>
              <a:gd name="T13" fmla="*/ 140 h 472"/>
              <a:gd name="T14" fmla="*/ 191 w 319"/>
              <a:gd name="T15" fmla="*/ 103 h 472"/>
              <a:gd name="T16" fmla="*/ 188 w 319"/>
              <a:gd name="T17" fmla="*/ 88 h 472"/>
              <a:gd name="T18" fmla="*/ 184 w 319"/>
              <a:gd name="T19" fmla="*/ 40 h 472"/>
              <a:gd name="T20" fmla="*/ 150 w 319"/>
              <a:gd name="T21" fmla="*/ 9 h 472"/>
              <a:gd name="T22" fmla="*/ 118 w 319"/>
              <a:gd name="T23" fmla="*/ 0 h 472"/>
              <a:gd name="T24" fmla="*/ 91 w 319"/>
              <a:gd name="T25" fmla="*/ 17 h 472"/>
              <a:gd name="T26" fmla="*/ 79 w 319"/>
              <a:gd name="T27" fmla="*/ 43 h 472"/>
              <a:gd name="T28" fmla="*/ 79 w 319"/>
              <a:gd name="T29" fmla="*/ 88 h 472"/>
              <a:gd name="T30" fmla="*/ 73 w 319"/>
              <a:gd name="T31" fmla="*/ 100 h 472"/>
              <a:gd name="T32" fmla="*/ 78 w 319"/>
              <a:gd name="T33" fmla="*/ 128 h 472"/>
              <a:gd name="T34" fmla="*/ 90 w 319"/>
              <a:gd name="T35" fmla="*/ 152 h 472"/>
              <a:gd name="T36" fmla="*/ 96 w 319"/>
              <a:gd name="T37" fmla="*/ 180 h 472"/>
              <a:gd name="T38" fmla="*/ 108 w 319"/>
              <a:gd name="T39" fmla="*/ 193 h 472"/>
              <a:gd name="T40" fmla="*/ 83 w 319"/>
              <a:gd name="T41" fmla="*/ 203 h 472"/>
              <a:gd name="T42" fmla="*/ 61 w 319"/>
              <a:gd name="T43" fmla="*/ 203 h 472"/>
              <a:gd name="T44" fmla="*/ 26 w 319"/>
              <a:gd name="T45" fmla="*/ 203 h 472"/>
              <a:gd name="T46" fmla="*/ 19 w 319"/>
              <a:gd name="T47" fmla="*/ 233 h 472"/>
              <a:gd name="T48" fmla="*/ 12 w 319"/>
              <a:gd name="T49" fmla="*/ 263 h 472"/>
              <a:gd name="T50" fmla="*/ 0 w 319"/>
              <a:gd name="T51" fmla="*/ 340 h 472"/>
              <a:gd name="T52" fmla="*/ 0 w 319"/>
              <a:gd name="T53" fmla="*/ 466 h 472"/>
              <a:gd name="T54" fmla="*/ 282 w 319"/>
              <a:gd name="T55" fmla="*/ 461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9" h="472">
                <a:moveTo>
                  <a:pt x="282" y="461"/>
                </a:moveTo>
                <a:cubicBezTo>
                  <a:pt x="319" y="460"/>
                  <a:pt x="282" y="288"/>
                  <a:pt x="261" y="249"/>
                </a:cubicBezTo>
                <a:cubicBezTo>
                  <a:pt x="259" y="243"/>
                  <a:pt x="243" y="238"/>
                  <a:pt x="241" y="236"/>
                </a:cubicBezTo>
                <a:cubicBezTo>
                  <a:pt x="232" y="233"/>
                  <a:pt x="217" y="222"/>
                  <a:pt x="207" y="222"/>
                </a:cubicBezTo>
                <a:cubicBezTo>
                  <a:pt x="200" y="214"/>
                  <a:pt x="177" y="204"/>
                  <a:pt x="171" y="196"/>
                </a:cubicBezTo>
                <a:cubicBezTo>
                  <a:pt x="170" y="190"/>
                  <a:pt x="170" y="172"/>
                  <a:pt x="171" y="161"/>
                </a:cubicBezTo>
                <a:cubicBezTo>
                  <a:pt x="171" y="158"/>
                  <a:pt x="183" y="144"/>
                  <a:pt x="185" y="140"/>
                </a:cubicBezTo>
                <a:cubicBezTo>
                  <a:pt x="188" y="132"/>
                  <a:pt x="191" y="110"/>
                  <a:pt x="191" y="103"/>
                </a:cubicBezTo>
                <a:cubicBezTo>
                  <a:pt x="191" y="95"/>
                  <a:pt x="188" y="95"/>
                  <a:pt x="188" y="88"/>
                </a:cubicBezTo>
                <a:cubicBezTo>
                  <a:pt x="188" y="76"/>
                  <a:pt x="188" y="48"/>
                  <a:pt x="184" y="40"/>
                </a:cubicBezTo>
                <a:cubicBezTo>
                  <a:pt x="177" y="27"/>
                  <a:pt x="161" y="11"/>
                  <a:pt x="150" y="9"/>
                </a:cubicBezTo>
                <a:cubicBezTo>
                  <a:pt x="144" y="4"/>
                  <a:pt x="126" y="0"/>
                  <a:pt x="118" y="0"/>
                </a:cubicBezTo>
                <a:cubicBezTo>
                  <a:pt x="109" y="0"/>
                  <a:pt x="97" y="9"/>
                  <a:pt x="91" y="17"/>
                </a:cubicBezTo>
                <a:cubicBezTo>
                  <a:pt x="85" y="21"/>
                  <a:pt x="79" y="37"/>
                  <a:pt x="79" y="43"/>
                </a:cubicBezTo>
                <a:cubicBezTo>
                  <a:pt x="78" y="52"/>
                  <a:pt x="79" y="79"/>
                  <a:pt x="79" y="88"/>
                </a:cubicBezTo>
                <a:cubicBezTo>
                  <a:pt x="79" y="93"/>
                  <a:pt x="73" y="96"/>
                  <a:pt x="73" y="100"/>
                </a:cubicBezTo>
                <a:cubicBezTo>
                  <a:pt x="73" y="109"/>
                  <a:pt x="78" y="121"/>
                  <a:pt x="78" y="128"/>
                </a:cubicBezTo>
                <a:cubicBezTo>
                  <a:pt x="79" y="133"/>
                  <a:pt x="88" y="149"/>
                  <a:pt x="90" y="152"/>
                </a:cubicBezTo>
                <a:cubicBezTo>
                  <a:pt x="96" y="180"/>
                  <a:pt x="91" y="180"/>
                  <a:pt x="96" y="180"/>
                </a:cubicBezTo>
                <a:cubicBezTo>
                  <a:pt x="103" y="187"/>
                  <a:pt x="105" y="188"/>
                  <a:pt x="108" y="193"/>
                </a:cubicBezTo>
                <a:cubicBezTo>
                  <a:pt x="108" y="196"/>
                  <a:pt x="90" y="201"/>
                  <a:pt x="83" y="203"/>
                </a:cubicBezTo>
                <a:cubicBezTo>
                  <a:pt x="79" y="204"/>
                  <a:pt x="67" y="201"/>
                  <a:pt x="61" y="203"/>
                </a:cubicBezTo>
                <a:cubicBezTo>
                  <a:pt x="53" y="203"/>
                  <a:pt x="32" y="201"/>
                  <a:pt x="26" y="203"/>
                </a:cubicBezTo>
                <a:cubicBezTo>
                  <a:pt x="21" y="203"/>
                  <a:pt x="23" y="229"/>
                  <a:pt x="19" y="233"/>
                </a:cubicBezTo>
                <a:cubicBezTo>
                  <a:pt x="14" y="238"/>
                  <a:pt x="13" y="254"/>
                  <a:pt x="12" y="263"/>
                </a:cubicBezTo>
                <a:cubicBezTo>
                  <a:pt x="11" y="283"/>
                  <a:pt x="0" y="322"/>
                  <a:pt x="0" y="340"/>
                </a:cubicBezTo>
                <a:cubicBezTo>
                  <a:pt x="0" y="367"/>
                  <a:pt x="0" y="466"/>
                  <a:pt x="0" y="466"/>
                </a:cubicBezTo>
                <a:cubicBezTo>
                  <a:pt x="73" y="472"/>
                  <a:pt x="165" y="469"/>
                  <a:pt x="282" y="461"/>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28" name="Freeform 24"/>
          <p:cNvSpPr>
            <a:spLocks noChangeArrowheads="1"/>
          </p:cNvSpPr>
          <p:nvPr/>
        </p:nvSpPr>
        <p:spPr bwMode="auto">
          <a:xfrm>
            <a:off x="7835900" y="5889625"/>
            <a:ext cx="457200" cy="684213"/>
          </a:xfrm>
          <a:custGeom>
            <a:avLst/>
            <a:gdLst>
              <a:gd name="T0" fmla="*/ 288 w 288"/>
              <a:gd name="T1" fmla="*/ 430 h 431"/>
              <a:gd name="T2" fmla="*/ 259 w 288"/>
              <a:gd name="T3" fmla="*/ 244 h 431"/>
              <a:gd name="T4" fmla="*/ 241 w 288"/>
              <a:gd name="T5" fmla="*/ 221 h 431"/>
              <a:gd name="T6" fmla="*/ 210 w 288"/>
              <a:gd name="T7" fmla="*/ 211 h 431"/>
              <a:gd name="T8" fmla="*/ 166 w 288"/>
              <a:gd name="T9" fmla="*/ 188 h 431"/>
              <a:gd name="T10" fmla="*/ 163 w 288"/>
              <a:gd name="T11" fmla="*/ 174 h 431"/>
              <a:gd name="T12" fmla="*/ 179 w 288"/>
              <a:gd name="T13" fmla="*/ 147 h 431"/>
              <a:gd name="T14" fmla="*/ 187 w 288"/>
              <a:gd name="T15" fmla="*/ 113 h 431"/>
              <a:gd name="T16" fmla="*/ 181 w 288"/>
              <a:gd name="T17" fmla="*/ 45 h 431"/>
              <a:gd name="T18" fmla="*/ 143 w 288"/>
              <a:gd name="T19" fmla="*/ 5 h 431"/>
              <a:gd name="T20" fmla="*/ 128 w 288"/>
              <a:gd name="T21" fmla="*/ 13 h 431"/>
              <a:gd name="T22" fmla="*/ 110 w 288"/>
              <a:gd name="T23" fmla="*/ 5 h 431"/>
              <a:gd name="T24" fmla="*/ 79 w 288"/>
              <a:gd name="T25" fmla="*/ 39 h 431"/>
              <a:gd name="T26" fmla="*/ 78 w 288"/>
              <a:gd name="T27" fmla="*/ 96 h 431"/>
              <a:gd name="T28" fmla="*/ 71 w 288"/>
              <a:gd name="T29" fmla="*/ 110 h 431"/>
              <a:gd name="T30" fmla="*/ 71 w 288"/>
              <a:gd name="T31" fmla="*/ 124 h 431"/>
              <a:gd name="T32" fmla="*/ 85 w 288"/>
              <a:gd name="T33" fmla="*/ 145 h 431"/>
              <a:gd name="T34" fmla="*/ 92 w 288"/>
              <a:gd name="T35" fmla="*/ 163 h 431"/>
              <a:gd name="T36" fmla="*/ 95 w 288"/>
              <a:gd name="T37" fmla="*/ 174 h 431"/>
              <a:gd name="T38" fmla="*/ 91 w 288"/>
              <a:gd name="T39" fmla="*/ 195 h 431"/>
              <a:gd name="T40" fmla="*/ 72 w 288"/>
              <a:gd name="T41" fmla="*/ 206 h 431"/>
              <a:gd name="T42" fmla="*/ 36 w 288"/>
              <a:gd name="T43" fmla="*/ 211 h 431"/>
              <a:gd name="T44" fmla="*/ 11 w 288"/>
              <a:gd name="T45" fmla="*/ 225 h 431"/>
              <a:gd name="T46" fmla="*/ 5 w 288"/>
              <a:gd name="T47" fmla="*/ 264 h 431"/>
              <a:gd name="T48" fmla="*/ 0 w 288"/>
              <a:gd name="T49" fmla="*/ 337 h 431"/>
              <a:gd name="T50" fmla="*/ 5 w 288"/>
              <a:gd name="T51" fmla="*/ 430 h 431"/>
              <a:gd name="T52" fmla="*/ 288 w 288"/>
              <a:gd name="T53" fmla="*/ 43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431">
                <a:moveTo>
                  <a:pt x="288" y="430"/>
                </a:moveTo>
                <a:cubicBezTo>
                  <a:pt x="288" y="390"/>
                  <a:pt x="283" y="277"/>
                  <a:pt x="259" y="244"/>
                </a:cubicBezTo>
                <a:cubicBezTo>
                  <a:pt x="257" y="238"/>
                  <a:pt x="245" y="225"/>
                  <a:pt x="241" y="221"/>
                </a:cubicBezTo>
                <a:cubicBezTo>
                  <a:pt x="235" y="218"/>
                  <a:pt x="216" y="216"/>
                  <a:pt x="210" y="211"/>
                </a:cubicBezTo>
                <a:cubicBezTo>
                  <a:pt x="199" y="206"/>
                  <a:pt x="170" y="198"/>
                  <a:pt x="166" y="188"/>
                </a:cubicBezTo>
                <a:cubicBezTo>
                  <a:pt x="161" y="184"/>
                  <a:pt x="160" y="181"/>
                  <a:pt x="163" y="174"/>
                </a:cubicBezTo>
                <a:cubicBezTo>
                  <a:pt x="167" y="168"/>
                  <a:pt x="178" y="148"/>
                  <a:pt x="179" y="147"/>
                </a:cubicBezTo>
                <a:cubicBezTo>
                  <a:pt x="181" y="140"/>
                  <a:pt x="187" y="121"/>
                  <a:pt x="187" y="113"/>
                </a:cubicBezTo>
                <a:cubicBezTo>
                  <a:pt x="187" y="103"/>
                  <a:pt x="186" y="55"/>
                  <a:pt x="181" y="45"/>
                </a:cubicBezTo>
                <a:cubicBezTo>
                  <a:pt x="178" y="34"/>
                  <a:pt x="155" y="9"/>
                  <a:pt x="143" y="5"/>
                </a:cubicBezTo>
                <a:cubicBezTo>
                  <a:pt x="138" y="4"/>
                  <a:pt x="120" y="11"/>
                  <a:pt x="128" y="13"/>
                </a:cubicBezTo>
                <a:cubicBezTo>
                  <a:pt x="130" y="13"/>
                  <a:pt x="114" y="0"/>
                  <a:pt x="110" y="5"/>
                </a:cubicBezTo>
                <a:cubicBezTo>
                  <a:pt x="107" y="9"/>
                  <a:pt x="82" y="34"/>
                  <a:pt x="79" y="39"/>
                </a:cubicBezTo>
                <a:cubicBezTo>
                  <a:pt x="78" y="45"/>
                  <a:pt x="78" y="87"/>
                  <a:pt x="78" y="96"/>
                </a:cubicBezTo>
                <a:cubicBezTo>
                  <a:pt x="78" y="101"/>
                  <a:pt x="71" y="104"/>
                  <a:pt x="71" y="110"/>
                </a:cubicBezTo>
                <a:cubicBezTo>
                  <a:pt x="71" y="117"/>
                  <a:pt x="71" y="117"/>
                  <a:pt x="71" y="124"/>
                </a:cubicBezTo>
                <a:cubicBezTo>
                  <a:pt x="72" y="132"/>
                  <a:pt x="84" y="140"/>
                  <a:pt x="85" y="145"/>
                </a:cubicBezTo>
                <a:cubicBezTo>
                  <a:pt x="87" y="148"/>
                  <a:pt x="91" y="158"/>
                  <a:pt x="92" y="163"/>
                </a:cubicBezTo>
                <a:cubicBezTo>
                  <a:pt x="100" y="174"/>
                  <a:pt x="92" y="174"/>
                  <a:pt x="95" y="174"/>
                </a:cubicBezTo>
                <a:cubicBezTo>
                  <a:pt x="95" y="181"/>
                  <a:pt x="97" y="190"/>
                  <a:pt x="91" y="195"/>
                </a:cubicBezTo>
                <a:cubicBezTo>
                  <a:pt x="87" y="198"/>
                  <a:pt x="78" y="205"/>
                  <a:pt x="72" y="206"/>
                </a:cubicBezTo>
                <a:cubicBezTo>
                  <a:pt x="67" y="211"/>
                  <a:pt x="45" y="205"/>
                  <a:pt x="36" y="211"/>
                </a:cubicBezTo>
                <a:cubicBezTo>
                  <a:pt x="26" y="211"/>
                  <a:pt x="17" y="221"/>
                  <a:pt x="11" y="225"/>
                </a:cubicBezTo>
                <a:cubicBezTo>
                  <a:pt x="10" y="232"/>
                  <a:pt x="5" y="256"/>
                  <a:pt x="5" y="264"/>
                </a:cubicBezTo>
                <a:cubicBezTo>
                  <a:pt x="0" y="284"/>
                  <a:pt x="0" y="319"/>
                  <a:pt x="0" y="337"/>
                </a:cubicBezTo>
                <a:cubicBezTo>
                  <a:pt x="0" y="361"/>
                  <a:pt x="5" y="404"/>
                  <a:pt x="5" y="430"/>
                </a:cubicBezTo>
                <a:cubicBezTo>
                  <a:pt x="5" y="431"/>
                  <a:pt x="288" y="431"/>
                  <a:pt x="288" y="430"/>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29" name="Freeform 25"/>
          <p:cNvSpPr>
            <a:spLocks noChangeArrowheads="1"/>
          </p:cNvSpPr>
          <p:nvPr/>
        </p:nvSpPr>
        <p:spPr bwMode="auto">
          <a:xfrm>
            <a:off x="8094663" y="6064250"/>
            <a:ext cx="442912" cy="508000"/>
          </a:xfrm>
          <a:custGeom>
            <a:avLst/>
            <a:gdLst>
              <a:gd name="T0" fmla="*/ 7 w 279"/>
              <a:gd name="T1" fmla="*/ 296 h 320"/>
              <a:gd name="T2" fmla="*/ 9 w 279"/>
              <a:gd name="T3" fmla="*/ 253 h 320"/>
              <a:gd name="T4" fmla="*/ 15 w 279"/>
              <a:gd name="T5" fmla="*/ 234 h 320"/>
              <a:gd name="T6" fmla="*/ 30 w 279"/>
              <a:gd name="T7" fmla="*/ 227 h 320"/>
              <a:gd name="T8" fmla="*/ 51 w 279"/>
              <a:gd name="T9" fmla="*/ 215 h 320"/>
              <a:gd name="T10" fmla="*/ 73 w 279"/>
              <a:gd name="T11" fmla="*/ 207 h 320"/>
              <a:gd name="T12" fmla="*/ 82 w 279"/>
              <a:gd name="T13" fmla="*/ 190 h 320"/>
              <a:gd name="T14" fmla="*/ 82 w 279"/>
              <a:gd name="T15" fmla="*/ 182 h 320"/>
              <a:gd name="T16" fmla="*/ 68 w 279"/>
              <a:gd name="T17" fmla="*/ 174 h 320"/>
              <a:gd name="T18" fmla="*/ 53 w 279"/>
              <a:gd name="T19" fmla="*/ 157 h 320"/>
              <a:gd name="T20" fmla="*/ 53 w 279"/>
              <a:gd name="T21" fmla="*/ 128 h 320"/>
              <a:gd name="T22" fmla="*/ 59 w 279"/>
              <a:gd name="T23" fmla="*/ 74 h 320"/>
              <a:gd name="T24" fmla="*/ 64 w 279"/>
              <a:gd name="T25" fmla="*/ 35 h 320"/>
              <a:gd name="T26" fmla="*/ 82 w 279"/>
              <a:gd name="T27" fmla="*/ 7 h 320"/>
              <a:gd name="T28" fmla="*/ 96 w 279"/>
              <a:gd name="T29" fmla="*/ 0 h 320"/>
              <a:gd name="T30" fmla="*/ 110 w 279"/>
              <a:gd name="T31" fmla="*/ 0 h 320"/>
              <a:gd name="T32" fmla="*/ 125 w 279"/>
              <a:gd name="T33" fmla="*/ 1 h 320"/>
              <a:gd name="T34" fmla="*/ 130 w 279"/>
              <a:gd name="T35" fmla="*/ 0 h 320"/>
              <a:gd name="T36" fmla="*/ 152 w 279"/>
              <a:gd name="T37" fmla="*/ 16 h 320"/>
              <a:gd name="T38" fmla="*/ 174 w 279"/>
              <a:gd name="T39" fmla="*/ 64 h 320"/>
              <a:gd name="T40" fmla="*/ 187 w 279"/>
              <a:gd name="T41" fmla="*/ 108 h 320"/>
              <a:gd name="T42" fmla="*/ 187 w 279"/>
              <a:gd name="T43" fmla="*/ 146 h 320"/>
              <a:gd name="T44" fmla="*/ 174 w 279"/>
              <a:gd name="T45" fmla="*/ 174 h 320"/>
              <a:gd name="T46" fmla="*/ 158 w 279"/>
              <a:gd name="T47" fmla="*/ 182 h 320"/>
              <a:gd name="T48" fmla="*/ 164 w 279"/>
              <a:gd name="T49" fmla="*/ 195 h 320"/>
              <a:gd name="T50" fmla="*/ 191 w 279"/>
              <a:gd name="T51" fmla="*/ 212 h 320"/>
              <a:gd name="T52" fmla="*/ 224 w 279"/>
              <a:gd name="T53" fmla="*/ 215 h 320"/>
              <a:gd name="T54" fmla="*/ 241 w 279"/>
              <a:gd name="T55" fmla="*/ 227 h 320"/>
              <a:gd name="T56" fmla="*/ 255 w 279"/>
              <a:gd name="T57" fmla="*/ 234 h 320"/>
              <a:gd name="T58" fmla="*/ 265 w 279"/>
              <a:gd name="T59" fmla="*/ 261 h 320"/>
              <a:gd name="T60" fmla="*/ 270 w 279"/>
              <a:gd name="T61" fmla="*/ 286 h 320"/>
              <a:gd name="T62" fmla="*/ 279 w 279"/>
              <a:gd name="T63" fmla="*/ 320 h 320"/>
              <a:gd name="T64" fmla="*/ 0 w 279"/>
              <a:gd name="T65" fmla="*/ 3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9" h="320">
                <a:moveTo>
                  <a:pt x="7" y="296"/>
                </a:moveTo>
                <a:lnTo>
                  <a:pt x="9" y="253"/>
                </a:lnTo>
                <a:lnTo>
                  <a:pt x="15" y="234"/>
                </a:lnTo>
                <a:lnTo>
                  <a:pt x="30" y="227"/>
                </a:lnTo>
                <a:lnTo>
                  <a:pt x="51" y="215"/>
                </a:lnTo>
                <a:lnTo>
                  <a:pt x="73" y="207"/>
                </a:lnTo>
                <a:lnTo>
                  <a:pt x="82" y="190"/>
                </a:lnTo>
                <a:lnTo>
                  <a:pt x="82" y="182"/>
                </a:lnTo>
                <a:lnTo>
                  <a:pt x="68" y="174"/>
                </a:lnTo>
                <a:lnTo>
                  <a:pt x="53" y="157"/>
                </a:lnTo>
                <a:lnTo>
                  <a:pt x="53" y="128"/>
                </a:lnTo>
                <a:lnTo>
                  <a:pt x="59" y="74"/>
                </a:lnTo>
                <a:lnTo>
                  <a:pt x="64" y="35"/>
                </a:lnTo>
                <a:lnTo>
                  <a:pt x="82" y="7"/>
                </a:lnTo>
                <a:lnTo>
                  <a:pt x="96" y="0"/>
                </a:lnTo>
                <a:lnTo>
                  <a:pt x="110" y="0"/>
                </a:lnTo>
                <a:lnTo>
                  <a:pt x="125" y="1"/>
                </a:lnTo>
                <a:lnTo>
                  <a:pt x="130" y="0"/>
                </a:lnTo>
                <a:lnTo>
                  <a:pt x="152" y="16"/>
                </a:lnTo>
                <a:lnTo>
                  <a:pt x="174" y="64"/>
                </a:lnTo>
                <a:lnTo>
                  <a:pt x="187" y="108"/>
                </a:lnTo>
                <a:lnTo>
                  <a:pt x="187" y="146"/>
                </a:lnTo>
                <a:lnTo>
                  <a:pt x="174" y="174"/>
                </a:lnTo>
                <a:lnTo>
                  <a:pt x="158" y="182"/>
                </a:lnTo>
                <a:lnTo>
                  <a:pt x="164" y="195"/>
                </a:lnTo>
                <a:lnTo>
                  <a:pt x="191" y="212"/>
                </a:lnTo>
                <a:lnTo>
                  <a:pt x="224" y="215"/>
                </a:lnTo>
                <a:lnTo>
                  <a:pt x="241" y="227"/>
                </a:lnTo>
                <a:lnTo>
                  <a:pt x="255" y="234"/>
                </a:lnTo>
                <a:lnTo>
                  <a:pt x="265" y="261"/>
                </a:lnTo>
                <a:lnTo>
                  <a:pt x="270" y="286"/>
                </a:lnTo>
                <a:lnTo>
                  <a:pt x="279" y="320"/>
                </a:lnTo>
                <a:lnTo>
                  <a:pt x="0" y="320"/>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30" name="Freeform 26"/>
          <p:cNvSpPr>
            <a:spLocks noChangeArrowheads="1"/>
          </p:cNvSpPr>
          <p:nvPr/>
        </p:nvSpPr>
        <p:spPr bwMode="auto">
          <a:xfrm>
            <a:off x="8532813" y="6013450"/>
            <a:ext cx="461962" cy="558800"/>
          </a:xfrm>
          <a:custGeom>
            <a:avLst/>
            <a:gdLst>
              <a:gd name="T0" fmla="*/ 7 w 291"/>
              <a:gd name="T1" fmla="*/ 267 h 352"/>
              <a:gd name="T2" fmla="*/ 13 w 291"/>
              <a:gd name="T3" fmla="*/ 252 h 352"/>
              <a:gd name="T4" fmla="*/ 28 w 291"/>
              <a:gd name="T5" fmla="*/ 227 h 352"/>
              <a:gd name="T6" fmla="*/ 42 w 291"/>
              <a:gd name="T7" fmla="*/ 222 h 352"/>
              <a:gd name="T8" fmla="*/ 71 w 291"/>
              <a:gd name="T9" fmla="*/ 217 h 352"/>
              <a:gd name="T10" fmla="*/ 85 w 291"/>
              <a:gd name="T11" fmla="*/ 211 h 352"/>
              <a:gd name="T12" fmla="*/ 97 w 291"/>
              <a:gd name="T13" fmla="*/ 206 h 352"/>
              <a:gd name="T14" fmla="*/ 100 w 291"/>
              <a:gd name="T15" fmla="*/ 178 h 352"/>
              <a:gd name="T16" fmla="*/ 86 w 291"/>
              <a:gd name="T17" fmla="*/ 147 h 352"/>
              <a:gd name="T18" fmla="*/ 79 w 291"/>
              <a:gd name="T19" fmla="*/ 145 h 352"/>
              <a:gd name="T20" fmla="*/ 68 w 291"/>
              <a:gd name="T21" fmla="*/ 112 h 352"/>
              <a:gd name="T22" fmla="*/ 75 w 291"/>
              <a:gd name="T23" fmla="*/ 103 h 352"/>
              <a:gd name="T24" fmla="*/ 74 w 291"/>
              <a:gd name="T25" fmla="*/ 70 h 352"/>
              <a:gd name="T26" fmla="*/ 74 w 291"/>
              <a:gd name="T27" fmla="*/ 39 h 352"/>
              <a:gd name="T28" fmla="*/ 85 w 291"/>
              <a:gd name="T29" fmla="*/ 26 h 352"/>
              <a:gd name="T30" fmla="*/ 105 w 291"/>
              <a:gd name="T31" fmla="*/ 3 h 352"/>
              <a:gd name="T32" fmla="*/ 121 w 291"/>
              <a:gd name="T33" fmla="*/ 0 h 352"/>
              <a:gd name="T34" fmla="*/ 142 w 291"/>
              <a:gd name="T35" fmla="*/ 0 h 352"/>
              <a:gd name="T36" fmla="*/ 161 w 291"/>
              <a:gd name="T37" fmla="*/ 9 h 352"/>
              <a:gd name="T38" fmla="*/ 173 w 291"/>
              <a:gd name="T39" fmla="*/ 26 h 352"/>
              <a:gd name="T40" fmla="*/ 182 w 291"/>
              <a:gd name="T41" fmla="*/ 54 h 352"/>
              <a:gd name="T42" fmla="*/ 183 w 291"/>
              <a:gd name="T43" fmla="*/ 75 h 352"/>
              <a:gd name="T44" fmla="*/ 186 w 291"/>
              <a:gd name="T45" fmla="*/ 96 h 352"/>
              <a:gd name="T46" fmla="*/ 194 w 291"/>
              <a:gd name="T47" fmla="*/ 96 h 352"/>
              <a:gd name="T48" fmla="*/ 192 w 291"/>
              <a:gd name="T49" fmla="*/ 128 h 352"/>
              <a:gd name="T50" fmla="*/ 179 w 291"/>
              <a:gd name="T51" fmla="*/ 133 h 352"/>
              <a:gd name="T52" fmla="*/ 176 w 291"/>
              <a:gd name="T53" fmla="*/ 154 h 352"/>
              <a:gd name="T54" fmla="*/ 171 w 291"/>
              <a:gd name="T55" fmla="*/ 173 h 352"/>
              <a:gd name="T56" fmla="*/ 174 w 291"/>
              <a:gd name="T57" fmla="*/ 191 h 352"/>
              <a:gd name="T58" fmla="*/ 189 w 291"/>
              <a:gd name="T59" fmla="*/ 206 h 352"/>
              <a:gd name="T60" fmla="*/ 211 w 291"/>
              <a:gd name="T61" fmla="*/ 210 h 352"/>
              <a:gd name="T62" fmla="*/ 238 w 291"/>
              <a:gd name="T63" fmla="*/ 214 h 352"/>
              <a:gd name="T64" fmla="*/ 259 w 291"/>
              <a:gd name="T65" fmla="*/ 217 h 352"/>
              <a:gd name="T66" fmla="*/ 271 w 291"/>
              <a:gd name="T67" fmla="*/ 233 h 352"/>
              <a:gd name="T68" fmla="*/ 277 w 291"/>
              <a:gd name="T69" fmla="*/ 250 h 352"/>
              <a:gd name="T70" fmla="*/ 291 w 291"/>
              <a:gd name="T71" fmla="*/ 346 h 352"/>
              <a:gd name="T72" fmla="*/ 0 w 291"/>
              <a:gd name="T73"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1" h="352">
                <a:moveTo>
                  <a:pt x="7" y="267"/>
                </a:moveTo>
                <a:lnTo>
                  <a:pt x="13" y="252"/>
                </a:lnTo>
                <a:lnTo>
                  <a:pt x="28" y="227"/>
                </a:lnTo>
                <a:lnTo>
                  <a:pt x="42" y="222"/>
                </a:lnTo>
                <a:lnTo>
                  <a:pt x="71" y="217"/>
                </a:lnTo>
                <a:lnTo>
                  <a:pt x="85" y="211"/>
                </a:lnTo>
                <a:lnTo>
                  <a:pt x="97" y="206"/>
                </a:lnTo>
                <a:lnTo>
                  <a:pt x="100" y="178"/>
                </a:lnTo>
                <a:lnTo>
                  <a:pt x="86" y="147"/>
                </a:lnTo>
                <a:lnTo>
                  <a:pt x="79" y="145"/>
                </a:lnTo>
                <a:lnTo>
                  <a:pt x="68" y="112"/>
                </a:lnTo>
                <a:lnTo>
                  <a:pt x="75" y="103"/>
                </a:lnTo>
                <a:lnTo>
                  <a:pt x="74" y="70"/>
                </a:lnTo>
                <a:lnTo>
                  <a:pt x="74" y="39"/>
                </a:lnTo>
                <a:lnTo>
                  <a:pt x="85" y="26"/>
                </a:lnTo>
                <a:lnTo>
                  <a:pt x="105" y="3"/>
                </a:lnTo>
                <a:lnTo>
                  <a:pt x="121" y="0"/>
                </a:lnTo>
                <a:lnTo>
                  <a:pt x="142" y="0"/>
                </a:lnTo>
                <a:lnTo>
                  <a:pt x="161" y="9"/>
                </a:lnTo>
                <a:lnTo>
                  <a:pt x="173" y="26"/>
                </a:lnTo>
                <a:lnTo>
                  <a:pt x="182" y="54"/>
                </a:lnTo>
                <a:lnTo>
                  <a:pt x="183" y="75"/>
                </a:lnTo>
                <a:lnTo>
                  <a:pt x="186" y="96"/>
                </a:lnTo>
                <a:lnTo>
                  <a:pt x="194" y="96"/>
                </a:lnTo>
                <a:lnTo>
                  <a:pt x="192" y="128"/>
                </a:lnTo>
                <a:lnTo>
                  <a:pt x="179" y="133"/>
                </a:lnTo>
                <a:lnTo>
                  <a:pt x="176" y="154"/>
                </a:lnTo>
                <a:lnTo>
                  <a:pt x="171" y="173"/>
                </a:lnTo>
                <a:lnTo>
                  <a:pt x="174" y="191"/>
                </a:lnTo>
                <a:lnTo>
                  <a:pt x="189" y="206"/>
                </a:lnTo>
                <a:lnTo>
                  <a:pt x="211" y="210"/>
                </a:lnTo>
                <a:lnTo>
                  <a:pt x="238" y="214"/>
                </a:lnTo>
                <a:lnTo>
                  <a:pt x="259" y="217"/>
                </a:lnTo>
                <a:lnTo>
                  <a:pt x="271" y="233"/>
                </a:lnTo>
                <a:lnTo>
                  <a:pt x="277" y="250"/>
                </a:lnTo>
                <a:lnTo>
                  <a:pt x="291" y="346"/>
                </a:lnTo>
                <a:lnTo>
                  <a:pt x="0" y="352"/>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31" name="Freeform 27"/>
          <p:cNvSpPr>
            <a:spLocks noChangeArrowheads="1"/>
          </p:cNvSpPr>
          <p:nvPr/>
        </p:nvSpPr>
        <p:spPr bwMode="auto">
          <a:xfrm>
            <a:off x="8970963" y="6011863"/>
            <a:ext cx="431800" cy="552450"/>
          </a:xfrm>
          <a:custGeom>
            <a:avLst/>
            <a:gdLst>
              <a:gd name="T0" fmla="*/ 6 w 272"/>
              <a:gd name="T1" fmla="*/ 269 h 348"/>
              <a:gd name="T2" fmla="*/ 16 w 272"/>
              <a:gd name="T3" fmla="*/ 242 h 348"/>
              <a:gd name="T4" fmla="*/ 45 w 272"/>
              <a:gd name="T5" fmla="*/ 222 h 348"/>
              <a:gd name="T6" fmla="*/ 74 w 272"/>
              <a:gd name="T7" fmla="*/ 215 h 348"/>
              <a:gd name="T8" fmla="*/ 97 w 272"/>
              <a:gd name="T9" fmla="*/ 207 h 348"/>
              <a:gd name="T10" fmla="*/ 108 w 272"/>
              <a:gd name="T11" fmla="*/ 189 h 348"/>
              <a:gd name="T12" fmla="*/ 109 w 272"/>
              <a:gd name="T13" fmla="*/ 163 h 348"/>
              <a:gd name="T14" fmla="*/ 97 w 272"/>
              <a:gd name="T15" fmla="*/ 155 h 348"/>
              <a:gd name="T16" fmla="*/ 91 w 272"/>
              <a:gd name="T17" fmla="*/ 144 h 348"/>
              <a:gd name="T18" fmla="*/ 88 w 272"/>
              <a:gd name="T19" fmla="*/ 134 h 348"/>
              <a:gd name="T20" fmla="*/ 85 w 272"/>
              <a:gd name="T21" fmla="*/ 108 h 348"/>
              <a:gd name="T22" fmla="*/ 85 w 272"/>
              <a:gd name="T23" fmla="*/ 108 h 348"/>
              <a:gd name="T24" fmla="*/ 80 w 272"/>
              <a:gd name="T25" fmla="*/ 86 h 348"/>
              <a:gd name="T26" fmla="*/ 86 w 272"/>
              <a:gd name="T27" fmla="*/ 55 h 348"/>
              <a:gd name="T28" fmla="*/ 100 w 272"/>
              <a:gd name="T29" fmla="*/ 34 h 348"/>
              <a:gd name="T30" fmla="*/ 116 w 272"/>
              <a:gd name="T31" fmla="*/ 10 h 348"/>
              <a:gd name="T32" fmla="*/ 153 w 272"/>
              <a:gd name="T33" fmla="*/ 0 h 348"/>
              <a:gd name="T34" fmla="*/ 178 w 272"/>
              <a:gd name="T35" fmla="*/ 14 h 348"/>
              <a:gd name="T36" fmla="*/ 193 w 272"/>
              <a:gd name="T37" fmla="*/ 30 h 348"/>
              <a:gd name="T38" fmla="*/ 204 w 272"/>
              <a:gd name="T39" fmla="*/ 40 h 348"/>
              <a:gd name="T40" fmla="*/ 206 w 272"/>
              <a:gd name="T41" fmla="*/ 55 h 348"/>
              <a:gd name="T42" fmla="*/ 214 w 272"/>
              <a:gd name="T43" fmla="*/ 63 h 348"/>
              <a:gd name="T44" fmla="*/ 219 w 272"/>
              <a:gd name="T45" fmla="*/ 79 h 348"/>
              <a:gd name="T46" fmla="*/ 206 w 272"/>
              <a:gd name="T47" fmla="*/ 107 h 348"/>
              <a:gd name="T48" fmla="*/ 209 w 272"/>
              <a:gd name="T49" fmla="*/ 121 h 348"/>
              <a:gd name="T50" fmla="*/ 201 w 272"/>
              <a:gd name="T51" fmla="*/ 141 h 348"/>
              <a:gd name="T52" fmla="*/ 193 w 272"/>
              <a:gd name="T53" fmla="*/ 146 h 348"/>
              <a:gd name="T54" fmla="*/ 193 w 272"/>
              <a:gd name="T55" fmla="*/ 155 h 348"/>
              <a:gd name="T56" fmla="*/ 177 w 272"/>
              <a:gd name="T57" fmla="*/ 171 h 348"/>
              <a:gd name="T58" fmla="*/ 183 w 272"/>
              <a:gd name="T59" fmla="*/ 205 h 348"/>
              <a:gd name="T60" fmla="*/ 201 w 272"/>
              <a:gd name="T61" fmla="*/ 223 h 348"/>
              <a:gd name="T62" fmla="*/ 224 w 272"/>
              <a:gd name="T63" fmla="*/ 233 h 348"/>
              <a:gd name="T64" fmla="*/ 255 w 272"/>
              <a:gd name="T65" fmla="*/ 245 h 348"/>
              <a:gd name="T66" fmla="*/ 265 w 272"/>
              <a:gd name="T67" fmla="*/ 261 h 348"/>
              <a:gd name="T68" fmla="*/ 265 w 272"/>
              <a:gd name="T69" fmla="*/ 297 h 348"/>
              <a:gd name="T70" fmla="*/ 272 w 272"/>
              <a:gd name="T71" fmla="*/ 324 h 348"/>
              <a:gd name="T72" fmla="*/ 265 w 272"/>
              <a:gd name="T73" fmla="*/ 348 h 348"/>
              <a:gd name="T74" fmla="*/ 0 w 272"/>
              <a:gd name="T7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348">
                <a:moveTo>
                  <a:pt x="6" y="269"/>
                </a:moveTo>
                <a:lnTo>
                  <a:pt x="16" y="242"/>
                </a:lnTo>
                <a:lnTo>
                  <a:pt x="45" y="222"/>
                </a:lnTo>
                <a:lnTo>
                  <a:pt x="74" y="215"/>
                </a:lnTo>
                <a:lnTo>
                  <a:pt x="97" y="207"/>
                </a:lnTo>
                <a:lnTo>
                  <a:pt x="108" y="189"/>
                </a:lnTo>
                <a:lnTo>
                  <a:pt x="109" y="163"/>
                </a:lnTo>
                <a:lnTo>
                  <a:pt x="97" y="155"/>
                </a:lnTo>
                <a:lnTo>
                  <a:pt x="91" y="144"/>
                </a:lnTo>
                <a:lnTo>
                  <a:pt x="88" y="134"/>
                </a:lnTo>
                <a:lnTo>
                  <a:pt x="85" y="108"/>
                </a:lnTo>
                <a:lnTo>
                  <a:pt x="85" y="108"/>
                </a:lnTo>
                <a:lnTo>
                  <a:pt x="80" y="86"/>
                </a:lnTo>
                <a:lnTo>
                  <a:pt x="86" y="55"/>
                </a:lnTo>
                <a:lnTo>
                  <a:pt x="100" y="34"/>
                </a:lnTo>
                <a:lnTo>
                  <a:pt x="116" y="10"/>
                </a:lnTo>
                <a:lnTo>
                  <a:pt x="153" y="0"/>
                </a:lnTo>
                <a:lnTo>
                  <a:pt x="178" y="14"/>
                </a:lnTo>
                <a:lnTo>
                  <a:pt x="193" y="30"/>
                </a:lnTo>
                <a:lnTo>
                  <a:pt x="204" y="40"/>
                </a:lnTo>
                <a:lnTo>
                  <a:pt x="206" y="55"/>
                </a:lnTo>
                <a:lnTo>
                  <a:pt x="214" y="63"/>
                </a:lnTo>
                <a:lnTo>
                  <a:pt x="219" y="79"/>
                </a:lnTo>
                <a:lnTo>
                  <a:pt x="206" y="107"/>
                </a:lnTo>
                <a:lnTo>
                  <a:pt x="209" y="121"/>
                </a:lnTo>
                <a:lnTo>
                  <a:pt x="201" y="141"/>
                </a:lnTo>
                <a:lnTo>
                  <a:pt x="193" y="146"/>
                </a:lnTo>
                <a:lnTo>
                  <a:pt x="193" y="155"/>
                </a:lnTo>
                <a:lnTo>
                  <a:pt x="177" y="171"/>
                </a:lnTo>
                <a:lnTo>
                  <a:pt x="183" y="205"/>
                </a:lnTo>
                <a:lnTo>
                  <a:pt x="201" y="223"/>
                </a:lnTo>
                <a:lnTo>
                  <a:pt x="224" y="233"/>
                </a:lnTo>
                <a:lnTo>
                  <a:pt x="255" y="245"/>
                </a:lnTo>
                <a:lnTo>
                  <a:pt x="265" y="261"/>
                </a:lnTo>
                <a:lnTo>
                  <a:pt x="265" y="297"/>
                </a:lnTo>
                <a:lnTo>
                  <a:pt x="272" y="324"/>
                </a:lnTo>
                <a:lnTo>
                  <a:pt x="265" y="348"/>
                </a:lnTo>
                <a:lnTo>
                  <a:pt x="0" y="347"/>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32" name="Text Box 28"/>
          <p:cNvSpPr txBox="1">
            <a:spLocks noChangeArrowheads="1"/>
          </p:cNvSpPr>
          <p:nvPr/>
        </p:nvSpPr>
        <p:spPr bwMode="auto">
          <a:xfrm>
            <a:off x="1598613" y="6223000"/>
            <a:ext cx="5891212"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r>
              <a:rPr lang="en-US" sz="2200">
                <a:solidFill>
                  <a:srgbClr val="000000"/>
                </a:solidFill>
                <a:latin typeface="Helvetica" pitchFamily="34" charset="0"/>
              </a:rPr>
              <a:t> </a:t>
            </a:r>
          </a:p>
        </p:txBody>
      </p:sp>
      <p:sp>
        <p:nvSpPr>
          <p:cNvPr id="21533" name="Text Box 29"/>
          <p:cNvSpPr txBox="1">
            <a:spLocks noChangeArrowheads="1"/>
          </p:cNvSpPr>
          <p:nvPr/>
        </p:nvSpPr>
        <p:spPr bwMode="auto">
          <a:xfrm>
            <a:off x="2774950" y="1141413"/>
            <a:ext cx="68199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3300" b="1">
                <a:solidFill>
                  <a:srgbClr val="000000"/>
                </a:solidFill>
                <a:latin typeface="Helvetica" pitchFamily="34" charset="0"/>
              </a:rPr>
              <a:t>OS/2 Containers, IPMD, and EXTRA, Part 2</a:t>
            </a:r>
          </a:p>
        </p:txBody>
      </p:sp>
      <p:sp>
        <p:nvSpPr>
          <p:cNvPr id="21534" name="Freeform 30"/>
          <p:cNvSpPr>
            <a:spLocks noChangeArrowheads="1"/>
          </p:cNvSpPr>
          <p:nvPr/>
        </p:nvSpPr>
        <p:spPr bwMode="auto">
          <a:xfrm>
            <a:off x="8269288" y="5692775"/>
            <a:ext cx="255587" cy="360363"/>
          </a:xfrm>
          <a:custGeom>
            <a:avLst/>
            <a:gdLst>
              <a:gd name="T0" fmla="*/ 2 w 161"/>
              <a:gd name="T1" fmla="*/ 139 h 227"/>
              <a:gd name="T2" fmla="*/ 6 w 161"/>
              <a:gd name="T3" fmla="*/ 115 h 227"/>
              <a:gd name="T4" fmla="*/ 20 w 161"/>
              <a:gd name="T5" fmla="*/ 104 h 227"/>
              <a:gd name="T6" fmla="*/ 36 w 161"/>
              <a:gd name="T7" fmla="*/ 102 h 227"/>
              <a:gd name="T8" fmla="*/ 51 w 161"/>
              <a:gd name="T9" fmla="*/ 99 h 227"/>
              <a:gd name="T10" fmla="*/ 56 w 161"/>
              <a:gd name="T11" fmla="*/ 91 h 227"/>
              <a:gd name="T12" fmla="*/ 56 w 161"/>
              <a:gd name="T13" fmla="*/ 78 h 227"/>
              <a:gd name="T14" fmla="*/ 51 w 161"/>
              <a:gd name="T15" fmla="*/ 71 h 227"/>
              <a:gd name="T16" fmla="*/ 51 w 161"/>
              <a:gd name="T17" fmla="*/ 65 h 227"/>
              <a:gd name="T18" fmla="*/ 47 w 161"/>
              <a:gd name="T19" fmla="*/ 61 h 227"/>
              <a:gd name="T20" fmla="*/ 43 w 161"/>
              <a:gd name="T21" fmla="*/ 50 h 227"/>
              <a:gd name="T22" fmla="*/ 44 w 161"/>
              <a:gd name="T23" fmla="*/ 48 h 227"/>
              <a:gd name="T24" fmla="*/ 40 w 161"/>
              <a:gd name="T25" fmla="*/ 39 h 227"/>
              <a:gd name="T26" fmla="*/ 44 w 161"/>
              <a:gd name="T27" fmla="*/ 23 h 227"/>
              <a:gd name="T28" fmla="*/ 52 w 161"/>
              <a:gd name="T29" fmla="*/ 14 h 227"/>
              <a:gd name="T30" fmla="*/ 64 w 161"/>
              <a:gd name="T31" fmla="*/ 3 h 227"/>
              <a:gd name="T32" fmla="*/ 85 w 161"/>
              <a:gd name="T33" fmla="*/ 0 h 227"/>
              <a:gd name="T34" fmla="*/ 100 w 161"/>
              <a:gd name="T35" fmla="*/ 7 h 227"/>
              <a:gd name="T36" fmla="*/ 106 w 161"/>
              <a:gd name="T37" fmla="*/ 14 h 227"/>
              <a:gd name="T38" fmla="*/ 115 w 161"/>
              <a:gd name="T39" fmla="*/ 18 h 227"/>
              <a:gd name="T40" fmla="*/ 115 w 161"/>
              <a:gd name="T41" fmla="*/ 25 h 227"/>
              <a:gd name="T42" fmla="*/ 115 w 161"/>
              <a:gd name="T43" fmla="*/ 31 h 227"/>
              <a:gd name="T44" fmla="*/ 122 w 161"/>
              <a:gd name="T45" fmla="*/ 37 h 227"/>
              <a:gd name="T46" fmla="*/ 116 w 161"/>
              <a:gd name="T47" fmla="*/ 48 h 227"/>
              <a:gd name="T48" fmla="*/ 117 w 161"/>
              <a:gd name="T49" fmla="*/ 57 h 227"/>
              <a:gd name="T50" fmla="*/ 112 w 161"/>
              <a:gd name="T51" fmla="*/ 65 h 227"/>
              <a:gd name="T52" fmla="*/ 108 w 161"/>
              <a:gd name="T53" fmla="*/ 68 h 227"/>
              <a:gd name="T54" fmla="*/ 108 w 161"/>
              <a:gd name="T55" fmla="*/ 74 h 227"/>
              <a:gd name="T56" fmla="*/ 104 w 161"/>
              <a:gd name="T57" fmla="*/ 82 h 227"/>
              <a:gd name="T58" fmla="*/ 101 w 161"/>
              <a:gd name="T59" fmla="*/ 91 h 227"/>
              <a:gd name="T60" fmla="*/ 111 w 161"/>
              <a:gd name="T61" fmla="*/ 99 h 227"/>
              <a:gd name="T62" fmla="*/ 128 w 161"/>
              <a:gd name="T63" fmla="*/ 106 h 227"/>
              <a:gd name="T64" fmla="*/ 147 w 161"/>
              <a:gd name="T65" fmla="*/ 114 h 227"/>
              <a:gd name="T66" fmla="*/ 153 w 161"/>
              <a:gd name="T67" fmla="*/ 124 h 227"/>
              <a:gd name="T68" fmla="*/ 158 w 161"/>
              <a:gd name="T69" fmla="*/ 136 h 227"/>
              <a:gd name="T70" fmla="*/ 161 w 161"/>
              <a:gd name="T71" fmla="*/ 159 h 227"/>
              <a:gd name="T72" fmla="*/ 161 w 161"/>
              <a:gd name="T73" fmla="*/ 216 h 227"/>
              <a:gd name="T74" fmla="*/ 0 w 161"/>
              <a:gd name="T7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227">
                <a:moveTo>
                  <a:pt x="2" y="139"/>
                </a:moveTo>
                <a:lnTo>
                  <a:pt x="6" y="115"/>
                </a:lnTo>
                <a:lnTo>
                  <a:pt x="20" y="104"/>
                </a:lnTo>
                <a:lnTo>
                  <a:pt x="36" y="102"/>
                </a:lnTo>
                <a:lnTo>
                  <a:pt x="51" y="99"/>
                </a:lnTo>
                <a:lnTo>
                  <a:pt x="56" y="91"/>
                </a:lnTo>
                <a:lnTo>
                  <a:pt x="56" y="78"/>
                </a:lnTo>
                <a:lnTo>
                  <a:pt x="51" y="71"/>
                </a:lnTo>
                <a:lnTo>
                  <a:pt x="51" y="65"/>
                </a:lnTo>
                <a:lnTo>
                  <a:pt x="47" y="61"/>
                </a:lnTo>
                <a:lnTo>
                  <a:pt x="43" y="50"/>
                </a:lnTo>
                <a:lnTo>
                  <a:pt x="44" y="48"/>
                </a:lnTo>
                <a:lnTo>
                  <a:pt x="40" y="39"/>
                </a:lnTo>
                <a:lnTo>
                  <a:pt x="44" y="23"/>
                </a:lnTo>
                <a:lnTo>
                  <a:pt x="52" y="14"/>
                </a:lnTo>
                <a:lnTo>
                  <a:pt x="64" y="3"/>
                </a:lnTo>
                <a:lnTo>
                  <a:pt x="85" y="0"/>
                </a:lnTo>
                <a:lnTo>
                  <a:pt x="100" y="7"/>
                </a:lnTo>
                <a:lnTo>
                  <a:pt x="106" y="14"/>
                </a:lnTo>
                <a:lnTo>
                  <a:pt x="115" y="18"/>
                </a:lnTo>
                <a:lnTo>
                  <a:pt x="115" y="25"/>
                </a:lnTo>
                <a:lnTo>
                  <a:pt x="115" y="31"/>
                </a:lnTo>
                <a:lnTo>
                  <a:pt x="122" y="37"/>
                </a:lnTo>
                <a:lnTo>
                  <a:pt x="116" y="48"/>
                </a:lnTo>
                <a:lnTo>
                  <a:pt x="117" y="57"/>
                </a:lnTo>
                <a:lnTo>
                  <a:pt x="112" y="65"/>
                </a:lnTo>
                <a:lnTo>
                  <a:pt x="108" y="68"/>
                </a:lnTo>
                <a:lnTo>
                  <a:pt x="108" y="74"/>
                </a:lnTo>
                <a:lnTo>
                  <a:pt x="104" y="82"/>
                </a:lnTo>
                <a:lnTo>
                  <a:pt x="101" y="91"/>
                </a:lnTo>
                <a:lnTo>
                  <a:pt x="111" y="99"/>
                </a:lnTo>
                <a:lnTo>
                  <a:pt x="128" y="106"/>
                </a:lnTo>
                <a:lnTo>
                  <a:pt x="147" y="114"/>
                </a:lnTo>
                <a:lnTo>
                  <a:pt x="153" y="124"/>
                </a:lnTo>
                <a:lnTo>
                  <a:pt x="158" y="136"/>
                </a:lnTo>
                <a:lnTo>
                  <a:pt x="161" y="159"/>
                </a:lnTo>
                <a:lnTo>
                  <a:pt x="161" y="216"/>
                </a:lnTo>
                <a:lnTo>
                  <a:pt x="0" y="227"/>
                </a:lnTo>
                <a:close/>
              </a:path>
            </a:pathLst>
          </a:custGeom>
          <a:solidFill>
            <a:srgbClr val="464646"/>
          </a:solidFill>
          <a:ln>
            <a:noFill/>
          </a:ln>
          <a:effectLst/>
          <a:extLst>
            <a:ext uri="{91240B29-F687-4F45-9708-019B960494DF}">
              <a14:hiddenLine xmlns:a14="http://schemas.microsoft.com/office/drawing/2010/main" w="12700">
                <a:solidFill>
                  <a:srgbClr val="4646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35" name="Freeform 31"/>
          <p:cNvSpPr>
            <a:spLocks noChangeArrowheads="1"/>
          </p:cNvSpPr>
          <p:nvPr/>
        </p:nvSpPr>
        <p:spPr bwMode="auto">
          <a:xfrm>
            <a:off x="8459788" y="5673725"/>
            <a:ext cx="279400" cy="346075"/>
          </a:xfrm>
          <a:custGeom>
            <a:avLst/>
            <a:gdLst>
              <a:gd name="T0" fmla="*/ 5 w 176"/>
              <a:gd name="T1" fmla="*/ 213 h 218"/>
              <a:gd name="T2" fmla="*/ 3 w 176"/>
              <a:gd name="T3" fmla="*/ 148 h 218"/>
              <a:gd name="T4" fmla="*/ 8 w 176"/>
              <a:gd name="T5" fmla="*/ 131 h 218"/>
              <a:gd name="T6" fmla="*/ 22 w 176"/>
              <a:gd name="T7" fmla="*/ 116 h 218"/>
              <a:gd name="T8" fmla="*/ 36 w 176"/>
              <a:gd name="T9" fmla="*/ 111 h 218"/>
              <a:gd name="T10" fmla="*/ 30 w 176"/>
              <a:gd name="T11" fmla="*/ 99 h 218"/>
              <a:gd name="T12" fmla="*/ 38 w 176"/>
              <a:gd name="T13" fmla="*/ 79 h 218"/>
              <a:gd name="T14" fmla="*/ 38 w 176"/>
              <a:gd name="T15" fmla="*/ 54 h 218"/>
              <a:gd name="T16" fmla="*/ 33 w 176"/>
              <a:gd name="T17" fmla="*/ 35 h 218"/>
              <a:gd name="T18" fmla="*/ 42 w 176"/>
              <a:gd name="T19" fmla="*/ 12 h 218"/>
              <a:gd name="T20" fmla="*/ 63 w 176"/>
              <a:gd name="T21" fmla="*/ 2 h 218"/>
              <a:gd name="T22" fmla="*/ 69 w 176"/>
              <a:gd name="T23" fmla="*/ 2 h 218"/>
              <a:gd name="T24" fmla="*/ 77 w 176"/>
              <a:gd name="T25" fmla="*/ 4 h 218"/>
              <a:gd name="T26" fmla="*/ 85 w 176"/>
              <a:gd name="T27" fmla="*/ 2 h 218"/>
              <a:gd name="T28" fmla="*/ 104 w 176"/>
              <a:gd name="T29" fmla="*/ 18 h 218"/>
              <a:gd name="T30" fmla="*/ 114 w 176"/>
              <a:gd name="T31" fmla="*/ 43 h 218"/>
              <a:gd name="T32" fmla="*/ 118 w 176"/>
              <a:gd name="T33" fmla="*/ 68 h 218"/>
              <a:gd name="T34" fmla="*/ 120 w 176"/>
              <a:gd name="T35" fmla="*/ 86 h 218"/>
              <a:gd name="T36" fmla="*/ 120 w 176"/>
              <a:gd name="T37" fmla="*/ 101 h 218"/>
              <a:gd name="T38" fmla="*/ 118 w 176"/>
              <a:gd name="T39" fmla="*/ 107 h 218"/>
              <a:gd name="T40" fmla="*/ 129 w 176"/>
              <a:gd name="T41" fmla="*/ 114 h 218"/>
              <a:gd name="T42" fmla="*/ 145 w 176"/>
              <a:gd name="T43" fmla="*/ 122 h 218"/>
              <a:gd name="T44" fmla="*/ 174 w 176"/>
              <a:gd name="T45" fmla="*/ 160 h 218"/>
              <a:gd name="T46" fmla="*/ 174 w 176"/>
              <a:gd name="T47" fmla="*/ 177 h 218"/>
              <a:gd name="T48" fmla="*/ 175 w 176"/>
              <a:gd name="T49" fmla="*/ 213 h 218"/>
              <a:gd name="T50" fmla="*/ 5 w 176"/>
              <a:gd name="T51" fmla="*/ 2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218">
                <a:moveTo>
                  <a:pt x="5" y="213"/>
                </a:moveTo>
                <a:cubicBezTo>
                  <a:pt x="0" y="213"/>
                  <a:pt x="2" y="153"/>
                  <a:pt x="3" y="148"/>
                </a:cubicBezTo>
                <a:cubicBezTo>
                  <a:pt x="4" y="142"/>
                  <a:pt x="6" y="134"/>
                  <a:pt x="8" y="131"/>
                </a:cubicBezTo>
                <a:cubicBezTo>
                  <a:pt x="11" y="127"/>
                  <a:pt x="18" y="120"/>
                  <a:pt x="22" y="116"/>
                </a:cubicBezTo>
                <a:cubicBezTo>
                  <a:pt x="24" y="114"/>
                  <a:pt x="36" y="113"/>
                  <a:pt x="36" y="111"/>
                </a:cubicBezTo>
                <a:cubicBezTo>
                  <a:pt x="36" y="108"/>
                  <a:pt x="30" y="103"/>
                  <a:pt x="30" y="99"/>
                </a:cubicBezTo>
                <a:cubicBezTo>
                  <a:pt x="30" y="93"/>
                  <a:pt x="36" y="84"/>
                  <a:pt x="38" y="79"/>
                </a:cubicBezTo>
                <a:cubicBezTo>
                  <a:pt x="38" y="72"/>
                  <a:pt x="38" y="60"/>
                  <a:pt x="38" y="54"/>
                </a:cubicBezTo>
                <a:cubicBezTo>
                  <a:pt x="36" y="49"/>
                  <a:pt x="33" y="40"/>
                  <a:pt x="33" y="35"/>
                </a:cubicBezTo>
                <a:cubicBezTo>
                  <a:pt x="33" y="29"/>
                  <a:pt x="39" y="16"/>
                  <a:pt x="42" y="12"/>
                </a:cubicBezTo>
                <a:cubicBezTo>
                  <a:pt x="47" y="7"/>
                  <a:pt x="57" y="2"/>
                  <a:pt x="63" y="2"/>
                </a:cubicBezTo>
                <a:cubicBezTo>
                  <a:pt x="64" y="0"/>
                  <a:pt x="67" y="2"/>
                  <a:pt x="69" y="2"/>
                </a:cubicBezTo>
                <a:cubicBezTo>
                  <a:pt x="71" y="2"/>
                  <a:pt x="75" y="4"/>
                  <a:pt x="77" y="4"/>
                </a:cubicBezTo>
                <a:cubicBezTo>
                  <a:pt x="78" y="4"/>
                  <a:pt x="84" y="2"/>
                  <a:pt x="85" y="2"/>
                </a:cubicBezTo>
                <a:cubicBezTo>
                  <a:pt x="90" y="4"/>
                  <a:pt x="101" y="14"/>
                  <a:pt x="104" y="18"/>
                </a:cubicBezTo>
                <a:cubicBezTo>
                  <a:pt x="107" y="23"/>
                  <a:pt x="111" y="37"/>
                  <a:pt x="114" y="43"/>
                </a:cubicBezTo>
                <a:cubicBezTo>
                  <a:pt x="116" y="49"/>
                  <a:pt x="118" y="60"/>
                  <a:pt x="118" y="68"/>
                </a:cubicBezTo>
                <a:cubicBezTo>
                  <a:pt x="120" y="72"/>
                  <a:pt x="120" y="83"/>
                  <a:pt x="120" y="86"/>
                </a:cubicBezTo>
                <a:cubicBezTo>
                  <a:pt x="120" y="90"/>
                  <a:pt x="120" y="98"/>
                  <a:pt x="120" y="101"/>
                </a:cubicBezTo>
                <a:cubicBezTo>
                  <a:pt x="120" y="103"/>
                  <a:pt x="118" y="105"/>
                  <a:pt x="118" y="107"/>
                </a:cubicBezTo>
                <a:cubicBezTo>
                  <a:pt x="120" y="111"/>
                  <a:pt x="127" y="114"/>
                  <a:pt x="129" y="114"/>
                </a:cubicBezTo>
                <a:cubicBezTo>
                  <a:pt x="135" y="116"/>
                  <a:pt x="139" y="120"/>
                  <a:pt x="145" y="122"/>
                </a:cubicBezTo>
                <a:cubicBezTo>
                  <a:pt x="147" y="123"/>
                  <a:pt x="174" y="159"/>
                  <a:pt x="174" y="160"/>
                </a:cubicBezTo>
                <a:cubicBezTo>
                  <a:pt x="176" y="177"/>
                  <a:pt x="172" y="161"/>
                  <a:pt x="174" y="177"/>
                </a:cubicBezTo>
                <a:cubicBezTo>
                  <a:pt x="174" y="189"/>
                  <a:pt x="176" y="213"/>
                  <a:pt x="175" y="213"/>
                </a:cubicBezTo>
                <a:cubicBezTo>
                  <a:pt x="122" y="214"/>
                  <a:pt x="47" y="218"/>
                  <a:pt x="5" y="213"/>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36" name="Freeform 32"/>
          <p:cNvSpPr>
            <a:spLocks noChangeArrowheads="1"/>
          </p:cNvSpPr>
          <p:nvPr/>
        </p:nvSpPr>
        <p:spPr bwMode="auto">
          <a:xfrm>
            <a:off x="8721725" y="5672138"/>
            <a:ext cx="307975" cy="352425"/>
          </a:xfrm>
          <a:custGeom>
            <a:avLst/>
            <a:gdLst>
              <a:gd name="T0" fmla="*/ 172 w 194"/>
              <a:gd name="T1" fmla="*/ 215 h 222"/>
              <a:gd name="T2" fmla="*/ 160 w 194"/>
              <a:gd name="T3" fmla="*/ 115 h 222"/>
              <a:gd name="T4" fmla="*/ 148 w 194"/>
              <a:gd name="T5" fmla="*/ 110 h 222"/>
              <a:gd name="T6" fmla="*/ 127 w 194"/>
              <a:gd name="T7" fmla="*/ 101 h 222"/>
              <a:gd name="T8" fmla="*/ 103 w 194"/>
              <a:gd name="T9" fmla="*/ 89 h 222"/>
              <a:gd name="T10" fmla="*/ 103 w 194"/>
              <a:gd name="T11" fmla="*/ 74 h 222"/>
              <a:gd name="T12" fmla="*/ 106 w 194"/>
              <a:gd name="T13" fmla="*/ 69 h 222"/>
              <a:gd name="T14" fmla="*/ 114 w 194"/>
              <a:gd name="T15" fmla="*/ 61 h 222"/>
              <a:gd name="T16" fmla="*/ 117 w 194"/>
              <a:gd name="T17" fmla="*/ 45 h 222"/>
              <a:gd name="T18" fmla="*/ 115 w 194"/>
              <a:gd name="T19" fmla="*/ 38 h 222"/>
              <a:gd name="T20" fmla="*/ 112 w 194"/>
              <a:gd name="T21" fmla="*/ 13 h 222"/>
              <a:gd name="T22" fmla="*/ 92 w 194"/>
              <a:gd name="T23" fmla="*/ 3 h 222"/>
              <a:gd name="T24" fmla="*/ 71 w 194"/>
              <a:gd name="T25" fmla="*/ 0 h 222"/>
              <a:gd name="T26" fmla="*/ 55 w 194"/>
              <a:gd name="T27" fmla="*/ 3 h 222"/>
              <a:gd name="T28" fmla="*/ 47 w 194"/>
              <a:gd name="T29" fmla="*/ 17 h 222"/>
              <a:gd name="T30" fmla="*/ 49 w 194"/>
              <a:gd name="T31" fmla="*/ 40 h 222"/>
              <a:gd name="T32" fmla="*/ 46 w 194"/>
              <a:gd name="T33" fmla="*/ 44 h 222"/>
              <a:gd name="T34" fmla="*/ 49 w 194"/>
              <a:gd name="T35" fmla="*/ 58 h 222"/>
              <a:gd name="T36" fmla="*/ 55 w 194"/>
              <a:gd name="T37" fmla="*/ 67 h 222"/>
              <a:gd name="T38" fmla="*/ 62 w 194"/>
              <a:gd name="T39" fmla="*/ 74 h 222"/>
              <a:gd name="T40" fmla="*/ 63 w 194"/>
              <a:gd name="T41" fmla="*/ 88 h 222"/>
              <a:gd name="T42" fmla="*/ 51 w 194"/>
              <a:gd name="T43" fmla="*/ 94 h 222"/>
              <a:gd name="T44" fmla="*/ 37 w 194"/>
              <a:gd name="T45" fmla="*/ 94 h 222"/>
              <a:gd name="T46" fmla="*/ 13 w 194"/>
              <a:gd name="T47" fmla="*/ 94 h 222"/>
              <a:gd name="T48" fmla="*/ 11 w 194"/>
              <a:gd name="T49" fmla="*/ 109 h 222"/>
              <a:gd name="T50" fmla="*/ 5 w 194"/>
              <a:gd name="T51" fmla="*/ 121 h 222"/>
              <a:gd name="T52" fmla="*/ 0 w 194"/>
              <a:gd name="T53" fmla="*/ 157 h 222"/>
              <a:gd name="T54" fmla="*/ 0 w 194"/>
              <a:gd name="T55" fmla="*/ 218 h 222"/>
              <a:gd name="T56" fmla="*/ 172 w 194"/>
              <a:gd name="T57" fmla="*/ 21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4" h="222">
                <a:moveTo>
                  <a:pt x="172" y="215"/>
                </a:moveTo>
                <a:cubicBezTo>
                  <a:pt x="194" y="214"/>
                  <a:pt x="172" y="132"/>
                  <a:pt x="160" y="115"/>
                </a:cubicBezTo>
                <a:cubicBezTo>
                  <a:pt x="158" y="112"/>
                  <a:pt x="151" y="112"/>
                  <a:pt x="148" y="110"/>
                </a:cubicBezTo>
                <a:cubicBezTo>
                  <a:pt x="140" y="108"/>
                  <a:pt x="132" y="104"/>
                  <a:pt x="127" y="101"/>
                </a:cubicBezTo>
                <a:cubicBezTo>
                  <a:pt x="122" y="99"/>
                  <a:pt x="107" y="94"/>
                  <a:pt x="103" y="89"/>
                </a:cubicBezTo>
                <a:cubicBezTo>
                  <a:pt x="102" y="87"/>
                  <a:pt x="102" y="78"/>
                  <a:pt x="103" y="74"/>
                </a:cubicBezTo>
                <a:cubicBezTo>
                  <a:pt x="103" y="74"/>
                  <a:pt x="103" y="71"/>
                  <a:pt x="106" y="69"/>
                </a:cubicBezTo>
                <a:cubicBezTo>
                  <a:pt x="107" y="66"/>
                  <a:pt x="114" y="61"/>
                  <a:pt x="114" y="61"/>
                </a:cubicBezTo>
                <a:cubicBezTo>
                  <a:pt x="116" y="58"/>
                  <a:pt x="117" y="49"/>
                  <a:pt x="117" y="45"/>
                </a:cubicBezTo>
                <a:cubicBezTo>
                  <a:pt x="119" y="41"/>
                  <a:pt x="115" y="41"/>
                  <a:pt x="115" y="38"/>
                </a:cubicBezTo>
                <a:cubicBezTo>
                  <a:pt x="115" y="31"/>
                  <a:pt x="114" y="17"/>
                  <a:pt x="112" y="13"/>
                </a:cubicBezTo>
                <a:cubicBezTo>
                  <a:pt x="107" y="8"/>
                  <a:pt x="97" y="3"/>
                  <a:pt x="92" y="3"/>
                </a:cubicBezTo>
                <a:cubicBezTo>
                  <a:pt x="87" y="0"/>
                  <a:pt x="76" y="0"/>
                  <a:pt x="71" y="0"/>
                </a:cubicBezTo>
                <a:cubicBezTo>
                  <a:pt x="66" y="0"/>
                  <a:pt x="58" y="3"/>
                  <a:pt x="55" y="3"/>
                </a:cubicBezTo>
                <a:cubicBezTo>
                  <a:pt x="52" y="5"/>
                  <a:pt x="49" y="15"/>
                  <a:pt x="47" y="17"/>
                </a:cubicBezTo>
                <a:cubicBezTo>
                  <a:pt x="46" y="21"/>
                  <a:pt x="49" y="34"/>
                  <a:pt x="49" y="40"/>
                </a:cubicBezTo>
                <a:cubicBezTo>
                  <a:pt x="49" y="42"/>
                  <a:pt x="46" y="41"/>
                  <a:pt x="46" y="44"/>
                </a:cubicBezTo>
                <a:cubicBezTo>
                  <a:pt x="46" y="46"/>
                  <a:pt x="47" y="55"/>
                  <a:pt x="49" y="58"/>
                </a:cubicBezTo>
                <a:cubicBezTo>
                  <a:pt x="49" y="61"/>
                  <a:pt x="55" y="66"/>
                  <a:pt x="55" y="67"/>
                </a:cubicBezTo>
                <a:cubicBezTo>
                  <a:pt x="63" y="76"/>
                  <a:pt x="61" y="71"/>
                  <a:pt x="62" y="74"/>
                </a:cubicBezTo>
                <a:cubicBezTo>
                  <a:pt x="63" y="77"/>
                  <a:pt x="63" y="87"/>
                  <a:pt x="63" y="88"/>
                </a:cubicBezTo>
                <a:cubicBezTo>
                  <a:pt x="63" y="91"/>
                  <a:pt x="54" y="91"/>
                  <a:pt x="51" y="94"/>
                </a:cubicBezTo>
                <a:cubicBezTo>
                  <a:pt x="47" y="94"/>
                  <a:pt x="40" y="94"/>
                  <a:pt x="37" y="94"/>
                </a:cubicBezTo>
                <a:cubicBezTo>
                  <a:pt x="32" y="94"/>
                  <a:pt x="18" y="91"/>
                  <a:pt x="13" y="94"/>
                </a:cubicBezTo>
                <a:cubicBezTo>
                  <a:pt x="11" y="94"/>
                  <a:pt x="13" y="106"/>
                  <a:pt x="11" y="109"/>
                </a:cubicBezTo>
                <a:cubicBezTo>
                  <a:pt x="9" y="112"/>
                  <a:pt x="6" y="117"/>
                  <a:pt x="5" y="121"/>
                </a:cubicBezTo>
                <a:cubicBezTo>
                  <a:pt x="3" y="130"/>
                  <a:pt x="0" y="149"/>
                  <a:pt x="0" y="157"/>
                </a:cubicBezTo>
                <a:cubicBezTo>
                  <a:pt x="0" y="172"/>
                  <a:pt x="0" y="218"/>
                  <a:pt x="0" y="218"/>
                </a:cubicBezTo>
                <a:cubicBezTo>
                  <a:pt x="43" y="222"/>
                  <a:pt x="99" y="219"/>
                  <a:pt x="172" y="215"/>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37" name="Freeform 33"/>
          <p:cNvSpPr>
            <a:spLocks noChangeArrowheads="1"/>
          </p:cNvSpPr>
          <p:nvPr/>
        </p:nvSpPr>
        <p:spPr bwMode="auto">
          <a:xfrm>
            <a:off x="8921750" y="5676900"/>
            <a:ext cx="292100" cy="354013"/>
          </a:xfrm>
          <a:custGeom>
            <a:avLst/>
            <a:gdLst>
              <a:gd name="T0" fmla="*/ 165 w 184"/>
              <a:gd name="T1" fmla="*/ 221 h 223"/>
              <a:gd name="T2" fmla="*/ 148 w 184"/>
              <a:gd name="T3" fmla="*/ 116 h 223"/>
              <a:gd name="T4" fmla="*/ 137 w 184"/>
              <a:gd name="T5" fmla="*/ 112 h 223"/>
              <a:gd name="T6" fmla="*/ 111 w 184"/>
              <a:gd name="T7" fmla="*/ 106 h 223"/>
              <a:gd name="T8" fmla="*/ 103 w 184"/>
              <a:gd name="T9" fmla="*/ 95 h 223"/>
              <a:gd name="T10" fmla="*/ 103 w 184"/>
              <a:gd name="T11" fmla="*/ 86 h 223"/>
              <a:gd name="T12" fmla="*/ 111 w 184"/>
              <a:gd name="T13" fmla="*/ 71 h 223"/>
              <a:gd name="T14" fmla="*/ 118 w 184"/>
              <a:gd name="T15" fmla="*/ 55 h 223"/>
              <a:gd name="T16" fmla="*/ 113 w 184"/>
              <a:gd name="T17" fmla="*/ 19 h 223"/>
              <a:gd name="T18" fmla="*/ 91 w 184"/>
              <a:gd name="T19" fmla="*/ 0 h 223"/>
              <a:gd name="T20" fmla="*/ 81 w 184"/>
              <a:gd name="T21" fmla="*/ 3 h 223"/>
              <a:gd name="T22" fmla="*/ 69 w 184"/>
              <a:gd name="T23" fmla="*/ 0 h 223"/>
              <a:gd name="T24" fmla="*/ 50 w 184"/>
              <a:gd name="T25" fmla="*/ 14 h 223"/>
              <a:gd name="T26" fmla="*/ 50 w 184"/>
              <a:gd name="T27" fmla="*/ 46 h 223"/>
              <a:gd name="T28" fmla="*/ 46 w 184"/>
              <a:gd name="T29" fmla="*/ 51 h 223"/>
              <a:gd name="T30" fmla="*/ 46 w 184"/>
              <a:gd name="T31" fmla="*/ 58 h 223"/>
              <a:gd name="T32" fmla="*/ 52 w 184"/>
              <a:gd name="T33" fmla="*/ 71 h 223"/>
              <a:gd name="T34" fmla="*/ 60 w 184"/>
              <a:gd name="T35" fmla="*/ 81 h 223"/>
              <a:gd name="T36" fmla="*/ 62 w 184"/>
              <a:gd name="T37" fmla="*/ 88 h 223"/>
              <a:gd name="T38" fmla="*/ 60 w 184"/>
              <a:gd name="T39" fmla="*/ 98 h 223"/>
              <a:gd name="T40" fmla="*/ 46 w 184"/>
              <a:gd name="T41" fmla="*/ 106 h 223"/>
              <a:gd name="T42" fmla="*/ 25 w 184"/>
              <a:gd name="T43" fmla="*/ 107 h 223"/>
              <a:gd name="T44" fmla="*/ 8 w 184"/>
              <a:gd name="T45" fmla="*/ 114 h 223"/>
              <a:gd name="T46" fmla="*/ 4 w 184"/>
              <a:gd name="T47" fmla="*/ 133 h 223"/>
              <a:gd name="T48" fmla="*/ 1 w 184"/>
              <a:gd name="T49" fmla="*/ 181 h 223"/>
              <a:gd name="T50" fmla="*/ 0 w 184"/>
              <a:gd name="T51" fmla="*/ 219 h 223"/>
              <a:gd name="T52" fmla="*/ 165 w 184"/>
              <a:gd name="T53" fmla="*/ 2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23">
                <a:moveTo>
                  <a:pt x="165" y="221"/>
                </a:moveTo>
                <a:cubicBezTo>
                  <a:pt x="184" y="220"/>
                  <a:pt x="158" y="134"/>
                  <a:pt x="148" y="116"/>
                </a:cubicBezTo>
                <a:cubicBezTo>
                  <a:pt x="146" y="114"/>
                  <a:pt x="140" y="114"/>
                  <a:pt x="137" y="112"/>
                </a:cubicBezTo>
                <a:cubicBezTo>
                  <a:pt x="132" y="111"/>
                  <a:pt x="118" y="107"/>
                  <a:pt x="111" y="106"/>
                </a:cubicBezTo>
                <a:cubicBezTo>
                  <a:pt x="108" y="103"/>
                  <a:pt x="106" y="100"/>
                  <a:pt x="103" y="95"/>
                </a:cubicBezTo>
                <a:cubicBezTo>
                  <a:pt x="101" y="91"/>
                  <a:pt x="101" y="91"/>
                  <a:pt x="103" y="86"/>
                </a:cubicBezTo>
                <a:cubicBezTo>
                  <a:pt x="104" y="84"/>
                  <a:pt x="110" y="73"/>
                  <a:pt x="111" y="71"/>
                </a:cubicBezTo>
                <a:cubicBezTo>
                  <a:pt x="113" y="67"/>
                  <a:pt x="118" y="57"/>
                  <a:pt x="118" y="55"/>
                </a:cubicBezTo>
                <a:cubicBezTo>
                  <a:pt x="118" y="48"/>
                  <a:pt x="117" y="24"/>
                  <a:pt x="113" y="19"/>
                </a:cubicBezTo>
                <a:cubicBezTo>
                  <a:pt x="109" y="13"/>
                  <a:pt x="96" y="0"/>
                  <a:pt x="91" y="0"/>
                </a:cubicBezTo>
                <a:cubicBezTo>
                  <a:pt x="87" y="0"/>
                  <a:pt x="76" y="1"/>
                  <a:pt x="81" y="3"/>
                </a:cubicBezTo>
                <a:cubicBezTo>
                  <a:pt x="83" y="3"/>
                  <a:pt x="73" y="0"/>
                  <a:pt x="69" y="0"/>
                </a:cubicBezTo>
                <a:cubicBezTo>
                  <a:pt x="66" y="0"/>
                  <a:pt x="52" y="12"/>
                  <a:pt x="50" y="14"/>
                </a:cubicBezTo>
                <a:cubicBezTo>
                  <a:pt x="49" y="18"/>
                  <a:pt x="50" y="42"/>
                  <a:pt x="50" y="46"/>
                </a:cubicBezTo>
                <a:cubicBezTo>
                  <a:pt x="49" y="47"/>
                  <a:pt x="46" y="49"/>
                  <a:pt x="46" y="51"/>
                </a:cubicBezTo>
                <a:cubicBezTo>
                  <a:pt x="46" y="55"/>
                  <a:pt x="46" y="55"/>
                  <a:pt x="46" y="58"/>
                </a:cubicBezTo>
                <a:cubicBezTo>
                  <a:pt x="46" y="63"/>
                  <a:pt x="52" y="68"/>
                  <a:pt x="52" y="71"/>
                </a:cubicBezTo>
                <a:cubicBezTo>
                  <a:pt x="56" y="72"/>
                  <a:pt x="60" y="79"/>
                  <a:pt x="60" y="81"/>
                </a:cubicBezTo>
                <a:cubicBezTo>
                  <a:pt x="64" y="86"/>
                  <a:pt x="60" y="86"/>
                  <a:pt x="62" y="88"/>
                </a:cubicBezTo>
                <a:cubicBezTo>
                  <a:pt x="62" y="91"/>
                  <a:pt x="64" y="96"/>
                  <a:pt x="60" y="98"/>
                </a:cubicBezTo>
                <a:cubicBezTo>
                  <a:pt x="56" y="99"/>
                  <a:pt x="50" y="105"/>
                  <a:pt x="46" y="106"/>
                </a:cubicBezTo>
                <a:cubicBezTo>
                  <a:pt x="42" y="106"/>
                  <a:pt x="30" y="105"/>
                  <a:pt x="25" y="107"/>
                </a:cubicBezTo>
                <a:cubicBezTo>
                  <a:pt x="19" y="109"/>
                  <a:pt x="11" y="112"/>
                  <a:pt x="8" y="114"/>
                </a:cubicBezTo>
                <a:cubicBezTo>
                  <a:pt x="7" y="114"/>
                  <a:pt x="6" y="129"/>
                  <a:pt x="4" y="133"/>
                </a:cubicBezTo>
                <a:cubicBezTo>
                  <a:pt x="3" y="142"/>
                  <a:pt x="1" y="173"/>
                  <a:pt x="1" y="181"/>
                </a:cubicBezTo>
                <a:cubicBezTo>
                  <a:pt x="0" y="193"/>
                  <a:pt x="1" y="203"/>
                  <a:pt x="0" y="219"/>
                </a:cubicBezTo>
                <a:cubicBezTo>
                  <a:pt x="0" y="219"/>
                  <a:pt x="84" y="223"/>
                  <a:pt x="165" y="221"/>
                </a:cubicBezTo>
                <a:close/>
              </a:path>
            </a:pathLst>
          </a:custGeom>
          <a:solidFill>
            <a:srgbClr val="5A5A5A"/>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38" name="Freeform 34"/>
          <p:cNvSpPr>
            <a:spLocks noChangeArrowheads="1"/>
          </p:cNvSpPr>
          <p:nvPr/>
        </p:nvSpPr>
        <p:spPr bwMode="auto">
          <a:xfrm>
            <a:off x="8269288" y="5776913"/>
            <a:ext cx="285750" cy="365125"/>
          </a:xfrm>
          <a:custGeom>
            <a:avLst/>
            <a:gdLst>
              <a:gd name="T0" fmla="*/ 0 w 180"/>
              <a:gd name="T1" fmla="*/ 227 h 230"/>
              <a:gd name="T2" fmla="*/ 0 w 180"/>
              <a:gd name="T3" fmla="*/ 145 h 230"/>
              <a:gd name="T4" fmla="*/ 13 w 180"/>
              <a:gd name="T5" fmla="*/ 129 h 230"/>
              <a:gd name="T6" fmla="*/ 34 w 180"/>
              <a:gd name="T7" fmla="*/ 121 h 230"/>
              <a:gd name="T8" fmla="*/ 47 w 180"/>
              <a:gd name="T9" fmla="*/ 115 h 230"/>
              <a:gd name="T10" fmla="*/ 60 w 180"/>
              <a:gd name="T11" fmla="*/ 110 h 230"/>
              <a:gd name="T12" fmla="*/ 66 w 180"/>
              <a:gd name="T13" fmla="*/ 102 h 230"/>
              <a:gd name="T14" fmla="*/ 66 w 180"/>
              <a:gd name="T15" fmla="*/ 96 h 230"/>
              <a:gd name="T16" fmla="*/ 65 w 180"/>
              <a:gd name="T17" fmla="*/ 91 h 230"/>
              <a:gd name="T18" fmla="*/ 54 w 180"/>
              <a:gd name="T19" fmla="*/ 88 h 230"/>
              <a:gd name="T20" fmla="*/ 48 w 180"/>
              <a:gd name="T21" fmla="*/ 66 h 230"/>
              <a:gd name="T22" fmla="*/ 51 w 180"/>
              <a:gd name="T23" fmla="*/ 40 h 230"/>
              <a:gd name="T24" fmla="*/ 54 w 180"/>
              <a:gd name="T25" fmla="*/ 19 h 230"/>
              <a:gd name="T26" fmla="*/ 68 w 180"/>
              <a:gd name="T27" fmla="*/ 4 h 230"/>
              <a:gd name="T28" fmla="*/ 77 w 180"/>
              <a:gd name="T29" fmla="*/ 0 h 230"/>
              <a:gd name="T30" fmla="*/ 85 w 180"/>
              <a:gd name="T31" fmla="*/ 1 h 230"/>
              <a:gd name="T32" fmla="*/ 91 w 180"/>
              <a:gd name="T33" fmla="*/ 3 h 230"/>
              <a:gd name="T34" fmla="*/ 95 w 180"/>
              <a:gd name="T35" fmla="*/ 0 h 230"/>
              <a:gd name="T36" fmla="*/ 111 w 180"/>
              <a:gd name="T37" fmla="*/ 8 h 230"/>
              <a:gd name="T38" fmla="*/ 125 w 180"/>
              <a:gd name="T39" fmla="*/ 35 h 230"/>
              <a:gd name="T40" fmla="*/ 133 w 180"/>
              <a:gd name="T41" fmla="*/ 57 h 230"/>
              <a:gd name="T42" fmla="*/ 133 w 180"/>
              <a:gd name="T43" fmla="*/ 77 h 230"/>
              <a:gd name="T44" fmla="*/ 125 w 180"/>
              <a:gd name="T45" fmla="*/ 91 h 230"/>
              <a:gd name="T46" fmla="*/ 115 w 180"/>
              <a:gd name="T47" fmla="*/ 97 h 230"/>
              <a:gd name="T48" fmla="*/ 117 w 180"/>
              <a:gd name="T49" fmla="*/ 102 h 230"/>
              <a:gd name="T50" fmla="*/ 134 w 180"/>
              <a:gd name="T51" fmla="*/ 113 h 230"/>
              <a:gd name="T52" fmla="*/ 153 w 180"/>
              <a:gd name="T53" fmla="*/ 115 h 230"/>
              <a:gd name="T54" fmla="*/ 167 w 180"/>
              <a:gd name="T55" fmla="*/ 121 h 230"/>
              <a:gd name="T56" fmla="*/ 176 w 180"/>
              <a:gd name="T57" fmla="*/ 126 h 230"/>
              <a:gd name="T58" fmla="*/ 180 w 180"/>
              <a:gd name="T59" fmla="*/ 137 h 230"/>
              <a:gd name="T60" fmla="*/ 180 w 180"/>
              <a:gd name="T61" fmla="*/ 148 h 230"/>
              <a:gd name="T62" fmla="*/ 168 w 180"/>
              <a:gd name="T63" fmla="*/ 230 h 230"/>
              <a:gd name="T64" fmla="*/ 13 w 180"/>
              <a:gd name="T65"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0" h="230">
                <a:moveTo>
                  <a:pt x="0" y="227"/>
                </a:moveTo>
                <a:lnTo>
                  <a:pt x="0" y="145"/>
                </a:lnTo>
                <a:lnTo>
                  <a:pt x="13" y="129"/>
                </a:lnTo>
                <a:lnTo>
                  <a:pt x="34" y="121"/>
                </a:lnTo>
                <a:lnTo>
                  <a:pt x="47" y="115"/>
                </a:lnTo>
                <a:lnTo>
                  <a:pt x="60" y="110"/>
                </a:lnTo>
                <a:lnTo>
                  <a:pt x="66" y="102"/>
                </a:lnTo>
                <a:lnTo>
                  <a:pt x="66" y="96"/>
                </a:lnTo>
                <a:lnTo>
                  <a:pt x="65" y="91"/>
                </a:lnTo>
                <a:lnTo>
                  <a:pt x="54" y="88"/>
                </a:lnTo>
                <a:lnTo>
                  <a:pt x="48" y="66"/>
                </a:lnTo>
                <a:lnTo>
                  <a:pt x="51" y="40"/>
                </a:lnTo>
                <a:lnTo>
                  <a:pt x="54" y="19"/>
                </a:lnTo>
                <a:lnTo>
                  <a:pt x="68" y="4"/>
                </a:lnTo>
                <a:lnTo>
                  <a:pt x="77" y="0"/>
                </a:lnTo>
                <a:lnTo>
                  <a:pt x="85" y="1"/>
                </a:lnTo>
                <a:lnTo>
                  <a:pt x="91" y="3"/>
                </a:lnTo>
                <a:lnTo>
                  <a:pt x="95" y="0"/>
                </a:lnTo>
                <a:lnTo>
                  <a:pt x="111" y="8"/>
                </a:lnTo>
                <a:lnTo>
                  <a:pt x="125" y="35"/>
                </a:lnTo>
                <a:lnTo>
                  <a:pt x="133" y="57"/>
                </a:lnTo>
                <a:lnTo>
                  <a:pt x="133" y="77"/>
                </a:lnTo>
                <a:lnTo>
                  <a:pt x="125" y="91"/>
                </a:lnTo>
                <a:lnTo>
                  <a:pt x="115" y="97"/>
                </a:lnTo>
                <a:lnTo>
                  <a:pt x="117" y="102"/>
                </a:lnTo>
                <a:lnTo>
                  <a:pt x="134" y="113"/>
                </a:lnTo>
                <a:lnTo>
                  <a:pt x="153" y="115"/>
                </a:lnTo>
                <a:lnTo>
                  <a:pt x="167" y="121"/>
                </a:lnTo>
                <a:lnTo>
                  <a:pt x="176" y="126"/>
                </a:lnTo>
                <a:lnTo>
                  <a:pt x="180" y="137"/>
                </a:lnTo>
                <a:lnTo>
                  <a:pt x="180" y="148"/>
                </a:lnTo>
                <a:lnTo>
                  <a:pt x="168" y="230"/>
                </a:lnTo>
                <a:lnTo>
                  <a:pt x="13" y="230"/>
                </a:lnTo>
                <a:close/>
              </a:path>
            </a:pathLst>
          </a:custGeom>
          <a:solidFill>
            <a:srgbClr val="808080"/>
          </a:solidFill>
          <a:ln w="127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39" name="Freeform 35"/>
          <p:cNvSpPr>
            <a:spLocks noChangeArrowheads="1"/>
          </p:cNvSpPr>
          <p:nvPr/>
        </p:nvSpPr>
        <p:spPr bwMode="auto">
          <a:xfrm>
            <a:off x="8564563" y="5726113"/>
            <a:ext cx="307975" cy="341312"/>
          </a:xfrm>
          <a:custGeom>
            <a:avLst/>
            <a:gdLst>
              <a:gd name="T0" fmla="*/ 8 w 194"/>
              <a:gd name="T1" fmla="*/ 144 h 215"/>
              <a:gd name="T2" fmla="*/ 12 w 194"/>
              <a:gd name="T3" fmla="*/ 134 h 215"/>
              <a:gd name="T4" fmla="*/ 21 w 194"/>
              <a:gd name="T5" fmla="*/ 118 h 215"/>
              <a:gd name="T6" fmla="*/ 31 w 194"/>
              <a:gd name="T7" fmla="*/ 116 h 215"/>
              <a:gd name="T8" fmla="*/ 49 w 194"/>
              <a:gd name="T9" fmla="*/ 115 h 215"/>
              <a:gd name="T10" fmla="*/ 58 w 194"/>
              <a:gd name="T11" fmla="*/ 111 h 215"/>
              <a:gd name="T12" fmla="*/ 63 w 194"/>
              <a:gd name="T13" fmla="*/ 107 h 215"/>
              <a:gd name="T14" fmla="*/ 66 w 194"/>
              <a:gd name="T15" fmla="*/ 94 h 215"/>
              <a:gd name="T16" fmla="*/ 59 w 194"/>
              <a:gd name="T17" fmla="*/ 80 h 215"/>
              <a:gd name="T18" fmla="*/ 54 w 194"/>
              <a:gd name="T19" fmla="*/ 78 h 215"/>
              <a:gd name="T20" fmla="*/ 48 w 194"/>
              <a:gd name="T21" fmla="*/ 60 h 215"/>
              <a:gd name="T22" fmla="*/ 51 w 194"/>
              <a:gd name="T23" fmla="*/ 55 h 215"/>
              <a:gd name="T24" fmla="*/ 51 w 194"/>
              <a:gd name="T25" fmla="*/ 36 h 215"/>
              <a:gd name="T26" fmla="*/ 51 w 194"/>
              <a:gd name="T27" fmla="*/ 18 h 215"/>
              <a:gd name="T28" fmla="*/ 57 w 194"/>
              <a:gd name="T29" fmla="*/ 14 h 215"/>
              <a:gd name="T30" fmla="*/ 69 w 194"/>
              <a:gd name="T31" fmla="*/ 2 h 215"/>
              <a:gd name="T32" fmla="*/ 78 w 194"/>
              <a:gd name="T33" fmla="*/ 0 h 215"/>
              <a:gd name="T34" fmla="*/ 93 w 194"/>
              <a:gd name="T35" fmla="*/ 0 h 215"/>
              <a:gd name="T36" fmla="*/ 102 w 194"/>
              <a:gd name="T37" fmla="*/ 6 h 215"/>
              <a:gd name="T38" fmla="*/ 112 w 194"/>
              <a:gd name="T39" fmla="*/ 14 h 215"/>
              <a:gd name="T40" fmla="*/ 118 w 194"/>
              <a:gd name="T41" fmla="*/ 27 h 215"/>
              <a:gd name="T42" fmla="*/ 119 w 194"/>
              <a:gd name="T43" fmla="*/ 39 h 215"/>
              <a:gd name="T44" fmla="*/ 119 w 194"/>
              <a:gd name="T45" fmla="*/ 51 h 215"/>
              <a:gd name="T46" fmla="*/ 125 w 194"/>
              <a:gd name="T47" fmla="*/ 53 h 215"/>
              <a:gd name="T48" fmla="*/ 121 w 194"/>
              <a:gd name="T49" fmla="*/ 69 h 215"/>
              <a:gd name="T50" fmla="*/ 115 w 194"/>
              <a:gd name="T51" fmla="*/ 72 h 215"/>
              <a:gd name="T52" fmla="*/ 114 w 194"/>
              <a:gd name="T53" fmla="*/ 81 h 215"/>
              <a:gd name="T54" fmla="*/ 110 w 194"/>
              <a:gd name="T55" fmla="*/ 92 h 215"/>
              <a:gd name="T56" fmla="*/ 112 w 194"/>
              <a:gd name="T57" fmla="*/ 101 h 215"/>
              <a:gd name="T58" fmla="*/ 121 w 194"/>
              <a:gd name="T59" fmla="*/ 107 h 215"/>
              <a:gd name="T60" fmla="*/ 136 w 194"/>
              <a:gd name="T61" fmla="*/ 109 h 215"/>
              <a:gd name="T62" fmla="*/ 154 w 194"/>
              <a:gd name="T63" fmla="*/ 112 h 215"/>
              <a:gd name="T64" fmla="*/ 165 w 194"/>
              <a:gd name="T65" fmla="*/ 114 h 215"/>
              <a:gd name="T66" fmla="*/ 172 w 194"/>
              <a:gd name="T67" fmla="*/ 123 h 215"/>
              <a:gd name="T68" fmla="*/ 178 w 194"/>
              <a:gd name="T69" fmla="*/ 132 h 215"/>
              <a:gd name="T70" fmla="*/ 194 w 194"/>
              <a:gd name="T71" fmla="*/ 215 h 215"/>
              <a:gd name="T72" fmla="*/ 0 w 194"/>
              <a:gd name="T73" fmla="*/ 21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4" h="215">
                <a:moveTo>
                  <a:pt x="8" y="144"/>
                </a:moveTo>
                <a:lnTo>
                  <a:pt x="12" y="134"/>
                </a:lnTo>
                <a:lnTo>
                  <a:pt x="21" y="118"/>
                </a:lnTo>
                <a:lnTo>
                  <a:pt x="31" y="116"/>
                </a:lnTo>
                <a:lnTo>
                  <a:pt x="49" y="115"/>
                </a:lnTo>
                <a:lnTo>
                  <a:pt x="58" y="111"/>
                </a:lnTo>
                <a:lnTo>
                  <a:pt x="63" y="107"/>
                </a:lnTo>
                <a:lnTo>
                  <a:pt x="66" y="94"/>
                </a:lnTo>
                <a:lnTo>
                  <a:pt x="59" y="80"/>
                </a:lnTo>
                <a:lnTo>
                  <a:pt x="54" y="78"/>
                </a:lnTo>
                <a:lnTo>
                  <a:pt x="48" y="60"/>
                </a:lnTo>
                <a:lnTo>
                  <a:pt x="51" y="55"/>
                </a:lnTo>
                <a:lnTo>
                  <a:pt x="51" y="36"/>
                </a:lnTo>
                <a:lnTo>
                  <a:pt x="51" y="18"/>
                </a:lnTo>
                <a:lnTo>
                  <a:pt x="57" y="14"/>
                </a:lnTo>
                <a:lnTo>
                  <a:pt x="69" y="2"/>
                </a:lnTo>
                <a:lnTo>
                  <a:pt x="78" y="0"/>
                </a:lnTo>
                <a:lnTo>
                  <a:pt x="93" y="0"/>
                </a:lnTo>
                <a:lnTo>
                  <a:pt x="102" y="6"/>
                </a:lnTo>
                <a:lnTo>
                  <a:pt x="112" y="14"/>
                </a:lnTo>
                <a:lnTo>
                  <a:pt x="118" y="27"/>
                </a:lnTo>
                <a:lnTo>
                  <a:pt x="119" y="39"/>
                </a:lnTo>
                <a:lnTo>
                  <a:pt x="119" y="51"/>
                </a:lnTo>
                <a:lnTo>
                  <a:pt x="125" y="53"/>
                </a:lnTo>
                <a:lnTo>
                  <a:pt x="121" y="69"/>
                </a:lnTo>
                <a:lnTo>
                  <a:pt x="115" y="72"/>
                </a:lnTo>
                <a:lnTo>
                  <a:pt x="114" y="81"/>
                </a:lnTo>
                <a:lnTo>
                  <a:pt x="110" y="92"/>
                </a:lnTo>
                <a:lnTo>
                  <a:pt x="112" y="101"/>
                </a:lnTo>
                <a:lnTo>
                  <a:pt x="121" y="107"/>
                </a:lnTo>
                <a:lnTo>
                  <a:pt x="136" y="109"/>
                </a:lnTo>
                <a:lnTo>
                  <a:pt x="154" y="112"/>
                </a:lnTo>
                <a:lnTo>
                  <a:pt x="165" y="114"/>
                </a:lnTo>
                <a:lnTo>
                  <a:pt x="172" y="123"/>
                </a:lnTo>
                <a:lnTo>
                  <a:pt x="178" y="132"/>
                </a:lnTo>
                <a:lnTo>
                  <a:pt x="194" y="215"/>
                </a:lnTo>
                <a:lnTo>
                  <a:pt x="0" y="212"/>
                </a:lnTo>
                <a:close/>
              </a:path>
            </a:pathLst>
          </a:custGeom>
          <a:solidFill>
            <a:srgbClr val="808080"/>
          </a:solidFill>
          <a:ln w="127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40" name="Freeform 36"/>
          <p:cNvSpPr>
            <a:spLocks noChangeArrowheads="1"/>
          </p:cNvSpPr>
          <p:nvPr/>
        </p:nvSpPr>
        <p:spPr bwMode="auto">
          <a:xfrm>
            <a:off x="8969375" y="5772150"/>
            <a:ext cx="274638" cy="360363"/>
          </a:xfrm>
          <a:custGeom>
            <a:avLst/>
            <a:gdLst>
              <a:gd name="T0" fmla="*/ 6 w 173"/>
              <a:gd name="T1" fmla="*/ 145 h 227"/>
              <a:gd name="T2" fmla="*/ 12 w 173"/>
              <a:gd name="T3" fmla="*/ 125 h 227"/>
              <a:gd name="T4" fmla="*/ 30 w 173"/>
              <a:gd name="T5" fmla="*/ 116 h 227"/>
              <a:gd name="T6" fmla="*/ 46 w 173"/>
              <a:gd name="T7" fmla="*/ 115 h 227"/>
              <a:gd name="T8" fmla="*/ 61 w 173"/>
              <a:gd name="T9" fmla="*/ 110 h 227"/>
              <a:gd name="T10" fmla="*/ 66 w 173"/>
              <a:gd name="T11" fmla="*/ 100 h 227"/>
              <a:gd name="T12" fmla="*/ 67 w 173"/>
              <a:gd name="T13" fmla="*/ 86 h 227"/>
              <a:gd name="T14" fmla="*/ 61 w 173"/>
              <a:gd name="T15" fmla="*/ 78 h 227"/>
              <a:gd name="T16" fmla="*/ 61 w 173"/>
              <a:gd name="T17" fmla="*/ 74 h 227"/>
              <a:gd name="T18" fmla="*/ 57 w 173"/>
              <a:gd name="T19" fmla="*/ 68 h 227"/>
              <a:gd name="T20" fmla="*/ 53 w 173"/>
              <a:gd name="T21" fmla="*/ 57 h 227"/>
              <a:gd name="T22" fmla="*/ 54 w 173"/>
              <a:gd name="T23" fmla="*/ 54 h 227"/>
              <a:gd name="T24" fmla="*/ 47 w 173"/>
              <a:gd name="T25" fmla="*/ 47 h 227"/>
              <a:gd name="T26" fmla="*/ 54 w 173"/>
              <a:gd name="T27" fmla="*/ 28 h 227"/>
              <a:gd name="T28" fmla="*/ 63 w 173"/>
              <a:gd name="T29" fmla="*/ 18 h 227"/>
              <a:gd name="T30" fmla="*/ 74 w 173"/>
              <a:gd name="T31" fmla="*/ 7 h 227"/>
              <a:gd name="T32" fmla="*/ 95 w 173"/>
              <a:gd name="T33" fmla="*/ 0 h 227"/>
              <a:gd name="T34" fmla="*/ 113 w 173"/>
              <a:gd name="T35" fmla="*/ 10 h 227"/>
              <a:gd name="T36" fmla="*/ 118 w 173"/>
              <a:gd name="T37" fmla="*/ 18 h 227"/>
              <a:gd name="T38" fmla="*/ 128 w 173"/>
              <a:gd name="T39" fmla="*/ 22 h 227"/>
              <a:gd name="T40" fmla="*/ 128 w 173"/>
              <a:gd name="T41" fmla="*/ 31 h 227"/>
              <a:gd name="T42" fmla="*/ 128 w 173"/>
              <a:gd name="T43" fmla="*/ 35 h 227"/>
              <a:gd name="T44" fmla="*/ 136 w 173"/>
              <a:gd name="T45" fmla="*/ 45 h 227"/>
              <a:gd name="T46" fmla="*/ 131 w 173"/>
              <a:gd name="T47" fmla="*/ 56 h 227"/>
              <a:gd name="T48" fmla="*/ 132 w 173"/>
              <a:gd name="T49" fmla="*/ 65 h 227"/>
              <a:gd name="T50" fmla="*/ 125 w 173"/>
              <a:gd name="T51" fmla="*/ 74 h 227"/>
              <a:gd name="T52" fmla="*/ 122 w 173"/>
              <a:gd name="T53" fmla="*/ 78 h 227"/>
              <a:gd name="T54" fmla="*/ 122 w 173"/>
              <a:gd name="T55" fmla="*/ 80 h 227"/>
              <a:gd name="T56" fmla="*/ 118 w 173"/>
              <a:gd name="T57" fmla="*/ 91 h 227"/>
              <a:gd name="T58" fmla="*/ 114 w 173"/>
              <a:gd name="T59" fmla="*/ 100 h 227"/>
              <a:gd name="T60" fmla="*/ 124 w 173"/>
              <a:gd name="T61" fmla="*/ 110 h 227"/>
              <a:gd name="T62" fmla="*/ 142 w 173"/>
              <a:gd name="T63" fmla="*/ 121 h 227"/>
              <a:gd name="T64" fmla="*/ 161 w 173"/>
              <a:gd name="T65" fmla="*/ 128 h 227"/>
              <a:gd name="T66" fmla="*/ 170 w 173"/>
              <a:gd name="T67" fmla="*/ 138 h 227"/>
              <a:gd name="T68" fmla="*/ 173 w 173"/>
              <a:gd name="T69" fmla="*/ 154 h 227"/>
              <a:gd name="T70" fmla="*/ 173 w 173"/>
              <a:gd name="T71" fmla="*/ 176 h 227"/>
              <a:gd name="T72" fmla="*/ 172 w 173"/>
              <a:gd name="T73" fmla="*/ 227 h 227"/>
              <a:gd name="T74" fmla="*/ 0 w 173"/>
              <a:gd name="T75" fmla="*/ 205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3" h="227">
                <a:moveTo>
                  <a:pt x="6" y="145"/>
                </a:moveTo>
                <a:lnTo>
                  <a:pt x="12" y="125"/>
                </a:lnTo>
                <a:lnTo>
                  <a:pt x="30" y="116"/>
                </a:lnTo>
                <a:lnTo>
                  <a:pt x="46" y="115"/>
                </a:lnTo>
                <a:lnTo>
                  <a:pt x="61" y="110"/>
                </a:lnTo>
                <a:lnTo>
                  <a:pt x="66" y="100"/>
                </a:lnTo>
                <a:lnTo>
                  <a:pt x="67" y="86"/>
                </a:lnTo>
                <a:lnTo>
                  <a:pt x="61" y="78"/>
                </a:lnTo>
                <a:lnTo>
                  <a:pt x="61" y="74"/>
                </a:lnTo>
                <a:lnTo>
                  <a:pt x="57" y="68"/>
                </a:lnTo>
                <a:lnTo>
                  <a:pt x="53" y="57"/>
                </a:lnTo>
                <a:lnTo>
                  <a:pt x="54" y="54"/>
                </a:lnTo>
                <a:lnTo>
                  <a:pt x="47" y="47"/>
                </a:lnTo>
                <a:lnTo>
                  <a:pt x="54" y="28"/>
                </a:lnTo>
                <a:lnTo>
                  <a:pt x="63" y="18"/>
                </a:lnTo>
                <a:lnTo>
                  <a:pt x="74" y="7"/>
                </a:lnTo>
                <a:lnTo>
                  <a:pt x="95" y="0"/>
                </a:lnTo>
                <a:lnTo>
                  <a:pt x="113" y="10"/>
                </a:lnTo>
                <a:lnTo>
                  <a:pt x="118" y="18"/>
                </a:lnTo>
                <a:lnTo>
                  <a:pt x="128" y="22"/>
                </a:lnTo>
                <a:lnTo>
                  <a:pt x="128" y="31"/>
                </a:lnTo>
                <a:lnTo>
                  <a:pt x="128" y="35"/>
                </a:lnTo>
                <a:lnTo>
                  <a:pt x="136" y="45"/>
                </a:lnTo>
                <a:lnTo>
                  <a:pt x="131" y="56"/>
                </a:lnTo>
                <a:lnTo>
                  <a:pt x="132" y="65"/>
                </a:lnTo>
                <a:lnTo>
                  <a:pt x="125" y="74"/>
                </a:lnTo>
                <a:lnTo>
                  <a:pt x="122" y="78"/>
                </a:lnTo>
                <a:lnTo>
                  <a:pt x="122" y="80"/>
                </a:lnTo>
                <a:lnTo>
                  <a:pt x="118" y="91"/>
                </a:lnTo>
                <a:lnTo>
                  <a:pt x="114" y="100"/>
                </a:lnTo>
                <a:lnTo>
                  <a:pt x="124" y="110"/>
                </a:lnTo>
                <a:lnTo>
                  <a:pt x="142" y="121"/>
                </a:lnTo>
                <a:lnTo>
                  <a:pt x="161" y="128"/>
                </a:lnTo>
                <a:lnTo>
                  <a:pt x="170" y="138"/>
                </a:lnTo>
                <a:lnTo>
                  <a:pt x="173" y="154"/>
                </a:lnTo>
                <a:lnTo>
                  <a:pt x="173" y="176"/>
                </a:lnTo>
                <a:lnTo>
                  <a:pt x="172" y="227"/>
                </a:lnTo>
                <a:lnTo>
                  <a:pt x="0" y="205"/>
                </a:lnTo>
                <a:close/>
              </a:path>
            </a:pathLst>
          </a:custGeom>
          <a:solidFill>
            <a:srgbClr val="808080"/>
          </a:soli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41" name="Freeform 37"/>
          <p:cNvSpPr>
            <a:spLocks noChangeArrowheads="1"/>
          </p:cNvSpPr>
          <p:nvPr/>
        </p:nvSpPr>
        <p:spPr bwMode="auto">
          <a:xfrm>
            <a:off x="8585200" y="5818188"/>
            <a:ext cx="293688" cy="385762"/>
          </a:xfrm>
          <a:custGeom>
            <a:avLst/>
            <a:gdLst>
              <a:gd name="T0" fmla="*/ 6 w 185"/>
              <a:gd name="T1" fmla="*/ 238 h 243"/>
              <a:gd name="T2" fmla="*/ 5 w 185"/>
              <a:gd name="T3" fmla="*/ 165 h 243"/>
              <a:gd name="T4" fmla="*/ 8 w 185"/>
              <a:gd name="T5" fmla="*/ 147 h 243"/>
              <a:gd name="T6" fmla="*/ 56 w 185"/>
              <a:gd name="T7" fmla="*/ 119 h 243"/>
              <a:gd name="T8" fmla="*/ 31 w 185"/>
              <a:gd name="T9" fmla="*/ 103 h 243"/>
              <a:gd name="T10" fmla="*/ 38 w 185"/>
              <a:gd name="T11" fmla="*/ 100 h 243"/>
              <a:gd name="T12" fmla="*/ 33 w 185"/>
              <a:gd name="T13" fmla="*/ 93 h 243"/>
              <a:gd name="T14" fmla="*/ 41 w 185"/>
              <a:gd name="T15" fmla="*/ 62 h 243"/>
              <a:gd name="T16" fmla="*/ 37 w 185"/>
              <a:gd name="T17" fmla="*/ 40 h 243"/>
              <a:gd name="T18" fmla="*/ 46 w 185"/>
              <a:gd name="T19" fmla="*/ 17 h 243"/>
              <a:gd name="T20" fmla="*/ 65 w 185"/>
              <a:gd name="T21" fmla="*/ 0 h 243"/>
              <a:gd name="T22" fmla="*/ 72 w 185"/>
              <a:gd name="T23" fmla="*/ 2 h 243"/>
              <a:gd name="T24" fmla="*/ 81 w 185"/>
              <a:gd name="T25" fmla="*/ 7 h 243"/>
              <a:gd name="T26" fmla="*/ 88 w 185"/>
              <a:gd name="T27" fmla="*/ 4 h 243"/>
              <a:gd name="T28" fmla="*/ 108 w 185"/>
              <a:gd name="T29" fmla="*/ 25 h 243"/>
              <a:gd name="T30" fmla="*/ 119 w 185"/>
              <a:gd name="T31" fmla="*/ 49 h 243"/>
              <a:gd name="T32" fmla="*/ 124 w 185"/>
              <a:gd name="T33" fmla="*/ 76 h 243"/>
              <a:gd name="T34" fmla="*/ 126 w 185"/>
              <a:gd name="T35" fmla="*/ 99 h 243"/>
              <a:gd name="T36" fmla="*/ 126 w 185"/>
              <a:gd name="T37" fmla="*/ 113 h 243"/>
              <a:gd name="T38" fmla="*/ 124 w 185"/>
              <a:gd name="T39" fmla="*/ 118 h 243"/>
              <a:gd name="T40" fmla="*/ 135 w 185"/>
              <a:gd name="T41" fmla="*/ 127 h 243"/>
              <a:gd name="T42" fmla="*/ 151 w 185"/>
              <a:gd name="T43" fmla="*/ 137 h 243"/>
              <a:gd name="T44" fmla="*/ 180 w 185"/>
              <a:gd name="T45" fmla="*/ 180 h 243"/>
              <a:gd name="T46" fmla="*/ 180 w 185"/>
              <a:gd name="T47" fmla="*/ 196 h 243"/>
              <a:gd name="T48" fmla="*/ 181 w 185"/>
              <a:gd name="T49" fmla="*/ 239 h 243"/>
              <a:gd name="T50" fmla="*/ 6 w 185"/>
              <a:gd name="T51" fmla="*/ 238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5" h="243">
                <a:moveTo>
                  <a:pt x="6" y="238"/>
                </a:moveTo>
                <a:cubicBezTo>
                  <a:pt x="0" y="237"/>
                  <a:pt x="2" y="173"/>
                  <a:pt x="5" y="165"/>
                </a:cubicBezTo>
                <a:cubicBezTo>
                  <a:pt x="6" y="161"/>
                  <a:pt x="6" y="150"/>
                  <a:pt x="8" y="147"/>
                </a:cubicBezTo>
                <a:cubicBezTo>
                  <a:pt x="14" y="140"/>
                  <a:pt x="50" y="126"/>
                  <a:pt x="56" y="119"/>
                </a:cubicBezTo>
                <a:cubicBezTo>
                  <a:pt x="58" y="118"/>
                  <a:pt x="31" y="105"/>
                  <a:pt x="31" y="103"/>
                </a:cubicBezTo>
                <a:cubicBezTo>
                  <a:pt x="31" y="100"/>
                  <a:pt x="38" y="103"/>
                  <a:pt x="38" y="100"/>
                </a:cubicBezTo>
                <a:cubicBezTo>
                  <a:pt x="38" y="94"/>
                  <a:pt x="33" y="99"/>
                  <a:pt x="33" y="93"/>
                </a:cubicBezTo>
                <a:cubicBezTo>
                  <a:pt x="36" y="87"/>
                  <a:pt x="41" y="69"/>
                  <a:pt x="41" y="62"/>
                </a:cubicBezTo>
                <a:cubicBezTo>
                  <a:pt x="41" y="57"/>
                  <a:pt x="36" y="46"/>
                  <a:pt x="37" y="40"/>
                </a:cubicBezTo>
                <a:cubicBezTo>
                  <a:pt x="38" y="34"/>
                  <a:pt x="41" y="22"/>
                  <a:pt x="46" y="17"/>
                </a:cubicBezTo>
                <a:cubicBezTo>
                  <a:pt x="49" y="12"/>
                  <a:pt x="58" y="2"/>
                  <a:pt x="65" y="0"/>
                </a:cubicBezTo>
                <a:cubicBezTo>
                  <a:pt x="68" y="0"/>
                  <a:pt x="71" y="2"/>
                  <a:pt x="72" y="2"/>
                </a:cubicBezTo>
                <a:cubicBezTo>
                  <a:pt x="76" y="3"/>
                  <a:pt x="80" y="7"/>
                  <a:pt x="81" y="7"/>
                </a:cubicBezTo>
                <a:cubicBezTo>
                  <a:pt x="83" y="7"/>
                  <a:pt x="86" y="4"/>
                  <a:pt x="88" y="4"/>
                </a:cubicBezTo>
                <a:cubicBezTo>
                  <a:pt x="95" y="7"/>
                  <a:pt x="105" y="20"/>
                  <a:pt x="108" y="25"/>
                </a:cubicBezTo>
                <a:cubicBezTo>
                  <a:pt x="113" y="29"/>
                  <a:pt x="116" y="42"/>
                  <a:pt x="119" y="49"/>
                </a:cubicBezTo>
                <a:cubicBezTo>
                  <a:pt x="121" y="56"/>
                  <a:pt x="123" y="69"/>
                  <a:pt x="124" y="76"/>
                </a:cubicBezTo>
                <a:cubicBezTo>
                  <a:pt x="126" y="82"/>
                  <a:pt x="126" y="93"/>
                  <a:pt x="126" y="99"/>
                </a:cubicBezTo>
                <a:cubicBezTo>
                  <a:pt x="126" y="101"/>
                  <a:pt x="127" y="108"/>
                  <a:pt x="126" y="113"/>
                </a:cubicBezTo>
                <a:cubicBezTo>
                  <a:pt x="126" y="114"/>
                  <a:pt x="124" y="117"/>
                  <a:pt x="124" y="118"/>
                </a:cubicBezTo>
                <a:cubicBezTo>
                  <a:pt x="126" y="122"/>
                  <a:pt x="132" y="127"/>
                  <a:pt x="135" y="127"/>
                </a:cubicBezTo>
                <a:cubicBezTo>
                  <a:pt x="141" y="130"/>
                  <a:pt x="148" y="136"/>
                  <a:pt x="151" y="137"/>
                </a:cubicBezTo>
                <a:cubicBezTo>
                  <a:pt x="152" y="138"/>
                  <a:pt x="180" y="177"/>
                  <a:pt x="180" y="180"/>
                </a:cubicBezTo>
                <a:cubicBezTo>
                  <a:pt x="185" y="195"/>
                  <a:pt x="178" y="180"/>
                  <a:pt x="180" y="196"/>
                </a:cubicBezTo>
                <a:cubicBezTo>
                  <a:pt x="181" y="209"/>
                  <a:pt x="185" y="239"/>
                  <a:pt x="181" y="239"/>
                </a:cubicBezTo>
                <a:cubicBezTo>
                  <a:pt x="127" y="240"/>
                  <a:pt x="49" y="243"/>
                  <a:pt x="6" y="238"/>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42" name="Freeform 38"/>
          <p:cNvSpPr>
            <a:spLocks noChangeArrowheads="1"/>
          </p:cNvSpPr>
          <p:nvPr/>
        </p:nvSpPr>
        <p:spPr bwMode="auto">
          <a:xfrm>
            <a:off x="8855075" y="5813425"/>
            <a:ext cx="317500" cy="396875"/>
          </a:xfrm>
          <a:custGeom>
            <a:avLst/>
            <a:gdLst>
              <a:gd name="T0" fmla="*/ 177 w 200"/>
              <a:gd name="T1" fmla="*/ 243 h 250"/>
              <a:gd name="T2" fmla="*/ 163 w 200"/>
              <a:gd name="T3" fmla="*/ 131 h 250"/>
              <a:gd name="T4" fmla="*/ 150 w 200"/>
              <a:gd name="T5" fmla="*/ 124 h 250"/>
              <a:gd name="T6" fmla="*/ 129 w 200"/>
              <a:gd name="T7" fmla="*/ 116 h 250"/>
              <a:gd name="T8" fmla="*/ 108 w 200"/>
              <a:gd name="T9" fmla="*/ 103 h 250"/>
              <a:gd name="T10" fmla="*/ 108 w 200"/>
              <a:gd name="T11" fmla="*/ 85 h 250"/>
              <a:gd name="T12" fmla="*/ 115 w 200"/>
              <a:gd name="T13" fmla="*/ 74 h 250"/>
              <a:gd name="T14" fmla="*/ 119 w 200"/>
              <a:gd name="T15" fmla="*/ 54 h 250"/>
              <a:gd name="T16" fmla="*/ 117 w 200"/>
              <a:gd name="T17" fmla="*/ 46 h 250"/>
              <a:gd name="T18" fmla="*/ 115 w 200"/>
              <a:gd name="T19" fmla="*/ 21 h 250"/>
              <a:gd name="T20" fmla="*/ 94 w 200"/>
              <a:gd name="T21" fmla="*/ 5 h 250"/>
              <a:gd name="T22" fmla="*/ 74 w 200"/>
              <a:gd name="T23" fmla="*/ 0 h 250"/>
              <a:gd name="T24" fmla="*/ 56 w 200"/>
              <a:gd name="T25" fmla="*/ 9 h 250"/>
              <a:gd name="T26" fmla="*/ 49 w 200"/>
              <a:gd name="T27" fmla="*/ 23 h 250"/>
              <a:gd name="T28" fmla="*/ 49 w 200"/>
              <a:gd name="T29" fmla="*/ 46 h 250"/>
              <a:gd name="T30" fmla="*/ 45 w 200"/>
              <a:gd name="T31" fmla="*/ 52 h 250"/>
              <a:gd name="T32" fmla="*/ 48 w 200"/>
              <a:gd name="T33" fmla="*/ 67 h 250"/>
              <a:gd name="T34" fmla="*/ 56 w 200"/>
              <a:gd name="T35" fmla="*/ 80 h 250"/>
              <a:gd name="T36" fmla="*/ 60 w 200"/>
              <a:gd name="T37" fmla="*/ 95 h 250"/>
              <a:gd name="T38" fmla="*/ 67 w 200"/>
              <a:gd name="T39" fmla="*/ 102 h 250"/>
              <a:gd name="T40" fmla="*/ 51 w 200"/>
              <a:gd name="T41" fmla="*/ 107 h 250"/>
              <a:gd name="T42" fmla="*/ 38 w 200"/>
              <a:gd name="T43" fmla="*/ 107 h 250"/>
              <a:gd name="T44" fmla="*/ 15 w 200"/>
              <a:gd name="T45" fmla="*/ 107 h 250"/>
              <a:gd name="T46" fmla="*/ 11 w 200"/>
              <a:gd name="T47" fmla="*/ 122 h 250"/>
              <a:gd name="T48" fmla="*/ 6 w 200"/>
              <a:gd name="T49" fmla="*/ 139 h 250"/>
              <a:gd name="T50" fmla="*/ 0 w 200"/>
              <a:gd name="T51" fmla="*/ 179 h 250"/>
              <a:gd name="T52" fmla="*/ 0 w 200"/>
              <a:gd name="T53" fmla="*/ 246 h 250"/>
              <a:gd name="T54" fmla="*/ 177 w 200"/>
              <a:gd name="T55" fmla="*/ 24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 h="250">
                <a:moveTo>
                  <a:pt x="177" y="243"/>
                </a:moveTo>
                <a:cubicBezTo>
                  <a:pt x="200" y="243"/>
                  <a:pt x="177" y="151"/>
                  <a:pt x="163" y="131"/>
                </a:cubicBezTo>
                <a:cubicBezTo>
                  <a:pt x="162" y="128"/>
                  <a:pt x="152" y="125"/>
                  <a:pt x="150" y="124"/>
                </a:cubicBezTo>
                <a:cubicBezTo>
                  <a:pt x="145" y="122"/>
                  <a:pt x="135" y="117"/>
                  <a:pt x="129" y="116"/>
                </a:cubicBezTo>
                <a:cubicBezTo>
                  <a:pt x="125" y="112"/>
                  <a:pt x="111" y="107"/>
                  <a:pt x="108" y="103"/>
                </a:cubicBezTo>
                <a:cubicBezTo>
                  <a:pt x="107" y="100"/>
                  <a:pt x="107" y="90"/>
                  <a:pt x="108" y="85"/>
                </a:cubicBezTo>
                <a:cubicBezTo>
                  <a:pt x="108" y="84"/>
                  <a:pt x="115" y="76"/>
                  <a:pt x="115" y="74"/>
                </a:cubicBezTo>
                <a:cubicBezTo>
                  <a:pt x="117" y="70"/>
                  <a:pt x="119" y="57"/>
                  <a:pt x="119" y="54"/>
                </a:cubicBezTo>
                <a:cubicBezTo>
                  <a:pt x="119" y="49"/>
                  <a:pt x="117" y="49"/>
                  <a:pt x="117" y="46"/>
                </a:cubicBezTo>
                <a:cubicBezTo>
                  <a:pt x="117" y="39"/>
                  <a:pt x="117" y="26"/>
                  <a:pt x="115" y="21"/>
                </a:cubicBezTo>
                <a:cubicBezTo>
                  <a:pt x="111" y="15"/>
                  <a:pt x="101" y="6"/>
                  <a:pt x="94" y="5"/>
                </a:cubicBezTo>
                <a:cubicBezTo>
                  <a:pt x="90" y="2"/>
                  <a:pt x="79" y="0"/>
                  <a:pt x="74" y="0"/>
                </a:cubicBezTo>
                <a:cubicBezTo>
                  <a:pt x="68" y="0"/>
                  <a:pt x="60" y="5"/>
                  <a:pt x="56" y="9"/>
                </a:cubicBezTo>
                <a:cubicBezTo>
                  <a:pt x="53" y="11"/>
                  <a:pt x="49" y="20"/>
                  <a:pt x="49" y="23"/>
                </a:cubicBezTo>
                <a:cubicBezTo>
                  <a:pt x="48" y="28"/>
                  <a:pt x="49" y="41"/>
                  <a:pt x="49" y="46"/>
                </a:cubicBezTo>
                <a:cubicBezTo>
                  <a:pt x="49" y="48"/>
                  <a:pt x="45" y="50"/>
                  <a:pt x="45" y="52"/>
                </a:cubicBezTo>
                <a:cubicBezTo>
                  <a:pt x="45" y="57"/>
                  <a:pt x="48" y="63"/>
                  <a:pt x="48" y="67"/>
                </a:cubicBezTo>
                <a:cubicBezTo>
                  <a:pt x="49" y="70"/>
                  <a:pt x="54" y="79"/>
                  <a:pt x="56" y="80"/>
                </a:cubicBezTo>
                <a:cubicBezTo>
                  <a:pt x="60" y="95"/>
                  <a:pt x="56" y="95"/>
                  <a:pt x="60" y="95"/>
                </a:cubicBezTo>
                <a:cubicBezTo>
                  <a:pt x="64" y="98"/>
                  <a:pt x="65" y="99"/>
                  <a:pt x="67" y="102"/>
                </a:cubicBezTo>
                <a:cubicBezTo>
                  <a:pt x="67" y="103"/>
                  <a:pt x="56" y="106"/>
                  <a:pt x="51" y="107"/>
                </a:cubicBezTo>
                <a:cubicBezTo>
                  <a:pt x="49" y="107"/>
                  <a:pt x="41" y="106"/>
                  <a:pt x="38" y="107"/>
                </a:cubicBezTo>
                <a:cubicBezTo>
                  <a:pt x="33" y="107"/>
                  <a:pt x="19" y="106"/>
                  <a:pt x="15" y="107"/>
                </a:cubicBezTo>
                <a:cubicBezTo>
                  <a:pt x="13" y="107"/>
                  <a:pt x="14" y="120"/>
                  <a:pt x="11" y="122"/>
                </a:cubicBezTo>
                <a:cubicBezTo>
                  <a:pt x="8" y="125"/>
                  <a:pt x="7" y="134"/>
                  <a:pt x="6" y="139"/>
                </a:cubicBezTo>
                <a:cubicBezTo>
                  <a:pt x="6" y="149"/>
                  <a:pt x="0" y="170"/>
                  <a:pt x="0" y="179"/>
                </a:cubicBezTo>
                <a:cubicBezTo>
                  <a:pt x="0" y="193"/>
                  <a:pt x="0" y="246"/>
                  <a:pt x="0" y="246"/>
                </a:cubicBezTo>
                <a:cubicBezTo>
                  <a:pt x="45" y="250"/>
                  <a:pt x="104" y="248"/>
                  <a:pt x="177" y="243"/>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43" name="Freeform 39"/>
          <p:cNvSpPr>
            <a:spLocks noChangeArrowheads="1"/>
          </p:cNvSpPr>
          <p:nvPr/>
        </p:nvSpPr>
        <p:spPr bwMode="auto">
          <a:xfrm>
            <a:off x="8269288" y="5854700"/>
            <a:ext cx="285750" cy="361950"/>
          </a:xfrm>
          <a:custGeom>
            <a:avLst/>
            <a:gdLst>
              <a:gd name="T0" fmla="*/ 180 w 180"/>
              <a:gd name="T1" fmla="*/ 227 h 228"/>
              <a:gd name="T2" fmla="*/ 162 w 180"/>
              <a:gd name="T3" fmla="*/ 127 h 228"/>
              <a:gd name="T4" fmla="*/ 150 w 180"/>
              <a:gd name="T5" fmla="*/ 115 h 228"/>
              <a:gd name="T6" fmla="*/ 130 w 180"/>
              <a:gd name="T7" fmla="*/ 111 h 228"/>
              <a:gd name="T8" fmla="*/ 104 w 180"/>
              <a:gd name="T9" fmla="*/ 98 h 228"/>
              <a:gd name="T10" fmla="*/ 102 w 180"/>
              <a:gd name="T11" fmla="*/ 90 h 228"/>
              <a:gd name="T12" fmla="*/ 112 w 180"/>
              <a:gd name="T13" fmla="*/ 77 h 228"/>
              <a:gd name="T14" fmla="*/ 117 w 180"/>
              <a:gd name="T15" fmla="*/ 59 h 228"/>
              <a:gd name="T16" fmla="*/ 113 w 180"/>
              <a:gd name="T17" fmla="*/ 23 h 228"/>
              <a:gd name="T18" fmla="*/ 90 w 180"/>
              <a:gd name="T19" fmla="*/ 2 h 228"/>
              <a:gd name="T20" fmla="*/ 80 w 180"/>
              <a:gd name="T21" fmla="*/ 6 h 228"/>
              <a:gd name="T22" fmla="*/ 68 w 180"/>
              <a:gd name="T23" fmla="*/ 2 h 228"/>
              <a:gd name="T24" fmla="*/ 49 w 180"/>
              <a:gd name="T25" fmla="*/ 19 h 228"/>
              <a:gd name="T26" fmla="*/ 48 w 180"/>
              <a:gd name="T27" fmla="*/ 50 h 228"/>
              <a:gd name="T28" fmla="*/ 44 w 180"/>
              <a:gd name="T29" fmla="*/ 58 h 228"/>
              <a:gd name="T30" fmla="*/ 44 w 180"/>
              <a:gd name="T31" fmla="*/ 64 h 228"/>
              <a:gd name="T32" fmla="*/ 52 w 180"/>
              <a:gd name="T33" fmla="*/ 76 h 228"/>
              <a:gd name="T34" fmla="*/ 56 w 180"/>
              <a:gd name="T35" fmla="*/ 85 h 228"/>
              <a:gd name="T36" fmla="*/ 59 w 180"/>
              <a:gd name="T37" fmla="*/ 91 h 228"/>
              <a:gd name="T38" fmla="*/ 56 w 180"/>
              <a:gd name="T39" fmla="*/ 102 h 228"/>
              <a:gd name="T40" fmla="*/ 45 w 180"/>
              <a:gd name="T41" fmla="*/ 108 h 228"/>
              <a:gd name="T42" fmla="*/ 21 w 180"/>
              <a:gd name="T43" fmla="*/ 111 h 228"/>
              <a:gd name="T44" fmla="*/ 6 w 180"/>
              <a:gd name="T45" fmla="*/ 117 h 228"/>
              <a:gd name="T46" fmla="*/ 2 w 180"/>
              <a:gd name="T47" fmla="*/ 138 h 228"/>
              <a:gd name="T48" fmla="*/ 0 w 180"/>
              <a:gd name="T49" fmla="*/ 177 h 228"/>
              <a:gd name="T50" fmla="*/ 2 w 180"/>
              <a:gd name="T51" fmla="*/ 227 h 228"/>
              <a:gd name="T52" fmla="*/ 180 w 180"/>
              <a:gd name="T53" fmla="*/ 2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0" h="228">
                <a:moveTo>
                  <a:pt x="180" y="227"/>
                </a:moveTo>
                <a:cubicBezTo>
                  <a:pt x="180" y="204"/>
                  <a:pt x="176" y="145"/>
                  <a:pt x="162" y="127"/>
                </a:cubicBezTo>
                <a:cubicBezTo>
                  <a:pt x="161" y="124"/>
                  <a:pt x="153" y="117"/>
                  <a:pt x="150" y="115"/>
                </a:cubicBezTo>
                <a:cubicBezTo>
                  <a:pt x="147" y="114"/>
                  <a:pt x="134" y="113"/>
                  <a:pt x="130" y="111"/>
                </a:cubicBezTo>
                <a:cubicBezTo>
                  <a:pt x="124" y="108"/>
                  <a:pt x="106" y="104"/>
                  <a:pt x="104" y="98"/>
                </a:cubicBezTo>
                <a:cubicBezTo>
                  <a:pt x="101" y="95"/>
                  <a:pt x="100" y="94"/>
                  <a:pt x="102" y="90"/>
                </a:cubicBezTo>
                <a:cubicBezTo>
                  <a:pt x="104" y="87"/>
                  <a:pt x="111" y="77"/>
                  <a:pt x="112" y="77"/>
                </a:cubicBezTo>
                <a:cubicBezTo>
                  <a:pt x="113" y="73"/>
                  <a:pt x="117" y="63"/>
                  <a:pt x="117" y="59"/>
                </a:cubicBezTo>
                <a:cubicBezTo>
                  <a:pt x="117" y="53"/>
                  <a:pt x="116" y="28"/>
                  <a:pt x="113" y="23"/>
                </a:cubicBezTo>
                <a:cubicBezTo>
                  <a:pt x="111" y="17"/>
                  <a:pt x="97" y="4"/>
                  <a:pt x="90" y="2"/>
                </a:cubicBezTo>
                <a:cubicBezTo>
                  <a:pt x="87" y="2"/>
                  <a:pt x="75" y="5"/>
                  <a:pt x="80" y="6"/>
                </a:cubicBezTo>
                <a:cubicBezTo>
                  <a:pt x="81" y="6"/>
                  <a:pt x="70" y="0"/>
                  <a:pt x="68" y="2"/>
                </a:cubicBezTo>
                <a:cubicBezTo>
                  <a:pt x="66" y="4"/>
                  <a:pt x="51" y="16"/>
                  <a:pt x="49" y="19"/>
                </a:cubicBezTo>
                <a:cubicBezTo>
                  <a:pt x="48" y="22"/>
                  <a:pt x="48" y="45"/>
                  <a:pt x="48" y="50"/>
                </a:cubicBezTo>
                <a:cubicBezTo>
                  <a:pt x="48" y="53"/>
                  <a:pt x="44" y="54"/>
                  <a:pt x="44" y="58"/>
                </a:cubicBezTo>
                <a:cubicBezTo>
                  <a:pt x="44" y="61"/>
                  <a:pt x="44" y="61"/>
                  <a:pt x="44" y="64"/>
                </a:cubicBezTo>
                <a:cubicBezTo>
                  <a:pt x="45" y="69"/>
                  <a:pt x="51" y="73"/>
                  <a:pt x="52" y="76"/>
                </a:cubicBezTo>
                <a:cubicBezTo>
                  <a:pt x="54" y="77"/>
                  <a:pt x="56" y="82"/>
                  <a:pt x="56" y="85"/>
                </a:cubicBezTo>
                <a:cubicBezTo>
                  <a:pt x="62" y="90"/>
                  <a:pt x="56" y="90"/>
                  <a:pt x="59" y="91"/>
                </a:cubicBezTo>
                <a:cubicBezTo>
                  <a:pt x="59" y="94"/>
                  <a:pt x="60" y="99"/>
                  <a:pt x="56" y="102"/>
                </a:cubicBezTo>
                <a:cubicBezTo>
                  <a:pt x="54" y="104"/>
                  <a:pt x="48" y="107"/>
                  <a:pt x="45" y="108"/>
                </a:cubicBezTo>
                <a:cubicBezTo>
                  <a:pt x="41" y="111"/>
                  <a:pt x="27" y="107"/>
                  <a:pt x="21" y="111"/>
                </a:cubicBezTo>
                <a:cubicBezTo>
                  <a:pt x="15" y="111"/>
                  <a:pt x="10" y="115"/>
                  <a:pt x="6" y="117"/>
                </a:cubicBezTo>
                <a:cubicBezTo>
                  <a:pt x="5" y="121"/>
                  <a:pt x="2" y="134"/>
                  <a:pt x="2" y="138"/>
                </a:cubicBezTo>
                <a:cubicBezTo>
                  <a:pt x="0" y="149"/>
                  <a:pt x="0" y="167"/>
                  <a:pt x="0" y="177"/>
                </a:cubicBezTo>
                <a:cubicBezTo>
                  <a:pt x="0" y="190"/>
                  <a:pt x="2" y="213"/>
                  <a:pt x="2" y="227"/>
                </a:cubicBezTo>
                <a:cubicBezTo>
                  <a:pt x="2" y="228"/>
                  <a:pt x="180" y="228"/>
                  <a:pt x="180" y="227"/>
                </a:cubicBezTo>
                <a:close/>
              </a:path>
            </a:pathLst>
          </a:custGeom>
          <a:solidFill>
            <a:srgbClr val="B4B4B4"/>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44" name="Freeform 40"/>
          <p:cNvSpPr>
            <a:spLocks noChangeArrowheads="1"/>
          </p:cNvSpPr>
          <p:nvPr/>
        </p:nvSpPr>
        <p:spPr bwMode="auto">
          <a:xfrm>
            <a:off x="8431213" y="5945188"/>
            <a:ext cx="276225" cy="269875"/>
          </a:xfrm>
          <a:custGeom>
            <a:avLst/>
            <a:gdLst>
              <a:gd name="T0" fmla="*/ 4 w 174"/>
              <a:gd name="T1" fmla="*/ 156 h 170"/>
              <a:gd name="T2" fmla="*/ 5 w 174"/>
              <a:gd name="T3" fmla="*/ 133 h 170"/>
              <a:gd name="T4" fmla="*/ 9 w 174"/>
              <a:gd name="T5" fmla="*/ 124 h 170"/>
              <a:gd name="T6" fmla="*/ 19 w 174"/>
              <a:gd name="T7" fmla="*/ 120 h 170"/>
              <a:gd name="T8" fmla="*/ 31 w 174"/>
              <a:gd name="T9" fmla="*/ 114 h 170"/>
              <a:gd name="T10" fmla="*/ 45 w 174"/>
              <a:gd name="T11" fmla="*/ 109 h 170"/>
              <a:gd name="T12" fmla="*/ 50 w 174"/>
              <a:gd name="T13" fmla="*/ 100 h 170"/>
              <a:gd name="T14" fmla="*/ 51 w 174"/>
              <a:gd name="T15" fmla="*/ 96 h 170"/>
              <a:gd name="T16" fmla="*/ 42 w 174"/>
              <a:gd name="T17" fmla="*/ 92 h 170"/>
              <a:gd name="T18" fmla="*/ 32 w 174"/>
              <a:gd name="T19" fmla="*/ 82 h 170"/>
              <a:gd name="T20" fmla="*/ 32 w 174"/>
              <a:gd name="T21" fmla="*/ 67 h 170"/>
              <a:gd name="T22" fmla="*/ 36 w 174"/>
              <a:gd name="T23" fmla="*/ 38 h 170"/>
              <a:gd name="T24" fmla="*/ 39 w 174"/>
              <a:gd name="T25" fmla="*/ 18 h 170"/>
              <a:gd name="T26" fmla="*/ 51 w 174"/>
              <a:gd name="T27" fmla="*/ 4 h 170"/>
              <a:gd name="T28" fmla="*/ 60 w 174"/>
              <a:gd name="T29" fmla="*/ 0 h 170"/>
              <a:gd name="T30" fmla="*/ 69 w 174"/>
              <a:gd name="T31" fmla="*/ 1 h 170"/>
              <a:gd name="T32" fmla="*/ 78 w 174"/>
              <a:gd name="T33" fmla="*/ 2 h 170"/>
              <a:gd name="T34" fmla="*/ 81 w 174"/>
              <a:gd name="T35" fmla="*/ 0 h 170"/>
              <a:gd name="T36" fmla="*/ 95 w 174"/>
              <a:gd name="T37" fmla="*/ 9 h 170"/>
              <a:gd name="T38" fmla="*/ 109 w 174"/>
              <a:gd name="T39" fmla="*/ 33 h 170"/>
              <a:gd name="T40" fmla="*/ 117 w 174"/>
              <a:gd name="T41" fmla="*/ 57 h 170"/>
              <a:gd name="T42" fmla="*/ 117 w 174"/>
              <a:gd name="T43" fmla="*/ 77 h 170"/>
              <a:gd name="T44" fmla="*/ 109 w 174"/>
              <a:gd name="T45" fmla="*/ 92 h 170"/>
              <a:gd name="T46" fmla="*/ 99 w 174"/>
              <a:gd name="T47" fmla="*/ 96 h 170"/>
              <a:gd name="T48" fmla="*/ 103 w 174"/>
              <a:gd name="T49" fmla="*/ 103 h 170"/>
              <a:gd name="T50" fmla="*/ 120 w 174"/>
              <a:gd name="T51" fmla="*/ 112 h 170"/>
              <a:gd name="T52" fmla="*/ 141 w 174"/>
              <a:gd name="T53" fmla="*/ 114 h 170"/>
              <a:gd name="T54" fmla="*/ 150 w 174"/>
              <a:gd name="T55" fmla="*/ 120 h 170"/>
              <a:gd name="T56" fmla="*/ 159 w 174"/>
              <a:gd name="T57" fmla="*/ 124 h 170"/>
              <a:gd name="T58" fmla="*/ 165 w 174"/>
              <a:gd name="T59" fmla="*/ 138 h 170"/>
              <a:gd name="T60" fmla="*/ 168 w 174"/>
              <a:gd name="T61" fmla="*/ 151 h 170"/>
              <a:gd name="T62" fmla="*/ 174 w 174"/>
              <a:gd name="T63" fmla="*/ 170 h 170"/>
              <a:gd name="T64" fmla="*/ 0 w 174"/>
              <a:gd name="T6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170">
                <a:moveTo>
                  <a:pt x="4" y="156"/>
                </a:moveTo>
                <a:lnTo>
                  <a:pt x="5" y="133"/>
                </a:lnTo>
                <a:lnTo>
                  <a:pt x="9" y="124"/>
                </a:lnTo>
                <a:lnTo>
                  <a:pt x="19" y="120"/>
                </a:lnTo>
                <a:lnTo>
                  <a:pt x="31" y="114"/>
                </a:lnTo>
                <a:lnTo>
                  <a:pt x="45" y="109"/>
                </a:lnTo>
                <a:lnTo>
                  <a:pt x="50" y="100"/>
                </a:lnTo>
                <a:lnTo>
                  <a:pt x="51" y="96"/>
                </a:lnTo>
                <a:lnTo>
                  <a:pt x="42" y="92"/>
                </a:lnTo>
                <a:lnTo>
                  <a:pt x="32" y="82"/>
                </a:lnTo>
                <a:lnTo>
                  <a:pt x="32" y="67"/>
                </a:lnTo>
                <a:lnTo>
                  <a:pt x="36" y="38"/>
                </a:lnTo>
                <a:lnTo>
                  <a:pt x="39" y="18"/>
                </a:lnTo>
                <a:lnTo>
                  <a:pt x="51" y="4"/>
                </a:lnTo>
                <a:lnTo>
                  <a:pt x="60" y="0"/>
                </a:lnTo>
                <a:lnTo>
                  <a:pt x="69" y="1"/>
                </a:lnTo>
                <a:lnTo>
                  <a:pt x="78" y="2"/>
                </a:lnTo>
                <a:lnTo>
                  <a:pt x="81" y="0"/>
                </a:lnTo>
                <a:lnTo>
                  <a:pt x="95" y="9"/>
                </a:lnTo>
                <a:lnTo>
                  <a:pt x="109" y="33"/>
                </a:lnTo>
                <a:lnTo>
                  <a:pt x="117" y="57"/>
                </a:lnTo>
                <a:lnTo>
                  <a:pt x="117" y="77"/>
                </a:lnTo>
                <a:lnTo>
                  <a:pt x="109" y="92"/>
                </a:lnTo>
                <a:lnTo>
                  <a:pt x="99" y="96"/>
                </a:lnTo>
                <a:lnTo>
                  <a:pt x="103" y="103"/>
                </a:lnTo>
                <a:lnTo>
                  <a:pt x="120" y="112"/>
                </a:lnTo>
                <a:lnTo>
                  <a:pt x="141" y="114"/>
                </a:lnTo>
                <a:lnTo>
                  <a:pt x="150" y="120"/>
                </a:lnTo>
                <a:lnTo>
                  <a:pt x="159" y="124"/>
                </a:lnTo>
                <a:lnTo>
                  <a:pt x="165" y="138"/>
                </a:lnTo>
                <a:lnTo>
                  <a:pt x="168" y="151"/>
                </a:lnTo>
                <a:lnTo>
                  <a:pt x="174" y="170"/>
                </a:lnTo>
                <a:lnTo>
                  <a:pt x="0" y="170"/>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45" name="Freeform 41"/>
          <p:cNvSpPr>
            <a:spLocks noChangeArrowheads="1"/>
          </p:cNvSpPr>
          <p:nvPr/>
        </p:nvSpPr>
        <p:spPr bwMode="auto">
          <a:xfrm>
            <a:off x="8705850" y="5918200"/>
            <a:ext cx="288925" cy="296863"/>
          </a:xfrm>
          <a:custGeom>
            <a:avLst/>
            <a:gdLst>
              <a:gd name="T0" fmla="*/ 4 w 182"/>
              <a:gd name="T1" fmla="*/ 141 h 187"/>
              <a:gd name="T2" fmla="*/ 7 w 182"/>
              <a:gd name="T3" fmla="*/ 133 h 187"/>
              <a:gd name="T4" fmla="*/ 16 w 182"/>
              <a:gd name="T5" fmla="*/ 120 h 187"/>
              <a:gd name="T6" fmla="*/ 26 w 182"/>
              <a:gd name="T7" fmla="*/ 117 h 187"/>
              <a:gd name="T8" fmla="*/ 45 w 182"/>
              <a:gd name="T9" fmla="*/ 114 h 187"/>
              <a:gd name="T10" fmla="*/ 53 w 182"/>
              <a:gd name="T11" fmla="*/ 112 h 187"/>
              <a:gd name="T12" fmla="*/ 60 w 182"/>
              <a:gd name="T13" fmla="*/ 109 h 187"/>
              <a:gd name="T14" fmla="*/ 62 w 182"/>
              <a:gd name="T15" fmla="*/ 94 h 187"/>
              <a:gd name="T16" fmla="*/ 54 w 182"/>
              <a:gd name="T17" fmla="*/ 77 h 187"/>
              <a:gd name="T18" fmla="*/ 50 w 182"/>
              <a:gd name="T19" fmla="*/ 76 h 187"/>
              <a:gd name="T20" fmla="*/ 43 w 182"/>
              <a:gd name="T21" fmla="*/ 59 h 187"/>
              <a:gd name="T22" fmla="*/ 47 w 182"/>
              <a:gd name="T23" fmla="*/ 54 h 187"/>
              <a:gd name="T24" fmla="*/ 47 w 182"/>
              <a:gd name="T25" fmla="*/ 37 h 187"/>
              <a:gd name="T26" fmla="*/ 47 w 182"/>
              <a:gd name="T27" fmla="*/ 21 h 187"/>
              <a:gd name="T28" fmla="*/ 53 w 182"/>
              <a:gd name="T29" fmla="*/ 14 h 187"/>
              <a:gd name="T30" fmla="*/ 65 w 182"/>
              <a:gd name="T31" fmla="*/ 2 h 187"/>
              <a:gd name="T32" fmla="*/ 75 w 182"/>
              <a:gd name="T33" fmla="*/ 0 h 187"/>
              <a:gd name="T34" fmla="*/ 88 w 182"/>
              <a:gd name="T35" fmla="*/ 0 h 187"/>
              <a:gd name="T36" fmla="*/ 100 w 182"/>
              <a:gd name="T37" fmla="*/ 5 h 187"/>
              <a:gd name="T38" fmla="*/ 108 w 182"/>
              <a:gd name="T39" fmla="*/ 14 h 187"/>
              <a:gd name="T40" fmla="*/ 113 w 182"/>
              <a:gd name="T41" fmla="*/ 29 h 187"/>
              <a:gd name="T42" fmla="*/ 115 w 182"/>
              <a:gd name="T43" fmla="*/ 40 h 187"/>
              <a:gd name="T44" fmla="*/ 116 w 182"/>
              <a:gd name="T45" fmla="*/ 50 h 187"/>
              <a:gd name="T46" fmla="*/ 122 w 182"/>
              <a:gd name="T47" fmla="*/ 51 h 187"/>
              <a:gd name="T48" fmla="*/ 120 w 182"/>
              <a:gd name="T49" fmla="*/ 68 h 187"/>
              <a:gd name="T50" fmla="*/ 112 w 182"/>
              <a:gd name="T51" fmla="*/ 71 h 187"/>
              <a:gd name="T52" fmla="*/ 109 w 182"/>
              <a:gd name="T53" fmla="*/ 81 h 187"/>
              <a:gd name="T54" fmla="*/ 107 w 182"/>
              <a:gd name="T55" fmla="*/ 91 h 187"/>
              <a:gd name="T56" fmla="*/ 109 w 182"/>
              <a:gd name="T57" fmla="*/ 101 h 187"/>
              <a:gd name="T58" fmla="*/ 118 w 182"/>
              <a:gd name="T59" fmla="*/ 109 h 187"/>
              <a:gd name="T60" fmla="*/ 132 w 182"/>
              <a:gd name="T61" fmla="*/ 111 h 187"/>
              <a:gd name="T62" fmla="*/ 148 w 182"/>
              <a:gd name="T63" fmla="*/ 113 h 187"/>
              <a:gd name="T64" fmla="*/ 162 w 182"/>
              <a:gd name="T65" fmla="*/ 114 h 187"/>
              <a:gd name="T66" fmla="*/ 170 w 182"/>
              <a:gd name="T67" fmla="*/ 123 h 187"/>
              <a:gd name="T68" fmla="*/ 173 w 182"/>
              <a:gd name="T69" fmla="*/ 132 h 187"/>
              <a:gd name="T70" fmla="*/ 182 w 182"/>
              <a:gd name="T71" fmla="*/ 184 h 187"/>
              <a:gd name="T72" fmla="*/ 0 w 182"/>
              <a:gd name="T7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2" h="187">
                <a:moveTo>
                  <a:pt x="4" y="141"/>
                </a:moveTo>
                <a:lnTo>
                  <a:pt x="7" y="133"/>
                </a:lnTo>
                <a:lnTo>
                  <a:pt x="16" y="120"/>
                </a:lnTo>
                <a:lnTo>
                  <a:pt x="26" y="117"/>
                </a:lnTo>
                <a:lnTo>
                  <a:pt x="45" y="114"/>
                </a:lnTo>
                <a:lnTo>
                  <a:pt x="53" y="112"/>
                </a:lnTo>
                <a:lnTo>
                  <a:pt x="60" y="109"/>
                </a:lnTo>
                <a:lnTo>
                  <a:pt x="62" y="94"/>
                </a:lnTo>
                <a:lnTo>
                  <a:pt x="54" y="77"/>
                </a:lnTo>
                <a:lnTo>
                  <a:pt x="50" y="76"/>
                </a:lnTo>
                <a:lnTo>
                  <a:pt x="43" y="59"/>
                </a:lnTo>
                <a:lnTo>
                  <a:pt x="47" y="54"/>
                </a:lnTo>
                <a:lnTo>
                  <a:pt x="47" y="37"/>
                </a:lnTo>
                <a:lnTo>
                  <a:pt x="47" y="21"/>
                </a:lnTo>
                <a:lnTo>
                  <a:pt x="53" y="14"/>
                </a:lnTo>
                <a:lnTo>
                  <a:pt x="65" y="2"/>
                </a:lnTo>
                <a:lnTo>
                  <a:pt x="75" y="0"/>
                </a:lnTo>
                <a:lnTo>
                  <a:pt x="88" y="0"/>
                </a:lnTo>
                <a:lnTo>
                  <a:pt x="100" y="5"/>
                </a:lnTo>
                <a:lnTo>
                  <a:pt x="108" y="14"/>
                </a:lnTo>
                <a:lnTo>
                  <a:pt x="113" y="29"/>
                </a:lnTo>
                <a:lnTo>
                  <a:pt x="115" y="40"/>
                </a:lnTo>
                <a:lnTo>
                  <a:pt x="116" y="50"/>
                </a:lnTo>
                <a:lnTo>
                  <a:pt x="122" y="51"/>
                </a:lnTo>
                <a:lnTo>
                  <a:pt x="120" y="68"/>
                </a:lnTo>
                <a:lnTo>
                  <a:pt x="112" y="71"/>
                </a:lnTo>
                <a:lnTo>
                  <a:pt x="109" y="81"/>
                </a:lnTo>
                <a:lnTo>
                  <a:pt x="107" y="91"/>
                </a:lnTo>
                <a:lnTo>
                  <a:pt x="109" y="101"/>
                </a:lnTo>
                <a:lnTo>
                  <a:pt x="118" y="109"/>
                </a:lnTo>
                <a:lnTo>
                  <a:pt x="132" y="111"/>
                </a:lnTo>
                <a:lnTo>
                  <a:pt x="148" y="113"/>
                </a:lnTo>
                <a:lnTo>
                  <a:pt x="162" y="114"/>
                </a:lnTo>
                <a:lnTo>
                  <a:pt x="170" y="123"/>
                </a:lnTo>
                <a:lnTo>
                  <a:pt x="173" y="132"/>
                </a:lnTo>
                <a:lnTo>
                  <a:pt x="182" y="184"/>
                </a:lnTo>
                <a:lnTo>
                  <a:pt x="0" y="187"/>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1546" name="Freeform 42"/>
          <p:cNvSpPr>
            <a:spLocks noChangeArrowheads="1"/>
          </p:cNvSpPr>
          <p:nvPr/>
        </p:nvSpPr>
        <p:spPr bwMode="auto">
          <a:xfrm>
            <a:off x="8980488" y="5916613"/>
            <a:ext cx="271462" cy="293687"/>
          </a:xfrm>
          <a:custGeom>
            <a:avLst/>
            <a:gdLst>
              <a:gd name="T0" fmla="*/ 3 w 171"/>
              <a:gd name="T1" fmla="*/ 143 h 185"/>
              <a:gd name="T2" fmla="*/ 10 w 171"/>
              <a:gd name="T3" fmla="*/ 128 h 185"/>
              <a:gd name="T4" fmla="*/ 29 w 171"/>
              <a:gd name="T5" fmla="*/ 118 h 185"/>
              <a:gd name="T6" fmla="*/ 46 w 171"/>
              <a:gd name="T7" fmla="*/ 114 h 185"/>
              <a:gd name="T8" fmla="*/ 60 w 171"/>
              <a:gd name="T9" fmla="*/ 110 h 185"/>
              <a:gd name="T10" fmla="*/ 67 w 171"/>
              <a:gd name="T11" fmla="*/ 100 h 185"/>
              <a:gd name="T12" fmla="*/ 68 w 171"/>
              <a:gd name="T13" fmla="*/ 86 h 185"/>
              <a:gd name="T14" fmla="*/ 60 w 171"/>
              <a:gd name="T15" fmla="*/ 82 h 185"/>
              <a:gd name="T16" fmla="*/ 56 w 171"/>
              <a:gd name="T17" fmla="*/ 76 h 185"/>
              <a:gd name="T18" fmla="*/ 54 w 171"/>
              <a:gd name="T19" fmla="*/ 72 h 185"/>
              <a:gd name="T20" fmla="*/ 53 w 171"/>
              <a:gd name="T21" fmla="*/ 57 h 185"/>
              <a:gd name="T22" fmla="*/ 53 w 171"/>
              <a:gd name="T23" fmla="*/ 57 h 185"/>
              <a:gd name="T24" fmla="*/ 49 w 171"/>
              <a:gd name="T25" fmla="*/ 46 h 185"/>
              <a:gd name="T26" fmla="*/ 53 w 171"/>
              <a:gd name="T27" fmla="*/ 30 h 185"/>
              <a:gd name="T28" fmla="*/ 62 w 171"/>
              <a:gd name="T29" fmla="*/ 20 h 185"/>
              <a:gd name="T30" fmla="*/ 72 w 171"/>
              <a:gd name="T31" fmla="*/ 6 h 185"/>
              <a:gd name="T32" fmla="*/ 96 w 171"/>
              <a:gd name="T33" fmla="*/ 0 h 185"/>
              <a:gd name="T34" fmla="*/ 112 w 171"/>
              <a:gd name="T35" fmla="*/ 8 h 185"/>
              <a:gd name="T36" fmla="*/ 121 w 171"/>
              <a:gd name="T37" fmla="*/ 17 h 185"/>
              <a:gd name="T38" fmla="*/ 128 w 171"/>
              <a:gd name="T39" fmla="*/ 22 h 185"/>
              <a:gd name="T40" fmla="*/ 129 w 171"/>
              <a:gd name="T41" fmla="*/ 30 h 185"/>
              <a:gd name="T42" fmla="*/ 134 w 171"/>
              <a:gd name="T43" fmla="*/ 34 h 185"/>
              <a:gd name="T44" fmla="*/ 137 w 171"/>
              <a:gd name="T45" fmla="*/ 42 h 185"/>
              <a:gd name="T46" fmla="*/ 129 w 171"/>
              <a:gd name="T47" fmla="*/ 56 h 185"/>
              <a:gd name="T48" fmla="*/ 131 w 171"/>
              <a:gd name="T49" fmla="*/ 65 h 185"/>
              <a:gd name="T50" fmla="*/ 126 w 171"/>
              <a:gd name="T51" fmla="*/ 75 h 185"/>
              <a:gd name="T52" fmla="*/ 121 w 171"/>
              <a:gd name="T53" fmla="*/ 77 h 185"/>
              <a:gd name="T54" fmla="*/ 121 w 171"/>
              <a:gd name="T55" fmla="*/ 82 h 185"/>
              <a:gd name="T56" fmla="*/ 111 w 171"/>
              <a:gd name="T57" fmla="*/ 90 h 185"/>
              <a:gd name="T58" fmla="*/ 115 w 171"/>
              <a:gd name="T59" fmla="*/ 109 h 185"/>
              <a:gd name="T60" fmla="*/ 125 w 171"/>
              <a:gd name="T61" fmla="*/ 118 h 185"/>
              <a:gd name="T62" fmla="*/ 140 w 171"/>
              <a:gd name="T63" fmla="*/ 124 h 185"/>
              <a:gd name="T64" fmla="*/ 160 w 171"/>
              <a:gd name="T65" fmla="*/ 130 h 185"/>
              <a:gd name="T66" fmla="*/ 166 w 171"/>
              <a:gd name="T67" fmla="*/ 139 h 185"/>
              <a:gd name="T68" fmla="*/ 167 w 171"/>
              <a:gd name="T69" fmla="*/ 157 h 185"/>
              <a:gd name="T70" fmla="*/ 171 w 171"/>
              <a:gd name="T71" fmla="*/ 172 h 185"/>
              <a:gd name="T72" fmla="*/ 167 w 171"/>
              <a:gd name="T73" fmla="*/ 185 h 185"/>
              <a:gd name="T74" fmla="*/ 0 w 171"/>
              <a:gd name="T75"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 h="185">
                <a:moveTo>
                  <a:pt x="3" y="143"/>
                </a:moveTo>
                <a:lnTo>
                  <a:pt x="10" y="128"/>
                </a:lnTo>
                <a:lnTo>
                  <a:pt x="29" y="118"/>
                </a:lnTo>
                <a:lnTo>
                  <a:pt x="46" y="114"/>
                </a:lnTo>
                <a:lnTo>
                  <a:pt x="60" y="110"/>
                </a:lnTo>
                <a:lnTo>
                  <a:pt x="67" y="100"/>
                </a:lnTo>
                <a:lnTo>
                  <a:pt x="68" y="86"/>
                </a:lnTo>
                <a:lnTo>
                  <a:pt x="60" y="82"/>
                </a:lnTo>
                <a:lnTo>
                  <a:pt x="56" y="76"/>
                </a:lnTo>
                <a:lnTo>
                  <a:pt x="54" y="72"/>
                </a:lnTo>
                <a:lnTo>
                  <a:pt x="53" y="57"/>
                </a:lnTo>
                <a:lnTo>
                  <a:pt x="53" y="57"/>
                </a:lnTo>
                <a:lnTo>
                  <a:pt x="49" y="46"/>
                </a:lnTo>
                <a:lnTo>
                  <a:pt x="53" y="30"/>
                </a:lnTo>
                <a:lnTo>
                  <a:pt x="62" y="20"/>
                </a:lnTo>
                <a:lnTo>
                  <a:pt x="72" y="6"/>
                </a:lnTo>
                <a:lnTo>
                  <a:pt x="96" y="0"/>
                </a:lnTo>
                <a:lnTo>
                  <a:pt x="112" y="8"/>
                </a:lnTo>
                <a:lnTo>
                  <a:pt x="121" y="17"/>
                </a:lnTo>
                <a:lnTo>
                  <a:pt x="128" y="22"/>
                </a:lnTo>
                <a:lnTo>
                  <a:pt x="129" y="30"/>
                </a:lnTo>
                <a:lnTo>
                  <a:pt x="134" y="34"/>
                </a:lnTo>
                <a:lnTo>
                  <a:pt x="137" y="42"/>
                </a:lnTo>
                <a:lnTo>
                  <a:pt x="129" y="56"/>
                </a:lnTo>
                <a:lnTo>
                  <a:pt x="131" y="65"/>
                </a:lnTo>
                <a:lnTo>
                  <a:pt x="126" y="75"/>
                </a:lnTo>
                <a:lnTo>
                  <a:pt x="121" y="77"/>
                </a:lnTo>
                <a:lnTo>
                  <a:pt x="121" y="82"/>
                </a:lnTo>
                <a:lnTo>
                  <a:pt x="111" y="90"/>
                </a:lnTo>
                <a:lnTo>
                  <a:pt x="115" y="109"/>
                </a:lnTo>
                <a:lnTo>
                  <a:pt x="125" y="118"/>
                </a:lnTo>
                <a:lnTo>
                  <a:pt x="140" y="124"/>
                </a:lnTo>
                <a:lnTo>
                  <a:pt x="160" y="130"/>
                </a:lnTo>
                <a:lnTo>
                  <a:pt x="166" y="139"/>
                </a:lnTo>
                <a:lnTo>
                  <a:pt x="167" y="157"/>
                </a:lnTo>
                <a:lnTo>
                  <a:pt x="171" y="172"/>
                </a:lnTo>
                <a:lnTo>
                  <a:pt x="167" y="185"/>
                </a:lnTo>
                <a:lnTo>
                  <a:pt x="0" y="185"/>
                </a:lnTo>
                <a:close/>
              </a:path>
            </a:pathLst>
          </a:custGeom>
          <a:solidFill>
            <a:srgbClr val="DCDCDC"/>
          </a:solidFill>
          <a:ln>
            <a:noFill/>
          </a:ln>
          <a:effectLst/>
          <a:extLst>
            <a:ext uri="{91240B29-F687-4F45-9708-019B960494DF}">
              <a14:hiddenLine xmlns:a14="http://schemas.microsoft.com/office/drawing/2010/main" w="12700">
                <a:solidFill>
                  <a:srgbClr val="DCDCD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1"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2532"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2533"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2534"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2535"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2536"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22537"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Additional Objectives - Containers</a:t>
            </a:r>
          </a:p>
        </p:txBody>
      </p:sp>
      <p:sp>
        <p:nvSpPr>
          <p:cNvPr id="22538"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Using the Tree View</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Using Direct Manipulation</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5"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3556"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3557"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3558"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3559"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3560"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23561"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Adding Tree View</a:t>
            </a:r>
          </a:p>
        </p:txBody>
      </p:sp>
      <p:sp>
        <p:nvSpPr>
          <p:cNvPr id="23562"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Add item to View menu</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Modify code for view switching in WM_COMMAND processing</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Create icons for child records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Insert child records</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9"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4580"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4581"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4582"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4583"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4584"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24585"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Adding Item To Menu</a:t>
            </a:r>
          </a:p>
        </p:txBody>
      </p:sp>
      <p:sp>
        <p:nvSpPr>
          <p:cNvPr id="24586" name="Text Box 10"/>
          <p:cNvSpPr txBox="1">
            <a:spLocks noChangeArrowheads="1"/>
          </p:cNvSpPr>
          <p:nvPr/>
        </p:nvSpPr>
        <p:spPr bwMode="auto">
          <a:xfrm>
            <a:off x="1952625" y="2054225"/>
            <a:ext cx="7991475" cy="462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200">
                <a:solidFill>
                  <a:srgbClr val="000000"/>
                </a:solidFill>
                <a:latin typeface="Courier" pitchFamily="17" charset="0"/>
              </a:rPr>
              <a:t>MENU IDMENU_CONTAINER</a:t>
            </a:r>
          </a:p>
          <a:p>
            <a:r>
              <a:rPr lang="en-US" sz="2200">
                <a:solidFill>
                  <a:srgbClr val="000000"/>
                </a:solidFill>
                <a:latin typeface="Courier" pitchFamily="17" charset="0"/>
              </a:rPr>
              <a:t>{</a:t>
            </a:r>
          </a:p>
          <a:p>
            <a:r>
              <a:rPr lang="en-US" sz="2200">
                <a:solidFill>
                  <a:srgbClr val="000000"/>
                </a:solidFill>
                <a:latin typeface="Courier" pitchFamily="17" charset="0"/>
              </a:rPr>
              <a:t>    SUBMENU  "~Views", -1</a:t>
            </a:r>
          </a:p>
          <a:p>
            <a:r>
              <a:rPr lang="en-US" sz="2200">
                <a:solidFill>
                  <a:srgbClr val="000000"/>
                </a:solidFill>
                <a:latin typeface="Courier" pitchFamily="17" charset="0"/>
              </a:rPr>
              <a:t>    {</a:t>
            </a:r>
          </a:p>
          <a:p>
            <a:r>
              <a:rPr lang="en-US" sz="2200">
                <a:solidFill>
                  <a:srgbClr val="000000"/>
                </a:solidFill>
                <a:latin typeface="Courier" pitchFamily="17" charset="0"/>
              </a:rPr>
              <a:t>        MENUITEM "~Radar",   IDMVIEW_RADAR</a:t>
            </a:r>
          </a:p>
          <a:p>
            <a:r>
              <a:rPr lang="en-US" sz="2200">
                <a:solidFill>
                  <a:srgbClr val="000000"/>
                </a:solidFill>
                <a:latin typeface="Courier" pitchFamily="17" charset="0"/>
              </a:rPr>
              <a:t>        MENUITEM "~Name",    IDMVIEW_NAME</a:t>
            </a:r>
          </a:p>
          <a:p>
            <a:r>
              <a:rPr lang="en-US" sz="2200">
                <a:solidFill>
                  <a:srgbClr val="000000"/>
                </a:solidFill>
                <a:latin typeface="Courier" pitchFamily="17" charset="0"/>
              </a:rPr>
              <a:t>        </a:t>
            </a:r>
            <a:r>
              <a:rPr lang="en-US" sz="2200" b="1">
                <a:solidFill>
                  <a:srgbClr val="000000"/>
                </a:solidFill>
                <a:latin typeface="Courier" pitchFamily="17" charset="0"/>
              </a:rPr>
              <a:t>MENUITEM "~Tree",    IDMVIEW_TREE</a:t>
            </a:r>
            <a:endParaRPr lang="en-US" sz="2200">
              <a:solidFill>
                <a:srgbClr val="000000"/>
              </a:solidFill>
              <a:latin typeface="Courier" pitchFamily="17" charset="0"/>
            </a:endParaRPr>
          </a:p>
          <a:p>
            <a:r>
              <a:rPr lang="en-US" sz="2200">
                <a:solidFill>
                  <a:srgbClr val="000000"/>
                </a:solidFill>
                <a:latin typeface="Courier" pitchFamily="17" charset="0"/>
              </a:rPr>
              <a:t>        MENUITEM "~Details", IDMVIEW_DETAILS</a:t>
            </a:r>
          </a:p>
          <a:p>
            <a:r>
              <a:rPr lang="en-US" sz="2200">
                <a:solidFill>
                  <a:srgbClr val="000000"/>
                </a:solidFill>
                <a:latin typeface="Courier" pitchFamily="17" charset="0"/>
              </a:rPr>
              <a:t>        MENUITEM "T~ext",    IDMVIEW_TEXT</a:t>
            </a:r>
          </a:p>
          <a:p>
            <a:r>
              <a:rPr lang="en-US" sz="2200">
                <a:solidFill>
                  <a:srgbClr val="000000"/>
                </a:solidFill>
                <a:latin typeface="Courier" pitchFamily="17" charset="0"/>
              </a:rPr>
              <a:t>    }</a:t>
            </a:r>
          </a:p>
          <a:p>
            <a:r>
              <a:rPr lang="en-US" sz="2200">
                <a:solidFill>
                  <a:srgbClr val="000000"/>
                </a:solidFill>
                <a:latin typeface="Courier" pitchFamily="17" charset="0"/>
              </a:rPr>
              <a:t>}</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3"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5604"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5605"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5606"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5607"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5608"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25609"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WM_COMMAND View Switching</a:t>
            </a:r>
          </a:p>
        </p:txBody>
      </p:sp>
      <p:sp>
        <p:nvSpPr>
          <p:cNvPr id="25610" name="Text Box 10"/>
          <p:cNvSpPr txBox="1">
            <a:spLocks noChangeArrowheads="1"/>
          </p:cNvSpPr>
          <p:nvPr/>
        </p:nvSpPr>
        <p:spPr bwMode="auto">
          <a:xfrm>
            <a:off x="1879600" y="1752600"/>
            <a:ext cx="7750175" cy="577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Courier" pitchFamily="17" charset="0"/>
              </a:rPr>
              <a:t>case IDMVIEW_RADAR:</a:t>
            </a:r>
          </a:p>
          <a:p>
            <a:r>
              <a:rPr lang="en-US" sz="1700">
                <a:solidFill>
                  <a:srgbClr val="000000"/>
                </a:solidFill>
                <a:latin typeface="Courier" pitchFamily="17" charset="0"/>
              </a:rPr>
              <a:t>case IDMVIEW_NAME:</a:t>
            </a:r>
          </a:p>
          <a:p>
            <a:r>
              <a:rPr lang="en-US" sz="1700" b="1">
                <a:solidFill>
                  <a:srgbClr val="000000"/>
                </a:solidFill>
                <a:latin typeface="Courier" pitchFamily="17" charset="0"/>
              </a:rPr>
              <a:t>case IDMVIEW_TREE:</a:t>
            </a:r>
            <a:endParaRPr lang="en-US" sz="1700">
              <a:solidFill>
                <a:srgbClr val="000000"/>
              </a:solidFill>
              <a:latin typeface="Courier" pitchFamily="17" charset="0"/>
            </a:endParaRPr>
          </a:p>
          <a:p>
            <a:r>
              <a:rPr lang="en-US" sz="1700">
                <a:solidFill>
                  <a:srgbClr val="000000"/>
                </a:solidFill>
                <a:latin typeface="Courier" pitchFamily="17" charset="0"/>
              </a:rPr>
              <a:t>case IDMVIEW_DETAILS:</a:t>
            </a:r>
          </a:p>
          <a:p>
            <a:r>
              <a:rPr lang="en-US" sz="1700">
                <a:solidFill>
                  <a:srgbClr val="000000"/>
                </a:solidFill>
                <a:latin typeface="Courier" pitchFamily="17" charset="0"/>
              </a:rPr>
              <a:t>case IDMVIEW_TEXT:</a:t>
            </a:r>
          </a:p>
          <a:p>
            <a:r>
              <a:rPr lang="en-US" sz="1700">
                <a:solidFill>
                  <a:srgbClr val="000000"/>
                </a:solidFill>
                <a:latin typeface="Courier" pitchFamily="17" charset="0"/>
              </a:rPr>
              <a:t>{</a:t>
            </a:r>
          </a:p>
          <a:p>
            <a:r>
              <a:rPr lang="en-US" sz="1700">
                <a:solidFill>
                  <a:srgbClr val="000000"/>
                </a:solidFill>
                <a:latin typeface="Courier" pitchFamily="17" charset="0"/>
              </a:rPr>
              <a:t>    static const ULONG  aViews [] =</a:t>
            </a:r>
          </a:p>
          <a:p>
            <a:r>
              <a:rPr lang="en-US" sz="1700">
                <a:solidFill>
                  <a:srgbClr val="000000"/>
                </a:solidFill>
                <a:latin typeface="Courier" pitchFamily="17" charset="0"/>
              </a:rPr>
              <a:t>        { CV_ICON, CV_NAME, </a:t>
            </a:r>
            <a:r>
              <a:rPr lang="en-US" sz="1700" b="1">
                <a:solidFill>
                  <a:srgbClr val="000000"/>
                </a:solidFill>
                <a:latin typeface="Courier" pitchFamily="17" charset="0"/>
              </a:rPr>
              <a:t>CV_TREE, </a:t>
            </a:r>
            <a:r>
              <a:rPr lang="en-US" sz="1700">
                <a:solidFill>
                  <a:srgbClr val="000000"/>
                </a:solidFill>
                <a:latin typeface="Courier" pitchFamily="17" charset="0"/>
              </a:rPr>
              <a:t>CV_DETAIL, CV_TEXT };</a:t>
            </a:r>
          </a:p>
          <a:p>
            <a:endParaRPr lang="en-US" sz="1700">
              <a:solidFill>
                <a:srgbClr val="000000"/>
              </a:solidFill>
              <a:latin typeface="Courier" pitchFamily="17" charset="0"/>
            </a:endParaRPr>
          </a:p>
          <a:p>
            <a:r>
              <a:rPr lang="en-US" sz="1700">
                <a:solidFill>
                  <a:srgbClr val="000000"/>
                </a:solidFill>
                <a:latin typeface="Courier" pitchFamily="17" charset="0"/>
              </a:rPr>
              <a:t>    CNRINFO ccinfo;</a:t>
            </a:r>
          </a:p>
          <a:p>
            <a:r>
              <a:rPr lang="en-US" sz="1700">
                <a:solidFill>
                  <a:srgbClr val="000000"/>
                </a:solidFill>
                <a:latin typeface="Courier" pitchFamily="17" charset="0"/>
              </a:rPr>
              <a:t>    memset (&amp;ccinfo, 0, sizeof ccinfo);</a:t>
            </a:r>
          </a:p>
          <a:p>
            <a:r>
              <a:rPr lang="en-US" sz="1700">
                <a:solidFill>
                  <a:srgbClr val="000000"/>
                </a:solidFill>
                <a:latin typeface="Courier" pitchFamily="17" charset="0"/>
              </a:rPr>
              <a:t>    ccinfo.cb = sizeof ccinfo;</a:t>
            </a:r>
          </a:p>
          <a:p>
            <a:r>
              <a:rPr lang="en-US" sz="1700">
                <a:solidFill>
                  <a:srgbClr val="000000"/>
                </a:solidFill>
                <a:latin typeface="Courier" pitchFamily="17" charset="0"/>
              </a:rPr>
              <a:t>    ccinfo.flWindowAttr = CA_DETAILSVIEWTITLES |</a:t>
            </a:r>
          </a:p>
          <a:p>
            <a:r>
              <a:rPr lang="en-US" sz="1700">
                <a:solidFill>
                  <a:srgbClr val="000000"/>
                </a:solidFill>
                <a:latin typeface="Courier" pitchFamily="17" charset="0"/>
              </a:rPr>
              <a:t>    CA_TITLESEPARATOR | </a:t>
            </a:r>
            <a:r>
              <a:rPr lang="en-US" sz="1700" b="1">
                <a:solidFill>
                  <a:srgbClr val="000000"/>
                </a:solidFill>
                <a:latin typeface="Courier" pitchFamily="17" charset="0"/>
              </a:rPr>
              <a:t>CA_TREELINE |</a:t>
            </a:r>
            <a:endParaRPr lang="en-US" sz="1700">
              <a:solidFill>
                <a:srgbClr val="000000"/>
              </a:solidFill>
              <a:latin typeface="Courier" pitchFamily="17" charset="0"/>
            </a:endParaRPr>
          </a:p>
          <a:p>
            <a:r>
              <a:rPr lang="en-US" sz="1700">
                <a:solidFill>
                  <a:srgbClr val="000000"/>
                </a:solidFill>
                <a:latin typeface="Courier" pitchFamily="17" charset="0"/>
              </a:rPr>
              <a:t>    CA_OWNERPAINTBACKGROUND |</a:t>
            </a:r>
          </a:p>
          <a:p>
            <a:r>
              <a:rPr lang="en-US" sz="1700">
                <a:solidFill>
                  <a:srgbClr val="000000"/>
                </a:solidFill>
                <a:latin typeface="Courier" pitchFamily="17" charset="0"/>
              </a:rPr>
              <a:t>    aViews [SHORT1FROMMP (mp1) - IDMVIEW_BASE];</a:t>
            </a:r>
          </a:p>
          <a:p>
            <a:r>
              <a:rPr lang="en-US" sz="1700">
                <a:solidFill>
                  <a:srgbClr val="000000"/>
                </a:solidFill>
                <a:latin typeface="Courier" pitchFamily="17" charset="0"/>
              </a:rPr>
              <a:t>    WinSendMsg (pinst-&gt;hwndCnr, CM_SETCNRINFO, &amp;ccinfo,</a:t>
            </a:r>
          </a:p>
          <a:p>
            <a:r>
              <a:rPr lang="en-US" sz="1700">
                <a:solidFill>
                  <a:srgbClr val="000000"/>
                </a:solidFill>
                <a:latin typeface="Courier" pitchFamily="17" charset="0"/>
              </a:rPr>
              <a:t>        MPFROMLONG(CMA_FLWINDOWATTR));</a:t>
            </a:r>
          </a:p>
          <a:p>
            <a:r>
              <a:rPr lang="en-US" sz="1700">
                <a:solidFill>
                  <a:srgbClr val="000000"/>
                </a:solidFill>
                <a:latin typeface="Courier" pitchFamily="17" charset="0"/>
              </a:rPr>
              <a:t>    pinst-&gt;CurrentView = SHORT1FROMMP (mp1);</a:t>
            </a:r>
          </a:p>
          <a:p>
            <a:r>
              <a:rPr lang="en-US" sz="1700">
                <a:solidFill>
                  <a:srgbClr val="000000"/>
                </a:solidFill>
                <a:latin typeface="Courier" pitchFamily="17" charset="0"/>
              </a:rPr>
              <a:t>    ...</a:t>
            </a:r>
          </a:p>
          <a:p>
            <a:r>
              <a:rPr lang="en-US" sz="1700">
                <a:solidFill>
                  <a:srgbClr val="000000"/>
                </a:solidFill>
                <a:latin typeface="Courier" pitchFamily="17" charset="0"/>
              </a:rPr>
              <a:t>}</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627"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6628"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6629"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6630"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6631"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6632"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26633"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Create Icons for Child Records</a:t>
            </a:r>
          </a:p>
        </p:txBody>
      </p:sp>
      <p:sp>
        <p:nvSpPr>
          <p:cNvPr id="26634"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Icon Editor (ICONEDIT)</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51"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7652"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7653"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7654"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7655"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7656"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27657"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Inserting Root Level Records</a:t>
            </a:r>
          </a:p>
        </p:txBody>
      </p:sp>
      <p:sp>
        <p:nvSpPr>
          <p:cNvPr id="27658" name="Rectangle 10"/>
          <p:cNvSpPr>
            <a:spLocks noChangeArrowheads="1"/>
          </p:cNvSpPr>
          <p:nvPr/>
        </p:nvSpPr>
        <p:spPr bwMode="auto">
          <a:xfrm>
            <a:off x="2476500" y="2455863"/>
            <a:ext cx="692150" cy="630237"/>
          </a:xfrm>
          <a:prstGeom prst="rect">
            <a:avLst/>
          </a:prstGeom>
          <a:solidFill>
            <a:srgbClr val="0000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7659" name="Rectangle 11"/>
          <p:cNvSpPr>
            <a:spLocks noChangeArrowheads="1"/>
          </p:cNvSpPr>
          <p:nvPr/>
        </p:nvSpPr>
        <p:spPr bwMode="auto">
          <a:xfrm>
            <a:off x="2476500" y="3328988"/>
            <a:ext cx="692150" cy="630237"/>
          </a:xfrm>
          <a:prstGeom prst="rect">
            <a:avLst/>
          </a:prstGeom>
          <a:solidFill>
            <a:srgbClr val="0000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7660" name="Rectangle 12"/>
          <p:cNvSpPr>
            <a:spLocks noChangeArrowheads="1"/>
          </p:cNvSpPr>
          <p:nvPr/>
        </p:nvSpPr>
        <p:spPr bwMode="auto">
          <a:xfrm>
            <a:off x="2463800" y="4251325"/>
            <a:ext cx="693738" cy="628650"/>
          </a:xfrm>
          <a:prstGeom prst="rect">
            <a:avLst/>
          </a:prstGeom>
          <a:solidFill>
            <a:srgbClr val="0000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7661" name="Text Box 13"/>
          <p:cNvSpPr txBox="1">
            <a:spLocks noChangeArrowheads="1"/>
          </p:cNvSpPr>
          <p:nvPr/>
        </p:nvSpPr>
        <p:spPr bwMode="auto">
          <a:xfrm>
            <a:off x="3679825" y="2759075"/>
            <a:ext cx="620236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Courier" pitchFamily="17" charset="0"/>
              </a:rPr>
              <a:t>RECORDINSERT recins;</a:t>
            </a:r>
          </a:p>
          <a:p>
            <a:r>
              <a:rPr lang="en-US" sz="1800">
                <a:solidFill>
                  <a:srgbClr val="000000"/>
                </a:solidFill>
                <a:latin typeface="Courier" pitchFamily="17" charset="0"/>
              </a:rPr>
              <a:t>recins.pRecordParent = 0;</a:t>
            </a:r>
          </a:p>
        </p:txBody>
      </p:sp>
      <p:sp>
        <p:nvSpPr>
          <p:cNvPr id="27662" name="Rectangle 14"/>
          <p:cNvSpPr>
            <a:spLocks noChangeArrowheads="1"/>
          </p:cNvSpPr>
          <p:nvPr/>
        </p:nvSpPr>
        <p:spPr bwMode="auto">
          <a:xfrm>
            <a:off x="2159000" y="1933575"/>
            <a:ext cx="7529513" cy="4367213"/>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5"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8676"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77"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78"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79"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80"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28681"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Inserting Child Records</a:t>
            </a:r>
          </a:p>
        </p:txBody>
      </p:sp>
      <p:sp>
        <p:nvSpPr>
          <p:cNvPr id="28682" name="Rectangle 10"/>
          <p:cNvSpPr>
            <a:spLocks noChangeArrowheads="1"/>
          </p:cNvSpPr>
          <p:nvPr/>
        </p:nvSpPr>
        <p:spPr bwMode="auto">
          <a:xfrm>
            <a:off x="2476500" y="2455863"/>
            <a:ext cx="692150" cy="630237"/>
          </a:xfrm>
          <a:prstGeom prst="rect">
            <a:avLst/>
          </a:prstGeom>
          <a:solidFill>
            <a:srgbClr val="0000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83" name="Rectangle 11"/>
          <p:cNvSpPr>
            <a:spLocks noChangeArrowheads="1"/>
          </p:cNvSpPr>
          <p:nvPr/>
        </p:nvSpPr>
        <p:spPr bwMode="auto">
          <a:xfrm>
            <a:off x="2476500" y="3328988"/>
            <a:ext cx="692150" cy="630237"/>
          </a:xfrm>
          <a:prstGeom prst="rect">
            <a:avLst/>
          </a:prstGeom>
          <a:solidFill>
            <a:srgbClr val="0000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84" name="Rectangle 12"/>
          <p:cNvSpPr>
            <a:spLocks noChangeArrowheads="1"/>
          </p:cNvSpPr>
          <p:nvPr/>
        </p:nvSpPr>
        <p:spPr bwMode="auto">
          <a:xfrm>
            <a:off x="2463800" y="4251325"/>
            <a:ext cx="693738" cy="628650"/>
          </a:xfrm>
          <a:prstGeom prst="rect">
            <a:avLst/>
          </a:prstGeom>
          <a:solidFill>
            <a:srgbClr val="0000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85" name="Rectangle 13"/>
          <p:cNvSpPr>
            <a:spLocks noChangeArrowheads="1"/>
          </p:cNvSpPr>
          <p:nvPr/>
        </p:nvSpPr>
        <p:spPr bwMode="auto">
          <a:xfrm>
            <a:off x="4240213" y="4286250"/>
            <a:ext cx="692150" cy="631825"/>
          </a:xfrm>
          <a:prstGeom prst="rect">
            <a:avLst/>
          </a:prstGeom>
          <a:solidFill>
            <a:srgbClr val="0000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86" name="Rectangle 14"/>
          <p:cNvSpPr>
            <a:spLocks noChangeArrowheads="1"/>
          </p:cNvSpPr>
          <p:nvPr/>
        </p:nvSpPr>
        <p:spPr bwMode="auto">
          <a:xfrm>
            <a:off x="4251325" y="5135563"/>
            <a:ext cx="693738" cy="631825"/>
          </a:xfrm>
          <a:prstGeom prst="rect">
            <a:avLst/>
          </a:prstGeom>
          <a:solidFill>
            <a:srgbClr val="0000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87" name="Line 15"/>
          <p:cNvSpPr>
            <a:spLocks noChangeShapeType="1"/>
          </p:cNvSpPr>
          <p:nvPr/>
        </p:nvSpPr>
        <p:spPr bwMode="auto">
          <a:xfrm>
            <a:off x="3217863" y="4602163"/>
            <a:ext cx="962025" cy="0"/>
          </a:xfrm>
          <a:prstGeom prst="line">
            <a:avLst/>
          </a:prstGeom>
          <a:noFill/>
          <a:ln w="508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88" name="Line 16"/>
          <p:cNvSpPr>
            <a:spLocks noChangeShapeType="1"/>
          </p:cNvSpPr>
          <p:nvPr/>
        </p:nvSpPr>
        <p:spPr bwMode="auto">
          <a:xfrm>
            <a:off x="3692525" y="4614863"/>
            <a:ext cx="0" cy="849312"/>
          </a:xfrm>
          <a:prstGeom prst="line">
            <a:avLst/>
          </a:prstGeom>
          <a:noFill/>
          <a:ln w="508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89" name="Line 17"/>
          <p:cNvSpPr>
            <a:spLocks noChangeShapeType="1"/>
          </p:cNvSpPr>
          <p:nvPr/>
        </p:nvSpPr>
        <p:spPr bwMode="auto">
          <a:xfrm>
            <a:off x="3692525" y="5464175"/>
            <a:ext cx="511175" cy="0"/>
          </a:xfrm>
          <a:prstGeom prst="line">
            <a:avLst/>
          </a:prstGeom>
          <a:noFill/>
          <a:ln w="508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90" name="Text Box 18"/>
          <p:cNvSpPr txBox="1">
            <a:spLocks noChangeArrowheads="1"/>
          </p:cNvSpPr>
          <p:nvPr/>
        </p:nvSpPr>
        <p:spPr bwMode="auto">
          <a:xfrm>
            <a:off x="3679825" y="2759075"/>
            <a:ext cx="4414838"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Courier" pitchFamily="17" charset="0"/>
              </a:rPr>
              <a:t>RECORDINSERT recins;</a:t>
            </a:r>
          </a:p>
          <a:p>
            <a:r>
              <a:rPr lang="en-US" sz="1800">
                <a:solidFill>
                  <a:srgbClr val="000000"/>
                </a:solidFill>
                <a:latin typeface="Courier" pitchFamily="17" charset="0"/>
              </a:rPr>
              <a:t>recins.pRecordParent = </a:t>
            </a:r>
          </a:p>
          <a:p>
            <a:r>
              <a:rPr lang="en-US" sz="1800">
                <a:solidFill>
                  <a:srgbClr val="000000"/>
                </a:solidFill>
                <a:latin typeface="Courier" pitchFamily="17" charset="0"/>
              </a:rPr>
              <a:t>    (PRECORDCORE) pacr;</a:t>
            </a:r>
          </a:p>
        </p:txBody>
      </p:sp>
      <p:sp>
        <p:nvSpPr>
          <p:cNvPr id="28691" name="Line 19"/>
          <p:cNvSpPr>
            <a:spLocks noChangeShapeType="1"/>
          </p:cNvSpPr>
          <p:nvPr/>
        </p:nvSpPr>
        <p:spPr bwMode="auto">
          <a:xfrm flipH="1">
            <a:off x="3243263" y="3571875"/>
            <a:ext cx="3089275" cy="763588"/>
          </a:xfrm>
          <a:prstGeom prst="line">
            <a:avLst/>
          </a:prstGeom>
          <a:noFill/>
          <a:ln w="12700">
            <a:solidFill>
              <a:srgbClr val="C10000"/>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8692" name="Rectangle 20"/>
          <p:cNvSpPr>
            <a:spLocks noChangeArrowheads="1"/>
          </p:cNvSpPr>
          <p:nvPr/>
        </p:nvSpPr>
        <p:spPr bwMode="auto">
          <a:xfrm>
            <a:off x="2159000" y="1933575"/>
            <a:ext cx="7529513" cy="4367213"/>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9"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29700"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9701"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9702"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9703"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29704"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29705"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Adding Direct Manipulation</a:t>
            </a:r>
          </a:p>
        </p:txBody>
      </p:sp>
      <p:sp>
        <p:nvSpPr>
          <p:cNvPr id="29706"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Define drag/drop operation: Hand off aircraft to another controller by dropping on controller's icon in a Value Set </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Add Value Set control to be target of drag/drop operation</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Process CN_INITDRAG from container</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Create DRAGINFO, DRAGITEM, and DRAGIMAGE structures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Call DrgDrag to perform drag/drop</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Subclass value set to tailor DM_DRAGOVER</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Process VN_DROP from value set</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3"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0724"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25"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26"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27"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28"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30729"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Define Drag/Drop Operation</a:t>
            </a:r>
          </a:p>
        </p:txBody>
      </p:sp>
      <p:sp>
        <p:nvSpPr>
          <p:cNvPr id="30730" name="Text Box 10"/>
          <p:cNvSpPr txBox="1">
            <a:spLocks noChangeArrowheads="1"/>
          </p:cNvSpPr>
          <p:nvPr/>
        </p:nvSpPr>
        <p:spPr bwMode="auto">
          <a:xfrm>
            <a:off x="4689475" y="467518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 pitchFamily="34" charset="0"/>
              </a:rPr>
              <a:t>Controller Hand-off</a:t>
            </a:r>
          </a:p>
          <a:p>
            <a:r>
              <a:rPr lang="en-US" sz="1800">
                <a:solidFill>
                  <a:srgbClr val="000000"/>
                </a:solidFill>
                <a:latin typeface="Helv" pitchFamily="34" charset="0"/>
              </a:rPr>
              <a:t>Icons</a:t>
            </a:r>
          </a:p>
        </p:txBody>
      </p:sp>
      <p:sp>
        <p:nvSpPr>
          <p:cNvPr id="30731" name="Rectangle 11"/>
          <p:cNvSpPr>
            <a:spLocks noChangeArrowheads="1"/>
          </p:cNvSpPr>
          <p:nvPr/>
        </p:nvSpPr>
        <p:spPr bwMode="auto">
          <a:xfrm>
            <a:off x="3316288" y="2103438"/>
            <a:ext cx="3186112" cy="2389187"/>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32" name="Line 12"/>
          <p:cNvSpPr>
            <a:spLocks noChangeShapeType="1"/>
          </p:cNvSpPr>
          <p:nvPr/>
        </p:nvSpPr>
        <p:spPr bwMode="auto">
          <a:xfrm>
            <a:off x="4373563" y="2684463"/>
            <a:ext cx="0" cy="715962"/>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33" name="Line 13"/>
          <p:cNvSpPr>
            <a:spLocks noChangeShapeType="1"/>
          </p:cNvSpPr>
          <p:nvPr/>
        </p:nvSpPr>
        <p:spPr bwMode="auto">
          <a:xfrm>
            <a:off x="4132263" y="2928938"/>
            <a:ext cx="460375"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34" name="Line 14"/>
          <p:cNvSpPr>
            <a:spLocks noChangeShapeType="1"/>
          </p:cNvSpPr>
          <p:nvPr/>
        </p:nvSpPr>
        <p:spPr bwMode="auto">
          <a:xfrm>
            <a:off x="4276725" y="3328988"/>
            <a:ext cx="195263"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35" name="Line 15"/>
          <p:cNvSpPr>
            <a:spLocks noChangeShapeType="1"/>
          </p:cNvSpPr>
          <p:nvPr/>
        </p:nvSpPr>
        <p:spPr bwMode="auto">
          <a:xfrm>
            <a:off x="4835525" y="2965450"/>
            <a:ext cx="0" cy="715963"/>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36" name="Line 16"/>
          <p:cNvSpPr>
            <a:spLocks noChangeShapeType="1"/>
          </p:cNvSpPr>
          <p:nvPr/>
        </p:nvSpPr>
        <p:spPr bwMode="auto">
          <a:xfrm>
            <a:off x="4592638" y="3208338"/>
            <a:ext cx="461962"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37" name="Line 17"/>
          <p:cNvSpPr>
            <a:spLocks noChangeShapeType="1"/>
          </p:cNvSpPr>
          <p:nvPr/>
        </p:nvSpPr>
        <p:spPr bwMode="auto">
          <a:xfrm>
            <a:off x="4738688" y="3608388"/>
            <a:ext cx="193675"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38" name="Line 18"/>
          <p:cNvSpPr>
            <a:spLocks noChangeShapeType="1"/>
          </p:cNvSpPr>
          <p:nvPr/>
        </p:nvSpPr>
        <p:spPr bwMode="auto">
          <a:xfrm>
            <a:off x="5540375" y="2808288"/>
            <a:ext cx="0" cy="715962"/>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39" name="Line 19"/>
          <p:cNvSpPr>
            <a:spLocks noChangeShapeType="1"/>
          </p:cNvSpPr>
          <p:nvPr/>
        </p:nvSpPr>
        <p:spPr bwMode="auto">
          <a:xfrm>
            <a:off x="5297488" y="3051175"/>
            <a:ext cx="461962"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40" name="Line 20"/>
          <p:cNvSpPr>
            <a:spLocks noChangeShapeType="1"/>
          </p:cNvSpPr>
          <p:nvPr/>
        </p:nvSpPr>
        <p:spPr bwMode="auto">
          <a:xfrm>
            <a:off x="5443538" y="3451225"/>
            <a:ext cx="195262"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41" name="Oval 21"/>
          <p:cNvSpPr>
            <a:spLocks noChangeArrowheads="1"/>
          </p:cNvSpPr>
          <p:nvPr/>
        </p:nvSpPr>
        <p:spPr bwMode="auto">
          <a:xfrm>
            <a:off x="3924300" y="2286000"/>
            <a:ext cx="2017713" cy="2014538"/>
          </a:xfrm>
          <a:prstGeom prst="ellipse">
            <a:avLst/>
          </a:prstGeom>
          <a:noFill/>
          <a:ln w="12700">
            <a:solidFill>
              <a:srgbClr val="00CE00"/>
            </a:solidFill>
            <a:round/>
            <a:headEnd/>
            <a:tailEnd/>
          </a:ln>
          <a:effectLst/>
          <a:extLst>
            <a:ext uri="{909E8E84-426E-40DD-AFC4-6F175D3DCCD1}">
              <a14:hiddenFill xmlns:a14="http://schemas.microsoft.com/office/drawing/2010/main">
                <a:solidFill>
                  <a:srgbClr val="00CE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42" name="Rectangle 22"/>
          <p:cNvSpPr>
            <a:spLocks noChangeArrowheads="1"/>
          </p:cNvSpPr>
          <p:nvPr/>
        </p:nvSpPr>
        <p:spPr bwMode="auto">
          <a:xfrm>
            <a:off x="3436938" y="4700588"/>
            <a:ext cx="474662" cy="471487"/>
          </a:xfrm>
          <a:prstGeom prst="rect">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43" name="Rectangle 23"/>
          <p:cNvSpPr>
            <a:spLocks noChangeArrowheads="1"/>
          </p:cNvSpPr>
          <p:nvPr/>
        </p:nvSpPr>
        <p:spPr bwMode="auto">
          <a:xfrm>
            <a:off x="3997325" y="4700588"/>
            <a:ext cx="474663" cy="471487"/>
          </a:xfrm>
          <a:prstGeom prst="rect">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44" name="Line 24"/>
          <p:cNvSpPr>
            <a:spLocks noChangeShapeType="1"/>
          </p:cNvSpPr>
          <p:nvPr/>
        </p:nvSpPr>
        <p:spPr bwMode="auto">
          <a:xfrm flipH="1">
            <a:off x="3692525" y="3438525"/>
            <a:ext cx="595313" cy="1163638"/>
          </a:xfrm>
          <a:prstGeom prst="line">
            <a:avLst/>
          </a:prstGeom>
          <a:noFill/>
          <a:ln w="12700">
            <a:solidFill>
              <a:srgbClr val="C10000"/>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45" name="Line 25"/>
          <p:cNvSpPr>
            <a:spLocks noChangeShapeType="1"/>
          </p:cNvSpPr>
          <p:nvPr/>
        </p:nvSpPr>
        <p:spPr bwMode="auto">
          <a:xfrm>
            <a:off x="7572375" y="2309813"/>
            <a:ext cx="669925" cy="0"/>
          </a:xfrm>
          <a:prstGeom prst="line">
            <a:avLst/>
          </a:prstGeom>
          <a:noFill/>
          <a:ln w="12700">
            <a:solidFill>
              <a:srgbClr val="C10000"/>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0746" name="Text Box 26"/>
          <p:cNvSpPr txBox="1">
            <a:spLocks noChangeArrowheads="1"/>
          </p:cNvSpPr>
          <p:nvPr/>
        </p:nvSpPr>
        <p:spPr bwMode="auto">
          <a:xfrm>
            <a:off x="8399463" y="2163763"/>
            <a:ext cx="1482725"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 pitchFamily="34" charset="0"/>
              </a:rPr>
              <a:t>Drag/Drop</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9"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4100"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101"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102"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103"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104"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4105"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About You</a:t>
            </a:r>
          </a:p>
        </p:txBody>
      </p:sp>
      <p:sp>
        <p:nvSpPr>
          <p:cNvPr id="4106"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The audience is assumed to be C language PM programmers, familiar with the following:</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Creating and using controls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Dialogs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Window Words and instance data</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Timers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Subclassing</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Bitmaps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Linked lists, arrays, pointers</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7"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1748"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49"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50"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51"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52"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31753" name="Text Box 9"/>
          <p:cNvSpPr txBox="1">
            <a:spLocks noChangeArrowheads="1"/>
          </p:cNvSpPr>
          <p:nvPr/>
        </p:nvSpPr>
        <p:spPr bwMode="auto">
          <a:xfrm>
            <a:off x="1833563" y="1876425"/>
            <a:ext cx="3624262" cy="494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User starts drag</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Source window receives DM_INITDRAG (or WM_CONTROL CN_INITDRAG, etc.)</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Source window allocates DRAGINFO structure, and 1 DRAGITEM and DRAGIMAGE structure for each selected object</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Source window calls DrgDrag</a:t>
            </a:r>
          </a:p>
        </p:txBody>
      </p:sp>
      <p:sp>
        <p:nvSpPr>
          <p:cNvPr id="31754" name="Text Box 10"/>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Drag/Drop Overview</a:t>
            </a:r>
          </a:p>
        </p:txBody>
      </p:sp>
      <p:sp>
        <p:nvSpPr>
          <p:cNvPr id="31755" name="Rectangle 11"/>
          <p:cNvSpPr>
            <a:spLocks noChangeArrowheads="1"/>
          </p:cNvSpPr>
          <p:nvPr/>
        </p:nvSpPr>
        <p:spPr bwMode="auto">
          <a:xfrm>
            <a:off x="5614988" y="2346325"/>
            <a:ext cx="3429000" cy="2568575"/>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56" name="Line 12"/>
          <p:cNvSpPr>
            <a:spLocks noChangeShapeType="1"/>
          </p:cNvSpPr>
          <p:nvPr/>
        </p:nvSpPr>
        <p:spPr bwMode="auto">
          <a:xfrm>
            <a:off x="6753225" y="2970213"/>
            <a:ext cx="0" cy="771525"/>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57" name="Line 13"/>
          <p:cNvSpPr>
            <a:spLocks noChangeShapeType="1"/>
          </p:cNvSpPr>
          <p:nvPr/>
        </p:nvSpPr>
        <p:spPr bwMode="auto">
          <a:xfrm>
            <a:off x="6491288" y="3233738"/>
            <a:ext cx="498475"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58" name="Line 14"/>
          <p:cNvSpPr>
            <a:spLocks noChangeShapeType="1"/>
          </p:cNvSpPr>
          <p:nvPr/>
        </p:nvSpPr>
        <p:spPr bwMode="auto">
          <a:xfrm>
            <a:off x="6648450" y="3663950"/>
            <a:ext cx="211138"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59" name="Line 15"/>
          <p:cNvSpPr>
            <a:spLocks noChangeShapeType="1"/>
          </p:cNvSpPr>
          <p:nvPr/>
        </p:nvSpPr>
        <p:spPr bwMode="auto">
          <a:xfrm>
            <a:off x="7250113" y="3271838"/>
            <a:ext cx="0" cy="769937"/>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60" name="Line 16"/>
          <p:cNvSpPr>
            <a:spLocks noChangeShapeType="1"/>
          </p:cNvSpPr>
          <p:nvPr/>
        </p:nvSpPr>
        <p:spPr bwMode="auto">
          <a:xfrm>
            <a:off x="6988175" y="3532188"/>
            <a:ext cx="498475"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61" name="Line 17"/>
          <p:cNvSpPr>
            <a:spLocks noChangeShapeType="1"/>
          </p:cNvSpPr>
          <p:nvPr/>
        </p:nvSpPr>
        <p:spPr bwMode="auto">
          <a:xfrm>
            <a:off x="7145338" y="3963988"/>
            <a:ext cx="209550"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62" name="Line 18"/>
          <p:cNvSpPr>
            <a:spLocks noChangeShapeType="1"/>
          </p:cNvSpPr>
          <p:nvPr/>
        </p:nvSpPr>
        <p:spPr bwMode="auto">
          <a:xfrm>
            <a:off x="8010525" y="3105150"/>
            <a:ext cx="0" cy="76835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63" name="Line 19"/>
          <p:cNvSpPr>
            <a:spLocks noChangeShapeType="1"/>
          </p:cNvSpPr>
          <p:nvPr/>
        </p:nvSpPr>
        <p:spPr bwMode="auto">
          <a:xfrm>
            <a:off x="7748588" y="3363913"/>
            <a:ext cx="495300"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64" name="Line 20"/>
          <p:cNvSpPr>
            <a:spLocks noChangeShapeType="1"/>
          </p:cNvSpPr>
          <p:nvPr/>
        </p:nvSpPr>
        <p:spPr bwMode="auto">
          <a:xfrm>
            <a:off x="7904163" y="3795713"/>
            <a:ext cx="211137"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65" name="Oval 21"/>
          <p:cNvSpPr>
            <a:spLocks noChangeArrowheads="1"/>
          </p:cNvSpPr>
          <p:nvPr/>
        </p:nvSpPr>
        <p:spPr bwMode="auto">
          <a:xfrm>
            <a:off x="6269038" y="2540000"/>
            <a:ext cx="2173287" cy="2170113"/>
          </a:xfrm>
          <a:prstGeom prst="ellipse">
            <a:avLst/>
          </a:prstGeom>
          <a:noFill/>
          <a:ln w="12700">
            <a:solidFill>
              <a:srgbClr val="00CE00"/>
            </a:solidFill>
            <a:round/>
            <a:headEnd/>
            <a:tailEnd/>
          </a:ln>
          <a:effectLst/>
          <a:extLst>
            <a:ext uri="{909E8E84-426E-40DD-AFC4-6F175D3DCCD1}">
              <a14:hiddenFill xmlns:a14="http://schemas.microsoft.com/office/drawing/2010/main">
                <a:solidFill>
                  <a:srgbClr val="00CE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66" name="Rectangle 22"/>
          <p:cNvSpPr>
            <a:spLocks noChangeArrowheads="1"/>
          </p:cNvSpPr>
          <p:nvPr/>
        </p:nvSpPr>
        <p:spPr bwMode="auto">
          <a:xfrm>
            <a:off x="5745163" y="5138738"/>
            <a:ext cx="511175" cy="511175"/>
          </a:xfrm>
          <a:prstGeom prst="rect">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67" name="Rectangle 23"/>
          <p:cNvSpPr>
            <a:spLocks noChangeArrowheads="1"/>
          </p:cNvSpPr>
          <p:nvPr/>
        </p:nvSpPr>
        <p:spPr bwMode="auto">
          <a:xfrm>
            <a:off x="6348413" y="5138738"/>
            <a:ext cx="511175" cy="511175"/>
          </a:xfrm>
          <a:prstGeom prst="rect">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1768" name="Line 24"/>
          <p:cNvSpPr>
            <a:spLocks noChangeShapeType="1"/>
          </p:cNvSpPr>
          <p:nvPr/>
        </p:nvSpPr>
        <p:spPr bwMode="auto">
          <a:xfrm flipH="1">
            <a:off x="6019800" y="3781425"/>
            <a:ext cx="641350" cy="1252538"/>
          </a:xfrm>
          <a:prstGeom prst="line">
            <a:avLst/>
          </a:prstGeom>
          <a:noFill/>
          <a:ln w="12700">
            <a:solidFill>
              <a:srgbClr val="C10000"/>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1"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2772"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2773"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2774"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2775"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2776"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32777" name="Text Box 9"/>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marL="714375" indent="-212725">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See PM Reference for description of data structures: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DRAGINFO</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DRAGITEM</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DRAGIMAGE</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and messages: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DM_INITDRAG</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DM_DRAGOVER</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DM_DROP</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WM_CONTROL</a:t>
            </a:r>
          </a:p>
          <a:p>
            <a:pPr lvl="2">
              <a:spcAft>
                <a:spcPct val="15000"/>
              </a:spcAft>
              <a:buClr>
                <a:srgbClr val="000000"/>
              </a:buClr>
              <a:buSzPct val="100000"/>
              <a:buFont typeface="LotusWP Type" pitchFamily="18" charset="0"/>
              <a:buChar char="ƒ"/>
            </a:pPr>
            <a:r>
              <a:rPr lang="en-US" sz="2200" i="1">
                <a:solidFill>
                  <a:srgbClr val="000000"/>
                </a:solidFill>
                <a:latin typeface="Helvetica" pitchFamily="34" charset="0"/>
              </a:rPr>
              <a:t>CN_INITDRAG</a:t>
            </a:r>
          </a:p>
          <a:p>
            <a:pPr lvl="2">
              <a:spcAft>
                <a:spcPct val="15000"/>
              </a:spcAft>
              <a:buClr>
                <a:srgbClr val="000000"/>
              </a:buClr>
              <a:buSzPct val="100000"/>
              <a:buFont typeface="LotusWP Type" pitchFamily="18" charset="0"/>
              <a:buChar char="ƒ"/>
            </a:pPr>
            <a:r>
              <a:rPr lang="en-US" sz="2200" i="1">
                <a:solidFill>
                  <a:srgbClr val="000000"/>
                </a:solidFill>
                <a:latin typeface="Helvetica" pitchFamily="34" charset="0"/>
              </a:rPr>
              <a:t>CN_DRAGOVER</a:t>
            </a:r>
          </a:p>
          <a:p>
            <a:pPr lvl="2">
              <a:spcAft>
                <a:spcPct val="15000"/>
              </a:spcAft>
              <a:buClr>
                <a:srgbClr val="000000"/>
              </a:buClr>
              <a:buSzPct val="100000"/>
              <a:buFont typeface="LotusWP Type" pitchFamily="18" charset="0"/>
              <a:buChar char="ƒ"/>
            </a:pPr>
            <a:r>
              <a:rPr lang="en-US" sz="2200" i="1">
                <a:solidFill>
                  <a:srgbClr val="000000"/>
                </a:solidFill>
                <a:latin typeface="Helvetica" pitchFamily="34" charset="0"/>
              </a:rPr>
              <a:t>CN_DROP</a:t>
            </a:r>
          </a:p>
        </p:txBody>
      </p:sp>
      <p:sp>
        <p:nvSpPr>
          <p:cNvPr id="32778" name="Text Box 10"/>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Drag Data Structures and Messages</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5"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3796"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797"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798"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799"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00"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33801" name="Text Box 9"/>
          <p:cNvSpPr txBox="1">
            <a:spLocks noChangeArrowheads="1"/>
          </p:cNvSpPr>
          <p:nvPr/>
        </p:nvSpPr>
        <p:spPr bwMode="auto">
          <a:xfrm>
            <a:off x="1833563" y="1876425"/>
            <a:ext cx="3624262" cy="503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User continues drag and moves mouse pointer over target</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Target window receives DM_DRAGOVER (or WM_CONTROL VN_DRAGOVER, etc.)</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Target window sets target emphasis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Target window determines whether it wants to accept the items and sets return code for *_DRAGOVER message accordingly</a:t>
            </a:r>
          </a:p>
        </p:txBody>
      </p:sp>
      <p:sp>
        <p:nvSpPr>
          <p:cNvPr id="33802" name="Text Box 10"/>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Drag/Drop Overview</a:t>
            </a:r>
          </a:p>
        </p:txBody>
      </p:sp>
      <p:sp>
        <p:nvSpPr>
          <p:cNvPr id="33803" name="Line 11"/>
          <p:cNvSpPr>
            <a:spLocks noChangeShapeType="1"/>
          </p:cNvSpPr>
          <p:nvPr/>
        </p:nvSpPr>
        <p:spPr bwMode="auto">
          <a:xfrm>
            <a:off x="6502400" y="3910013"/>
            <a:ext cx="0" cy="715962"/>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04" name="Line 12"/>
          <p:cNvSpPr>
            <a:spLocks noChangeShapeType="1"/>
          </p:cNvSpPr>
          <p:nvPr/>
        </p:nvSpPr>
        <p:spPr bwMode="auto">
          <a:xfrm>
            <a:off x="6259513" y="4152900"/>
            <a:ext cx="460375"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05" name="Line 13"/>
          <p:cNvSpPr>
            <a:spLocks noChangeShapeType="1"/>
          </p:cNvSpPr>
          <p:nvPr/>
        </p:nvSpPr>
        <p:spPr bwMode="auto">
          <a:xfrm>
            <a:off x="6405563" y="4552950"/>
            <a:ext cx="193675"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06" name="Oval 14"/>
          <p:cNvSpPr>
            <a:spLocks noChangeArrowheads="1"/>
          </p:cNvSpPr>
          <p:nvPr/>
        </p:nvSpPr>
        <p:spPr bwMode="auto">
          <a:xfrm>
            <a:off x="6308725" y="4044950"/>
            <a:ext cx="398463" cy="400050"/>
          </a:xfrm>
          <a:prstGeom prst="ellipse">
            <a:avLst/>
          </a:prstGeom>
          <a:noFill/>
          <a:ln w="50800">
            <a:solidFill>
              <a:srgbClr val="C10000"/>
            </a:solidFill>
            <a:round/>
            <a:headEnd/>
            <a:tailEnd/>
          </a:ln>
          <a:effectLst/>
          <a:extLst>
            <a:ext uri="{909E8E84-426E-40DD-AFC4-6F175D3DCCD1}">
              <a14:hiddenFill xmlns:a14="http://schemas.microsoft.com/office/drawing/2010/main">
                <a:solidFill>
                  <a:srgbClr val="C1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07" name="Line 15"/>
          <p:cNvSpPr>
            <a:spLocks noChangeShapeType="1"/>
          </p:cNvSpPr>
          <p:nvPr/>
        </p:nvSpPr>
        <p:spPr bwMode="auto">
          <a:xfrm>
            <a:off x="6356350" y="4105275"/>
            <a:ext cx="292100" cy="266700"/>
          </a:xfrm>
          <a:prstGeom prst="line">
            <a:avLst/>
          </a:prstGeom>
          <a:noFill/>
          <a:ln w="50800">
            <a:solidFill>
              <a:srgbClr val="C10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08" name="Rectangle 16"/>
          <p:cNvSpPr>
            <a:spLocks noChangeArrowheads="1"/>
          </p:cNvSpPr>
          <p:nvPr/>
        </p:nvSpPr>
        <p:spPr bwMode="auto">
          <a:xfrm>
            <a:off x="5626100" y="2351088"/>
            <a:ext cx="3417888" cy="2560637"/>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09" name="Line 17"/>
          <p:cNvSpPr>
            <a:spLocks noChangeShapeType="1"/>
          </p:cNvSpPr>
          <p:nvPr/>
        </p:nvSpPr>
        <p:spPr bwMode="auto">
          <a:xfrm>
            <a:off x="6761163" y="2973388"/>
            <a:ext cx="0" cy="76835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10" name="Line 18"/>
          <p:cNvSpPr>
            <a:spLocks noChangeShapeType="1"/>
          </p:cNvSpPr>
          <p:nvPr/>
        </p:nvSpPr>
        <p:spPr bwMode="auto">
          <a:xfrm>
            <a:off x="6499225" y="3235325"/>
            <a:ext cx="496888"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11" name="Line 19"/>
          <p:cNvSpPr>
            <a:spLocks noChangeShapeType="1"/>
          </p:cNvSpPr>
          <p:nvPr/>
        </p:nvSpPr>
        <p:spPr bwMode="auto">
          <a:xfrm>
            <a:off x="6656388" y="3663950"/>
            <a:ext cx="209550"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12" name="Line 20"/>
          <p:cNvSpPr>
            <a:spLocks noChangeShapeType="1"/>
          </p:cNvSpPr>
          <p:nvPr/>
        </p:nvSpPr>
        <p:spPr bwMode="auto">
          <a:xfrm>
            <a:off x="7256463" y="3273425"/>
            <a:ext cx="0" cy="76835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13" name="Line 21"/>
          <p:cNvSpPr>
            <a:spLocks noChangeShapeType="1"/>
          </p:cNvSpPr>
          <p:nvPr/>
        </p:nvSpPr>
        <p:spPr bwMode="auto">
          <a:xfrm>
            <a:off x="6994525" y="3535363"/>
            <a:ext cx="496888"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14" name="Line 22"/>
          <p:cNvSpPr>
            <a:spLocks noChangeShapeType="1"/>
          </p:cNvSpPr>
          <p:nvPr/>
        </p:nvSpPr>
        <p:spPr bwMode="auto">
          <a:xfrm>
            <a:off x="7153275" y="3963988"/>
            <a:ext cx="207963"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15" name="Line 23"/>
          <p:cNvSpPr>
            <a:spLocks noChangeShapeType="1"/>
          </p:cNvSpPr>
          <p:nvPr/>
        </p:nvSpPr>
        <p:spPr bwMode="auto">
          <a:xfrm>
            <a:off x="8012113" y="3108325"/>
            <a:ext cx="0" cy="765175"/>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16" name="Line 24"/>
          <p:cNvSpPr>
            <a:spLocks noChangeShapeType="1"/>
          </p:cNvSpPr>
          <p:nvPr/>
        </p:nvSpPr>
        <p:spPr bwMode="auto">
          <a:xfrm>
            <a:off x="7751763" y="3365500"/>
            <a:ext cx="496887"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17" name="Line 25"/>
          <p:cNvSpPr>
            <a:spLocks noChangeShapeType="1"/>
          </p:cNvSpPr>
          <p:nvPr/>
        </p:nvSpPr>
        <p:spPr bwMode="auto">
          <a:xfrm>
            <a:off x="7908925" y="3795713"/>
            <a:ext cx="209550"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18" name="Oval 26"/>
          <p:cNvSpPr>
            <a:spLocks noChangeArrowheads="1"/>
          </p:cNvSpPr>
          <p:nvPr/>
        </p:nvSpPr>
        <p:spPr bwMode="auto">
          <a:xfrm>
            <a:off x="6278563" y="2544763"/>
            <a:ext cx="2163762" cy="2162175"/>
          </a:xfrm>
          <a:prstGeom prst="ellipse">
            <a:avLst/>
          </a:prstGeom>
          <a:noFill/>
          <a:ln w="12700">
            <a:solidFill>
              <a:srgbClr val="00CE00"/>
            </a:solidFill>
            <a:round/>
            <a:headEnd/>
            <a:tailEnd/>
          </a:ln>
          <a:effectLst/>
          <a:extLst>
            <a:ext uri="{909E8E84-426E-40DD-AFC4-6F175D3DCCD1}">
              <a14:hiddenFill xmlns:a14="http://schemas.microsoft.com/office/drawing/2010/main">
                <a:solidFill>
                  <a:srgbClr val="00CE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19" name="Rectangle 27"/>
          <p:cNvSpPr>
            <a:spLocks noChangeArrowheads="1"/>
          </p:cNvSpPr>
          <p:nvPr/>
        </p:nvSpPr>
        <p:spPr bwMode="auto">
          <a:xfrm>
            <a:off x="5756275" y="5135563"/>
            <a:ext cx="509588" cy="508000"/>
          </a:xfrm>
          <a:prstGeom prst="rect">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20" name="Rectangle 28"/>
          <p:cNvSpPr>
            <a:spLocks noChangeArrowheads="1"/>
          </p:cNvSpPr>
          <p:nvPr/>
        </p:nvSpPr>
        <p:spPr bwMode="auto">
          <a:xfrm>
            <a:off x="6356350" y="5135563"/>
            <a:ext cx="509588" cy="508000"/>
          </a:xfrm>
          <a:prstGeom prst="rect">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3821" name="Line 29"/>
          <p:cNvSpPr>
            <a:spLocks noChangeShapeType="1"/>
          </p:cNvSpPr>
          <p:nvPr/>
        </p:nvSpPr>
        <p:spPr bwMode="auto">
          <a:xfrm flipH="1">
            <a:off x="6029325" y="3781425"/>
            <a:ext cx="639763" cy="1247775"/>
          </a:xfrm>
          <a:prstGeom prst="line">
            <a:avLst/>
          </a:prstGeom>
          <a:noFill/>
          <a:ln w="12700">
            <a:solidFill>
              <a:srgbClr val="C10000"/>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9"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4820"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21"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22"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23"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24"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34825" name="Text Box 9"/>
          <p:cNvSpPr txBox="1">
            <a:spLocks noChangeArrowheads="1"/>
          </p:cNvSpPr>
          <p:nvPr/>
        </p:nvSpPr>
        <p:spPr bwMode="auto">
          <a:xfrm>
            <a:off x="1833563" y="1876425"/>
            <a:ext cx="3624262" cy="494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User sees visual cue that object will be accepted and drops the object</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Target window receives DM_DROP (or WM_CONTROL VN_DROP, etc.)</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Target window accesses DRAGINFO and DRAGITEM structures and completes the drop</a:t>
            </a:r>
          </a:p>
        </p:txBody>
      </p:sp>
      <p:sp>
        <p:nvSpPr>
          <p:cNvPr id="34826" name="Text Box 10"/>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Drag/Drop Overview</a:t>
            </a:r>
          </a:p>
        </p:txBody>
      </p:sp>
      <p:sp>
        <p:nvSpPr>
          <p:cNvPr id="34827" name="Rectangle 11"/>
          <p:cNvSpPr>
            <a:spLocks noChangeArrowheads="1"/>
          </p:cNvSpPr>
          <p:nvPr/>
        </p:nvSpPr>
        <p:spPr bwMode="auto">
          <a:xfrm>
            <a:off x="5626100" y="2351088"/>
            <a:ext cx="3417888" cy="2560637"/>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28" name="Line 12"/>
          <p:cNvSpPr>
            <a:spLocks noChangeShapeType="1"/>
          </p:cNvSpPr>
          <p:nvPr/>
        </p:nvSpPr>
        <p:spPr bwMode="auto">
          <a:xfrm>
            <a:off x="6761163" y="2973388"/>
            <a:ext cx="0" cy="76835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29" name="Line 13"/>
          <p:cNvSpPr>
            <a:spLocks noChangeShapeType="1"/>
          </p:cNvSpPr>
          <p:nvPr/>
        </p:nvSpPr>
        <p:spPr bwMode="auto">
          <a:xfrm>
            <a:off x="6499225" y="3235325"/>
            <a:ext cx="496888"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30" name="Line 14"/>
          <p:cNvSpPr>
            <a:spLocks noChangeShapeType="1"/>
          </p:cNvSpPr>
          <p:nvPr/>
        </p:nvSpPr>
        <p:spPr bwMode="auto">
          <a:xfrm>
            <a:off x="6656388" y="3663950"/>
            <a:ext cx="209550"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31" name="Line 15"/>
          <p:cNvSpPr>
            <a:spLocks noChangeShapeType="1"/>
          </p:cNvSpPr>
          <p:nvPr/>
        </p:nvSpPr>
        <p:spPr bwMode="auto">
          <a:xfrm>
            <a:off x="7256463" y="3273425"/>
            <a:ext cx="0" cy="76835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32" name="Line 16"/>
          <p:cNvSpPr>
            <a:spLocks noChangeShapeType="1"/>
          </p:cNvSpPr>
          <p:nvPr/>
        </p:nvSpPr>
        <p:spPr bwMode="auto">
          <a:xfrm>
            <a:off x="6994525" y="3535363"/>
            <a:ext cx="496888"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33" name="Line 17"/>
          <p:cNvSpPr>
            <a:spLocks noChangeShapeType="1"/>
          </p:cNvSpPr>
          <p:nvPr/>
        </p:nvSpPr>
        <p:spPr bwMode="auto">
          <a:xfrm>
            <a:off x="7153275" y="3963988"/>
            <a:ext cx="207963"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34" name="Line 18"/>
          <p:cNvSpPr>
            <a:spLocks noChangeShapeType="1"/>
          </p:cNvSpPr>
          <p:nvPr/>
        </p:nvSpPr>
        <p:spPr bwMode="auto">
          <a:xfrm>
            <a:off x="8012113" y="3108325"/>
            <a:ext cx="0" cy="765175"/>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35" name="Line 19"/>
          <p:cNvSpPr>
            <a:spLocks noChangeShapeType="1"/>
          </p:cNvSpPr>
          <p:nvPr/>
        </p:nvSpPr>
        <p:spPr bwMode="auto">
          <a:xfrm>
            <a:off x="7751763" y="3365500"/>
            <a:ext cx="496887"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36" name="Line 20"/>
          <p:cNvSpPr>
            <a:spLocks noChangeShapeType="1"/>
          </p:cNvSpPr>
          <p:nvPr/>
        </p:nvSpPr>
        <p:spPr bwMode="auto">
          <a:xfrm>
            <a:off x="7908925" y="3795713"/>
            <a:ext cx="209550"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37" name="Oval 21"/>
          <p:cNvSpPr>
            <a:spLocks noChangeArrowheads="1"/>
          </p:cNvSpPr>
          <p:nvPr/>
        </p:nvSpPr>
        <p:spPr bwMode="auto">
          <a:xfrm>
            <a:off x="6278563" y="2544763"/>
            <a:ext cx="2163762" cy="2162175"/>
          </a:xfrm>
          <a:prstGeom prst="ellipse">
            <a:avLst/>
          </a:prstGeom>
          <a:noFill/>
          <a:ln w="12700">
            <a:solidFill>
              <a:srgbClr val="00CE00"/>
            </a:solidFill>
            <a:round/>
            <a:headEnd/>
            <a:tailEnd/>
          </a:ln>
          <a:effectLst/>
          <a:extLst>
            <a:ext uri="{909E8E84-426E-40DD-AFC4-6F175D3DCCD1}">
              <a14:hiddenFill xmlns:a14="http://schemas.microsoft.com/office/drawing/2010/main">
                <a:solidFill>
                  <a:srgbClr val="00CE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38" name="Rectangle 22"/>
          <p:cNvSpPr>
            <a:spLocks noChangeArrowheads="1"/>
          </p:cNvSpPr>
          <p:nvPr/>
        </p:nvSpPr>
        <p:spPr bwMode="auto">
          <a:xfrm>
            <a:off x="5756275" y="5135563"/>
            <a:ext cx="509588" cy="508000"/>
          </a:xfrm>
          <a:prstGeom prst="rect">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39" name="Rectangle 23"/>
          <p:cNvSpPr>
            <a:spLocks noChangeArrowheads="1"/>
          </p:cNvSpPr>
          <p:nvPr/>
        </p:nvSpPr>
        <p:spPr bwMode="auto">
          <a:xfrm>
            <a:off x="6356350" y="5135563"/>
            <a:ext cx="509588" cy="508000"/>
          </a:xfrm>
          <a:prstGeom prst="rect">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40" name="Line 24"/>
          <p:cNvSpPr>
            <a:spLocks noChangeShapeType="1"/>
          </p:cNvSpPr>
          <p:nvPr/>
        </p:nvSpPr>
        <p:spPr bwMode="auto">
          <a:xfrm flipH="1">
            <a:off x="6029325" y="3781425"/>
            <a:ext cx="639763" cy="1247775"/>
          </a:xfrm>
          <a:prstGeom prst="line">
            <a:avLst/>
          </a:prstGeom>
          <a:noFill/>
          <a:ln w="12700">
            <a:solidFill>
              <a:srgbClr val="C10000"/>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41" name="Line 25"/>
          <p:cNvSpPr>
            <a:spLocks noChangeShapeType="1"/>
          </p:cNvSpPr>
          <p:nvPr/>
        </p:nvSpPr>
        <p:spPr bwMode="auto">
          <a:xfrm>
            <a:off x="6113463" y="4941888"/>
            <a:ext cx="0" cy="715962"/>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42" name="Line 26"/>
          <p:cNvSpPr>
            <a:spLocks noChangeShapeType="1"/>
          </p:cNvSpPr>
          <p:nvPr/>
        </p:nvSpPr>
        <p:spPr bwMode="auto">
          <a:xfrm>
            <a:off x="5868988" y="5184775"/>
            <a:ext cx="463550"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43" name="Line 27"/>
          <p:cNvSpPr>
            <a:spLocks noChangeShapeType="1"/>
          </p:cNvSpPr>
          <p:nvPr/>
        </p:nvSpPr>
        <p:spPr bwMode="auto">
          <a:xfrm>
            <a:off x="6016625" y="5584825"/>
            <a:ext cx="195263" cy="0"/>
          </a:xfrm>
          <a:prstGeom prst="line">
            <a:avLst/>
          </a:prstGeom>
          <a:noFill/>
          <a:ln w="127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4844" name="Rectangle 28"/>
          <p:cNvSpPr>
            <a:spLocks noChangeArrowheads="1"/>
          </p:cNvSpPr>
          <p:nvPr/>
        </p:nvSpPr>
        <p:spPr bwMode="auto">
          <a:xfrm>
            <a:off x="5821363" y="5014913"/>
            <a:ext cx="584200" cy="6064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3"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5844"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5845"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5846"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5847"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5848"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35849"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Add Value Set Control</a:t>
            </a:r>
          </a:p>
        </p:txBody>
      </p:sp>
      <p:sp>
        <p:nvSpPr>
          <p:cNvPr id="35850" name="Text Box 10"/>
          <p:cNvSpPr txBox="1">
            <a:spLocks noChangeArrowheads="1"/>
          </p:cNvSpPr>
          <p:nvPr/>
        </p:nvSpPr>
        <p:spPr bwMode="auto">
          <a:xfrm>
            <a:off x="2184400" y="1946275"/>
            <a:ext cx="7370763" cy="520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200">
                <a:solidFill>
                  <a:srgbClr val="000000"/>
                </a:solidFill>
                <a:latin typeface="Courier" pitchFamily="17" charset="0"/>
              </a:rPr>
              <a:t>CONTROL "", IDVS_CONTROLLERS,</a:t>
            </a:r>
          </a:p>
          <a:p>
            <a:r>
              <a:rPr lang="en-US" sz="2200">
                <a:solidFill>
                  <a:srgbClr val="000000"/>
                </a:solidFill>
                <a:latin typeface="Courier" pitchFamily="17" charset="0"/>
              </a:rPr>
              <a:t>        7, 22, 45, 15, WC_VALUESET, </a:t>
            </a:r>
          </a:p>
          <a:p>
            <a:r>
              <a:rPr lang="en-US" sz="2200">
                <a:solidFill>
                  <a:srgbClr val="000000"/>
                </a:solidFill>
                <a:latin typeface="Courier" pitchFamily="17" charset="0"/>
              </a:rPr>
              <a:t>        VS_ICON | VS_BORDER | WS_GROUP | </a:t>
            </a:r>
          </a:p>
          <a:p>
            <a:r>
              <a:rPr lang="en-US" sz="2200">
                <a:solidFill>
                  <a:srgbClr val="000000"/>
                </a:solidFill>
                <a:latin typeface="Courier" pitchFamily="17" charset="0"/>
              </a:rPr>
              <a:t>        WS_TABSTOP | WS_VISIBLE</a:t>
            </a:r>
          </a:p>
          <a:p>
            <a:r>
              <a:rPr lang="en-US" sz="2200">
                <a:solidFill>
                  <a:srgbClr val="000000"/>
                </a:solidFill>
                <a:latin typeface="Courier" pitchFamily="17" charset="0"/>
              </a:rPr>
              <a:t>        CTLDATA 8, 0, 1, 2</a:t>
            </a:r>
          </a:p>
          <a:p>
            <a:endParaRPr lang="en-US" sz="2200">
              <a:solidFill>
                <a:srgbClr val="000000"/>
              </a:solidFill>
              <a:latin typeface="Courier" pitchFamily="17" charset="0"/>
            </a:endParaRPr>
          </a:p>
          <a:p>
            <a:r>
              <a:rPr lang="en-US" sz="1600">
                <a:solidFill>
                  <a:srgbClr val="000000"/>
                </a:solidFill>
                <a:latin typeface="Courier" pitchFamily="17" charset="0"/>
              </a:rPr>
              <a:t>hptrController = WinLoadPointer (HWND_DESKTOP, 0,</a:t>
            </a:r>
          </a:p>
          <a:p>
            <a:r>
              <a:rPr lang="en-US" sz="1600">
                <a:solidFill>
                  <a:srgbClr val="000000"/>
                </a:solidFill>
                <a:latin typeface="Courier" pitchFamily="17" charset="0"/>
              </a:rPr>
              <a:t>    IDICON_CONTROLLER);</a:t>
            </a:r>
          </a:p>
          <a:p>
            <a:endParaRPr lang="en-US" sz="1600">
              <a:solidFill>
                <a:srgbClr val="000000"/>
              </a:solidFill>
              <a:latin typeface="Courier" pitchFamily="17" charset="0"/>
            </a:endParaRPr>
          </a:p>
          <a:p>
            <a:r>
              <a:rPr lang="en-US" sz="1600">
                <a:solidFill>
                  <a:srgbClr val="000000"/>
                </a:solidFill>
                <a:latin typeface="Courier" pitchFamily="17" charset="0"/>
              </a:rPr>
              <a:t>for (Col = 1; Col &lt;= 2; ++Col)</a:t>
            </a:r>
          </a:p>
          <a:p>
            <a:r>
              <a:rPr lang="en-US" sz="1600">
                <a:solidFill>
                  <a:srgbClr val="000000"/>
                </a:solidFill>
                <a:latin typeface="Courier" pitchFamily="17" charset="0"/>
              </a:rPr>
              <a:t>{</a:t>
            </a:r>
          </a:p>
          <a:p>
            <a:r>
              <a:rPr lang="en-US" sz="1600">
                <a:solidFill>
                  <a:srgbClr val="000000"/>
                </a:solidFill>
                <a:latin typeface="Courier" pitchFamily="17" charset="0"/>
              </a:rPr>
              <a:t>    WinSendMsg (hwndVS, VM_SETITEMATTR, </a:t>
            </a:r>
          </a:p>
          <a:p>
            <a:r>
              <a:rPr lang="en-US" sz="1600">
                <a:solidFill>
                  <a:srgbClr val="000000"/>
                </a:solidFill>
                <a:latin typeface="Courier" pitchFamily="17" charset="0"/>
              </a:rPr>
              <a:t>        MPFROM2SHORT (1, Col),</a:t>
            </a:r>
          </a:p>
          <a:p>
            <a:r>
              <a:rPr lang="en-US" sz="1600">
                <a:solidFill>
                  <a:srgbClr val="000000"/>
                </a:solidFill>
                <a:latin typeface="Courier" pitchFamily="17" charset="0"/>
              </a:rPr>
              <a:t>        MPFROM2SHORT (VIA_DROPONABLE, TRUE));</a:t>
            </a:r>
          </a:p>
          <a:p>
            <a:r>
              <a:rPr lang="en-US" sz="1600">
                <a:solidFill>
                  <a:srgbClr val="000000"/>
                </a:solidFill>
                <a:latin typeface="Courier" pitchFamily="17" charset="0"/>
              </a:rPr>
              <a:t>    WinSendMsg (hwndVS, VM_SETITEM, </a:t>
            </a:r>
          </a:p>
          <a:p>
            <a:r>
              <a:rPr lang="en-US" sz="1600">
                <a:solidFill>
                  <a:srgbClr val="000000"/>
                </a:solidFill>
                <a:latin typeface="Courier" pitchFamily="17" charset="0"/>
              </a:rPr>
              <a:t>        MPFROM2SHORT (1, Col),</a:t>
            </a:r>
          </a:p>
          <a:p>
            <a:r>
              <a:rPr lang="en-US" sz="1600">
                <a:solidFill>
                  <a:srgbClr val="000000"/>
                </a:solidFill>
                <a:latin typeface="Courier" pitchFamily="17" charset="0"/>
              </a:rPr>
              <a:t>        MPFROMP (hptrController));</a:t>
            </a:r>
          </a:p>
          <a:p>
            <a:r>
              <a:rPr lang="en-US" sz="1600">
                <a:solidFill>
                  <a:srgbClr val="000000"/>
                </a:solidFill>
                <a:latin typeface="Courier" pitchFamily="17" charset="0"/>
              </a:rPr>
              <a:t>}</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7"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6868"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6869"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6870"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6871"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6872"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36873"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Process CN_INITDRAG</a:t>
            </a:r>
          </a:p>
        </p:txBody>
      </p:sp>
      <p:sp>
        <p:nvSpPr>
          <p:cNvPr id="36874" name="Text Box 10"/>
          <p:cNvSpPr txBox="1">
            <a:spLocks noChangeArrowheads="1"/>
          </p:cNvSpPr>
          <p:nvPr/>
        </p:nvSpPr>
        <p:spPr bwMode="auto">
          <a:xfrm>
            <a:off x="1979613" y="1922463"/>
            <a:ext cx="7624762" cy="208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Courier" pitchFamily="17" charset="0"/>
              </a:rPr>
              <a:t>case CN_INITDRAG:</a:t>
            </a:r>
          </a:p>
          <a:p>
            <a:r>
              <a:rPr lang="en-US" sz="1700">
                <a:solidFill>
                  <a:srgbClr val="000000"/>
                </a:solidFill>
                <a:latin typeface="Courier" pitchFamily="17" charset="0"/>
              </a:rPr>
              <a:t>    ProcessInitDrag (</a:t>
            </a:r>
          </a:p>
          <a:p>
            <a:r>
              <a:rPr lang="en-US" sz="1700">
                <a:solidFill>
                  <a:srgbClr val="000000"/>
                </a:solidFill>
                <a:latin typeface="Courier" pitchFamily="17" charset="0"/>
              </a:rPr>
              <a:t>        WinWindowFromID (hwnd, SHORT1FROMMP (mp1)),</a:t>
            </a:r>
          </a:p>
          <a:p>
            <a:r>
              <a:rPr lang="en-US" sz="1700">
                <a:solidFill>
                  <a:srgbClr val="000000"/>
                </a:solidFill>
                <a:latin typeface="Courier" pitchFamily="17" charset="0"/>
              </a:rPr>
              <a:t>        ((PCNRDRAGINIT) (PVOIDFROMMP(mp2))));</a:t>
            </a:r>
          </a:p>
          <a:p>
            <a:endParaRPr lang="en-US" sz="1700">
              <a:solidFill>
                <a:srgbClr val="000000"/>
              </a:solidFill>
              <a:latin typeface="Courier" pitchFamily="17" charset="0"/>
            </a:endParaRPr>
          </a:p>
          <a:p>
            <a:r>
              <a:rPr lang="en-US" sz="1700">
                <a:solidFill>
                  <a:srgbClr val="000000"/>
                </a:solidFill>
                <a:latin typeface="Courier" pitchFamily="17" charset="0"/>
              </a:rPr>
              <a:t>    return 0;</a:t>
            </a:r>
          </a:p>
        </p:txBody>
      </p:sp>
      <p:sp>
        <p:nvSpPr>
          <p:cNvPr id="36875" name="Text Box 11"/>
          <p:cNvSpPr txBox="1">
            <a:spLocks noChangeArrowheads="1"/>
          </p:cNvSpPr>
          <p:nvPr/>
        </p:nvSpPr>
        <p:spPr bwMode="auto">
          <a:xfrm>
            <a:off x="1966913" y="4627563"/>
            <a:ext cx="4741862"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etica" pitchFamily="34" charset="0"/>
              </a:rPr>
              <a:t>See Source Code</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1"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7892"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7893"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7894"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7895"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7896"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37897"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Create Drag Data Structures</a:t>
            </a:r>
          </a:p>
        </p:txBody>
      </p:sp>
      <p:sp>
        <p:nvSpPr>
          <p:cNvPr id="37898" name="Rectangle 10"/>
          <p:cNvSpPr>
            <a:spLocks noChangeArrowheads="1"/>
          </p:cNvSpPr>
          <p:nvPr/>
        </p:nvSpPr>
        <p:spPr bwMode="auto">
          <a:xfrm>
            <a:off x="2324100" y="1992313"/>
            <a:ext cx="1258888" cy="1179512"/>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7899" name="Rectangle 11"/>
          <p:cNvSpPr>
            <a:spLocks noChangeArrowheads="1"/>
          </p:cNvSpPr>
          <p:nvPr/>
        </p:nvSpPr>
        <p:spPr bwMode="auto">
          <a:xfrm>
            <a:off x="4149725" y="2005013"/>
            <a:ext cx="1257300" cy="1179512"/>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7900" name="Rectangle 12"/>
          <p:cNvSpPr>
            <a:spLocks noChangeArrowheads="1"/>
          </p:cNvSpPr>
          <p:nvPr/>
        </p:nvSpPr>
        <p:spPr bwMode="auto">
          <a:xfrm>
            <a:off x="4549775" y="2308225"/>
            <a:ext cx="1258888" cy="1181100"/>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7901" name="Rectangle 13"/>
          <p:cNvSpPr>
            <a:spLocks noChangeArrowheads="1"/>
          </p:cNvSpPr>
          <p:nvPr/>
        </p:nvSpPr>
        <p:spPr bwMode="auto">
          <a:xfrm>
            <a:off x="4343400" y="2149475"/>
            <a:ext cx="1257300" cy="1181100"/>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7902" name="Rectangle 14"/>
          <p:cNvSpPr>
            <a:spLocks noChangeArrowheads="1"/>
          </p:cNvSpPr>
          <p:nvPr/>
        </p:nvSpPr>
        <p:spPr bwMode="auto">
          <a:xfrm>
            <a:off x="6350000" y="2016125"/>
            <a:ext cx="1258888" cy="1181100"/>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7903" name="Rectangle 15"/>
          <p:cNvSpPr>
            <a:spLocks noChangeArrowheads="1"/>
          </p:cNvSpPr>
          <p:nvPr/>
        </p:nvSpPr>
        <p:spPr bwMode="auto">
          <a:xfrm>
            <a:off x="6751638" y="2319338"/>
            <a:ext cx="1257300" cy="1181100"/>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7904" name="Rectangle 16"/>
          <p:cNvSpPr>
            <a:spLocks noChangeArrowheads="1"/>
          </p:cNvSpPr>
          <p:nvPr/>
        </p:nvSpPr>
        <p:spPr bwMode="auto">
          <a:xfrm>
            <a:off x="6543675" y="2162175"/>
            <a:ext cx="1258888" cy="1181100"/>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7905" name="Text Box 17"/>
          <p:cNvSpPr txBox="1">
            <a:spLocks noChangeArrowheads="1"/>
          </p:cNvSpPr>
          <p:nvPr/>
        </p:nvSpPr>
        <p:spPr bwMode="auto">
          <a:xfrm>
            <a:off x="2341563" y="3730625"/>
            <a:ext cx="1241425"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etica" pitchFamily="34" charset="0"/>
              </a:rPr>
              <a:t>DRAGINFO</a:t>
            </a:r>
          </a:p>
        </p:txBody>
      </p:sp>
      <p:sp>
        <p:nvSpPr>
          <p:cNvPr id="37906" name="Text Box 18"/>
          <p:cNvSpPr txBox="1">
            <a:spLocks noChangeArrowheads="1"/>
          </p:cNvSpPr>
          <p:nvPr/>
        </p:nvSpPr>
        <p:spPr bwMode="auto">
          <a:xfrm>
            <a:off x="4143375" y="3719513"/>
            <a:ext cx="1677988"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etica" pitchFamily="34" charset="0"/>
              </a:rPr>
              <a:t>DRAGITEM (1 for each object being dragged)</a:t>
            </a:r>
          </a:p>
        </p:txBody>
      </p:sp>
      <p:sp>
        <p:nvSpPr>
          <p:cNvPr id="37907" name="Text Box 19"/>
          <p:cNvSpPr txBox="1">
            <a:spLocks noChangeArrowheads="1"/>
          </p:cNvSpPr>
          <p:nvPr/>
        </p:nvSpPr>
        <p:spPr bwMode="auto">
          <a:xfrm>
            <a:off x="6440488" y="3730625"/>
            <a:ext cx="1677987"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etica" pitchFamily="34" charset="0"/>
              </a:rPr>
              <a:t>DRAGIMAGE (1 for each object being dragged)</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5"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8916"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17"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18"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19"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20"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38921"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Call DrgDrag</a:t>
            </a:r>
          </a:p>
        </p:txBody>
      </p:sp>
      <p:sp>
        <p:nvSpPr>
          <p:cNvPr id="38922" name="Rectangle 10"/>
          <p:cNvSpPr>
            <a:spLocks noChangeArrowheads="1"/>
          </p:cNvSpPr>
          <p:nvPr/>
        </p:nvSpPr>
        <p:spPr bwMode="auto">
          <a:xfrm>
            <a:off x="2324100" y="1992313"/>
            <a:ext cx="1258888" cy="1179512"/>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23" name="Rectangle 11"/>
          <p:cNvSpPr>
            <a:spLocks noChangeArrowheads="1"/>
          </p:cNvSpPr>
          <p:nvPr/>
        </p:nvSpPr>
        <p:spPr bwMode="auto">
          <a:xfrm>
            <a:off x="4149725" y="2005013"/>
            <a:ext cx="1257300" cy="1179512"/>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24" name="Rectangle 12"/>
          <p:cNvSpPr>
            <a:spLocks noChangeArrowheads="1"/>
          </p:cNvSpPr>
          <p:nvPr/>
        </p:nvSpPr>
        <p:spPr bwMode="auto">
          <a:xfrm>
            <a:off x="4549775" y="2308225"/>
            <a:ext cx="1258888" cy="1181100"/>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25" name="Rectangle 13"/>
          <p:cNvSpPr>
            <a:spLocks noChangeArrowheads="1"/>
          </p:cNvSpPr>
          <p:nvPr/>
        </p:nvSpPr>
        <p:spPr bwMode="auto">
          <a:xfrm>
            <a:off x="4343400" y="2149475"/>
            <a:ext cx="1257300" cy="1181100"/>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26" name="Rectangle 14"/>
          <p:cNvSpPr>
            <a:spLocks noChangeArrowheads="1"/>
          </p:cNvSpPr>
          <p:nvPr/>
        </p:nvSpPr>
        <p:spPr bwMode="auto">
          <a:xfrm>
            <a:off x="6350000" y="2016125"/>
            <a:ext cx="1258888" cy="1181100"/>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27" name="Rectangle 15"/>
          <p:cNvSpPr>
            <a:spLocks noChangeArrowheads="1"/>
          </p:cNvSpPr>
          <p:nvPr/>
        </p:nvSpPr>
        <p:spPr bwMode="auto">
          <a:xfrm>
            <a:off x="6751638" y="2319338"/>
            <a:ext cx="1257300" cy="1181100"/>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28" name="Rectangle 16"/>
          <p:cNvSpPr>
            <a:spLocks noChangeArrowheads="1"/>
          </p:cNvSpPr>
          <p:nvPr/>
        </p:nvSpPr>
        <p:spPr bwMode="auto">
          <a:xfrm>
            <a:off x="6543675" y="2162175"/>
            <a:ext cx="1258888" cy="1181100"/>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29" name="Text Box 17"/>
          <p:cNvSpPr txBox="1">
            <a:spLocks noChangeArrowheads="1"/>
          </p:cNvSpPr>
          <p:nvPr/>
        </p:nvSpPr>
        <p:spPr bwMode="auto">
          <a:xfrm>
            <a:off x="2341563" y="3730625"/>
            <a:ext cx="1241425"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etica" pitchFamily="34" charset="0"/>
              </a:rPr>
              <a:t>DRAGINFO</a:t>
            </a:r>
          </a:p>
        </p:txBody>
      </p:sp>
      <p:sp>
        <p:nvSpPr>
          <p:cNvPr id="38930" name="Text Box 18"/>
          <p:cNvSpPr txBox="1">
            <a:spLocks noChangeArrowheads="1"/>
          </p:cNvSpPr>
          <p:nvPr/>
        </p:nvSpPr>
        <p:spPr bwMode="auto">
          <a:xfrm>
            <a:off x="4143375" y="3719513"/>
            <a:ext cx="1677988"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etica" pitchFamily="34" charset="0"/>
              </a:rPr>
              <a:t>DRAGITEM</a:t>
            </a:r>
          </a:p>
        </p:txBody>
      </p:sp>
      <p:sp>
        <p:nvSpPr>
          <p:cNvPr id="38931" name="Text Box 19"/>
          <p:cNvSpPr txBox="1">
            <a:spLocks noChangeArrowheads="1"/>
          </p:cNvSpPr>
          <p:nvPr/>
        </p:nvSpPr>
        <p:spPr bwMode="auto">
          <a:xfrm>
            <a:off x="6440488" y="3730625"/>
            <a:ext cx="1677987"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etica" pitchFamily="34" charset="0"/>
              </a:rPr>
              <a:t>DRAGIMAGE</a:t>
            </a:r>
          </a:p>
        </p:txBody>
      </p:sp>
      <p:sp>
        <p:nvSpPr>
          <p:cNvPr id="38932" name="Oval 20" descr="20%"/>
          <p:cNvSpPr>
            <a:spLocks noChangeArrowheads="1"/>
          </p:cNvSpPr>
          <p:nvPr/>
        </p:nvSpPr>
        <p:spPr bwMode="auto">
          <a:xfrm>
            <a:off x="3729038" y="5221288"/>
            <a:ext cx="2236787" cy="1127125"/>
          </a:xfrm>
          <a:prstGeom prst="ellipse">
            <a:avLst/>
          </a:prstGeom>
          <a:pattFill prst="pct20">
            <a:fgClr>
              <a:srgbClr val="0000FF"/>
            </a:fgClr>
            <a:bgClr>
              <a:srgbClr val="FFFFFF"/>
            </a:bgClr>
          </a:patt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8933" name="Text Box 21"/>
          <p:cNvSpPr txBox="1">
            <a:spLocks noChangeArrowheads="1"/>
          </p:cNvSpPr>
          <p:nvPr/>
        </p:nvSpPr>
        <p:spPr bwMode="auto">
          <a:xfrm>
            <a:off x="4287838" y="5621338"/>
            <a:ext cx="14478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200">
                <a:solidFill>
                  <a:srgbClr val="000000"/>
                </a:solidFill>
                <a:latin typeface="Helvetica" pitchFamily="34" charset="0"/>
              </a:rPr>
              <a:t>DrgDrag</a:t>
            </a:r>
          </a:p>
        </p:txBody>
      </p:sp>
      <p:sp>
        <p:nvSpPr>
          <p:cNvPr id="38934" name="Line 22"/>
          <p:cNvSpPr>
            <a:spLocks noChangeShapeType="1"/>
          </p:cNvSpPr>
          <p:nvPr/>
        </p:nvSpPr>
        <p:spPr bwMode="auto">
          <a:xfrm>
            <a:off x="3036888" y="4154488"/>
            <a:ext cx="971550" cy="1077912"/>
          </a:xfrm>
          <a:prstGeom prst="line">
            <a:avLst/>
          </a:prstGeom>
          <a:noFill/>
          <a:ln w="1270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35" name="Line 23"/>
          <p:cNvSpPr>
            <a:spLocks noChangeShapeType="1"/>
          </p:cNvSpPr>
          <p:nvPr/>
        </p:nvSpPr>
        <p:spPr bwMode="auto">
          <a:xfrm>
            <a:off x="4959350" y="4117975"/>
            <a:ext cx="0" cy="993775"/>
          </a:xfrm>
          <a:prstGeom prst="line">
            <a:avLst/>
          </a:prstGeom>
          <a:noFill/>
          <a:ln w="1270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8936" name="Line 24"/>
          <p:cNvSpPr>
            <a:spLocks noChangeShapeType="1"/>
          </p:cNvSpPr>
          <p:nvPr/>
        </p:nvSpPr>
        <p:spPr bwMode="auto">
          <a:xfrm flipH="1">
            <a:off x="5626100" y="4129088"/>
            <a:ext cx="1411288" cy="1092200"/>
          </a:xfrm>
          <a:prstGeom prst="line">
            <a:avLst/>
          </a:prstGeom>
          <a:noFill/>
          <a:ln w="1270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9"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39940"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9941"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9942"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9943"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39944"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39945"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Subclass Value Set</a:t>
            </a:r>
          </a:p>
        </p:txBody>
      </p:sp>
      <p:sp>
        <p:nvSpPr>
          <p:cNvPr id="39946" name="Text Box 10"/>
          <p:cNvSpPr txBox="1">
            <a:spLocks noChangeArrowheads="1"/>
          </p:cNvSpPr>
          <p:nvPr/>
        </p:nvSpPr>
        <p:spPr bwMode="auto">
          <a:xfrm>
            <a:off x="1797050" y="1677988"/>
            <a:ext cx="7856538" cy="584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 pitchFamily="34" charset="0"/>
              </a:rPr>
              <a:t>case DM_DRAGOVER:</a:t>
            </a:r>
          </a:p>
          <a:p>
            <a:r>
              <a:rPr lang="en-US" sz="1800">
                <a:solidFill>
                  <a:srgbClr val="000000"/>
                </a:solidFill>
                <a:latin typeface="Helv" pitchFamily="34" charset="0"/>
              </a:rPr>
              <a:t>{</a:t>
            </a:r>
          </a:p>
          <a:p>
            <a:r>
              <a:rPr lang="en-US" sz="1800">
                <a:solidFill>
                  <a:srgbClr val="000000"/>
                </a:solidFill>
                <a:latin typeface="Helv" pitchFamily="34" charset="0"/>
              </a:rPr>
              <a:t>    USHORT          usIndicator;</a:t>
            </a:r>
          </a:p>
          <a:p>
            <a:r>
              <a:rPr lang="en-US" sz="1800">
                <a:solidFill>
                  <a:srgbClr val="000000"/>
                </a:solidFill>
                <a:latin typeface="Helv" pitchFamily="34" charset="0"/>
              </a:rPr>
              <a:t>    PDRAGITEM       pditem;</a:t>
            </a:r>
          </a:p>
          <a:p>
            <a:r>
              <a:rPr lang="en-US" sz="1800">
                <a:solidFill>
                  <a:srgbClr val="000000"/>
                </a:solidFill>
                <a:latin typeface="Helv" pitchFamily="34" charset="0"/>
              </a:rPr>
              <a:t>    PDRAGINFO       pdinfo = PVOIDFROMMP (mp1);</a:t>
            </a:r>
          </a:p>
          <a:p>
            <a:endParaRPr lang="en-US" sz="1800">
              <a:solidFill>
                <a:srgbClr val="000000"/>
              </a:solidFill>
              <a:latin typeface="Helv" pitchFamily="34" charset="0"/>
            </a:endParaRPr>
          </a:p>
          <a:p>
            <a:r>
              <a:rPr lang="en-US" sz="1800">
                <a:solidFill>
                  <a:srgbClr val="000000"/>
                </a:solidFill>
                <a:latin typeface="Helv" pitchFamily="34" charset="0"/>
              </a:rPr>
              <a:t>    pfnwpValueSet (hwnd, msg, mp1, mp2);</a:t>
            </a:r>
          </a:p>
          <a:p>
            <a:r>
              <a:rPr lang="en-US" sz="1800">
                <a:solidFill>
                  <a:srgbClr val="000000"/>
                </a:solidFill>
                <a:latin typeface="Helv" pitchFamily="34" charset="0"/>
              </a:rPr>
              <a:t>    assert (DrgAccessDraginfo(pdinfo));</a:t>
            </a:r>
          </a:p>
          <a:p>
            <a:r>
              <a:rPr lang="en-US" sz="1800">
                <a:solidFill>
                  <a:srgbClr val="000000"/>
                </a:solidFill>
                <a:latin typeface="Helv" pitchFamily="34" charset="0"/>
              </a:rPr>
              <a:t>    pditem = DrgQueryDragitemPtr (pdinfo, 0);</a:t>
            </a:r>
          </a:p>
          <a:p>
            <a:endParaRPr lang="en-US" sz="1800">
              <a:solidFill>
                <a:srgbClr val="000000"/>
              </a:solidFill>
              <a:latin typeface="Helv" pitchFamily="34" charset="0"/>
            </a:endParaRPr>
          </a:p>
          <a:p>
            <a:r>
              <a:rPr lang="en-US" sz="1800">
                <a:solidFill>
                  <a:srgbClr val="000000"/>
                </a:solidFill>
                <a:latin typeface="Helv" pitchFamily="34" charset="0"/>
              </a:rPr>
              <a:t>    if (DrgVerifyRMF (pditem, 0, "DRF_AIRCRAFT"))</a:t>
            </a:r>
          </a:p>
          <a:p>
            <a:r>
              <a:rPr lang="en-US" sz="1800">
                <a:solidFill>
                  <a:srgbClr val="000000"/>
                </a:solidFill>
                <a:latin typeface="Helv" pitchFamily="34" charset="0"/>
              </a:rPr>
              <a:t>        usIndicator = (pdinfo-&gt;usOperation == DO_DEFAULT</a:t>
            </a:r>
          </a:p>
          <a:p>
            <a:r>
              <a:rPr lang="en-US" sz="1800">
                <a:solidFill>
                  <a:srgbClr val="000000"/>
                </a:solidFill>
                <a:latin typeface="Helv" pitchFamily="34" charset="0"/>
              </a:rPr>
              <a:t>            || pdinfo-&gt;usOperation == DO_MOVE) ?</a:t>
            </a:r>
          </a:p>
          <a:p>
            <a:r>
              <a:rPr lang="en-US" sz="1800">
                <a:solidFill>
                  <a:srgbClr val="000000"/>
                </a:solidFill>
                <a:latin typeface="Helv" pitchFamily="34" charset="0"/>
              </a:rPr>
              <a:t>            DOR_DROP : DOR_NODROP;</a:t>
            </a:r>
          </a:p>
          <a:p>
            <a:r>
              <a:rPr lang="en-US" sz="1800">
                <a:solidFill>
                  <a:srgbClr val="000000"/>
                </a:solidFill>
                <a:latin typeface="Helv" pitchFamily="34" charset="0"/>
              </a:rPr>
              <a:t>    else</a:t>
            </a:r>
          </a:p>
          <a:p>
            <a:r>
              <a:rPr lang="en-US" sz="1800">
                <a:solidFill>
                  <a:srgbClr val="000000"/>
                </a:solidFill>
                <a:latin typeface="Helv" pitchFamily="34" charset="0"/>
              </a:rPr>
              <a:t>        usIndicator = DOR_NEVERDROP;</a:t>
            </a:r>
          </a:p>
          <a:p>
            <a:endParaRPr lang="en-US" sz="1800">
              <a:solidFill>
                <a:srgbClr val="000000"/>
              </a:solidFill>
              <a:latin typeface="Helv" pitchFamily="34" charset="0"/>
            </a:endParaRPr>
          </a:p>
          <a:p>
            <a:r>
              <a:rPr lang="en-US" sz="1800">
                <a:solidFill>
                  <a:srgbClr val="000000"/>
                </a:solidFill>
                <a:latin typeface="Helv" pitchFamily="34" charset="0"/>
              </a:rPr>
              <a:t>    return MRFROM2SHORT(usIndicator, DO_MOVE);</a:t>
            </a:r>
          </a:p>
          <a:p>
            <a:r>
              <a:rPr lang="en-US" sz="1800">
                <a:solidFill>
                  <a:srgbClr val="000000"/>
                </a:solidFill>
                <a:latin typeface="Helv" pitchFamily="34" charset="0"/>
              </a:rPr>
              <a:t>}</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3"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40964"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65"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66"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67"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68"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40969"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Process WM_CONTROL VN_DROP</a:t>
            </a:r>
          </a:p>
        </p:txBody>
      </p:sp>
      <p:sp>
        <p:nvSpPr>
          <p:cNvPr id="40970" name="Rectangle 10"/>
          <p:cNvSpPr>
            <a:spLocks noChangeArrowheads="1"/>
          </p:cNvSpPr>
          <p:nvPr/>
        </p:nvSpPr>
        <p:spPr bwMode="auto">
          <a:xfrm>
            <a:off x="2320925" y="1984375"/>
            <a:ext cx="1085850" cy="790575"/>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71" name="Rectangle 11"/>
          <p:cNvSpPr>
            <a:spLocks noChangeArrowheads="1"/>
          </p:cNvSpPr>
          <p:nvPr/>
        </p:nvSpPr>
        <p:spPr bwMode="auto">
          <a:xfrm>
            <a:off x="3897313" y="1992313"/>
            <a:ext cx="1087437" cy="790575"/>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72" name="Rectangle 12"/>
          <p:cNvSpPr>
            <a:spLocks noChangeArrowheads="1"/>
          </p:cNvSpPr>
          <p:nvPr/>
        </p:nvSpPr>
        <p:spPr bwMode="auto">
          <a:xfrm>
            <a:off x="4241800" y="2195513"/>
            <a:ext cx="1089025" cy="790575"/>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73" name="Rectangle 13"/>
          <p:cNvSpPr>
            <a:spLocks noChangeArrowheads="1"/>
          </p:cNvSpPr>
          <p:nvPr/>
        </p:nvSpPr>
        <p:spPr bwMode="auto">
          <a:xfrm>
            <a:off x="4065588" y="2089150"/>
            <a:ext cx="1087437" cy="790575"/>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74" name="Rectangle 14"/>
          <p:cNvSpPr>
            <a:spLocks noChangeArrowheads="1"/>
          </p:cNvSpPr>
          <p:nvPr/>
        </p:nvSpPr>
        <p:spPr bwMode="auto">
          <a:xfrm>
            <a:off x="5800725" y="2000250"/>
            <a:ext cx="1085850" cy="790575"/>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75" name="Rectangle 15"/>
          <p:cNvSpPr>
            <a:spLocks noChangeArrowheads="1"/>
          </p:cNvSpPr>
          <p:nvPr/>
        </p:nvSpPr>
        <p:spPr bwMode="auto">
          <a:xfrm>
            <a:off x="6145213" y="2203450"/>
            <a:ext cx="1087437" cy="790575"/>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76" name="Rectangle 16"/>
          <p:cNvSpPr>
            <a:spLocks noChangeArrowheads="1"/>
          </p:cNvSpPr>
          <p:nvPr/>
        </p:nvSpPr>
        <p:spPr bwMode="auto">
          <a:xfrm>
            <a:off x="5965825" y="2098675"/>
            <a:ext cx="1089025" cy="790575"/>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77" name="Text Box 17"/>
          <p:cNvSpPr txBox="1">
            <a:spLocks noChangeArrowheads="1"/>
          </p:cNvSpPr>
          <p:nvPr/>
        </p:nvSpPr>
        <p:spPr bwMode="auto">
          <a:xfrm>
            <a:off x="2335213" y="3149600"/>
            <a:ext cx="1227137"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etica" pitchFamily="34" charset="0"/>
              </a:rPr>
              <a:t>DRAGINFO</a:t>
            </a:r>
          </a:p>
        </p:txBody>
      </p:sp>
      <p:sp>
        <p:nvSpPr>
          <p:cNvPr id="40978" name="Text Box 18"/>
          <p:cNvSpPr txBox="1">
            <a:spLocks noChangeArrowheads="1"/>
          </p:cNvSpPr>
          <p:nvPr/>
        </p:nvSpPr>
        <p:spPr bwMode="auto">
          <a:xfrm>
            <a:off x="3890963" y="3141663"/>
            <a:ext cx="1450975"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etica" pitchFamily="34" charset="0"/>
              </a:rPr>
              <a:t>DRAGITEM</a:t>
            </a:r>
          </a:p>
        </p:txBody>
      </p:sp>
      <p:sp>
        <p:nvSpPr>
          <p:cNvPr id="40979" name="Text Box 19"/>
          <p:cNvSpPr txBox="1">
            <a:spLocks noChangeArrowheads="1"/>
          </p:cNvSpPr>
          <p:nvPr/>
        </p:nvSpPr>
        <p:spPr bwMode="auto">
          <a:xfrm>
            <a:off x="5878513" y="3149600"/>
            <a:ext cx="1450975"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etica" pitchFamily="34" charset="0"/>
              </a:rPr>
              <a:t>DRAGIMAGE</a:t>
            </a:r>
          </a:p>
        </p:txBody>
      </p:sp>
      <p:sp>
        <p:nvSpPr>
          <p:cNvPr id="40980" name="Oval 20" descr="20%"/>
          <p:cNvSpPr>
            <a:spLocks noChangeArrowheads="1"/>
          </p:cNvSpPr>
          <p:nvPr/>
        </p:nvSpPr>
        <p:spPr bwMode="auto">
          <a:xfrm>
            <a:off x="3533775" y="4148138"/>
            <a:ext cx="1933575" cy="757237"/>
          </a:xfrm>
          <a:prstGeom prst="ellipse">
            <a:avLst/>
          </a:prstGeom>
          <a:pattFill prst="pct20">
            <a:fgClr>
              <a:srgbClr val="0000FF"/>
            </a:fgClr>
            <a:bgClr>
              <a:srgbClr val="FFFFFF"/>
            </a:bgClr>
          </a:patt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40981" name="Text Box 21"/>
          <p:cNvSpPr txBox="1">
            <a:spLocks noChangeArrowheads="1"/>
          </p:cNvSpPr>
          <p:nvPr/>
        </p:nvSpPr>
        <p:spPr bwMode="auto">
          <a:xfrm>
            <a:off x="4016375" y="4416425"/>
            <a:ext cx="1252538"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200">
                <a:solidFill>
                  <a:srgbClr val="000000"/>
                </a:solidFill>
                <a:latin typeface="Helvetica" pitchFamily="34" charset="0"/>
              </a:rPr>
              <a:t>DrgDrag</a:t>
            </a:r>
          </a:p>
        </p:txBody>
      </p:sp>
      <p:sp>
        <p:nvSpPr>
          <p:cNvPr id="40982" name="Line 22"/>
          <p:cNvSpPr>
            <a:spLocks noChangeShapeType="1"/>
          </p:cNvSpPr>
          <p:nvPr/>
        </p:nvSpPr>
        <p:spPr bwMode="auto">
          <a:xfrm>
            <a:off x="2936875" y="3433763"/>
            <a:ext cx="839788" cy="722312"/>
          </a:xfrm>
          <a:prstGeom prst="line">
            <a:avLst/>
          </a:prstGeom>
          <a:noFill/>
          <a:ln w="1270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83" name="Line 23"/>
          <p:cNvSpPr>
            <a:spLocks noChangeShapeType="1"/>
          </p:cNvSpPr>
          <p:nvPr/>
        </p:nvSpPr>
        <p:spPr bwMode="auto">
          <a:xfrm>
            <a:off x="4595813" y="3408363"/>
            <a:ext cx="0" cy="666750"/>
          </a:xfrm>
          <a:prstGeom prst="line">
            <a:avLst/>
          </a:prstGeom>
          <a:noFill/>
          <a:ln w="1270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84" name="Line 24"/>
          <p:cNvSpPr>
            <a:spLocks noChangeShapeType="1"/>
          </p:cNvSpPr>
          <p:nvPr/>
        </p:nvSpPr>
        <p:spPr bwMode="auto">
          <a:xfrm flipH="1">
            <a:off x="5175250" y="3417888"/>
            <a:ext cx="1219200" cy="730250"/>
          </a:xfrm>
          <a:prstGeom prst="line">
            <a:avLst/>
          </a:prstGeom>
          <a:noFill/>
          <a:ln w="1270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85" name="Rectangle 25"/>
          <p:cNvSpPr>
            <a:spLocks noChangeArrowheads="1"/>
          </p:cNvSpPr>
          <p:nvPr/>
        </p:nvSpPr>
        <p:spPr bwMode="auto">
          <a:xfrm>
            <a:off x="3606800" y="5926138"/>
            <a:ext cx="1763713" cy="544512"/>
          </a:xfrm>
          <a:prstGeom prst="rect">
            <a:avLst/>
          </a:prstGeom>
          <a:noFill/>
          <a:ln w="50800">
            <a:solidFill>
              <a:srgbClr val="00CE00"/>
            </a:solidFill>
            <a:miter lim="800000"/>
            <a:headEnd/>
            <a:tailEnd/>
          </a:ln>
          <a:effectLst/>
          <a:extLst>
            <a:ext uri="{909E8E84-426E-40DD-AFC4-6F175D3DCCD1}">
              <a14:hiddenFill xmlns:a14="http://schemas.microsoft.com/office/drawing/2010/main">
                <a:solidFill>
                  <a:srgbClr val="00CE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86" name="Text Box 26"/>
          <p:cNvSpPr txBox="1">
            <a:spLocks noChangeArrowheads="1"/>
          </p:cNvSpPr>
          <p:nvPr/>
        </p:nvSpPr>
        <p:spPr bwMode="auto">
          <a:xfrm>
            <a:off x="3789363" y="6021388"/>
            <a:ext cx="14732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200">
                <a:solidFill>
                  <a:srgbClr val="000000"/>
                </a:solidFill>
                <a:latin typeface="Helvetica" pitchFamily="34" charset="0"/>
              </a:rPr>
              <a:t>VN_DROP</a:t>
            </a:r>
          </a:p>
        </p:txBody>
      </p:sp>
      <p:sp>
        <p:nvSpPr>
          <p:cNvPr id="40987" name="Line 27"/>
          <p:cNvSpPr>
            <a:spLocks noChangeShapeType="1"/>
          </p:cNvSpPr>
          <p:nvPr/>
        </p:nvSpPr>
        <p:spPr bwMode="auto">
          <a:xfrm>
            <a:off x="4470400" y="4953000"/>
            <a:ext cx="0" cy="900113"/>
          </a:xfrm>
          <a:prstGeom prst="line">
            <a:avLst/>
          </a:prstGeom>
          <a:noFill/>
          <a:ln w="50800">
            <a:solidFill>
              <a:srgbClr val="FB9214"/>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0988" name="Text Box 28"/>
          <p:cNvSpPr txBox="1">
            <a:spLocks noChangeArrowheads="1"/>
          </p:cNvSpPr>
          <p:nvPr/>
        </p:nvSpPr>
        <p:spPr bwMode="auto">
          <a:xfrm>
            <a:off x="4678363" y="5221288"/>
            <a:ext cx="1630362"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000000"/>
                </a:solidFill>
                <a:latin typeface="Helvetica" pitchFamily="34" charset="0"/>
              </a:rPr>
              <a:t>Send Message</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3"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5124"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5125"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5126"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5127"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5128"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5129"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Objectives - Containers</a:t>
            </a:r>
          </a:p>
        </p:txBody>
      </p:sp>
      <p:sp>
        <p:nvSpPr>
          <p:cNvPr id="5130"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Basic concepts such as records and views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Creating a container with the dialog editor and with WinCreateWindow</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Inserting and moving records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Multiple views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Context menus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Owner-drawing background</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7"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41988"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1989"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1990"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1991"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41992"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41993"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Dave Briccetti Software Consulting</a:t>
            </a:r>
          </a:p>
        </p:txBody>
      </p:sp>
      <p:sp>
        <p:nvSpPr>
          <p:cNvPr id="41994" name="Text Box 10"/>
          <p:cNvSpPr txBox="1">
            <a:spLocks noChangeArrowheads="1"/>
          </p:cNvSpPr>
          <p:nvPr/>
        </p:nvSpPr>
        <p:spPr bwMode="auto">
          <a:xfrm>
            <a:off x="1966913" y="1912938"/>
            <a:ext cx="7594600" cy="482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200" b="1">
                <a:solidFill>
                  <a:srgbClr val="000000"/>
                </a:solidFill>
                <a:latin typeface="Times New Roman PS" pitchFamily="34" charset="0"/>
              </a:rPr>
              <a:t>Dave Briccetti, owner of Dave Briccetti Software Consulting, develops OS/2 software for clients on a consulting basis.  He specializes in Presentation Manager user interfaces.</a:t>
            </a:r>
          </a:p>
          <a:p>
            <a:endParaRPr lang="en-US" sz="2200" b="1">
              <a:solidFill>
                <a:srgbClr val="000000"/>
              </a:solidFill>
              <a:latin typeface="Times New Roman PS" pitchFamily="34" charset="0"/>
            </a:endParaRPr>
          </a:p>
          <a:p>
            <a:r>
              <a:rPr lang="en-US" sz="2200" b="1">
                <a:solidFill>
                  <a:srgbClr val="000000"/>
                </a:solidFill>
                <a:latin typeface="Times New Roman PS" pitchFamily="34" charset="0"/>
              </a:rPr>
              <a:t>Dave Briccetti</a:t>
            </a:r>
          </a:p>
          <a:p>
            <a:r>
              <a:rPr lang="en-US" sz="2200" b="1">
                <a:solidFill>
                  <a:srgbClr val="000000"/>
                </a:solidFill>
                <a:latin typeface="Times New Roman PS" pitchFamily="34" charset="0"/>
              </a:rPr>
              <a:t>Dave Briccetti Software Consulting</a:t>
            </a:r>
          </a:p>
          <a:p>
            <a:r>
              <a:rPr lang="en-US" sz="2200" b="1">
                <a:solidFill>
                  <a:srgbClr val="000000"/>
                </a:solidFill>
                <a:latin typeface="Times New Roman PS" pitchFamily="34" charset="0"/>
              </a:rPr>
              <a:t>P.O. Box 1713</a:t>
            </a:r>
          </a:p>
          <a:p>
            <a:r>
              <a:rPr lang="en-US" sz="2200" b="1">
                <a:solidFill>
                  <a:srgbClr val="000000"/>
                </a:solidFill>
                <a:latin typeface="Times New Roman PS" pitchFamily="34" charset="0"/>
              </a:rPr>
              <a:t>Lafayette, CA 94549-7013</a:t>
            </a:r>
          </a:p>
          <a:p>
            <a:endParaRPr lang="en-US" sz="2200" b="1">
              <a:solidFill>
                <a:srgbClr val="000000"/>
              </a:solidFill>
              <a:latin typeface="Times New Roman PS" pitchFamily="34" charset="0"/>
            </a:endParaRPr>
          </a:p>
          <a:p>
            <a:r>
              <a:rPr lang="en-US" sz="2200" b="1">
                <a:solidFill>
                  <a:srgbClr val="000000"/>
                </a:solidFill>
                <a:latin typeface="Times New Roman PS" pitchFamily="34" charset="0"/>
              </a:rPr>
              <a:t>510 945-7565</a:t>
            </a:r>
          </a:p>
          <a:p>
            <a:r>
              <a:rPr lang="en-US" sz="2200" b="1">
                <a:solidFill>
                  <a:srgbClr val="000000"/>
                </a:solidFill>
                <a:latin typeface="Times New Roman PS" pitchFamily="34" charset="0"/>
              </a:rPr>
              <a:t>Fax: 510 945-7436</a:t>
            </a:r>
          </a:p>
          <a:p>
            <a:r>
              <a:rPr lang="en-US" sz="2200" b="1">
                <a:solidFill>
                  <a:srgbClr val="000000"/>
                </a:solidFill>
                <a:latin typeface="Times New Roman PS" pitchFamily="34" charset="0"/>
              </a:rPr>
              <a:t>daveb@davebsoft.com</a:t>
            </a:r>
          </a:p>
          <a:p>
            <a:r>
              <a:rPr lang="en-US" sz="2200" b="1">
                <a:solidFill>
                  <a:srgbClr val="000000"/>
                </a:solidFill>
                <a:latin typeface="Times New Roman PS" pitchFamily="34" charset="0"/>
              </a:rPr>
              <a:t>74475,1072</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7"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6148"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6149"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6150"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6151"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6152"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6153"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Objectives - IPMD</a:t>
            </a:r>
          </a:p>
        </p:txBody>
      </p:sp>
      <p:sp>
        <p:nvSpPr>
          <p:cNvPr id="6154"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marL="714375" indent="-212725">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IPMD Debugger</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Be exposed to features such as</a:t>
            </a:r>
          </a:p>
          <a:p>
            <a:pPr lvl="2">
              <a:spcAft>
                <a:spcPct val="15000"/>
              </a:spcAft>
              <a:buClr>
                <a:srgbClr val="000000"/>
              </a:buClr>
              <a:buSzPct val="100000"/>
              <a:buFont typeface="LotusWP Type" pitchFamily="18" charset="0"/>
              <a:buChar char="ƒ"/>
            </a:pPr>
            <a:r>
              <a:rPr lang="en-US" sz="2200" i="1">
                <a:solidFill>
                  <a:srgbClr val="000000"/>
                </a:solidFill>
                <a:latin typeface="Helvetica" pitchFamily="34" charset="0"/>
              </a:rPr>
              <a:t>Local variables, stack, registers windows</a:t>
            </a:r>
          </a:p>
          <a:p>
            <a:pPr lvl="2">
              <a:spcAft>
                <a:spcPct val="15000"/>
              </a:spcAft>
              <a:buClr>
                <a:srgbClr val="000000"/>
              </a:buClr>
              <a:buSzPct val="100000"/>
              <a:buFont typeface="LotusWP Type" pitchFamily="18" charset="0"/>
              <a:buChar char="ƒ"/>
            </a:pPr>
            <a:r>
              <a:rPr lang="en-US" sz="2200" i="1">
                <a:solidFill>
                  <a:srgbClr val="000000"/>
                </a:solidFill>
                <a:latin typeface="Helvetica" pitchFamily="34" charset="0"/>
              </a:rPr>
              <a:t>Window Analysis</a:t>
            </a:r>
          </a:p>
          <a:p>
            <a:pPr lvl="2">
              <a:spcAft>
                <a:spcPct val="15000"/>
              </a:spcAft>
              <a:buClr>
                <a:srgbClr val="000000"/>
              </a:buClr>
              <a:buSzPct val="100000"/>
              <a:buFont typeface="LotusWP Type" pitchFamily="18" charset="0"/>
              <a:buChar char="ƒ"/>
            </a:pPr>
            <a:r>
              <a:rPr lang="en-US" sz="2200" i="1">
                <a:solidFill>
                  <a:srgbClr val="000000"/>
                </a:solidFill>
                <a:latin typeface="Helvetica" pitchFamily="34" charset="0"/>
              </a:rPr>
              <a:t>Message Queue Monitor</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71"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7172"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7173"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7174"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7175"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7176"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7177"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Objectives - EXTRA</a:t>
            </a:r>
          </a:p>
        </p:txBody>
      </p:sp>
      <p:sp>
        <p:nvSpPr>
          <p:cNvPr id="7178"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Execution Trace Analyzer (EXTRA)</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Overview of the analyzer</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How to find where the application is spending its time</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5"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8196"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8197"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8198"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8199"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8200"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8201"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What is a Container?</a:t>
            </a:r>
          </a:p>
        </p:txBody>
      </p:sp>
      <p:sp>
        <p:nvSpPr>
          <p:cNvPr id="8202" name="Text Box 10"/>
          <p:cNvSpPr txBox="1">
            <a:spLocks noChangeArrowheads="1"/>
          </p:cNvSpPr>
          <p:nvPr/>
        </p:nvSpPr>
        <p:spPr bwMode="auto">
          <a:xfrm>
            <a:off x="2085975" y="1987550"/>
            <a:ext cx="7459663" cy="487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200">
                <a:solidFill>
                  <a:srgbClr val="000000"/>
                </a:solidFill>
                <a:latin typeface="Helvetica" pitchFamily="34" charset="0"/>
              </a:rPr>
              <a:t>"As GUI evolves, the Common User Access (CUA) architecture continues to define key components which provide consistent, usable interfaces.  CUA's Workplace Model describes a component used to group related objects for easy access and retrieval and to present the objects in various views.  This component is the Container Control, developed by the IBM PM Extensions group in Cary.  The Workplace Model is embodied by the OS/2 2.0 Shell, of which the Container Control is a key component of desktop management."</a:t>
            </a:r>
          </a:p>
          <a:p>
            <a:endParaRPr lang="en-US" sz="2200">
              <a:solidFill>
                <a:srgbClr val="000000"/>
              </a:solidFill>
              <a:latin typeface="Helvetica" pitchFamily="34" charset="0"/>
            </a:endParaRPr>
          </a:p>
          <a:p>
            <a:r>
              <a:rPr lang="en-US" sz="2200">
                <a:solidFill>
                  <a:srgbClr val="000000"/>
                </a:solidFill>
                <a:latin typeface="Helvetica" pitchFamily="34" charset="0"/>
              </a:rPr>
              <a:t>"Container Control: Implementing the Workplace Model," </a:t>
            </a:r>
            <a:r>
              <a:rPr lang="en-US" sz="2200" i="1">
                <a:solidFill>
                  <a:srgbClr val="000000"/>
                </a:solidFill>
                <a:latin typeface="Helvetica" pitchFamily="34" charset="0"/>
              </a:rPr>
              <a:t>IBM Personal Systems Developer.</a:t>
            </a:r>
            <a:r>
              <a:rPr lang="en-US" sz="2200">
                <a:solidFill>
                  <a:srgbClr val="000000"/>
                </a:solidFill>
                <a:latin typeface="Helvetica" pitchFamily="34" charset="0"/>
              </a:rPr>
              <a:t> (Winter 1992)</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9"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9220"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9221"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9222"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9223"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9224"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9225"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Some Examples of Containers</a:t>
            </a:r>
          </a:p>
        </p:txBody>
      </p:sp>
      <p:sp>
        <p:nvSpPr>
          <p:cNvPr id="9226"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Workplace Shell folders</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Different views</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Tonight's sample program</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3" name="Freeform 3" descr="50%"/>
          <p:cNvSpPr>
            <a:spLocks noChangeArrowheads="1"/>
          </p:cNvSpPr>
          <p:nvPr/>
        </p:nvSpPr>
        <p:spPr bwMode="auto">
          <a:xfrm>
            <a:off x="7054850" y="3805238"/>
            <a:ext cx="2916238" cy="2144712"/>
          </a:xfrm>
          <a:custGeom>
            <a:avLst/>
            <a:gdLst>
              <a:gd name="T0" fmla="*/ 1 w 1837"/>
              <a:gd name="T1" fmla="*/ 1351 h 1351"/>
              <a:gd name="T2" fmla="*/ 1837 w 1837"/>
              <a:gd name="T3" fmla="*/ 0 h 1351"/>
              <a:gd name="T4" fmla="*/ 1837 w 1837"/>
              <a:gd name="T5" fmla="*/ 30 h 1351"/>
              <a:gd name="T6" fmla="*/ 36 w 1837"/>
              <a:gd name="T7" fmla="*/ 1351 h 1351"/>
              <a:gd name="T8" fmla="*/ 1 w 1837"/>
              <a:gd name="T9" fmla="*/ 1351 h 1351"/>
            </a:gdLst>
            <a:ahLst/>
            <a:cxnLst>
              <a:cxn ang="0">
                <a:pos x="T0" y="T1"/>
              </a:cxn>
              <a:cxn ang="0">
                <a:pos x="T2" y="T3"/>
              </a:cxn>
              <a:cxn ang="0">
                <a:pos x="T4" y="T5"/>
              </a:cxn>
              <a:cxn ang="0">
                <a:pos x="T6" y="T7"/>
              </a:cxn>
              <a:cxn ang="0">
                <a:pos x="T8" y="T9"/>
              </a:cxn>
            </a:cxnLst>
            <a:rect l="0" t="0" r="r" b="b"/>
            <a:pathLst>
              <a:path w="1837" h="1351">
                <a:moveTo>
                  <a:pt x="1" y="1351"/>
                </a:moveTo>
                <a:cubicBezTo>
                  <a:pt x="319" y="575"/>
                  <a:pt x="1036" y="11"/>
                  <a:pt x="1837" y="0"/>
                </a:cubicBezTo>
                <a:cubicBezTo>
                  <a:pt x="1837" y="30"/>
                  <a:pt x="1837" y="30"/>
                  <a:pt x="1837" y="30"/>
                </a:cubicBezTo>
                <a:cubicBezTo>
                  <a:pt x="1012" y="76"/>
                  <a:pt x="369" y="587"/>
                  <a:pt x="36" y="1351"/>
                </a:cubicBezTo>
                <a:cubicBezTo>
                  <a:pt x="36" y="1351"/>
                  <a:pt x="0" y="1350"/>
                  <a:pt x="1" y="1351"/>
                </a:cubicBezTo>
                <a:close/>
              </a:path>
            </a:pathLst>
          </a:custGeom>
          <a:pattFill prst="pct50">
            <a:fgClr>
              <a:srgbClr val="808080"/>
            </a:fgClr>
            <a:bgClr>
              <a:srgbClr val="FFFFFF"/>
            </a:bgClr>
          </a:pattFill>
          <a:ln>
            <a:noFill/>
          </a:ln>
          <a:effectLst/>
          <a:extLst>
            <a:ext uri="{91240B29-F687-4F45-9708-019B960494DF}">
              <a14:hiddenLine xmlns:a14="http://schemas.microsoft.com/office/drawing/2010/main" w="12700">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0244" name="Freeform 4"/>
          <p:cNvSpPr>
            <a:spLocks/>
          </p:cNvSpPr>
          <p:nvPr/>
        </p:nvSpPr>
        <p:spPr bwMode="auto">
          <a:xfrm>
            <a:off x="6751638" y="5951538"/>
            <a:ext cx="304800" cy="1325562"/>
          </a:xfrm>
          <a:custGeom>
            <a:avLst/>
            <a:gdLst>
              <a:gd name="T0" fmla="*/ 192 w 192"/>
              <a:gd name="T1" fmla="*/ 0 h 835"/>
              <a:gd name="T2" fmla="*/ 0 w 192"/>
              <a:gd name="T3" fmla="*/ 835 h 835"/>
            </a:gdLst>
            <a:ahLst/>
            <a:cxnLst>
              <a:cxn ang="0">
                <a:pos x="T0" y="T1"/>
              </a:cxn>
              <a:cxn ang="0">
                <a:pos x="T2" y="T3"/>
              </a:cxn>
            </a:cxnLst>
            <a:rect l="0" t="0" r="r" b="b"/>
            <a:pathLst>
              <a:path w="192" h="835">
                <a:moveTo>
                  <a:pt x="192" y="0"/>
                </a:moveTo>
                <a:cubicBezTo>
                  <a:pt x="72" y="302"/>
                  <a:pt x="15" y="553"/>
                  <a:pt x="0" y="835"/>
                </a:cubicBezTo>
              </a:path>
            </a:pathLst>
          </a:cu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0245" name="Freeform 5"/>
          <p:cNvSpPr>
            <a:spLocks noChangeArrowheads="1"/>
          </p:cNvSpPr>
          <p:nvPr/>
        </p:nvSpPr>
        <p:spPr bwMode="auto">
          <a:xfrm>
            <a:off x="2479675" y="247650"/>
            <a:ext cx="581025" cy="419100"/>
          </a:xfrm>
          <a:custGeom>
            <a:avLst/>
            <a:gdLst>
              <a:gd name="T0" fmla="*/ 190 w 366"/>
              <a:gd name="T1" fmla="*/ 264 h 264"/>
              <a:gd name="T2" fmla="*/ 190 w 366"/>
              <a:gd name="T3" fmla="*/ 264 h 264"/>
              <a:gd name="T4" fmla="*/ 366 w 366"/>
              <a:gd name="T5" fmla="*/ 0 h 264"/>
              <a:gd name="T6" fmla="*/ 0 w 366"/>
              <a:gd name="T7" fmla="*/ 0 h 264"/>
            </a:gdLst>
            <a:ahLst/>
            <a:cxnLst>
              <a:cxn ang="0">
                <a:pos x="T0" y="T1"/>
              </a:cxn>
              <a:cxn ang="0">
                <a:pos x="T2" y="T3"/>
              </a:cxn>
              <a:cxn ang="0">
                <a:pos x="T4" y="T5"/>
              </a:cxn>
              <a:cxn ang="0">
                <a:pos x="T6" y="T7"/>
              </a:cxn>
            </a:cxnLst>
            <a:rect l="0" t="0" r="r" b="b"/>
            <a:pathLst>
              <a:path w="366" h="264">
                <a:moveTo>
                  <a:pt x="190" y="264"/>
                </a:moveTo>
                <a:cubicBezTo>
                  <a:pt x="190" y="264"/>
                  <a:pt x="190" y="264"/>
                  <a:pt x="190" y="264"/>
                </a:cubicBezTo>
                <a:cubicBezTo>
                  <a:pt x="366" y="0"/>
                  <a:pt x="366" y="0"/>
                  <a:pt x="366" y="0"/>
                </a:cubicBezTo>
                <a:cubicBezTo>
                  <a:pt x="0" y="0"/>
                  <a:pt x="0" y="0"/>
                  <a:pt x="0" y="0"/>
                </a:cubicBezTo>
                <a:close/>
              </a:path>
            </a:pathLst>
          </a:custGeom>
          <a:solidFill>
            <a:srgbClr val="C10000"/>
          </a:solidFill>
          <a:ln>
            <a:noFill/>
          </a:ln>
          <a:effectLst/>
          <a:extLst>
            <a:ext uri="{91240B29-F687-4F45-9708-019B960494DF}">
              <a14:hiddenLine xmlns:a14="http://schemas.microsoft.com/office/drawing/2010/main" w="12700">
                <a:solidFill>
                  <a:srgbClr val="C1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0246" name="Rectangle 6"/>
          <p:cNvSpPr>
            <a:spLocks noChangeArrowheads="1"/>
          </p:cNvSpPr>
          <p:nvPr/>
        </p:nvSpPr>
        <p:spPr bwMode="auto">
          <a:xfrm>
            <a:off x="1169988" y="2022475"/>
            <a:ext cx="471487" cy="3532188"/>
          </a:xfrm>
          <a:prstGeom prst="rect">
            <a:avLst/>
          </a:prstGeom>
          <a:gradFill rotWithShape="0">
            <a:gsLst>
              <a:gs pos="0">
                <a:srgbClr val="808080"/>
              </a:gs>
              <a:gs pos="100000">
                <a:srgbClr val="FFFFFF"/>
              </a:gs>
            </a:gsLst>
            <a:lin ang="5400000" scaled="1"/>
          </a:gradFill>
          <a:ln>
            <a:noFill/>
          </a:ln>
          <a:effectLst/>
          <a:extLs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0247" name="Line 7"/>
          <p:cNvSpPr>
            <a:spLocks noChangeShapeType="1"/>
          </p:cNvSpPr>
          <p:nvPr/>
        </p:nvSpPr>
        <p:spPr bwMode="auto">
          <a:xfrm>
            <a:off x="2781300" y="895350"/>
            <a:ext cx="6750050" cy="0"/>
          </a:xfrm>
          <a:prstGeom prst="line">
            <a:avLst/>
          </a:prstGeom>
          <a:noFill/>
          <a:ln w="12700">
            <a:solidFill>
              <a:srgbClr val="808080"/>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0248" name="Text Box 8"/>
          <p:cNvSpPr txBox="1">
            <a:spLocks noChangeArrowheads="1"/>
          </p:cNvSpPr>
          <p:nvPr/>
        </p:nvSpPr>
        <p:spPr bwMode="auto">
          <a:xfrm>
            <a:off x="1169988" y="6956425"/>
            <a:ext cx="80025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700">
                <a:solidFill>
                  <a:srgbClr val="000000"/>
                </a:solidFill>
                <a:latin typeface="Helv" pitchFamily="34" charset="0"/>
              </a:rPr>
              <a:t>Dave Briccetti - Containers, Drag/Drop, Tools</a:t>
            </a:r>
          </a:p>
        </p:txBody>
      </p:sp>
      <p:sp>
        <p:nvSpPr>
          <p:cNvPr id="10249" name="Text Box 9"/>
          <p:cNvSpPr txBox="1">
            <a:spLocks noChangeArrowheads="1"/>
          </p:cNvSpPr>
          <p:nvPr/>
        </p:nvSpPr>
        <p:spPr bwMode="auto">
          <a:xfrm>
            <a:off x="2774950" y="1198563"/>
            <a:ext cx="67786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900" b="1">
                <a:solidFill>
                  <a:srgbClr val="000000"/>
                </a:solidFill>
                <a:latin typeface="Helvetica" pitchFamily="34" charset="0"/>
              </a:rPr>
              <a:t>Creating a Container</a:t>
            </a:r>
          </a:p>
        </p:txBody>
      </p:sp>
      <p:sp>
        <p:nvSpPr>
          <p:cNvPr id="10250" name="Text Box 10"/>
          <p:cNvSpPr txBox="1">
            <a:spLocks noChangeArrowheads="1"/>
          </p:cNvSpPr>
          <p:nvPr/>
        </p:nvSpPr>
        <p:spPr bwMode="auto">
          <a:xfrm>
            <a:off x="1830388" y="1876425"/>
            <a:ext cx="7685087"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15888" indent="-115888">
              <a:defRPr sz="2400">
                <a:solidFill>
                  <a:schemeClr val="tx1"/>
                </a:solidFill>
                <a:latin typeface="Times New Roman" pitchFamily="18" charset="0"/>
              </a:defRPr>
            </a:lvl1pPr>
            <a:lvl2pPr marL="387350" indent="-1397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Created like any other window.  From a resource file:</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CONTROL "", IDCNTNR_COLORS, 183, 91, 80, 67, </a:t>
            </a:r>
          </a:p>
          <a:p>
            <a:pPr lvl="1">
              <a:spcAft>
                <a:spcPct val="15000"/>
              </a:spcAft>
            </a:pPr>
            <a:r>
              <a:rPr lang="en-US" sz="2200">
                <a:solidFill>
                  <a:srgbClr val="000000"/>
                </a:solidFill>
                <a:latin typeface="Helvetica" pitchFamily="34" charset="0"/>
              </a:rPr>
              <a:t>    WC_CONTAINER, </a:t>
            </a:r>
          </a:p>
          <a:p>
            <a:pPr lvl="1">
              <a:spcAft>
                <a:spcPct val="15000"/>
              </a:spcAft>
            </a:pPr>
            <a:r>
              <a:rPr lang="en-US" sz="2200">
                <a:solidFill>
                  <a:srgbClr val="000000"/>
                </a:solidFill>
                <a:latin typeface="Helvetica" pitchFamily="34" charset="0"/>
              </a:rPr>
              <a:t>    CCS_AUTOPOSITION | CCS_READONLY |</a:t>
            </a:r>
          </a:p>
          <a:p>
            <a:pPr lvl="1">
              <a:spcAft>
                <a:spcPct val="15000"/>
              </a:spcAft>
            </a:pPr>
            <a:r>
              <a:rPr lang="en-US" sz="2200">
                <a:solidFill>
                  <a:srgbClr val="000000"/>
                </a:solidFill>
                <a:latin typeface="Helvetica" pitchFamily="34" charset="0"/>
              </a:rPr>
              <a:t>    CCS_MINIRECORDCORE | WS_GROUP |</a:t>
            </a:r>
          </a:p>
          <a:p>
            <a:pPr lvl="1">
              <a:spcAft>
                <a:spcPct val="15000"/>
              </a:spcAft>
            </a:pPr>
            <a:r>
              <a:rPr lang="en-US" sz="2200">
                <a:solidFill>
                  <a:srgbClr val="000000"/>
                </a:solidFill>
                <a:latin typeface="Helvetica" pitchFamily="34" charset="0"/>
              </a:rPr>
              <a:t>    WS_TABSTOP</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With WinCreateWindow</a:t>
            </a:r>
          </a:p>
          <a:p>
            <a:pPr lvl="1">
              <a:spcAft>
                <a:spcPct val="15000"/>
              </a:spcAft>
              <a:buClr>
                <a:srgbClr val="000000"/>
              </a:buClr>
              <a:buSzPct val="100000"/>
              <a:buFont typeface="Helvetica" pitchFamily="34" charset="0"/>
              <a:buChar char="–"/>
            </a:pPr>
            <a:r>
              <a:rPr lang="en-US" sz="2200">
                <a:solidFill>
                  <a:srgbClr val="000000"/>
                </a:solidFill>
                <a:latin typeface="Helvetica" pitchFamily="34" charset="0"/>
              </a:rPr>
              <a:t>WinCreateWindow (..., WC_CONTAINER,</a:t>
            </a:r>
          </a:p>
          <a:p>
            <a:pPr lvl="1">
              <a:spcAft>
                <a:spcPct val="15000"/>
              </a:spcAft>
            </a:pPr>
            <a:r>
              <a:rPr lang="en-US" sz="2200">
                <a:solidFill>
                  <a:srgbClr val="000000"/>
                </a:solidFill>
                <a:latin typeface="Helvetica" pitchFamily="34" charset="0"/>
              </a:rPr>
              <a:t>    CCS_AUTOPOSITION | CCS_READONLY |</a:t>
            </a:r>
          </a:p>
          <a:p>
            <a:pPr lvl="1">
              <a:spcAft>
                <a:spcPct val="15000"/>
              </a:spcAft>
            </a:pPr>
            <a:r>
              <a:rPr lang="en-US" sz="2200">
                <a:solidFill>
                  <a:srgbClr val="000000"/>
                </a:solidFill>
                <a:latin typeface="Helvetica" pitchFamily="34" charset="0"/>
              </a:rPr>
              <a:t>    CCS_MINIRECORDCORE, ...);</a:t>
            </a:r>
          </a:p>
          <a:p>
            <a:pPr>
              <a:spcAft>
                <a:spcPct val="15000"/>
              </a:spcAft>
              <a:buClr>
                <a:srgbClr val="000000"/>
              </a:buClr>
              <a:buSzPct val="100000"/>
              <a:buFont typeface="WingDings" pitchFamily="2" charset="2"/>
              <a:buChar char="§"/>
            </a:pPr>
            <a:r>
              <a:rPr lang="en-US" sz="2200">
                <a:solidFill>
                  <a:srgbClr val="000000"/>
                </a:solidFill>
                <a:latin typeface="Helvetica" pitchFamily="34" charset="0"/>
              </a:rPr>
              <a:t>Dialog Editor demo of creating container </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0</TotalTime>
  <Words>1849</Words>
  <Application>Microsoft Office PowerPoint</Application>
  <PresentationFormat>Personalizado</PresentationFormat>
  <Paragraphs>335</Paragraphs>
  <Slides>40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40</vt:i4>
      </vt:variant>
    </vt:vector>
  </HeadingPairs>
  <TitlesOfParts>
    <vt:vector size="48" baseType="lpstr">
      <vt:lpstr>Times New Roman</vt:lpstr>
      <vt:lpstr>Helv</vt:lpstr>
      <vt:lpstr>Helvetica</vt:lpstr>
      <vt:lpstr>WingDings</vt:lpstr>
      <vt:lpstr>LotusWP Type</vt:lpstr>
      <vt:lpstr>Courier</vt:lpstr>
      <vt:lpstr>Times New Roman PS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Familia</dc:creator>
  <cp:lastModifiedBy>Familia</cp:lastModifiedBy>
  <cp:revision>1</cp:revision>
  <dcterms:modified xsi:type="dcterms:W3CDTF">2012-06-14T02:22:25Z</dcterms:modified>
</cp:coreProperties>
</file>