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3" r:id="rId5"/>
    <p:sldId id="279" r:id="rId6"/>
    <p:sldId id="264" r:id="rId7"/>
    <p:sldId id="265" r:id="rId8"/>
    <p:sldId id="266" r:id="rId9"/>
    <p:sldId id="267" r:id="rId10"/>
    <p:sldId id="270" r:id="rId11"/>
    <p:sldId id="271" r:id="rId12"/>
    <p:sldId id="278" r:id="rId13"/>
    <p:sldId id="268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08">
          <p15:clr>
            <a:srgbClr val="A4A3A4"/>
          </p15:clr>
        </p15:guide>
        <p15:guide id="5" orient="horz" pos="1081">
          <p15:clr>
            <a:srgbClr val="A4A3A4"/>
          </p15:clr>
        </p15:guide>
        <p15:guide id="6" pos="438">
          <p15:clr>
            <a:srgbClr val="A4A3A4"/>
          </p15:clr>
        </p15:guide>
        <p15:guide id="7" pos="7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B59"/>
    <a:srgbClr val="FFF053"/>
    <a:srgbClr val="780E57"/>
    <a:srgbClr val="A8687C"/>
    <a:srgbClr val="0092A0"/>
    <a:srgbClr val="76A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36" autoAdjust="0"/>
  </p:normalViewPr>
  <p:slideViewPr>
    <p:cSldViewPr snapToObjects="1">
      <p:cViewPr varScale="1">
        <p:scale>
          <a:sx n="94" d="100"/>
          <a:sy n="94" d="100"/>
        </p:scale>
        <p:origin x="226" y="77"/>
      </p:cViewPr>
      <p:guideLst>
        <p:guide pos="3840"/>
        <p:guide orient="horz" pos="2160"/>
        <p:guide orient="horz" pos="3884"/>
        <p:guide orient="horz" pos="208"/>
        <p:guide orient="horz" pos="1081"/>
        <p:guide pos="438"/>
        <p:guide pos="7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da-DK" sz="1200" dirty="0">
              <a:latin typeface="Segoe UI Ligh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fld id="{1A9BCE0C-CD74-4A59-802C-6D2F8C15331A}" type="datetimeFigureOut">
              <a:rPr lang="da-DK" sz="1200">
                <a:latin typeface="Segoe UI Light" pitchFamily="34" charset="0"/>
              </a:rPr>
              <a:t>31-03-2020</a:t>
            </a:fld>
            <a:endParaRPr lang="da-DK" sz="1200" dirty="0">
              <a:latin typeface="Segoe UI Ligh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da-DK" sz="1200" dirty="0">
              <a:latin typeface="Segoe UI Ligh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7798501B-77B5-4365-9881-C6E19A3C1E42}" type="slidenum">
              <a:rPr lang="da-DK" sz="1200">
                <a:latin typeface="Segoe UI Light" pitchFamily="34" charset="0"/>
              </a:rPr>
              <a:t>‹nr.›</a:t>
            </a:fld>
            <a:endParaRPr lang="da-DK" sz="12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l">
              <a:defRPr sz="13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8056"/>
          </a:xfrm>
          <a:prstGeom prst="rect">
            <a:avLst/>
          </a:prstGeom>
        </p:spPr>
        <p:txBody>
          <a:bodyPr vert="horz" lIns="95561" tIns="47781" rIns="95561" bIns="47781" rtlCol="0"/>
          <a:lstStyle>
            <a:lvl1pPr algn="r">
              <a:defRPr sz="1300"/>
            </a:lvl1pPr>
          </a:lstStyle>
          <a:p>
            <a:fld id="{F04FDEA8-CBB8-46CC-9562-028963DBC55A}" type="datetimeFigureOut">
              <a:rPr lang="da-DK" smtClean="0"/>
              <a:t>31-03-2020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1" tIns="47781" rIns="95561" bIns="477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5561" tIns="47781" rIns="95561" bIns="47781" rtlCol="0"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l">
              <a:defRPr sz="13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59" cy="498055"/>
          </a:xfrm>
          <a:prstGeom prst="rect">
            <a:avLst/>
          </a:prstGeom>
        </p:spPr>
        <p:txBody>
          <a:bodyPr vert="horz" lIns="95561" tIns="47781" rIns="95561" bIns="47781" rtlCol="0" anchor="b"/>
          <a:lstStyle>
            <a:lvl1pPr algn="r">
              <a:defRPr sz="1300"/>
            </a:lvl1pPr>
          </a:lstStyle>
          <a:p>
            <a:fld id="{FC8BD8E7-1312-41F3-99C4-6DA5AF891969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745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926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153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76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02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05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054" cy="4870321"/>
          </a:xfrm>
          <a:prstGeom prst="rect">
            <a:avLst/>
          </a:prstGeom>
        </p:spPr>
      </p:pic>
      <p:sp>
        <p:nvSpPr>
          <p:cNvPr id="5" name="Picture Placeholder 1"/>
          <p:cNvSpPr>
            <a:spLocks noGrp="1"/>
          </p:cNvSpPr>
          <p:nvPr>
            <p:ph type="pic" idx="10"/>
          </p:nvPr>
        </p:nvSpPr>
        <p:spPr>
          <a:xfrm>
            <a:off x="1" y="2"/>
            <a:ext cx="6096752" cy="413623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3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690579" y="5729589"/>
            <a:ext cx="9483231" cy="710122"/>
          </a:xfrm>
        </p:spPr>
        <p:txBody>
          <a:bodyPr lIns="32400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2" name="Title 2"/>
          <p:cNvSpPr>
            <a:spLocks noGrp="1"/>
          </p:cNvSpPr>
          <p:nvPr>
            <p:ph type="ctrTitle"/>
          </p:nvPr>
        </p:nvSpPr>
        <p:spPr>
          <a:xfrm>
            <a:off x="690579" y="4468469"/>
            <a:ext cx="9483231" cy="1261121"/>
          </a:xfrm>
        </p:spPr>
        <p:txBody>
          <a:bodyPr anchor="b">
            <a:noAutofit/>
          </a:bodyPr>
          <a:lstStyle>
            <a:lvl1pPr algn="l">
              <a:defRPr sz="4400" spc="-50" baseline="0">
                <a:solidFill>
                  <a:srgbClr val="45616E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09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5779656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696364" y="1716088"/>
            <a:ext cx="5495635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18791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42311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07213" y="1716088"/>
            <a:ext cx="3360906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7823200" y="1716088"/>
            <a:ext cx="4368800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61765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944000"/>
            <a:ext cx="12192000" cy="4638676"/>
          </a:xfrm>
          <a:prstGeom prst="rect">
            <a:avLst/>
          </a:prstGeom>
          <a:gradFill>
            <a:gsLst>
              <a:gs pos="0">
                <a:schemeClr val="bg1">
                  <a:alpha val="27000"/>
                </a:schemeClr>
              </a:gs>
              <a:gs pos="100000">
                <a:schemeClr val="accent1">
                  <a:alpha val="5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011786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14826" y="6606540"/>
            <a:ext cx="2189526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532813" y="6606540"/>
            <a:ext cx="2176668" cy="228600"/>
          </a:xfrm>
        </p:spPr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3335048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286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99151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75621" y="6606540"/>
            <a:ext cx="77350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9282962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299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883500" cy="228600"/>
          </a:xfrm>
        </p:spPr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67609" y="6606540"/>
            <a:ext cx="937591" cy="228600"/>
          </a:xfrm>
        </p:spPr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5577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Bright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1858668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1858668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Dark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 bIns="0">
            <a:normAutofit/>
          </a:bodyPr>
          <a:lstStyle>
            <a:lvl1pPr marL="0" indent="0" algn="ctr">
              <a:buNone/>
              <a:defRPr sz="20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30506"/>
            <a:ext cx="10877551" cy="126969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solidFill>
                  <a:schemeClr val="bg1"/>
                </a:solidFill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32700252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32700252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775593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6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6080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00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00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023463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Turquois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80000">
                <a:srgbClr val="0092A0"/>
              </a:gs>
              <a:gs pos="0">
                <a:srgbClr val="76ADA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345695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6"/>
              </a:gs>
              <a:gs pos="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6795596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795596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272845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F4AB59"/>
              </a:gs>
              <a:gs pos="0">
                <a:srgbClr val="FFF0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379200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4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bIns="72000"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4925" y="2665158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80298" y="2665158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072405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0000">
                <a:srgbClr val="C00000"/>
              </a:gs>
              <a:gs pos="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3512935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780E57"/>
              </a:gs>
              <a:gs pos="0">
                <a:srgbClr val="A868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2720027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Content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14501"/>
            <a:ext cx="10877550" cy="3159158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3925"/>
            <a:ext cx="12209710" cy="1872737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2016 EG A/S. All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pPr defTabSz="914099" eaLnBrk="0" hangingPunct="0"/>
            <a:endParaRPr lang="da-DK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including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the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images and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graphics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their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arrangement, is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copyrighted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by EG A/S </a:t>
            </a:r>
          </a:p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affiliated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associated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related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companies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EG A/S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warranties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express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implied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statutory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as to the information</a:t>
            </a:r>
          </a:p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76670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76670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212746"/>
      </p:ext>
    </p:extLst>
  </p:cSld>
  <p:clrMapOvr>
    <a:masterClrMapping/>
  </p:clrMapOvr>
  <p:transition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Sign Off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3925"/>
            <a:ext cx="12209710" cy="187273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436643"/>
            <a:ext cx="105156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1182184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2626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2626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2016 EG A/S. All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rights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reserved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  <a:p>
            <a:pPr defTabSz="914099" eaLnBrk="0" hangingPunct="0"/>
            <a:endParaRPr lang="da-DK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of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material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including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the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images and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graphics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their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arrangement, is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copyrighted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by EG A/S </a:t>
            </a:r>
          </a:p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affiliated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associated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related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companies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EG A/S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warranties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express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implied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or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statutory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as to the information</a:t>
            </a:r>
          </a:p>
          <a:p>
            <a:pPr defTabSz="914099" eaLnBrk="0" hangingPunct="0"/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a-DK" sz="10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r>
              <a:rPr lang="da-DK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687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540652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224530" y="1714500"/>
            <a:ext cx="5338820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2697489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Whit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8100000" sx="101000" sy="101000" algn="tr" rotWithShape="0">
              <a:prstClr val="black">
                <a:alpha val="1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339620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Blu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66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6118507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Red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100000">
                <a:srgbClr val="C00000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8100000" sx="101000" sy="101000" algn="tr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93294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56005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5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71413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97486" y="1716088"/>
            <a:ext cx="3390170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9138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6088"/>
            <a:ext cx="10877550" cy="4456112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da-DK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54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da-DK" dirty="0"/>
              <a:t>© EG A/S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54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50" r:id="rId3"/>
    <p:sldLayoutId id="2147483684" r:id="rId4"/>
    <p:sldLayoutId id="2147483698" r:id="rId5"/>
    <p:sldLayoutId id="2147483699" r:id="rId6"/>
    <p:sldLayoutId id="2147483700" r:id="rId7"/>
    <p:sldLayoutId id="2147483681" r:id="rId8"/>
    <p:sldLayoutId id="2147483652" r:id="rId9"/>
    <p:sldLayoutId id="2147483683" r:id="rId10"/>
    <p:sldLayoutId id="2147483682" r:id="rId11"/>
    <p:sldLayoutId id="2147483690" r:id="rId12"/>
    <p:sldLayoutId id="2147483657" r:id="rId13"/>
    <p:sldLayoutId id="2147483672" r:id="rId14"/>
    <p:sldLayoutId id="2147483663" r:id="rId15"/>
    <p:sldLayoutId id="2147483673" r:id="rId16"/>
    <p:sldLayoutId id="2147483655" r:id="rId17"/>
    <p:sldLayoutId id="2147483668" r:id="rId18"/>
    <p:sldLayoutId id="2147483694" r:id="rId19"/>
    <p:sldLayoutId id="2147483695" r:id="rId20"/>
    <p:sldLayoutId id="2147483693" r:id="rId21"/>
    <p:sldLayoutId id="2147483697" r:id="rId22"/>
    <p:sldLayoutId id="2147483692" r:id="rId23"/>
    <p:sldLayoutId id="2147483691" r:id="rId24"/>
    <p:sldLayoutId id="2147483696" r:id="rId25"/>
    <p:sldLayoutId id="2147483661" r:id="rId26"/>
    <p:sldLayoutId id="2147483686" r:id="rId27"/>
  </p:sldLayoutIdLst>
  <p:transition spd="slow">
    <p:push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rgbClr val="50616E"/>
          </a:solidFill>
          <a:latin typeface="+mj-lt"/>
          <a:ea typeface="+mj-ea"/>
          <a:cs typeface="+mj-cs"/>
        </a:defRPr>
      </a:lvl1pPr>
    </p:titleStyle>
    <p:bodyStyle>
      <a:lvl1pPr marL="44450" marR="0" indent="-4445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C00000"/>
        </a:buClr>
        <a:buSzPct val="100000"/>
        <a:buFont typeface="Wingdings" pitchFamily="2" charset="2"/>
        <a:buNone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0579" y="4468469"/>
            <a:ext cx="9483231" cy="1408803"/>
          </a:xfrm>
        </p:spPr>
        <p:txBody>
          <a:bodyPr/>
          <a:lstStyle/>
          <a:p>
            <a:r>
              <a:rPr lang="da-DK" sz="3200" b="1" dirty="0">
                <a:latin typeface="Calibri" charset="0"/>
              </a:rPr>
              <a:t>Teknisk afklaring - Silkeborg Data</a:t>
            </a:r>
            <a:br>
              <a:rPr lang="da-DK" sz="3200" b="1" dirty="0">
                <a:latin typeface="Calibri" charset="0"/>
              </a:rPr>
            </a:br>
            <a:r>
              <a:rPr lang="da-DK" sz="3200" b="1" dirty="0">
                <a:latin typeface="Calibri" charset="0"/>
              </a:rPr>
              <a:t> Syddjurs Kommune</a:t>
            </a:r>
            <a:endParaRPr lang="en-GB" sz="3000" i="1" dirty="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268761"/>
            <a:ext cx="5166371" cy="2254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4968974"/>
            <a:ext cx="140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788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SD produkter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EBoks</a:t>
            </a:r>
            <a:endParaRPr lang="da-DK" b="1" dirty="0"/>
          </a:p>
          <a:p>
            <a:pPr lvl="1"/>
            <a:r>
              <a:rPr lang="da-DK" dirty="0"/>
              <a:t>Silkeborg Data leverer lønsedler i eBoks. Det er en forudsætning </a:t>
            </a:r>
            <a:r>
              <a:rPr lang="da-DK"/>
              <a:t>at  Syddjurs Kommune </a:t>
            </a:r>
            <a:r>
              <a:rPr lang="da-DK" dirty="0"/>
              <a:t>indgår aftale med PostNord om leverancen.</a:t>
            </a:r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b="1" dirty="0"/>
              <a:t>	 </a:t>
            </a:r>
            <a:endParaRPr lang="da-DK" dirty="0"/>
          </a:p>
          <a:p>
            <a:pPr marL="0" indent="0">
              <a:buNone/>
            </a:pPr>
            <a:endParaRPr lang="da-DK" sz="2000" i="1" dirty="0">
              <a:solidFill>
                <a:srgbClr val="5061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2143167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800" dirty="0"/>
              <a:t>Browserbaserede løsninger</a:t>
            </a:r>
          </a:p>
          <a:p>
            <a:r>
              <a:rPr lang="da-DK" sz="1800" dirty="0"/>
              <a:t>Windows baserede løsninger</a:t>
            </a:r>
          </a:p>
          <a:p>
            <a:r>
              <a:rPr lang="da-DK" sz="1800" dirty="0"/>
              <a:t>Mobilløsning</a:t>
            </a:r>
          </a:p>
          <a:p>
            <a:r>
              <a:rPr lang="da-DK" sz="1800" dirty="0"/>
              <a:t>Log on metode til Silkeborg data</a:t>
            </a:r>
          </a:p>
          <a:p>
            <a:r>
              <a:rPr lang="da-DK" sz="1800" dirty="0"/>
              <a:t>VPN Forbindelse</a:t>
            </a:r>
          </a:p>
          <a:p>
            <a:r>
              <a:rPr lang="da-DK" sz="1800" dirty="0"/>
              <a:t>FTP- konto</a:t>
            </a:r>
          </a:p>
          <a:p>
            <a:r>
              <a:rPr lang="da-DK" sz="1800" dirty="0"/>
              <a:t>Web - service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/>
              <a:t>© EG A/S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824356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SD produkter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a-DK" sz="3200" b="1" dirty="0"/>
              <a:t>Browserbaserede løsninger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SD Basisløn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SD Personaleweb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SD Medarbejdernet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SD Brugeradministration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SD Bogholderi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SD Datawarehouse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EG Optima Vagtplanlægning</a:t>
            </a:r>
          </a:p>
          <a:p>
            <a:pPr marL="452438" lvl="1" indent="0">
              <a:buNone/>
            </a:pPr>
            <a:endParaRPr lang="da-D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dirty="0"/>
              <a:t>Internet Explorer der understøtter Java ActiveX og SSL 128 bit (nyeste eller næst nyeste version)</a:t>
            </a:r>
          </a:p>
          <a:p>
            <a:pPr>
              <a:buFont typeface="Arial" panose="020B0604020202020204" pitchFamily="34" charset="0"/>
              <a:buChar char="•"/>
            </a:pPr>
            <a:endParaRPr lang="da-DK" sz="2000" i="1" dirty="0">
              <a:solidFill>
                <a:srgbClr val="5061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9638270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SD produkter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a-DK" b="1" dirty="0"/>
              <a:t>Windows baserede løsninger (Citrix Receiver 4.12/Citrix Workspace </a:t>
            </a:r>
            <a:r>
              <a:rPr lang="da-DK" b="1" dirty="0" err="1"/>
              <a:t>App</a:t>
            </a:r>
            <a:r>
              <a:rPr lang="da-DK" b="1" dirty="0"/>
              <a:t>)</a:t>
            </a:r>
          </a:p>
          <a:p>
            <a:pPr marL="0" indent="0">
              <a:buNone/>
            </a:pPr>
            <a:endParaRPr lang="da-DK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da-DK" b="1" dirty="0"/>
              <a:t>SD Arkiv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Driftes på centrale Citrix servere hos Silkeborg Data. </a:t>
            </a:r>
          </a:p>
          <a:p>
            <a:pPr marL="452438" lvl="1" indent="0">
              <a:buNone/>
            </a:pPr>
            <a:r>
              <a:rPr lang="da-DK" dirty="0"/>
              <a:t>	(log-on til Citrix sker via internettet.)</a:t>
            </a:r>
          </a:p>
          <a:p>
            <a:pPr marL="0" indent="0">
              <a:buNone/>
            </a:pPr>
            <a:r>
              <a:rPr lang="da-DK" b="1" dirty="0"/>
              <a:t> </a:t>
            </a:r>
            <a:endParaRPr lang="da-DK" dirty="0"/>
          </a:p>
          <a:p>
            <a:pPr marL="0" indent="0">
              <a:buNone/>
            </a:pPr>
            <a:endParaRPr lang="da-DK" sz="2000" i="1" dirty="0">
              <a:solidFill>
                <a:srgbClr val="5061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4180948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SD produkter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a-DK" b="1" dirty="0"/>
              <a:t>Mobilløsninger</a:t>
            </a:r>
          </a:p>
          <a:p>
            <a:pPr marL="0" indent="0">
              <a:buNone/>
            </a:pPr>
            <a:r>
              <a:rPr lang="da-DK" dirty="0"/>
              <a:t>Understøtter nuværende</a:t>
            </a:r>
          </a:p>
          <a:p>
            <a:pPr lvl="0"/>
            <a:r>
              <a:rPr lang="da-DK" dirty="0"/>
              <a:t>iOS-version, samt 1 iOS-version bagud.</a:t>
            </a:r>
          </a:p>
          <a:p>
            <a:pPr lvl="0"/>
            <a:r>
              <a:rPr lang="da-DK" dirty="0"/>
              <a:t>API level og 3 API levels bagud.</a:t>
            </a:r>
            <a:br>
              <a:rPr lang="da-DK" dirty="0"/>
            </a:br>
            <a:endParaRPr lang="da-DK" dirty="0"/>
          </a:p>
          <a:p>
            <a:pPr lvl="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da-DK" dirty="0" err="1"/>
              <a:t>MinLøn</a:t>
            </a:r>
            <a:r>
              <a:rPr lang="da-DK" dirty="0"/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da-DK" dirty="0" err="1"/>
              <a:t>MinLøn</a:t>
            </a:r>
            <a:r>
              <a:rPr lang="da-DK" dirty="0"/>
              <a:t> - aflastning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da-DK" dirty="0" err="1"/>
              <a:t>MineValg</a:t>
            </a:r>
            <a:endParaRPr lang="da-DK" dirty="0"/>
          </a:p>
          <a:p>
            <a:pPr marL="0" lvl="0" indent="0">
              <a:buNone/>
            </a:pPr>
            <a:endParaRPr lang="da-DK" dirty="0"/>
          </a:p>
          <a:p>
            <a:pPr marL="0" indent="0">
              <a:buNone/>
            </a:pPr>
            <a:endParaRPr lang="da-DK" b="1" dirty="0"/>
          </a:p>
          <a:p>
            <a:pPr marL="0" indent="0">
              <a:buNone/>
            </a:pPr>
            <a:r>
              <a:rPr lang="da-DK" b="1" dirty="0"/>
              <a:t> </a:t>
            </a:r>
            <a:endParaRPr lang="da-DK" dirty="0"/>
          </a:p>
          <a:p>
            <a:pPr marL="0" indent="0">
              <a:buNone/>
            </a:pPr>
            <a:endParaRPr lang="da-DK" sz="2000" i="1" dirty="0">
              <a:solidFill>
                <a:srgbClr val="5061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714994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SD produkter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a-DK" b="1" dirty="0"/>
              <a:t>Log-on metoder til Silkeborg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Brugernavn – Adgangskode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SSO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da-DK" dirty="0"/>
              <a:t>Foretages af en server (IDP) og en klient (SP). Silkeborg Data sørger for klient-delen, og dermed skal Kunden udstille en IDP, som Leverandørens klient kan nå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NemID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2400" dirty="0"/>
              <a:t>SD stiller et antal webservices til rådighed, som kan bruges hvis kunden skal have oprettet/ændret brugere i SD via deres eget 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2400" dirty="0"/>
              <a:t>Kunden skal udarbejde en klient som kalder de relevante webservices, når der sker ændring i AD/IDM. Værdierne CPR, UUID, lokalt brugernavn og E-mail skal indgå</a:t>
            </a:r>
          </a:p>
          <a:p>
            <a:pPr marL="452438" lvl="1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b="1" dirty="0"/>
              <a:t> </a:t>
            </a:r>
            <a:endParaRPr lang="da-DK" dirty="0"/>
          </a:p>
          <a:p>
            <a:pPr marL="0" indent="0">
              <a:buNone/>
            </a:pPr>
            <a:endParaRPr lang="da-DK" sz="2000" i="1" dirty="0">
              <a:solidFill>
                <a:srgbClr val="5061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0805533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SD produkter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5720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a-DK" b="1" dirty="0"/>
              <a:t>VPN forbindelse til brug for ESDH løsning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dirty="0"/>
              <a:t>SD bruger JN Data som drift leverandør.</a:t>
            </a:r>
            <a:endParaRPr lang="da-DK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Kontaktperson i Syddjurs Kommune: </a:t>
            </a:r>
          </a:p>
          <a:p>
            <a:pPr marL="512763" indent="-457200">
              <a:buFont typeface="Wingdings" panose="05000000000000000000" pitchFamily="2" charset="2"/>
              <a:buChar char="q"/>
            </a:pPr>
            <a:r>
              <a:rPr lang="da-DK" b="1" dirty="0"/>
              <a:t>Snitflader SFTP og integrationer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Omsorgssystem (snitflade)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ESDH (snitflade)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dirty="0"/>
              <a:t>Øvrige standard snitflader f.eks</a:t>
            </a:r>
          </a:p>
          <a:p>
            <a:pPr marL="1273175" lvl="2" indent="-457200">
              <a:buFont typeface="Wingdings" panose="05000000000000000000" pitchFamily="2" charset="2"/>
              <a:buChar char="q"/>
            </a:pPr>
            <a:r>
              <a:rPr lang="da-DK" dirty="0"/>
              <a:t>Cpr.</a:t>
            </a:r>
          </a:p>
          <a:p>
            <a:pPr marL="1273175" lvl="2" indent="-457200">
              <a:buFont typeface="Wingdings" panose="05000000000000000000" pitchFamily="2" charset="2"/>
              <a:buChar char="q"/>
            </a:pPr>
            <a:r>
              <a:rPr lang="da-DK" dirty="0"/>
              <a:t>Feriepengeinfo</a:t>
            </a:r>
          </a:p>
          <a:p>
            <a:pPr marL="1273175" lvl="2" indent="-457200">
              <a:buFont typeface="Wingdings" panose="05000000000000000000" pitchFamily="2" charset="2"/>
              <a:buChar char="q"/>
            </a:pPr>
            <a:r>
              <a:rPr lang="da-DK" dirty="0"/>
              <a:t>Danmarks statistik</a:t>
            </a:r>
          </a:p>
          <a:p>
            <a:pPr marL="1273175" lvl="2" indent="-457200">
              <a:buFont typeface="Wingdings" panose="05000000000000000000" pitchFamily="2" charset="2"/>
              <a:buChar char="q"/>
            </a:pPr>
            <a:r>
              <a:rPr lang="da-DK" dirty="0"/>
              <a:t>Virk.dk</a:t>
            </a:r>
            <a:r>
              <a:rPr lang="da-DK" b="1" dirty="0"/>
              <a:t>	 </a:t>
            </a:r>
            <a:endParaRPr lang="da-DK" dirty="0"/>
          </a:p>
          <a:p>
            <a:pPr marL="0" indent="0">
              <a:buNone/>
            </a:pPr>
            <a:endParaRPr lang="da-DK" sz="2000" i="1" dirty="0">
              <a:solidFill>
                <a:srgbClr val="50616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 dirty="0"/>
              <a:t>© EG A/S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43412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92ACF0-E8B0-4AA1-A159-1269DFC7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FTP -konto aftale - SFTP-konto (Secure)</a:t>
            </a:r>
          </a:p>
          <a:p>
            <a:pPr marL="0" indent="0">
              <a:buNone/>
            </a:pPr>
            <a:r>
              <a:rPr lang="da-DK" dirty="0"/>
              <a:t>Kontoen bruges til udveksling af data ved implementering af ny kunde.</a:t>
            </a:r>
          </a:p>
          <a:p>
            <a:pPr marL="0" indent="0">
              <a:buNone/>
            </a:pPr>
            <a:r>
              <a:rPr lang="da-DK" dirty="0"/>
              <a:t>Senere kan der blive oprettet flere konti i driftsmiljøet i forbindelse med dataudveksling. </a:t>
            </a:r>
            <a:r>
              <a:rPr lang="da-DK" dirty="0" err="1"/>
              <a:t>F.eks</a:t>
            </a:r>
            <a:r>
              <a:rPr lang="da-DK" dirty="0"/>
              <a:t> leverancer fra 3. parts leverandører. </a:t>
            </a:r>
          </a:p>
          <a:p>
            <a:pPr marL="0" indent="0">
              <a:buNone/>
            </a:pPr>
            <a:r>
              <a:rPr lang="da-DK" dirty="0"/>
              <a:t>Ved 3. Partssnitflader forstås snitflader som skal aflevere data til brug for lønberegningen.</a:t>
            </a:r>
          </a:p>
          <a:p>
            <a:pPr marL="0" indent="0">
              <a:buNone/>
            </a:pPr>
            <a:endParaRPr lang="da-DK" dirty="0"/>
          </a:p>
          <a:p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D5B8F32-951C-4109-9491-51F07F8B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/>
              <a:t>© EG A/S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475881A-39F7-4F64-BCE3-74D0E317C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9478560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1384" y="329938"/>
            <a:ext cx="11011966" cy="1010830"/>
          </a:xfrm>
        </p:spPr>
        <p:txBody>
          <a:bodyPr/>
          <a:lstStyle/>
          <a:p>
            <a:r>
              <a:rPr lang="da-DK" dirty="0"/>
              <a:t>SD Webservices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52604" y="1556792"/>
            <a:ext cx="10877550" cy="445770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SD stiller Web services til rådighed via HTTP transport protokol over en sikker forbindelse (SSL). Der anvendes XML-baseret SOAP protokol, så al kommunikation sker via XML. Service deskription sker via genererede </a:t>
            </a:r>
            <a:r>
              <a:rPr lang="da-DK" dirty="0" err="1"/>
              <a:t>WSDL’er</a:t>
            </a:r>
            <a:r>
              <a:rPr lang="da-DK" dirty="0"/>
              <a:t>.</a:t>
            </a:r>
          </a:p>
          <a:p>
            <a:r>
              <a:rPr lang="en-US" b="1" dirty="0" err="1"/>
              <a:t>Webservice</a:t>
            </a:r>
            <a:r>
              <a:rPr lang="en-US" b="1" dirty="0"/>
              <a:t> </a:t>
            </a:r>
            <a:r>
              <a:rPr lang="en-US" b="1" dirty="0" err="1"/>
              <a:t>til</a:t>
            </a:r>
            <a:r>
              <a:rPr lang="en-US" b="1" dirty="0"/>
              <a:t> </a:t>
            </a:r>
            <a:r>
              <a:rPr lang="en-US" b="1" dirty="0" err="1"/>
              <a:t>stamoplysninger</a:t>
            </a:r>
            <a:endParaRPr lang="da-DK" dirty="0"/>
          </a:p>
          <a:p>
            <a:r>
              <a:rPr lang="da-DK" b="1" dirty="0"/>
              <a:t>Webservice til organisationsoplysninger</a:t>
            </a:r>
          </a:p>
          <a:p>
            <a:r>
              <a:rPr lang="da-DK" b="1" dirty="0"/>
              <a:t>Webservices – Økonomisystemer</a:t>
            </a:r>
          </a:p>
          <a:p>
            <a:r>
              <a:rPr lang="da-DK" b="1" dirty="0"/>
              <a:t>Webservices – Brugeradministration</a:t>
            </a:r>
          </a:p>
          <a:p>
            <a:r>
              <a:rPr lang="da-DK" b="1" dirty="0"/>
              <a:t>Ansættelsesoplysninger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a-DK"/>
              <a:t>© EG A/S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969013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EG_TEMPLATE">
  <a:themeElements>
    <a:clrScheme name="EG121213">
      <a:dk1>
        <a:sysClr val="windowText" lastClr="000000"/>
      </a:dk1>
      <a:lt1>
        <a:srgbClr val="FFFFFF"/>
      </a:lt1>
      <a:dk2>
        <a:srgbClr val="C00000"/>
      </a:dk2>
      <a:lt2>
        <a:srgbClr val="BFBFBF"/>
      </a:lt2>
      <a:accent1>
        <a:srgbClr val="6C95A7"/>
      </a:accent1>
      <a:accent2>
        <a:srgbClr val="45606D"/>
      </a:accent2>
      <a:accent3>
        <a:srgbClr val="F4AB59"/>
      </a:accent3>
      <a:accent4>
        <a:srgbClr val="EB6B4A"/>
      </a:accent4>
      <a:accent5>
        <a:srgbClr val="9CCE6F"/>
      </a:accent5>
      <a:accent6>
        <a:srgbClr val="558D69"/>
      </a:accent6>
      <a:hlink>
        <a:srgbClr val="C00D0E"/>
      </a:hlink>
      <a:folHlink>
        <a:srgbClr val="45606D"/>
      </a:folHlink>
    </a:clrScheme>
    <a:fontScheme name="E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tIns="36000" bIns="36000" rtlCol="0" anchor="ctr"/>
      <a:lstStyle>
        <a:defPPr algn="ctr">
          <a:lnSpc>
            <a:spcPct val="90000"/>
          </a:lnSpc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000" rIns="0" bIns="36000" rtlCol="0">
        <a:spAutoFit/>
      </a:bodyPr>
      <a:lstStyle>
        <a:defPPr>
          <a:lnSpc>
            <a:spcPct val="9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8D5B944-B1CD-4D97-A8A1-4AC3CB59D9BD}" vid="{AED8A477-B83E-463C-8089-CBF8CBE787C4}"/>
    </a:ext>
  </a:extLst>
</a:theme>
</file>

<file path=ppt/theme/theme2.xml><?xml version="1.0" encoding="utf-8"?>
<a:theme xmlns:a="http://schemas.openxmlformats.org/drawingml/2006/main" name="Office Theme">
  <a:themeElements>
    <a:clrScheme name="EG21111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C95A7"/>
      </a:accent1>
      <a:accent2>
        <a:srgbClr val="45616E"/>
      </a:accent2>
      <a:accent3>
        <a:srgbClr val="9CCE6F"/>
      </a:accent3>
      <a:accent4>
        <a:srgbClr val="558D69"/>
      </a:accent4>
      <a:accent5>
        <a:srgbClr val="F4AB59"/>
      </a:accent5>
      <a:accent6>
        <a:srgbClr val="EB6B4A"/>
      </a:accent6>
      <a:hlink>
        <a:srgbClr val="C00D0E"/>
      </a:hlink>
      <a:folHlink>
        <a:srgbClr val="45616E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BC12AF9131C4591D069E50A356ECC" ma:contentTypeVersion="2" ma:contentTypeDescription="Opret et nyt dokument." ma:contentTypeScope="" ma:versionID="f559a6de6bfb088ba92328a6fb3bc0eb">
  <xsd:schema xmlns:xsd="http://www.w3.org/2001/XMLSchema" xmlns:xs="http://www.w3.org/2001/XMLSchema" xmlns:p="http://schemas.microsoft.com/office/2006/metadata/properties" xmlns:ns2="19fd32ab-1414-42c4-84d3-57df7bb75357" targetNamespace="http://schemas.microsoft.com/office/2006/metadata/properties" ma:root="true" ma:fieldsID="d4819659c488a259f70ccabf8b78e3b6" ns2:_="">
    <xsd:import namespace="19fd32ab-1414-42c4-84d3-57df7bb75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d32ab-1414-42c4-84d3-57df7bb75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018BE-C5CB-481B-8BF0-867059016121}">
  <ds:schemaRefs>
    <ds:schemaRef ds:uri="http://purl.org/dc/terms/"/>
    <ds:schemaRef ds:uri="19fd32ab-1414-42c4-84d3-57df7bb7535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74F480-B7D9-4226-8DC7-3B6B74712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fd32ab-1414-42c4-84d3-57df7bb75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F0303C-7A68-45FF-A764-3A4F73760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415</Words>
  <Application>Microsoft Office PowerPoint</Application>
  <PresentationFormat>Widescreen</PresentationFormat>
  <Paragraphs>102</Paragraphs>
  <Slides>10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EG_TEMPLATE</vt:lpstr>
      <vt:lpstr>Teknisk afklaring - Silkeborg Data  Syddjurs Kommune</vt:lpstr>
      <vt:lpstr>Dagsorden</vt:lpstr>
      <vt:lpstr> SD produkter </vt:lpstr>
      <vt:lpstr> SD produkter</vt:lpstr>
      <vt:lpstr> SD produkter</vt:lpstr>
      <vt:lpstr>SD produkter</vt:lpstr>
      <vt:lpstr>SD produkter</vt:lpstr>
      <vt:lpstr>PowerPoint-præsentation</vt:lpstr>
      <vt:lpstr>SD Webservices</vt:lpstr>
      <vt:lpstr>SD produkter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2016-06-07T07:51:47Z</dcterms:created>
  <dcterms:modified xsi:type="dcterms:W3CDTF">2020-03-31T09:13:52Z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0x010100D02BC12AF9131C4591D069E50A356ECC</vt:lpwstr>
  </property>
</Properties>
</file>