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420" r:id="rId3"/>
    <p:sldId id="485" r:id="rId4"/>
    <p:sldId id="474" r:id="rId5"/>
    <p:sldId id="484" r:id="rId6"/>
    <p:sldId id="486" r:id="rId7"/>
    <p:sldId id="490" r:id="rId8"/>
    <p:sldId id="491" r:id="rId9"/>
    <p:sldId id="487" r:id="rId10"/>
    <p:sldId id="492" r:id="rId11"/>
    <p:sldId id="493" r:id="rId12"/>
    <p:sldId id="496" r:id="rId13"/>
    <p:sldId id="495" r:id="rId14"/>
    <p:sldId id="497" r:id="rId15"/>
    <p:sldId id="494" r:id="rId16"/>
    <p:sldId id="488" r:id="rId17"/>
    <p:sldId id="498" r:id="rId18"/>
    <p:sldId id="489" r:id="rId19"/>
    <p:sldId id="499" r:id="rId20"/>
    <p:sldId id="500" r:id="rId21"/>
    <p:sldId id="501" r:id="rId22"/>
    <p:sldId id="502" r:id="rId23"/>
    <p:sldId id="483" r:id="rId2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 autoAdjust="0"/>
    <p:restoredTop sz="94718" autoAdjust="0"/>
  </p:normalViewPr>
  <p:slideViewPr>
    <p:cSldViewPr snapToGrid="0">
      <p:cViewPr varScale="1">
        <p:scale>
          <a:sx n="118" d="100"/>
          <a:sy n="118" d="100"/>
        </p:scale>
        <p:origin x="108" y="972"/>
      </p:cViewPr>
      <p:guideLst/>
    </p:cSldViewPr>
  </p:slideViewPr>
  <p:outlineViewPr>
    <p:cViewPr>
      <p:scale>
        <a:sx n="33" d="100"/>
        <a:sy n="33" d="100"/>
      </p:scale>
      <p:origin x="0" y="-2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4F038-EE62-4AE4-A59D-4DB82AB800C6}" type="datetimeFigureOut">
              <a:rPr lang="da-DK" smtClean="0"/>
              <a:t>16-06-2024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4B657-3EF2-400A-98FF-02FE5F3360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774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4B657-3EF2-400A-98FF-02FE5F336084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6017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4B657-3EF2-400A-98FF-02FE5F336084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87777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439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572272"/>
            <a:ext cx="10096528" cy="2857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SA" sz="24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1620539" y="6572272"/>
            <a:ext cx="571461" cy="2857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SA" sz="2400">
              <a:solidFill>
                <a:prstClr val="white"/>
              </a:solidFill>
            </a:endParaRPr>
          </a:p>
        </p:txBody>
      </p:sp>
      <p:sp>
        <p:nvSpPr>
          <p:cNvPr id="11" name="Freeform 7">
            <a:hlinkClick r:id="" action="ppaction://hlinkshowjump?jump=nextslide"/>
          </p:cNvPr>
          <p:cNvSpPr>
            <a:spLocks/>
          </p:cNvSpPr>
          <p:nvPr/>
        </p:nvSpPr>
        <p:spPr bwMode="auto">
          <a:xfrm>
            <a:off x="11090045" y="6418367"/>
            <a:ext cx="126943" cy="206375"/>
          </a:xfrm>
          <a:custGeom>
            <a:avLst/>
            <a:gdLst/>
            <a:ahLst/>
            <a:cxnLst>
              <a:cxn ang="0">
                <a:pos x="80" y="66"/>
              </a:cxn>
              <a:cxn ang="0">
                <a:pos x="14" y="0"/>
              </a:cxn>
              <a:cxn ang="0">
                <a:pos x="0" y="14"/>
              </a:cxn>
              <a:cxn ang="0">
                <a:pos x="50" y="66"/>
              </a:cxn>
              <a:cxn ang="0">
                <a:pos x="0" y="116"/>
              </a:cxn>
              <a:cxn ang="0">
                <a:pos x="14" y="130"/>
              </a:cxn>
              <a:cxn ang="0">
                <a:pos x="80" y="66"/>
              </a:cxn>
              <a:cxn ang="0">
                <a:pos x="80" y="66"/>
              </a:cxn>
              <a:cxn ang="0">
                <a:pos x="80" y="66"/>
              </a:cxn>
            </a:cxnLst>
            <a:rect l="0" t="0" r="r" b="b"/>
            <a:pathLst>
              <a:path w="80" h="130">
                <a:moveTo>
                  <a:pt x="80" y="66"/>
                </a:moveTo>
                <a:lnTo>
                  <a:pt x="14" y="0"/>
                </a:lnTo>
                <a:lnTo>
                  <a:pt x="0" y="14"/>
                </a:lnTo>
                <a:lnTo>
                  <a:pt x="50" y="66"/>
                </a:lnTo>
                <a:lnTo>
                  <a:pt x="0" y="116"/>
                </a:lnTo>
                <a:lnTo>
                  <a:pt x="14" y="130"/>
                </a:lnTo>
                <a:lnTo>
                  <a:pt x="80" y="66"/>
                </a:lnTo>
                <a:lnTo>
                  <a:pt x="80" y="66"/>
                </a:lnTo>
                <a:lnTo>
                  <a:pt x="80" y="6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ar-SA" sz="2400">
              <a:solidFill>
                <a:prstClr val="black"/>
              </a:solidFill>
            </a:endParaRPr>
          </a:p>
        </p:txBody>
      </p:sp>
      <p:sp>
        <p:nvSpPr>
          <p:cNvPr id="14" name="Freeform 10">
            <a:hlinkClick r:id="" action="ppaction://hlinkshowjump?jump=previousslide"/>
          </p:cNvPr>
          <p:cNvSpPr>
            <a:spLocks/>
          </p:cNvSpPr>
          <p:nvPr/>
        </p:nvSpPr>
        <p:spPr bwMode="auto">
          <a:xfrm>
            <a:off x="10556995" y="6418367"/>
            <a:ext cx="123768" cy="206375"/>
          </a:xfrm>
          <a:custGeom>
            <a:avLst/>
            <a:gdLst/>
            <a:ahLst/>
            <a:cxnLst>
              <a:cxn ang="0">
                <a:pos x="0" y="66"/>
              </a:cxn>
              <a:cxn ang="0">
                <a:pos x="64" y="130"/>
              </a:cxn>
              <a:cxn ang="0">
                <a:pos x="78" y="116"/>
              </a:cxn>
              <a:cxn ang="0">
                <a:pos x="28" y="66"/>
              </a:cxn>
              <a:cxn ang="0">
                <a:pos x="78" y="14"/>
              </a:cxn>
              <a:cxn ang="0">
                <a:pos x="64" y="0"/>
              </a:cxn>
              <a:cxn ang="0">
                <a:pos x="0" y="66"/>
              </a:cxn>
              <a:cxn ang="0">
                <a:pos x="0" y="66"/>
              </a:cxn>
              <a:cxn ang="0">
                <a:pos x="0" y="66"/>
              </a:cxn>
            </a:cxnLst>
            <a:rect l="0" t="0" r="r" b="b"/>
            <a:pathLst>
              <a:path w="78" h="130">
                <a:moveTo>
                  <a:pt x="0" y="66"/>
                </a:moveTo>
                <a:lnTo>
                  <a:pt x="64" y="130"/>
                </a:lnTo>
                <a:lnTo>
                  <a:pt x="78" y="116"/>
                </a:lnTo>
                <a:lnTo>
                  <a:pt x="28" y="66"/>
                </a:lnTo>
                <a:lnTo>
                  <a:pt x="78" y="14"/>
                </a:lnTo>
                <a:lnTo>
                  <a:pt x="64" y="0"/>
                </a:lnTo>
                <a:lnTo>
                  <a:pt x="0" y="66"/>
                </a:lnTo>
                <a:lnTo>
                  <a:pt x="0" y="66"/>
                </a:lnTo>
                <a:lnTo>
                  <a:pt x="0" y="6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ar-SA" sz="2400">
              <a:solidFill>
                <a:prstClr val="black"/>
              </a:solidFill>
            </a:endParaRPr>
          </a:p>
        </p:txBody>
      </p:sp>
      <p:pic>
        <p:nvPicPr>
          <p:cNvPr id="2" name="Billed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078" y="5932951"/>
            <a:ext cx="1676403" cy="146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3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405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23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1219170" rtl="1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r" defTabSz="1219170" rtl="1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r" defTabSz="1219170" rtl="1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r" defTabSz="121917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r" defTabSz="1219170" rtl="1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r" defTabSz="1219170" rtl="1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r" defTabSz="1219170" rtl="1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r" defTabSz="1219170" rtl="1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r" defTabSz="1219170" rtl="1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r" defTabSz="1219170" rtl="1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3524232" y="2825747"/>
            <a:ext cx="5048285" cy="9130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333" b="1" dirty="0">
                <a:solidFill>
                  <a:prstClr val="black"/>
                </a:solidFill>
              </a:rPr>
              <a:t>OS2sofd </a:t>
            </a:r>
            <a:r>
              <a:rPr lang="en-US" sz="5333" b="1" dirty="0" err="1">
                <a:solidFill>
                  <a:prstClr val="black"/>
                </a:solidFill>
              </a:rPr>
              <a:t>IdM</a:t>
            </a:r>
            <a:endParaRPr lang="ar-SA" sz="5333" b="1" dirty="0">
              <a:solidFill>
                <a:prstClr val="black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0" y="6572272"/>
            <a:ext cx="12192000" cy="2857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SA" sz="2400">
              <a:solidFill>
                <a:prstClr val="white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714602" y="3905254"/>
            <a:ext cx="6762797" cy="2117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Billed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2" y="-484183"/>
            <a:ext cx="2333628" cy="203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78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11" y="473448"/>
            <a:ext cx="1041415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da-DK" sz="4000" b="1" dirty="0"/>
              <a:t>Konfiguration af IdM i OS2sofd</a:t>
            </a:r>
            <a:endParaRPr lang="da-DK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482272"/>
            <a:ext cx="380960" cy="7620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2F578-935B-4D20-ADBD-AADB15A7E42E}"/>
              </a:ext>
            </a:extLst>
          </p:cNvPr>
          <p:cNvSpPr txBox="1"/>
          <p:nvPr/>
        </p:nvSpPr>
        <p:spPr>
          <a:xfrm>
            <a:off x="792480" y="1487424"/>
            <a:ext cx="110581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I OS2sofd skal man gennem 3 punkter i forbindelse med opsætningen af IdM processerne.</a:t>
            </a:r>
          </a:p>
          <a:p>
            <a:endParaRPr lang="da-D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dirty="0"/>
              <a:t>Opsætning af tidsfrister og navnestandard for brugerkonti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dirty="0"/>
              <a:t>Opsætning af bestillingsregler på enheder/stillinger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 dirty="0"/>
              <a:t>Opsætning af kommunikation (email og digital post)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400" dirty="0"/>
          </a:p>
          <a:p>
            <a:r>
              <a:rPr lang="da-DK" sz="2400" dirty="0"/>
              <a:t>Disse er illustreret på følgende slides</a:t>
            </a:r>
          </a:p>
        </p:txBody>
      </p:sp>
    </p:spTree>
    <p:extLst>
      <p:ext uri="{BB962C8B-B14F-4D97-AF65-F5344CB8AC3E}">
        <p14:creationId xmlns:p14="http://schemas.microsoft.com/office/powerpoint/2010/main" val="581470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11" y="473448"/>
            <a:ext cx="1041415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da-DK" sz="4000" b="1" dirty="0"/>
              <a:t>Opsætning af tidsfrister og navnestandard</a:t>
            </a:r>
            <a:endParaRPr lang="da-DK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482272"/>
            <a:ext cx="380960" cy="7620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EEABE8F-5AD0-79AF-7DD8-BD8DA4EE8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72" y="1321017"/>
            <a:ext cx="10535055" cy="497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11" y="473448"/>
            <a:ext cx="1041415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da-DK" sz="4000" b="1" dirty="0"/>
              <a:t>Opsætning af tidsfrister og navnestandard</a:t>
            </a:r>
            <a:endParaRPr lang="da-DK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482272"/>
            <a:ext cx="380960" cy="7620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3B0D7FA-3639-C1BF-F09E-426198BAE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42" y="1313398"/>
            <a:ext cx="3314423" cy="50711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2E3F0C-F01E-4557-F653-AD35F231731B}"/>
              </a:ext>
            </a:extLst>
          </p:cNvPr>
          <p:cNvSpPr txBox="1"/>
          <p:nvPr/>
        </p:nvSpPr>
        <p:spPr>
          <a:xfrm>
            <a:off x="5359939" y="1488332"/>
            <a:ext cx="63327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Får man </a:t>
            </a:r>
            <a:r>
              <a:rPr lang="da-DK" b="1" dirty="0"/>
              <a:t>én konto</a:t>
            </a:r>
            <a:r>
              <a:rPr lang="da-DK" dirty="0"/>
              <a:t> </a:t>
            </a:r>
            <a:r>
              <a:rPr lang="da-DK"/>
              <a:t>i kommunen, </a:t>
            </a:r>
            <a:r>
              <a:rPr lang="da-DK" dirty="0"/>
              <a:t>eller får man en konto </a:t>
            </a:r>
            <a:r>
              <a:rPr lang="da-DK" b="1" dirty="0"/>
              <a:t>per</a:t>
            </a:r>
            <a:r>
              <a:rPr lang="da-DK" dirty="0"/>
              <a:t> </a:t>
            </a:r>
            <a:r>
              <a:rPr lang="da-DK" b="1" dirty="0"/>
              <a:t>ansættelse</a:t>
            </a:r>
            <a:r>
              <a:rPr lang="da-DK" dirty="0"/>
              <a:t>.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Hvor mange dage før første arbejdsdag oprettes kontoen</a:t>
            </a:r>
          </a:p>
          <a:p>
            <a:r>
              <a:rPr lang="da-DK" dirty="0"/>
              <a:t>Hvor mange dage efter sidste arbejdsdag (*) deaktiveres kontoen</a:t>
            </a:r>
          </a:p>
          <a:p>
            <a:r>
              <a:rPr lang="da-DK" dirty="0"/>
              <a:t>Hvor mange dage efter sidste arbejdsdag (*) slettes kontoen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Kan man kun få kontoen hvis man har en anden konto først?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Hvordan dannes navnet på kontoen?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820A17-9EC3-30AB-9EA0-54702DFD2350}"/>
              </a:ext>
            </a:extLst>
          </p:cNvPr>
          <p:cNvCxnSpPr/>
          <p:nvPr/>
        </p:nvCxnSpPr>
        <p:spPr>
          <a:xfrm flipH="1">
            <a:off x="2334638" y="1828800"/>
            <a:ext cx="3025301" cy="544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FD7BB9-7E68-CD06-23A8-A795A12368AD}"/>
              </a:ext>
            </a:extLst>
          </p:cNvPr>
          <p:cNvCxnSpPr/>
          <p:nvPr/>
        </p:nvCxnSpPr>
        <p:spPr>
          <a:xfrm flipH="1">
            <a:off x="2334638" y="2801566"/>
            <a:ext cx="3025301" cy="14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22E4FC-CDFE-C41E-F72B-ADD218BD484C}"/>
              </a:ext>
            </a:extLst>
          </p:cNvPr>
          <p:cNvCxnSpPr/>
          <p:nvPr/>
        </p:nvCxnSpPr>
        <p:spPr>
          <a:xfrm flipH="1">
            <a:off x="2334638" y="3064213"/>
            <a:ext cx="3025301" cy="20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92B94E-F547-2682-893F-DA7E1835D5C9}"/>
              </a:ext>
            </a:extLst>
          </p:cNvPr>
          <p:cNvCxnSpPr/>
          <p:nvPr/>
        </p:nvCxnSpPr>
        <p:spPr>
          <a:xfrm flipH="1">
            <a:off x="2334638" y="3336587"/>
            <a:ext cx="3025301" cy="29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0571CA-CC47-E282-EBEF-8C46770754F2}"/>
              </a:ext>
            </a:extLst>
          </p:cNvPr>
          <p:cNvCxnSpPr/>
          <p:nvPr/>
        </p:nvCxnSpPr>
        <p:spPr>
          <a:xfrm flipH="1" flipV="1">
            <a:off x="2986391" y="4017523"/>
            <a:ext cx="2373548" cy="13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FD016A-371B-4751-2946-4FA761D63249}"/>
              </a:ext>
            </a:extLst>
          </p:cNvPr>
          <p:cNvCxnSpPr/>
          <p:nvPr/>
        </p:nvCxnSpPr>
        <p:spPr>
          <a:xfrm flipH="1">
            <a:off x="3968885" y="5291847"/>
            <a:ext cx="1391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068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11" y="473448"/>
            <a:ext cx="1041415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da-DK" sz="4000" b="1" dirty="0"/>
              <a:t>Opsætning af bestillingsregler</a:t>
            </a:r>
            <a:endParaRPr lang="da-DK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482272"/>
            <a:ext cx="380960" cy="7620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91A0550-D76F-5DF5-B864-793035783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23" y="1288051"/>
            <a:ext cx="10414154" cy="36426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44E9BA-8B9B-6233-11FF-0E7456953C5A}"/>
              </a:ext>
            </a:extLst>
          </p:cNvPr>
          <p:cNvSpPr txBox="1"/>
          <p:nvPr/>
        </p:nvSpPr>
        <p:spPr>
          <a:xfrm>
            <a:off x="666711" y="5385283"/>
            <a:ext cx="1080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Opsætning udføres ”per enhed” – men reglerne kan nemt kopieres fra enhed til enhed</a:t>
            </a:r>
          </a:p>
        </p:txBody>
      </p:sp>
    </p:spTree>
    <p:extLst>
      <p:ext uri="{BB962C8B-B14F-4D97-AF65-F5344CB8AC3E}">
        <p14:creationId xmlns:p14="http://schemas.microsoft.com/office/powerpoint/2010/main" val="4215933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11" y="473448"/>
            <a:ext cx="1041415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da-DK" sz="4000" b="1" dirty="0"/>
              <a:t>Opsætning af bestillingsregler</a:t>
            </a:r>
            <a:endParaRPr lang="da-DK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482272"/>
            <a:ext cx="380960" cy="7620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44E9BA-8B9B-6233-11FF-0E7456953C5A}"/>
              </a:ext>
            </a:extLst>
          </p:cNvPr>
          <p:cNvSpPr txBox="1"/>
          <p:nvPr/>
        </p:nvSpPr>
        <p:spPr>
          <a:xfrm>
            <a:off x="7762673" y="2650750"/>
            <a:ext cx="37758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Reglerne kan fintunes helt ned på stillingsniveau.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Og man kan skelne mellem fastansatte og timelønnede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21EAD9B-461E-6CE0-00F5-D744DE5EF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61" y="1381327"/>
            <a:ext cx="6742484" cy="429317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0580E2-0813-464C-EC93-CC890461D6E7}"/>
              </a:ext>
            </a:extLst>
          </p:cNvPr>
          <p:cNvCxnSpPr/>
          <p:nvPr/>
        </p:nvCxnSpPr>
        <p:spPr>
          <a:xfrm flipH="1" flipV="1">
            <a:off x="5873788" y="2188723"/>
            <a:ext cx="1781880" cy="807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573BE8-80F4-799C-8353-9B1EFED36C52}"/>
              </a:ext>
            </a:extLst>
          </p:cNvPr>
          <p:cNvCxnSpPr/>
          <p:nvPr/>
        </p:nvCxnSpPr>
        <p:spPr>
          <a:xfrm flipH="1">
            <a:off x="5739319" y="4085617"/>
            <a:ext cx="2023354" cy="418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555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11" y="473448"/>
            <a:ext cx="1041415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da-DK" sz="4000" b="1" dirty="0"/>
              <a:t>Opsætning af kommunikation</a:t>
            </a:r>
            <a:endParaRPr lang="da-DK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482272"/>
            <a:ext cx="380960" cy="7620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2F578-935B-4D20-ADBD-AADB15A7E42E}"/>
              </a:ext>
            </a:extLst>
          </p:cNvPr>
          <p:cNvSpPr txBox="1"/>
          <p:nvPr/>
        </p:nvSpPr>
        <p:spPr>
          <a:xfrm>
            <a:off x="7208196" y="1497152"/>
            <a:ext cx="46424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Mailskabeloner, som I kender dem fra OS2rollekatalog og andre systemer, kan opsættes til at kommunikere om IdM processerne.</a:t>
            </a:r>
          </a:p>
          <a:p>
            <a:endParaRPr lang="da-D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Digital Post til medarbejder ved oprettelse af AD konto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Digital Post (eller mail) til medarbejder ved oprettelse af Exchange konto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Mail til bestiller ved fejl på AD oprettelse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Mail til leder ved oprettelse (eller spærring) af AD konto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Mail til leder hvis der ligger bestilling på AD konto til godkendelse (*)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400" dirty="0"/>
          </a:p>
          <a:p>
            <a:endParaRPr lang="da-DK" sz="2400" dirty="0"/>
          </a:p>
          <a:p>
            <a:endParaRPr lang="da-DK" sz="24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9430CDC-73E6-5BD1-653E-C7C02FD85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6" y="1566153"/>
            <a:ext cx="6559212" cy="433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9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11" y="2753352"/>
            <a:ext cx="790887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da-DK" sz="4000" b="1" dirty="0"/>
              <a:t>Lokal opsætning af IdM</a:t>
            </a:r>
            <a:endParaRPr lang="da-DK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2762176"/>
            <a:ext cx="380960" cy="7620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</p:spTree>
    <p:extLst>
      <p:ext uri="{BB962C8B-B14F-4D97-AF65-F5344CB8AC3E}">
        <p14:creationId xmlns:p14="http://schemas.microsoft.com/office/powerpoint/2010/main" val="2112028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11" y="473448"/>
            <a:ext cx="1041415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da-DK" sz="4000" b="1" dirty="0"/>
              <a:t>Lokal opsætning af IdM</a:t>
            </a:r>
            <a:endParaRPr lang="da-DK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482272"/>
            <a:ext cx="380960" cy="7620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2F578-935B-4D20-ADBD-AADB15A7E42E}"/>
              </a:ext>
            </a:extLst>
          </p:cNvPr>
          <p:cNvSpPr txBox="1"/>
          <p:nvPr/>
        </p:nvSpPr>
        <p:spPr>
          <a:xfrm>
            <a:off x="792480" y="1487424"/>
            <a:ext cx="110581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Lokalt er der én agent der skal installeres og konfigureres. Den håndterer både oprettelse, spærring og sletning af AD konti, samt tilsvarende operationer for Exchange.</a:t>
            </a:r>
          </a:p>
          <a:p>
            <a:endParaRPr lang="da-DK" sz="2400" dirty="0"/>
          </a:p>
          <a:p>
            <a:r>
              <a:rPr lang="da-DK" sz="2400" dirty="0"/>
              <a:t>Vedrørende exchange er der 2 forskellige måder, afhængigt af at om det er Exchange on-premise eller Exchange Online (herunder også hybrid opsætningen)</a:t>
            </a:r>
          </a:p>
          <a:p>
            <a:endParaRPr lang="da-DK" sz="2400" dirty="0"/>
          </a:p>
          <a:p>
            <a:r>
              <a:rPr lang="da-DK" sz="2400" dirty="0"/>
              <a:t>Til alle operationer (opret, spær, slet) er der mulighed for at afvikle et </a:t>
            </a:r>
            <a:r>
              <a:rPr lang="da-DK" sz="2400" b="1" dirty="0"/>
              <a:t>lokalt powershell</a:t>
            </a:r>
            <a:r>
              <a:rPr lang="da-DK" sz="2400" dirty="0"/>
              <a:t> script, som køres EFTER operationen er udført. Dette bruges mest under oprettelse, og her kan man udføre ekstra tilpasninger, som oprettelse af ”drev”, tilpasning af standard-attributter på AD kontoen m.m.</a:t>
            </a:r>
          </a:p>
        </p:txBody>
      </p:sp>
    </p:spTree>
    <p:extLst>
      <p:ext uri="{BB962C8B-B14F-4D97-AF65-F5344CB8AC3E}">
        <p14:creationId xmlns:p14="http://schemas.microsoft.com/office/powerpoint/2010/main" val="100773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11" y="2753352"/>
            <a:ext cx="790887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da-DK" sz="4000" b="1" dirty="0"/>
              <a:t>Lokal opsætning af AD vedligehold</a:t>
            </a:r>
            <a:endParaRPr lang="da-DK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2762176"/>
            <a:ext cx="380960" cy="7620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</p:spTree>
    <p:extLst>
      <p:ext uri="{BB962C8B-B14F-4D97-AF65-F5344CB8AC3E}">
        <p14:creationId xmlns:p14="http://schemas.microsoft.com/office/powerpoint/2010/main" val="2743865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11" y="473448"/>
            <a:ext cx="1041415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da-DK" sz="4000" b="1" dirty="0"/>
              <a:t>Lokal opsætning af Writeback</a:t>
            </a:r>
            <a:endParaRPr lang="da-DK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482272"/>
            <a:ext cx="380960" cy="7620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2F578-935B-4D20-ADBD-AADB15A7E42E}"/>
              </a:ext>
            </a:extLst>
          </p:cNvPr>
          <p:cNvSpPr txBox="1"/>
          <p:nvPr/>
        </p:nvSpPr>
        <p:spPr>
          <a:xfrm>
            <a:off x="792480" y="1487424"/>
            <a:ext cx="11058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Her mapper man reelt data fra OS2sofd til AD via en mapningstabel – som er illustreret nedenfor. Der er et rigt mapningssprog at anvende til at flette data med.</a:t>
            </a: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DE41AF4-6AEB-3D38-5C9D-F160C4060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537" y="2431677"/>
            <a:ext cx="88773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4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11" y="2753352"/>
            <a:ext cx="3003081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da-DK" sz="4000" b="1" dirty="0"/>
              <a:t>Agenda</a:t>
            </a:r>
            <a:endParaRPr lang="da-DK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2762176"/>
            <a:ext cx="380960" cy="7620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F2B796-90C9-4339-817E-1FDA805318E7}"/>
              </a:ext>
            </a:extLst>
          </p:cNvPr>
          <p:cNvSpPr txBox="1"/>
          <p:nvPr/>
        </p:nvSpPr>
        <p:spPr>
          <a:xfrm>
            <a:off x="3820826" y="1723510"/>
            <a:ext cx="73395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a-DK" sz="3200" dirty="0"/>
              <a:t>Overordnet flow IdM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a-DK" sz="3200" dirty="0"/>
              <a:t>Overordnet flow AD vedligehold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a-DK" sz="3200" dirty="0"/>
              <a:t>Konfiguration af IdM i OS2sofd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a-DK" sz="3200" dirty="0"/>
              <a:t>Lokal opsætning (IdM)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a-DK" sz="3200" dirty="0"/>
              <a:t>Lokal opsætning (AD vedligehold)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a-DK" sz="3200" dirty="0"/>
              <a:t>En plan</a:t>
            </a:r>
          </a:p>
        </p:txBody>
      </p:sp>
    </p:spTree>
    <p:extLst>
      <p:ext uri="{BB962C8B-B14F-4D97-AF65-F5344CB8AC3E}">
        <p14:creationId xmlns:p14="http://schemas.microsoft.com/office/powerpoint/2010/main" val="4263180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11" y="473448"/>
            <a:ext cx="1041415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da-DK" sz="4000" b="1" dirty="0"/>
              <a:t>Lokal opsætning af Replicator</a:t>
            </a:r>
            <a:endParaRPr lang="da-DK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482272"/>
            <a:ext cx="380960" cy="7620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2F578-935B-4D20-ADBD-AADB15A7E42E}"/>
              </a:ext>
            </a:extLst>
          </p:cNvPr>
          <p:cNvSpPr txBox="1"/>
          <p:nvPr/>
        </p:nvSpPr>
        <p:spPr>
          <a:xfrm>
            <a:off x="792480" y="1487424"/>
            <a:ext cx="110581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Der er 2 implementeringsmodeller for opsætningen af OS2sofd AD Replicator servicen. </a:t>
            </a:r>
          </a:p>
          <a:p>
            <a:endParaRPr lang="da-DK" sz="2400" dirty="0"/>
          </a:p>
          <a:p>
            <a:r>
              <a:rPr lang="da-DK" sz="2400" dirty="0"/>
              <a:t>Man kan enten tage udgangspunkt i en eksisterende AD struktur – her skal man udføre noget ”fodarbejde” inden man kan tænde, da alle enheder i den eksisterende struktur skal mappes til de enheder de matcher inde i OS2sofd. Ved første kørsel oprettes så de enheder der findes i OS2sofd, som ikke allerede findes i AD.</a:t>
            </a:r>
          </a:p>
          <a:p>
            <a:endParaRPr lang="da-DK" sz="2400" dirty="0"/>
          </a:p>
          <a:p>
            <a:r>
              <a:rPr lang="da-DK" sz="2400" dirty="0"/>
              <a:t>Man kan også vælge at lave en helt ny struktur i AD, som afspejler opsætningen i OS2sofd. Her slipper man for først at skulle mappe AD enheder med OS2sofd enheder, men tilgengæld får man en helt ny struktur, hvor man igen skal opsætte Group Policies m.m.</a:t>
            </a:r>
          </a:p>
        </p:txBody>
      </p:sp>
    </p:spTree>
    <p:extLst>
      <p:ext uri="{BB962C8B-B14F-4D97-AF65-F5344CB8AC3E}">
        <p14:creationId xmlns:p14="http://schemas.microsoft.com/office/powerpoint/2010/main" val="2646479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11" y="2753352"/>
            <a:ext cx="790887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da-DK" sz="4000" b="1" dirty="0"/>
              <a:t>Overordnet flow IdM</a:t>
            </a:r>
            <a:endParaRPr lang="da-DK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2762176"/>
            <a:ext cx="380960" cy="7620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</p:spTree>
    <p:extLst>
      <p:ext uri="{BB962C8B-B14F-4D97-AF65-F5344CB8AC3E}">
        <p14:creationId xmlns:p14="http://schemas.microsoft.com/office/powerpoint/2010/main" val="189196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11" y="473448"/>
            <a:ext cx="1041415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da-DK" sz="4000" b="1" dirty="0"/>
              <a:t>En mulig rækkefølge at implementere i</a:t>
            </a:r>
            <a:endParaRPr lang="da-DK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482272"/>
            <a:ext cx="380960" cy="7620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2F578-935B-4D20-ADBD-AADB15A7E42E}"/>
              </a:ext>
            </a:extLst>
          </p:cNvPr>
          <p:cNvSpPr txBox="1"/>
          <p:nvPr/>
        </p:nvSpPr>
        <p:spPr>
          <a:xfrm>
            <a:off x="792480" y="1487424"/>
            <a:ext cx="110581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da-DK" sz="2400" dirty="0"/>
              <a:t>Tænde for automatisk spærring af AD konti når medarbejdere stopper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da-DK" sz="2400" dirty="0"/>
              <a:t>Tænde for replikering af OU strukturen fra OS2sofd ned i AD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da-DK" sz="2400" dirty="0"/>
              <a:t>Tænde for overførsel af bruger-attributter fra OS2sofd til AD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da-DK" sz="2400" dirty="0"/>
              <a:t>Afdække ”den ideelle brugeroprettelse”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da-DK" sz="2400" dirty="0"/>
              <a:t>Konfigurere IdM processer for oprettelse af AD og Exchange konti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da-DK" sz="2400" dirty="0"/>
              <a:t>Konfigurere email skabeloner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da-DK" sz="2400" dirty="0"/>
              <a:t>Konfigurere powershell til oprettelse af AD / Exchange, og udfør testoprettelser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da-DK" sz="2400" dirty="0"/>
              <a:t>Opsætte bestillingsregler for 1-3 enheder (eller måske et helt center)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da-DK" sz="2400" dirty="0"/>
              <a:t>Afprøve IdM flowet i en periode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da-DK" sz="2400" dirty="0"/>
              <a:t>Opsætte bestillingsregler for alle enheder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da-DK" sz="2400" dirty="0"/>
              <a:t>Konfigurere IdM processer for oprettelse og nedlæggelse af CICS og OPUS konti</a:t>
            </a:r>
          </a:p>
        </p:txBody>
      </p:sp>
    </p:spTree>
    <p:extLst>
      <p:ext uri="{BB962C8B-B14F-4D97-AF65-F5344CB8AC3E}">
        <p14:creationId xmlns:p14="http://schemas.microsoft.com/office/powerpoint/2010/main" val="183110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3524232" y="2825747"/>
            <a:ext cx="5048285" cy="9130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333" b="1" dirty="0">
                <a:solidFill>
                  <a:prstClr val="black"/>
                </a:solidFill>
              </a:rPr>
              <a:t>OS2sofd </a:t>
            </a:r>
            <a:r>
              <a:rPr lang="en-US" sz="5333" b="1" dirty="0" err="1">
                <a:solidFill>
                  <a:prstClr val="black"/>
                </a:solidFill>
              </a:rPr>
              <a:t>IdM</a:t>
            </a:r>
            <a:endParaRPr lang="ar-SA" sz="5333" b="1" dirty="0">
              <a:solidFill>
                <a:prstClr val="black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0" y="6572272"/>
            <a:ext cx="12192000" cy="2857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SA" sz="2400">
              <a:solidFill>
                <a:prstClr val="white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714602" y="3905254"/>
            <a:ext cx="6762797" cy="2117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Billed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2" y="-484183"/>
            <a:ext cx="2333628" cy="203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1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11" y="2753352"/>
            <a:ext cx="790887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da-DK" sz="4000" b="1" dirty="0"/>
              <a:t>Overordnet flow IdM</a:t>
            </a:r>
            <a:endParaRPr lang="da-DK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2762176"/>
            <a:ext cx="380960" cy="7620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</p:spTree>
    <p:extLst>
      <p:ext uri="{BB962C8B-B14F-4D97-AF65-F5344CB8AC3E}">
        <p14:creationId xmlns:p14="http://schemas.microsoft.com/office/powerpoint/2010/main" val="166606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75B2D5-DE17-6501-4893-24D96902D2AC}"/>
              </a:ext>
            </a:extLst>
          </p:cNvPr>
          <p:cNvSpPr txBox="1"/>
          <p:nvPr/>
        </p:nvSpPr>
        <p:spPr>
          <a:xfrm>
            <a:off x="666711" y="473448"/>
            <a:ext cx="1041415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da-DK" sz="4000" b="1" dirty="0"/>
              <a:t>Overordnet flow IdM</a:t>
            </a:r>
            <a:endParaRPr lang="da-DK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23C463-F031-9C96-2BD4-8BFAAEFD30BC}"/>
              </a:ext>
            </a:extLst>
          </p:cNvPr>
          <p:cNvSpPr/>
          <p:nvPr/>
        </p:nvSpPr>
        <p:spPr>
          <a:xfrm>
            <a:off x="0" y="482272"/>
            <a:ext cx="380960" cy="7620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73E036-5D51-4466-8F04-1BA2B56028F9}"/>
              </a:ext>
            </a:extLst>
          </p:cNvPr>
          <p:cNvSpPr/>
          <p:nvPr/>
        </p:nvSpPr>
        <p:spPr>
          <a:xfrm>
            <a:off x="749643" y="1812322"/>
            <a:ext cx="5239265" cy="38553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CA7933-7132-EA93-5D38-FAA622A82B60}"/>
              </a:ext>
            </a:extLst>
          </p:cNvPr>
          <p:cNvSpPr txBox="1"/>
          <p:nvPr/>
        </p:nvSpPr>
        <p:spPr>
          <a:xfrm>
            <a:off x="749644" y="1400433"/>
            <a:ext cx="232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OS2sofd Core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0F598A-464E-0318-4A52-89CC3CD5FD03}"/>
              </a:ext>
            </a:extLst>
          </p:cNvPr>
          <p:cNvSpPr/>
          <p:nvPr/>
        </p:nvSpPr>
        <p:spPr>
          <a:xfrm>
            <a:off x="963827" y="1977187"/>
            <a:ext cx="1416908" cy="97892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nat-kørsel</a:t>
            </a:r>
          </a:p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(kl 4’ish)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37170F-5960-990F-1B3F-B012BC7BAC6B}"/>
              </a:ext>
            </a:extLst>
          </p:cNvPr>
          <p:cNvSpPr/>
          <p:nvPr/>
        </p:nvSpPr>
        <p:spPr>
          <a:xfrm>
            <a:off x="2722605" y="1977187"/>
            <a:ext cx="1416908" cy="97892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ad-hoc bestillinger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F0C3E0-1EFD-371E-767D-E6ECCF8BE7AB}"/>
              </a:ext>
            </a:extLst>
          </p:cNvPr>
          <p:cNvSpPr/>
          <p:nvPr/>
        </p:nvSpPr>
        <p:spPr>
          <a:xfrm>
            <a:off x="4355756" y="1977187"/>
            <a:ext cx="1416908" cy="97892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hændelser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D9ECB8-E47B-5404-FB53-2248B00D4C14}"/>
              </a:ext>
            </a:extLst>
          </p:cNvPr>
          <p:cNvSpPr/>
          <p:nvPr/>
        </p:nvSpPr>
        <p:spPr>
          <a:xfrm>
            <a:off x="963827" y="3418707"/>
            <a:ext cx="4808837" cy="59856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Bestillingskø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31FD63-0F9A-518B-B4A4-1F6A2AB45105}"/>
              </a:ext>
            </a:extLst>
          </p:cNvPr>
          <p:cNvCxnSpPr/>
          <p:nvPr/>
        </p:nvCxnSpPr>
        <p:spPr>
          <a:xfrm>
            <a:off x="1664044" y="3056238"/>
            <a:ext cx="0" cy="26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E9002D-1A79-42A7-1E38-A391D2BC33F4}"/>
              </a:ext>
            </a:extLst>
          </p:cNvPr>
          <p:cNvCxnSpPr/>
          <p:nvPr/>
        </p:nvCxnSpPr>
        <p:spPr>
          <a:xfrm>
            <a:off x="3373395" y="3056238"/>
            <a:ext cx="0" cy="26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D4CC05-E5DB-B536-92E8-F3D8E2D66A33}"/>
              </a:ext>
            </a:extLst>
          </p:cNvPr>
          <p:cNvCxnSpPr/>
          <p:nvPr/>
        </p:nvCxnSpPr>
        <p:spPr>
          <a:xfrm>
            <a:off x="5000368" y="3056238"/>
            <a:ext cx="0" cy="26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E884AED-3856-FBDA-9A7B-D550972B690C}"/>
              </a:ext>
            </a:extLst>
          </p:cNvPr>
          <p:cNvSpPr/>
          <p:nvPr/>
        </p:nvSpPr>
        <p:spPr>
          <a:xfrm>
            <a:off x="2722605" y="4562500"/>
            <a:ext cx="1416908" cy="86898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 / digital post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3B30CA-8E6E-0ECC-08A0-0564DD886432}"/>
              </a:ext>
            </a:extLst>
          </p:cNvPr>
          <p:cNvCxnSpPr/>
          <p:nvPr/>
        </p:nvCxnSpPr>
        <p:spPr>
          <a:xfrm>
            <a:off x="3431059" y="4197179"/>
            <a:ext cx="0" cy="26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49FB61C-DD14-03B6-11B7-D73A1D3AA46D}"/>
              </a:ext>
            </a:extLst>
          </p:cNvPr>
          <p:cNvSpPr/>
          <p:nvPr/>
        </p:nvSpPr>
        <p:spPr>
          <a:xfrm>
            <a:off x="8052487" y="1977187"/>
            <a:ext cx="1552830" cy="97892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OS2sofd AD Account Agent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3E06C8-0E0C-E3E9-3AE6-C71479B2F189}"/>
              </a:ext>
            </a:extLst>
          </p:cNvPr>
          <p:cNvSpPr/>
          <p:nvPr/>
        </p:nvSpPr>
        <p:spPr>
          <a:xfrm>
            <a:off x="8052487" y="3839520"/>
            <a:ext cx="1552832" cy="97892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OS2sofd OPUS Middleware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F2A0920-A75E-AF8A-99C3-9E650AD74D22}"/>
              </a:ext>
            </a:extLst>
          </p:cNvPr>
          <p:cNvSpPr/>
          <p:nvPr/>
        </p:nvSpPr>
        <p:spPr>
          <a:xfrm>
            <a:off x="8052486" y="4996993"/>
            <a:ext cx="1552831" cy="97892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OS2sofd CICS Middleware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0CAF47-B906-0BD6-72FA-4EEF0F339413}"/>
              </a:ext>
            </a:extLst>
          </p:cNvPr>
          <p:cNvSpPr txBox="1"/>
          <p:nvPr/>
        </p:nvSpPr>
        <p:spPr>
          <a:xfrm>
            <a:off x="7982466" y="3470188"/>
            <a:ext cx="232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OS2sofd middleware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8517A3-6133-8DC8-004E-7C60D243DF70}"/>
              </a:ext>
            </a:extLst>
          </p:cNvPr>
          <p:cNvSpPr txBox="1"/>
          <p:nvPr/>
        </p:nvSpPr>
        <p:spPr>
          <a:xfrm>
            <a:off x="7982466" y="1585099"/>
            <a:ext cx="232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on-premise agenter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5A9AFE6-493B-08A5-5F4B-C0E46E00A7EE}"/>
              </a:ext>
            </a:extLst>
          </p:cNvPr>
          <p:cNvCxnSpPr/>
          <p:nvPr/>
        </p:nvCxnSpPr>
        <p:spPr>
          <a:xfrm flipV="1">
            <a:off x="6203092" y="2496065"/>
            <a:ext cx="1655805" cy="9741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CDFEFBE-D9BA-E807-4D99-A01A7DE2990C}"/>
              </a:ext>
            </a:extLst>
          </p:cNvPr>
          <p:cNvCxnSpPr>
            <a:cxnSpLocks/>
          </p:cNvCxnSpPr>
          <p:nvPr/>
        </p:nvCxnSpPr>
        <p:spPr>
          <a:xfrm>
            <a:off x="6198974" y="3739977"/>
            <a:ext cx="1637269" cy="5890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AD437F-26A0-A959-6775-4C664CE7645A}"/>
              </a:ext>
            </a:extLst>
          </p:cNvPr>
          <p:cNvCxnSpPr>
            <a:cxnSpLocks/>
          </p:cNvCxnSpPr>
          <p:nvPr/>
        </p:nvCxnSpPr>
        <p:spPr>
          <a:xfrm>
            <a:off x="6231879" y="3987909"/>
            <a:ext cx="1620838" cy="14435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5B6E13C8-CD33-A1E0-08D0-4F1DABC11E89}"/>
              </a:ext>
            </a:extLst>
          </p:cNvPr>
          <p:cNvSpPr/>
          <p:nvPr/>
        </p:nvSpPr>
        <p:spPr>
          <a:xfrm>
            <a:off x="4443302" y="2950517"/>
            <a:ext cx="380960" cy="36933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F62AF67-91F7-27AC-C4B5-1C8438F4C900}"/>
              </a:ext>
            </a:extLst>
          </p:cNvPr>
          <p:cNvSpPr/>
          <p:nvPr/>
        </p:nvSpPr>
        <p:spPr>
          <a:xfrm>
            <a:off x="2805680" y="2918547"/>
            <a:ext cx="380960" cy="36933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BE630DD-A13F-F9A9-148B-54C5E4086336}"/>
              </a:ext>
            </a:extLst>
          </p:cNvPr>
          <p:cNvSpPr/>
          <p:nvPr/>
        </p:nvSpPr>
        <p:spPr>
          <a:xfrm>
            <a:off x="1168058" y="2918547"/>
            <a:ext cx="380960" cy="36933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E47B4D4-46AB-BF10-C29A-20F745EF7449}"/>
              </a:ext>
            </a:extLst>
          </p:cNvPr>
          <p:cNvSpPr/>
          <p:nvPr/>
        </p:nvSpPr>
        <p:spPr>
          <a:xfrm>
            <a:off x="6840514" y="2496065"/>
            <a:ext cx="380960" cy="36933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CC6E22-BFBE-D173-B6FE-9E7869C2099F}"/>
              </a:ext>
            </a:extLst>
          </p:cNvPr>
          <p:cNvSpPr/>
          <p:nvPr/>
        </p:nvSpPr>
        <p:spPr>
          <a:xfrm>
            <a:off x="7091769" y="3695269"/>
            <a:ext cx="380960" cy="36933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2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D32E9FA-9749-3C2C-8021-165EACD19CE3}"/>
              </a:ext>
            </a:extLst>
          </p:cNvPr>
          <p:cNvSpPr/>
          <p:nvPr/>
        </p:nvSpPr>
        <p:spPr>
          <a:xfrm>
            <a:off x="6781360" y="4818448"/>
            <a:ext cx="380960" cy="36933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2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6BC59D8-68F0-00BA-2E85-FCB60848BCD0}"/>
              </a:ext>
            </a:extLst>
          </p:cNvPr>
          <p:cNvSpPr/>
          <p:nvPr/>
        </p:nvSpPr>
        <p:spPr>
          <a:xfrm>
            <a:off x="3590688" y="4126929"/>
            <a:ext cx="380960" cy="36933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6C02968-DC91-59C9-FC37-AF4A277E2E4E}"/>
              </a:ext>
            </a:extLst>
          </p:cNvPr>
          <p:cNvSpPr/>
          <p:nvPr/>
        </p:nvSpPr>
        <p:spPr>
          <a:xfrm>
            <a:off x="10357597" y="1807847"/>
            <a:ext cx="1332689" cy="48885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30439F1-199D-0A8D-9C2E-A39ADAC4C502}"/>
              </a:ext>
            </a:extLst>
          </p:cNvPr>
          <p:cNvSpPr/>
          <p:nvPr/>
        </p:nvSpPr>
        <p:spPr>
          <a:xfrm>
            <a:off x="10357597" y="2534205"/>
            <a:ext cx="1332689" cy="48885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Exchange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2332F61-7CA1-8909-513E-A1971CC8935C}"/>
              </a:ext>
            </a:extLst>
          </p:cNvPr>
          <p:cNvSpPr/>
          <p:nvPr/>
        </p:nvSpPr>
        <p:spPr>
          <a:xfrm>
            <a:off x="10357596" y="4126929"/>
            <a:ext cx="1332689" cy="48885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OPUS L&amp;P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461DA68-A062-0927-FC19-CAA214A23A8B}"/>
              </a:ext>
            </a:extLst>
          </p:cNvPr>
          <p:cNvSpPr/>
          <p:nvPr/>
        </p:nvSpPr>
        <p:spPr>
          <a:xfrm>
            <a:off x="10369953" y="5284464"/>
            <a:ext cx="1332689" cy="48885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KSP/CICS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615A287-8DFE-C065-09C7-3309770319B4}"/>
              </a:ext>
            </a:extLst>
          </p:cNvPr>
          <p:cNvCxnSpPr/>
          <p:nvPr/>
        </p:nvCxnSpPr>
        <p:spPr>
          <a:xfrm flipV="1">
            <a:off x="9747115" y="2052274"/>
            <a:ext cx="466928" cy="107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5BD17FE-924E-2E6C-81A2-B50A0A8561B9}"/>
              </a:ext>
            </a:extLst>
          </p:cNvPr>
          <p:cNvCxnSpPr>
            <a:cxnSpLocks/>
          </p:cNvCxnSpPr>
          <p:nvPr/>
        </p:nvCxnSpPr>
        <p:spPr>
          <a:xfrm>
            <a:off x="9742519" y="2573120"/>
            <a:ext cx="471524" cy="18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D7ABB26-8F2E-623A-C170-A728BE0F2478}"/>
              </a:ext>
            </a:extLst>
          </p:cNvPr>
          <p:cNvCxnSpPr>
            <a:cxnSpLocks/>
          </p:cNvCxnSpPr>
          <p:nvPr/>
        </p:nvCxnSpPr>
        <p:spPr>
          <a:xfrm>
            <a:off x="9719665" y="4301599"/>
            <a:ext cx="494378" cy="5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3687B53-8A30-D1FB-C0C7-154BF0BB91DA}"/>
              </a:ext>
            </a:extLst>
          </p:cNvPr>
          <p:cNvCxnSpPr>
            <a:cxnSpLocks/>
          </p:cNvCxnSpPr>
          <p:nvPr/>
        </p:nvCxnSpPr>
        <p:spPr>
          <a:xfrm>
            <a:off x="9719665" y="5502894"/>
            <a:ext cx="494378" cy="5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24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9" grpId="0" animBg="1"/>
      <p:bldP spid="50" grpId="0" animBg="1"/>
      <p:bldP spid="51" grpId="0" animBg="1"/>
      <p:bldP spid="52" grpId="0"/>
      <p:bldP spid="54" grpId="0"/>
      <p:bldP spid="69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77" grpId="0" animBg="1"/>
      <p:bldP spid="7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11" y="473448"/>
            <a:ext cx="1041415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da-DK" sz="4000" b="1" dirty="0"/>
              <a:t>Overordnet IdM flow</a:t>
            </a:r>
            <a:endParaRPr lang="da-DK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482272"/>
            <a:ext cx="380960" cy="7620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2F578-935B-4D20-ADBD-AADB15A7E42E}"/>
              </a:ext>
            </a:extLst>
          </p:cNvPr>
          <p:cNvSpPr txBox="1"/>
          <p:nvPr/>
        </p:nvSpPr>
        <p:spPr>
          <a:xfrm>
            <a:off x="792480" y="1487424"/>
            <a:ext cx="110581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dirty="0"/>
              <a:t>1 – danne ordre</a:t>
            </a:r>
          </a:p>
          <a:p>
            <a:r>
              <a:rPr lang="da-DK" sz="2400" dirty="0"/>
              <a:t>På baggrund af enten natlige kørsler, brugerdrevne ”kliks” eller organisatoriske hændelser, dannes der ordre vedrørende oprettelse/nedlæggelse af it-konti (AD, Exchange, CICS &amp; OPUS)</a:t>
            </a:r>
          </a:p>
          <a:p>
            <a:endParaRPr lang="da-DK" sz="2400" dirty="0"/>
          </a:p>
          <a:p>
            <a:r>
              <a:rPr lang="da-DK" sz="2400" b="1" dirty="0"/>
              <a:t>2 – afvikle ordre</a:t>
            </a:r>
          </a:p>
          <a:p>
            <a:r>
              <a:rPr lang="da-DK" sz="2400" dirty="0"/>
              <a:t>Forskellige agenter håndterer ordrene. AD agenten kører on-premise, og sender status tilbage til OS2sofd</a:t>
            </a:r>
          </a:p>
          <a:p>
            <a:endParaRPr lang="da-DK" sz="2400" dirty="0"/>
          </a:p>
          <a:p>
            <a:r>
              <a:rPr lang="da-DK" sz="2400" b="1" dirty="0"/>
              <a:t>3 – kommunikere om afviklede ordre</a:t>
            </a:r>
          </a:p>
          <a:p>
            <a:r>
              <a:rPr lang="da-DK" sz="2400" dirty="0"/>
              <a:t>OS2sofd kommunikerer omkring resultatet (fx Digital Post til medarbejderen, email til lederen, osv)</a:t>
            </a:r>
          </a:p>
        </p:txBody>
      </p:sp>
    </p:spTree>
    <p:extLst>
      <p:ext uri="{BB962C8B-B14F-4D97-AF65-F5344CB8AC3E}">
        <p14:creationId xmlns:p14="http://schemas.microsoft.com/office/powerpoint/2010/main" val="68477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11" y="2753352"/>
            <a:ext cx="790887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da-DK" sz="4000" b="1" dirty="0"/>
              <a:t>Overordnet flow AD vedligehold</a:t>
            </a:r>
            <a:endParaRPr lang="da-DK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2762176"/>
            <a:ext cx="380960" cy="7620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</p:spTree>
    <p:extLst>
      <p:ext uri="{BB962C8B-B14F-4D97-AF65-F5344CB8AC3E}">
        <p14:creationId xmlns:p14="http://schemas.microsoft.com/office/powerpoint/2010/main" val="275412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75B2D5-DE17-6501-4893-24D96902D2AC}"/>
              </a:ext>
            </a:extLst>
          </p:cNvPr>
          <p:cNvSpPr txBox="1"/>
          <p:nvPr/>
        </p:nvSpPr>
        <p:spPr>
          <a:xfrm>
            <a:off x="666711" y="473448"/>
            <a:ext cx="1041415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da-DK" sz="4000" b="1" dirty="0"/>
              <a:t>Overordnet flow AD vedligehold</a:t>
            </a:r>
            <a:endParaRPr lang="da-DK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23C463-F031-9C96-2BD4-8BFAAEFD30BC}"/>
              </a:ext>
            </a:extLst>
          </p:cNvPr>
          <p:cNvSpPr/>
          <p:nvPr/>
        </p:nvSpPr>
        <p:spPr>
          <a:xfrm>
            <a:off x="0" y="482272"/>
            <a:ext cx="380960" cy="7620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F0C3E0-1EFD-371E-767D-E6ECCF8BE7AB}"/>
              </a:ext>
            </a:extLst>
          </p:cNvPr>
          <p:cNvSpPr/>
          <p:nvPr/>
        </p:nvSpPr>
        <p:spPr>
          <a:xfrm>
            <a:off x="1690968" y="3133483"/>
            <a:ext cx="1416908" cy="97892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OS2sofd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6C02968-DC91-59C9-FC37-AF4A277E2E4E}"/>
              </a:ext>
            </a:extLst>
          </p:cNvPr>
          <p:cNvSpPr/>
          <p:nvPr/>
        </p:nvSpPr>
        <p:spPr>
          <a:xfrm>
            <a:off x="9647478" y="3516875"/>
            <a:ext cx="1332689" cy="48885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6710AD-195D-D42E-4FB8-CAF9D54D6C20}"/>
              </a:ext>
            </a:extLst>
          </p:cNvPr>
          <p:cNvSpPr/>
          <p:nvPr/>
        </p:nvSpPr>
        <p:spPr>
          <a:xfrm>
            <a:off x="6368375" y="2533596"/>
            <a:ext cx="1598578" cy="97892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OS2sofd</a:t>
            </a:r>
          </a:p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 Writeback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B17EB1-CE01-600B-B41D-858C4DE0FCCF}"/>
              </a:ext>
            </a:extLst>
          </p:cNvPr>
          <p:cNvSpPr/>
          <p:nvPr/>
        </p:nvSpPr>
        <p:spPr>
          <a:xfrm>
            <a:off x="6368375" y="4005730"/>
            <a:ext cx="1598578" cy="97892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OS2sofd</a:t>
            </a:r>
          </a:p>
          <a:p>
            <a:pPr algn="ctr"/>
            <a:r>
              <a:rPr lang="da-DK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 Replicator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FF2707-3D60-9BD5-3161-9FFDFEB4D1C3}"/>
              </a:ext>
            </a:extLst>
          </p:cNvPr>
          <p:cNvCxnSpPr/>
          <p:nvPr/>
        </p:nvCxnSpPr>
        <p:spPr>
          <a:xfrm flipV="1">
            <a:off x="3394953" y="3023060"/>
            <a:ext cx="2701047" cy="489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E0F83F-946D-C050-203D-9BDED02B15F6}"/>
              </a:ext>
            </a:extLst>
          </p:cNvPr>
          <p:cNvCxnSpPr/>
          <p:nvPr/>
        </p:nvCxnSpPr>
        <p:spPr>
          <a:xfrm>
            <a:off x="3387602" y="3745149"/>
            <a:ext cx="2708398" cy="750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0498E9-3417-8B2E-9AB2-B70CC9192BFB}"/>
              </a:ext>
            </a:extLst>
          </p:cNvPr>
          <p:cNvSpPr txBox="1"/>
          <p:nvPr/>
        </p:nvSpPr>
        <p:spPr>
          <a:xfrm>
            <a:off x="2121930" y="4495194"/>
            <a:ext cx="3814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Løbende delta baseret på hændelser (*), samt en fuld overførsel hver morgen (5’ish)</a:t>
            </a:r>
          </a:p>
          <a:p>
            <a:endParaRPr lang="da-DK" dirty="0"/>
          </a:p>
          <a:p>
            <a:r>
              <a:rPr lang="da-DK" dirty="0"/>
              <a:t>* Ikke alle data-ændringer skaber hændelser, så fuld kørsel er nødvendig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1AE5F3-C8F7-20A5-B841-7B76D0DA5916}"/>
              </a:ext>
            </a:extLst>
          </p:cNvPr>
          <p:cNvCxnSpPr/>
          <p:nvPr/>
        </p:nvCxnSpPr>
        <p:spPr>
          <a:xfrm>
            <a:off x="8307421" y="2898843"/>
            <a:ext cx="1770434" cy="530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33F7F1-26C9-E54C-81D7-CD7DA3F07600}"/>
              </a:ext>
            </a:extLst>
          </p:cNvPr>
          <p:cNvCxnSpPr/>
          <p:nvPr/>
        </p:nvCxnSpPr>
        <p:spPr>
          <a:xfrm flipV="1">
            <a:off x="8239328" y="4120171"/>
            <a:ext cx="1819072" cy="52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2795692-6F4C-5578-18C8-160186C73B00}"/>
              </a:ext>
            </a:extLst>
          </p:cNvPr>
          <p:cNvSpPr txBox="1"/>
          <p:nvPr/>
        </p:nvSpPr>
        <p:spPr>
          <a:xfrm>
            <a:off x="8696528" y="2368606"/>
            <a:ext cx="2519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Vedligeholder attributter på AD konti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6F63C7-1D85-7C80-1259-5AB1E95BBE22}"/>
              </a:ext>
            </a:extLst>
          </p:cNvPr>
          <p:cNvSpPr txBox="1"/>
          <p:nvPr/>
        </p:nvSpPr>
        <p:spPr>
          <a:xfrm>
            <a:off x="8818123" y="4507668"/>
            <a:ext cx="2519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Vedligeholder OU struktur i AD, og flytter brugerkonti ind der hvor de er ansat</a:t>
            </a:r>
          </a:p>
        </p:txBody>
      </p:sp>
    </p:spTree>
    <p:extLst>
      <p:ext uri="{BB962C8B-B14F-4D97-AF65-F5344CB8AC3E}">
        <p14:creationId xmlns:p14="http://schemas.microsoft.com/office/powerpoint/2010/main" val="1211310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11" y="473448"/>
            <a:ext cx="1041415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da-DK" sz="4000" b="1" dirty="0"/>
              <a:t>Overordnet flow AD vedligehold</a:t>
            </a:r>
            <a:endParaRPr lang="da-DK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482272"/>
            <a:ext cx="380960" cy="7620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2F578-935B-4D20-ADBD-AADB15A7E42E}"/>
              </a:ext>
            </a:extLst>
          </p:cNvPr>
          <p:cNvSpPr txBox="1"/>
          <p:nvPr/>
        </p:nvSpPr>
        <p:spPr>
          <a:xfrm>
            <a:off x="792480" y="1487424"/>
            <a:ext cx="110581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De to services (Writeback og Replicator) kan installeres uafhængigt af hinanden, og man vælger selv hvilke attributter der skal vedligeholdes (Writeback) og hvilke dele af organisationen i OS2sofd som skal skrives til AD (Replicator).</a:t>
            </a:r>
          </a:p>
          <a:p>
            <a:endParaRPr lang="da-DK" sz="2400" dirty="0"/>
          </a:p>
          <a:p>
            <a:r>
              <a:rPr lang="da-DK" sz="2400" dirty="0"/>
              <a:t>IdM processerne fra tidligere kan udfylde initielle attributter på AD konti på oprettelsestidspunkt, men laver ikke løbende vedligehold – dette håndteres af disse to services.</a:t>
            </a:r>
          </a:p>
          <a:p>
            <a:endParaRPr lang="da-DK" sz="2400" dirty="0"/>
          </a:p>
          <a:p>
            <a:r>
              <a:rPr lang="da-DK" sz="2400" dirty="0"/>
              <a:t>Bemærk man kan installere disse services uafhængigt af hinanden (som nævnt), men også uafhængigt af IdM processerne.</a:t>
            </a:r>
          </a:p>
        </p:txBody>
      </p:sp>
    </p:spTree>
    <p:extLst>
      <p:ext uri="{BB962C8B-B14F-4D97-AF65-F5344CB8AC3E}">
        <p14:creationId xmlns:p14="http://schemas.microsoft.com/office/powerpoint/2010/main" val="382971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6711" y="2753352"/>
            <a:ext cx="7908878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da-DK" sz="4000" b="1" dirty="0"/>
              <a:t>Konfiguration af IdM i OS2sofd</a:t>
            </a:r>
            <a:endParaRPr lang="da-DK" sz="2400" dirty="0"/>
          </a:p>
        </p:txBody>
      </p:sp>
      <p:sp>
        <p:nvSpPr>
          <p:cNvPr id="6" name="Rectangle 5"/>
          <p:cNvSpPr/>
          <p:nvPr/>
        </p:nvSpPr>
        <p:spPr>
          <a:xfrm>
            <a:off x="0" y="2762176"/>
            <a:ext cx="380960" cy="76200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/>
          </a:p>
        </p:txBody>
      </p:sp>
    </p:spTree>
    <p:extLst>
      <p:ext uri="{BB962C8B-B14F-4D97-AF65-F5344CB8AC3E}">
        <p14:creationId xmlns:p14="http://schemas.microsoft.com/office/powerpoint/2010/main" val="212628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1397</TotalTime>
  <Words>957</Words>
  <Application>Microsoft Office PowerPoint</Application>
  <PresentationFormat>Widescreen</PresentationFormat>
  <Paragraphs>134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Brian</dc:creator>
  <cp:lastModifiedBy>Administrator@digitalidentity.dk</cp:lastModifiedBy>
  <cp:revision>265</cp:revision>
  <dcterms:created xsi:type="dcterms:W3CDTF">2015-05-11T10:28:08Z</dcterms:created>
  <dcterms:modified xsi:type="dcterms:W3CDTF">2024-06-16T09:02:57Z</dcterms:modified>
</cp:coreProperties>
</file>