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420" r:id="rId3"/>
    <p:sldId id="421" r:id="rId4"/>
    <p:sldId id="424" r:id="rId5"/>
    <p:sldId id="425" r:id="rId6"/>
    <p:sldId id="426" r:id="rId7"/>
    <p:sldId id="427" r:id="rId8"/>
    <p:sldId id="416" r:id="rId9"/>
    <p:sldId id="428" r:id="rId10"/>
    <p:sldId id="431" r:id="rId11"/>
    <p:sldId id="432" r:id="rId12"/>
    <p:sldId id="433" r:id="rId13"/>
    <p:sldId id="434" r:id="rId14"/>
    <p:sldId id="435" r:id="rId15"/>
    <p:sldId id="436" r:id="rId16"/>
    <p:sldId id="429" r:id="rId17"/>
    <p:sldId id="437" r:id="rId18"/>
    <p:sldId id="438" r:id="rId19"/>
    <p:sldId id="43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18" autoAdjust="0"/>
  </p:normalViewPr>
  <p:slideViewPr>
    <p:cSldViewPr snapToGrid="0">
      <p:cViewPr varScale="1">
        <p:scale>
          <a:sx n="137" d="100"/>
          <a:sy n="137" d="100"/>
        </p:scale>
        <p:origin x="3402" y="96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F038-EE62-4AE4-A59D-4DB82AB800C6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B657-3EF2-400A-98FF-02FE5F336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74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3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72272"/>
            <a:ext cx="10096528" cy="285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620539" y="6572272"/>
            <a:ext cx="571461" cy="2857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11" name="Freeform 7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11090045" y="6418367"/>
            <a:ext cx="126943" cy="206375"/>
          </a:xfrm>
          <a:custGeom>
            <a:avLst/>
            <a:gdLst/>
            <a:ahLst/>
            <a:cxnLst>
              <a:cxn ang="0">
                <a:pos x="80" y="66"/>
              </a:cxn>
              <a:cxn ang="0">
                <a:pos x="14" y="0"/>
              </a:cxn>
              <a:cxn ang="0">
                <a:pos x="0" y="14"/>
              </a:cxn>
              <a:cxn ang="0">
                <a:pos x="50" y="66"/>
              </a:cxn>
              <a:cxn ang="0">
                <a:pos x="0" y="116"/>
              </a:cxn>
              <a:cxn ang="0">
                <a:pos x="14" y="130"/>
              </a:cxn>
              <a:cxn ang="0">
                <a:pos x="80" y="66"/>
              </a:cxn>
              <a:cxn ang="0">
                <a:pos x="80" y="66"/>
              </a:cxn>
              <a:cxn ang="0">
                <a:pos x="80" y="66"/>
              </a:cxn>
            </a:cxnLst>
            <a:rect l="0" t="0" r="r" b="b"/>
            <a:pathLst>
              <a:path w="80" h="130">
                <a:moveTo>
                  <a:pt x="80" y="66"/>
                </a:moveTo>
                <a:lnTo>
                  <a:pt x="14" y="0"/>
                </a:lnTo>
                <a:lnTo>
                  <a:pt x="0" y="14"/>
                </a:lnTo>
                <a:lnTo>
                  <a:pt x="50" y="66"/>
                </a:lnTo>
                <a:lnTo>
                  <a:pt x="0" y="116"/>
                </a:lnTo>
                <a:lnTo>
                  <a:pt x="14" y="130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10556995" y="6418367"/>
            <a:ext cx="123768" cy="2063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64" y="130"/>
              </a:cxn>
              <a:cxn ang="0">
                <a:pos x="78" y="116"/>
              </a:cxn>
              <a:cxn ang="0">
                <a:pos x="28" y="66"/>
              </a:cxn>
              <a:cxn ang="0">
                <a:pos x="78" y="14"/>
              </a:cxn>
              <a:cxn ang="0">
                <a:pos x="64" y="0"/>
              </a:cxn>
              <a:cxn ang="0">
                <a:pos x="0" y="66"/>
              </a:cxn>
              <a:cxn ang="0">
                <a:pos x="0" y="66"/>
              </a:cxn>
              <a:cxn ang="0">
                <a:pos x="0" y="66"/>
              </a:cxn>
            </a:cxnLst>
            <a:rect l="0" t="0" r="r" b="b"/>
            <a:pathLst>
              <a:path w="78" h="130">
                <a:moveTo>
                  <a:pt x="0" y="66"/>
                </a:moveTo>
                <a:lnTo>
                  <a:pt x="64" y="130"/>
                </a:lnTo>
                <a:lnTo>
                  <a:pt x="78" y="116"/>
                </a:lnTo>
                <a:lnTo>
                  <a:pt x="28" y="66"/>
                </a:lnTo>
                <a:lnTo>
                  <a:pt x="78" y="14"/>
                </a:lnTo>
                <a:lnTo>
                  <a:pt x="64" y="0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78" y="5932951"/>
            <a:ext cx="1676403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5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1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r" defTabSz="1219170" rtl="1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r" defTabSz="1219170" rtl="1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r" defTabSz="1219170" rtl="1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r" defTabSz="1219170" rtl="1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3524232" y="2825747"/>
            <a:ext cx="5048285" cy="9130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333" b="1" dirty="0">
                <a:solidFill>
                  <a:prstClr val="black"/>
                </a:solidFill>
              </a:rPr>
              <a:t>SOFD Core</a:t>
            </a:r>
            <a:endParaRPr lang="ar-SA" sz="5333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4602" y="4286256"/>
            <a:ext cx="6762797" cy="5027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da-DK" sz="2667" b="1" dirty="0">
                <a:solidFill>
                  <a:srgbClr val="727CA3">
                    <a:lumMod val="75000"/>
                  </a:srgbClr>
                </a:solidFill>
              </a:rPr>
              <a:t>Produktbeskrivelse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714602" y="3905254"/>
            <a:ext cx="6762797" cy="211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Bille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2" y="-484183"/>
            <a:ext cx="2333628" cy="20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Integrationer – Active Directory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Active Directory (master). </a:t>
            </a:r>
            <a:r>
              <a:rPr lang="da-DK" sz="2800" dirty="0"/>
              <a:t>Denne integration abonnerer på hændelser i AD via en lokal agent, og sender disse hændelser til en Middleware, der processerer og opdaterer SOFD Core på baggrund af disse.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Active Directory (IdM).</a:t>
            </a:r>
            <a:r>
              <a:rPr lang="da-DK" sz="2800" dirty="0"/>
              <a:t> Denne integration baserer sig på IdM hændelser skabt i SOFD Core (opret, deaktiver, slet, udløb på AD konti), og udfører disse via en lokal agent.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Active Directory (attribut-sync).</a:t>
            </a:r>
            <a:r>
              <a:rPr lang="da-DK" sz="2800" dirty="0"/>
              <a:t> Denne integration baserer sig på data-hændelser skabt i SOFD Core (ændringer i udvalgte attributter), og opdaterer de tilhørende AD brugerkonti tilsvarende via lokal agent</a:t>
            </a:r>
          </a:p>
        </p:txBody>
      </p:sp>
    </p:spTree>
    <p:extLst>
      <p:ext uri="{BB962C8B-B14F-4D97-AF65-F5344CB8AC3E}">
        <p14:creationId xmlns:p14="http://schemas.microsoft.com/office/powerpoint/2010/main" val="25097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Integrationer – Active Directory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2BB9BB-E39C-4981-9CDC-BAE4D3F47640}"/>
              </a:ext>
            </a:extLst>
          </p:cNvPr>
          <p:cNvGrpSpPr/>
          <p:nvPr/>
        </p:nvGrpSpPr>
        <p:grpSpPr>
          <a:xfrm>
            <a:off x="8028972" y="1807780"/>
            <a:ext cx="3604846" cy="3631223"/>
            <a:chOff x="7165731" y="1828800"/>
            <a:chExt cx="3604846" cy="3631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C89841-5014-492C-979A-B40917BBF0E7}"/>
                </a:ext>
              </a:extLst>
            </p:cNvPr>
            <p:cNvSpPr/>
            <p:nvPr/>
          </p:nvSpPr>
          <p:spPr>
            <a:xfrm>
              <a:off x="7165731" y="1828800"/>
              <a:ext cx="3604846" cy="36312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79B0E7-ED23-4746-9438-FF92D56B48AE}"/>
                </a:ext>
              </a:extLst>
            </p:cNvPr>
            <p:cNvSpPr/>
            <p:nvPr/>
          </p:nvSpPr>
          <p:spPr>
            <a:xfrm>
              <a:off x="9106909" y="2929851"/>
              <a:ext cx="1397976" cy="62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3299-721A-43D3-8DC5-45406CDF26B1}"/>
                </a:ext>
              </a:extLst>
            </p:cNvPr>
            <p:cNvSpPr/>
            <p:nvPr/>
          </p:nvSpPr>
          <p:spPr>
            <a:xfrm>
              <a:off x="9106909" y="3964645"/>
              <a:ext cx="1397976" cy="62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Enheder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A88C59-DF47-4905-87ED-291889AEC11D}"/>
                </a:ext>
              </a:extLst>
            </p:cNvPr>
            <p:cNvSpPr/>
            <p:nvPr/>
          </p:nvSpPr>
          <p:spPr>
            <a:xfrm>
              <a:off x="7376748" y="2057399"/>
              <a:ext cx="606669" cy="3174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a-DK" dirty="0"/>
                <a:t>API’er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8583FD-6A66-4FD2-B28E-FC7BE2DC952B}"/>
                </a:ext>
              </a:extLst>
            </p:cNvPr>
            <p:cNvSpPr/>
            <p:nvPr/>
          </p:nvSpPr>
          <p:spPr>
            <a:xfrm>
              <a:off x="8238398" y="2057398"/>
              <a:ext cx="606669" cy="3174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a-DK" dirty="0"/>
                <a:t>IdM Processer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A2F3FF5-11A0-4DB5-8368-5F54AA528AC7}"/>
              </a:ext>
            </a:extLst>
          </p:cNvPr>
          <p:cNvSpPr/>
          <p:nvPr/>
        </p:nvSpPr>
        <p:spPr>
          <a:xfrm>
            <a:off x="4935901" y="2506242"/>
            <a:ext cx="2215662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Indgående Middleware</a:t>
            </a:r>
          </a:p>
          <a:p>
            <a:pPr algn="ctr"/>
            <a:r>
              <a:rPr lang="da-DK" dirty="0"/>
              <a:t>(master-kilder)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C772E-1146-43FB-9E59-E55C60E5432D}"/>
              </a:ext>
            </a:extLst>
          </p:cNvPr>
          <p:cNvCxnSpPr/>
          <p:nvPr/>
        </p:nvCxnSpPr>
        <p:spPr>
          <a:xfrm>
            <a:off x="7261311" y="2998611"/>
            <a:ext cx="66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059D07-7158-4440-913D-B8F32DA7F213}"/>
              </a:ext>
            </a:extLst>
          </p:cNvPr>
          <p:cNvSpPr/>
          <p:nvPr/>
        </p:nvSpPr>
        <p:spPr>
          <a:xfrm>
            <a:off x="2080957" y="2506242"/>
            <a:ext cx="2215662" cy="984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 Event Agent</a:t>
            </a:r>
          </a:p>
          <a:p>
            <a:pPr algn="ctr"/>
            <a:r>
              <a:rPr lang="da-DK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(windows service)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7092F4-672F-4086-BF79-274DB938FE41}"/>
              </a:ext>
            </a:extLst>
          </p:cNvPr>
          <p:cNvSpPr/>
          <p:nvPr/>
        </p:nvSpPr>
        <p:spPr>
          <a:xfrm>
            <a:off x="447396" y="2506242"/>
            <a:ext cx="935518" cy="3499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Directory</a:t>
            </a:r>
            <a:endParaRPr lang="da-DK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8F3B89-55B4-4E80-AABA-28ED6A00715D}"/>
              </a:ext>
            </a:extLst>
          </p:cNvPr>
          <p:cNvCxnSpPr/>
          <p:nvPr/>
        </p:nvCxnSpPr>
        <p:spPr>
          <a:xfrm>
            <a:off x="1469999" y="3014536"/>
            <a:ext cx="47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E42BA7-47BE-4511-B932-3FE0B1849011}"/>
              </a:ext>
            </a:extLst>
          </p:cNvPr>
          <p:cNvCxnSpPr/>
          <p:nvPr/>
        </p:nvCxnSpPr>
        <p:spPr>
          <a:xfrm>
            <a:off x="4392042" y="3014536"/>
            <a:ext cx="47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2B3E6D-04F1-4055-B5E7-92ADD42FACCA}"/>
              </a:ext>
            </a:extLst>
          </p:cNvPr>
          <p:cNvGrpSpPr/>
          <p:nvPr/>
        </p:nvGrpSpPr>
        <p:grpSpPr>
          <a:xfrm>
            <a:off x="1469999" y="3763383"/>
            <a:ext cx="6453464" cy="984738"/>
            <a:chOff x="1469999" y="3763383"/>
            <a:chExt cx="6453464" cy="98473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808780-FA48-4E22-9D1E-DC565173F9F5}"/>
                </a:ext>
              </a:extLst>
            </p:cNvPr>
            <p:cNvSpPr/>
            <p:nvPr/>
          </p:nvSpPr>
          <p:spPr>
            <a:xfrm>
              <a:off x="2080957" y="3763383"/>
              <a:ext cx="2215662" cy="9847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 Account Agent</a:t>
              </a:r>
            </a:p>
            <a:p>
              <a:pPr algn="ctr"/>
              <a:r>
                <a:rPr lang="da-DK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(windows service)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6AC0B2-D56D-4B8F-A6D4-6911D2C54DF4}"/>
                </a:ext>
              </a:extLst>
            </p:cNvPr>
            <p:cNvCxnSpPr/>
            <p:nvPr/>
          </p:nvCxnSpPr>
          <p:spPr>
            <a:xfrm flipH="1">
              <a:off x="1469999" y="4278086"/>
              <a:ext cx="47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5CB0C8-A3CE-44B0-AA6D-78BCE2B859F6}"/>
                </a:ext>
              </a:extLst>
            </p:cNvPr>
            <p:cNvCxnSpPr/>
            <p:nvPr/>
          </p:nvCxnSpPr>
          <p:spPr>
            <a:xfrm flipH="1">
              <a:off x="4392042" y="4278086"/>
              <a:ext cx="3531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E31FF3-CEBF-4ADB-A29F-0BE4A91FC43D}"/>
                </a:ext>
              </a:extLst>
            </p:cNvPr>
            <p:cNvSpPr txBox="1"/>
            <p:nvPr/>
          </p:nvSpPr>
          <p:spPr>
            <a:xfrm>
              <a:off x="5254416" y="3938586"/>
              <a:ext cx="2390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IdM hændelser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8581D4-5A7A-41D8-83A5-1FAAF0001639}"/>
              </a:ext>
            </a:extLst>
          </p:cNvPr>
          <p:cNvGrpSpPr/>
          <p:nvPr/>
        </p:nvGrpSpPr>
        <p:grpSpPr>
          <a:xfrm>
            <a:off x="1469999" y="4865914"/>
            <a:ext cx="6532162" cy="1139348"/>
            <a:chOff x="1469999" y="4865914"/>
            <a:chExt cx="6532162" cy="11393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450C4B-041A-4C50-B5EB-94CFA7473651}"/>
                </a:ext>
              </a:extLst>
            </p:cNvPr>
            <p:cNvSpPr/>
            <p:nvPr/>
          </p:nvSpPr>
          <p:spPr>
            <a:xfrm>
              <a:off x="2080957" y="5020524"/>
              <a:ext cx="2215662" cy="9847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 Attribute Agent</a:t>
              </a:r>
            </a:p>
            <a:p>
              <a:pPr algn="ctr"/>
              <a:r>
                <a:rPr lang="da-DK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(windows service)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78EC955-C4D6-404C-A189-1BD79F0072E0}"/>
                </a:ext>
              </a:extLst>
            </p:cNvPr>
            <p:cNvCxnSpPr/>
            <p:nvPr/>
          </p:nvCxnSpPr>
          <p:spPr>
            <a:xfrm flipH="1">
              <a:off x="1469999" y="5562601"/>
              <a:ext cx="47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8D6F9B-CF81-4A33-A5F4-F3957C031098}"/>
                </a:ext>
              </a:extLst>
            </p:cNvPr>
            <p:cNvCxnSpPr/>
            <p:nvPr/>
          </p:nvCxnSpPr>
          <p:spPr>
            <a:xfrm flipH="1">
              <a:off x="4392042" y="4865914"/>
              <a:ext cx="3531421" cy="573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BB0307-0917-4EC2-A09F-69378828997B}"/>
                </a:ext>
              </a:extLst>
            </p:cNvPr>
            <p:cNvSpPr txBox="1"/>
            <p:nvPr/>
          </p:nvSpPr>
          <p:spPr>
            <a:xfrm rot="21051015">
              <a:off x="4513685" y="5170757"/>
              <a:ext cx="348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Data hændelser + fuldt natligt sync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A82C54D-BD03-4E21-A7E3-52929640DFE0}"/>
              </a:ext>
            </a:extLst>
          </p:cNvPr>
          <p:cNvSpPr txBox="1"/>
          <p:nvPr/>
        </p:nvSpPr>
        <p:spPr>
          <a:xfrm>
            <a:off x="666711" y="2036378"/>
            <a:ext cx="339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AD hændelser + fuldt natligt sync</a:t>
            </a:r>
          </a:p>
        </p:txBody>
      </p:sp>
    </p:spTree>
    <p:extLst>
      <p:ext uri="{BB962C8B-B14F-4D97-AF65-F5344CB8AC3E}">
        <p14:creationId xmlns:p14="http://schemas.microsoft.com/office/powerpoint/2010/main" val="18725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Integrationer – alle de andre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STIL WS-17. </a:t>
            </a:r>
            <a:r>
              <a:rPr lang="da-DK" sz="2800" dirty="0"/>
              <a:t>master-kilde, indlæsning af uni-login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Exchange</a:t>
            </a:r>
            <a:r>
              <a:rPr lang="da-DK" sz="2800" dirty="0"/>
              <a:t>. IdM integration, opretter og nedlægger Exchange konti på baggrund af IdM hændelser (understøtter både on-premise og hybrid)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OPUS</a:t>
            </a:r>
            <a:r>
              <a:rPr lang="da-DK" sz="2800" dirty="0"/>
              <a:t>. Master-kilde, indlæsning af ansættelsesdata, samt LOS enheds-hierarki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OPUS</a:t>
            </a:r>
            <a:r>
              <a:rPr lang="da-DK" sz="2800" dirty="0"/>
              <a:t>. IdM integration, opretter og nedlægger OPUS brugerkonti på baggrund af IdM hændelser</a:t>
            </a:r>
          </a:p>
        </p:txBody>
      </p:sp>
    </p:spTree>
    <p:extLst>
      <p:ext uri="{BB962C8B-B14F-4D97-AF65-F5344CB8AC3E}">
        <p14:creationId xmlns:p14="http://schemas.microsoft.com/office/powerpoint/2010/main" val="32073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Integrationer – alle de andre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KPS/CICS. </a:t>
            </a:r>
            <a:r>
              <a:rPr lang="da-DK" sz="2800" dirty="0"/>
              <a:t>master-kilde, indlæsning af KSP/CICS brugerkonti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KSP/CICS. </a:t>
            </a:r>
            <a:r>
              <a:rPr lang="da-DK" sz="2800" dirty="0"/>
              <a:t>IdM integration, opretter og nedlægger KSP/CICS konti på baggrund af IdM hændelser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SD Løn</a:t>
            </a:r>
            <a:r>
              <a:rPr lang="da-DK" sz="2800" dirty="0"/>
              <a:t>. Master-kilde, indlæsning af ansættelsesdata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SD Løn</a:t>
            </a:r>
            <a:r>
              <a:rPr lang="da-DK" sz="2800" dirty="0"/>
              <a:t>. Data-integration, overfører enheds-hierarki til SD Løn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ØS Indsigt</a:t>
            </a:r>
            <a:r>
              <a:rPr lang="da-DK" sz="2800" dirty="0"/>
              <a:t>. Data-integration, overfører enheds-hierarki til ØS Indsigt</a:t>
            </a:r>
          </a:p>
        </p:txBody>
      </p:sp>
    </p:spTree>
    <p:extLst>
      <p:ext uri="{BB962C8B-B14F-4D97-AF65-F5344CB8AC3E}">
        <p14:creationId xmlns:p14="http://schemas.microsoft.com/office/powerpoint/2010/main" val="15356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Integrationer – alle de andre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Signaturcentral. </a:t>
            </a:r>
            <a:r>
              <a:rPr lang="da-DK" sz="2800" dirty="0"/>
              <a:t>Master-kilde, indlæsning af medarbejdersignatur stamdata (RID + udløbsdato)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FK Organisation. </a:t>
            </a:r>
            <a:r>
              <a:rPr lang="da-DK" sz="2800" dirty="0"/>
              <a:t>Data-integration, overfører organisationsdata til FK Organisation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FK Klassifikation</a:t>
            </a:r>
            <a:r>
              <a:rPr lang="da-DK" sz="2800" dirty="0"/>
              <a:t>. Master-kilde, indlæsning af KLE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OS2rollekatalog</a:t>
            </a:r>
            <a:r>
              <a:rPr lang="da-DK" sz="2800" dirty="0"/>
              <a:t>. Data-integration, overfører brugere og enheder til OS2rollekatalog</a:t>
            </a:r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5939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Integrationer – alle de andre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Familie-relation. </a:t>
            </a:r>
            <a:r>
              <a:rPr lang="da-DK" sz="2800" dirty="0"/>
              <a:t>Master-kilde, indlæsning af familierelationer (pt kun børn under 10 år) på medarbejderen.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CPR. </a:t>
            </a:r>
            <a:r>
              <a:rPr lang="da-DK" sz="2800" dirty="0"/>
              <a:t>Master-kilde, indlæsning af navn, folkeregisteradresse samt adresse-beskyttelsesflag fra CPR registeret.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Digital Post</a:t>
            </a:r>
            <a:r>
              <a:rPr lang="da-DK" sz="2800" dirty="0"/>
              <a:t>. Integration til afsendelse af kommunikation over digital post (anvendes bl.a. til velkomst breve i IdM processerne)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SMS.</a:t>
            </a:r>
            <a:r>
              <a:rPr lang="da-DK" sz="2800" dirty="0"/>
              <a:t> Integration til afsendelse af kommunikation over SMS (anvendes bl.a. til password udløb påmindelse, samt manuelle beskeder)</a:t>
            </a:r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705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521629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Moduler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321826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Moduler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dirty="0"/>
              <a:t>Et modul er en udvidelse i brugergrænsefladen, som kan slås til/fra i den enkelte kommune.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dirty="0"/>
              <a:t>Moduler tilbyder typisk funktionalitet som kunne være implementeret udenfor SOFD, og blot basere sig på SOFDs stamdata, men hvor man har valgt at placere udviklinge inde i SOFD af økonomiske/praktiske årsager.</a:t>
            </a:r>
          </a:p>
        </p:txBody>
      </p:sp>
    </p:spTree>
    <p:extLst>
      <p:ext uri="{BB962C8B-B14F-4D97-AF65-F5344CB8AC3E}">
        <p14:creationId xmlns:p14="http://schemas.microsoft.com/office/powerpoint/2010/main" val="39187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Moduler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IdM</a:t>
            </a:r>
            <a:r>
              <a:rPr lang="da-DK" sz="2800" dirty="0"/>
              <a:t>. Hele IdM implementeringen er samlet i ét modul, som kan slås til/fra. Hvis den slås til, udvides brugergrænsefladen med en lang række skærmbilleder til styring af IdM processerne, og rapportering på disse.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SMS</a:t>
            </a:r>
            <a:r>
              <a:rPr lang="da-DK" sz="2800" dirty="0"/>
              <a:t>. Der er udviklet et kommunikationsmodul, hvor man kan bruge de organisatoriske stamdata til at udvælge specifikke modtagere, og så sende SMS beskeder til disse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Telefoni</a:t>
            </a:r>
            <a:r>
              <a:rPr lang="da-DK" sz="2800" dirty="0"/>
              <a:t>. Der er udviklet et modul til administration af telefoni-stamdata, og styring af samme</a:t>
            </a:r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8926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Moduler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Selvbetjening</a:t>
            </a:r>
            <a:r>
              <a:rPr lang="da-DK" sz="2800" dirty="0"/>
              <a:t>. Der er udviklet et modul til slutbrugere, hvor de kan redigere deres egne stamdata (fx kaldenavn, telefon, osv)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Kommentarer</a:t>
            </a:r>
            <a:r>
              <a:rPr lang="da-DK" sz="2800" dirty="0"/>
              <a:t>. Der er udviklet et modul hvor ”administratorer” kan knytte kommentarer til personer/medarbejdere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LOS</a:t>
            </a:r>
            <a:r>
              <a:rPr lang="da-DK" sz="2800" dirty="0"/>
              <a:t>. Der er udviklet et modul der erstatter hele KMD LOS, så man kan bruge SOFD Core som ens master-kilde til vedligehold af enhedshierarkiet (inkl planlægning af fremtidige organisatoriske ændringer)</a:t>
            </a:r>
          </a:p>
        </p:txBody>
      </p:sp>
    </p:spTree>
    <p:extLst>
      <p:ext uri="{BB962C8B-B14F-4D97-AF65-F5344CB8AC3E}">
        <p14:creationId xmlns:p14="http://schemas.microsoft.com/office/powerpoint/2010/main" val="34447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300308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Agenda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2B796-90C9-4339-817E-1FDA805318E7}"/>
              </a:ext>
            </a:extLst>
          </p:cNvPr>
          <p:cNvSpPr txBox="1"/>
          <p:nvPr/>
        </p:nvSpPr>
        <p:spPr>
          <a:xfrm>
            <a:off x="3755136" y="1728694"/>
            <a:ext cx="733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Hvad er SOFD 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Komponent-arkitektur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Integrationer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Moduler (i GUI’en)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318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Hvad er SOFD Core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Database der holder styr på autoritative organisationsdata</a:t>
            </a:r>
          </a:p>
          <a:p>
            <a:endParaRPr lang="da-DK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Baseret på en </a:t>
            </a:r>
            <a:r>
              <a:rPr lang="da-DK" sz="3200" b="1" i="1" dirty="0"/>
              <a:t>mange-mastere-én-sandhed</a:t>
            </a:r>
            <a:r>
              <a:rPr lang="da-DK" sz="3200" dirty="0"/>
              <a:t>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Fuld historik på alle dataændringer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Rettighedsstyrede API’er, med logning og afgrænsningsmuligheder på dataområder</a:t>
            </a:r>
          </a:p>
        </p:txBody>
      </p:sp>
    </p:spTree>
    <p:extLst>
      <p:ext uri="{BB962C8B-B14F-4D97-AF65-F5344CB8AC3E}">
        <p14:creationId xmlns:p14="http://schemas.microsoft.com/office/powerpoint/2010/main" val="11663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Hvad er SOFD Core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2BB9BB-E39C-4981-9CDC-BAE4D3F47640}"/>
              </a:ext>
            </a:extLst>
          </p:cNvPr>
          <p:cNvGrpSpPr/>
          <p:nvPr/>
        </p:nvGrpSpPr>
        <p:grpSpPr>
          <a:xfrm>
            <a:off x="7312873" y="1807780"/>
            <a:ext cx="3604846" cy="3631223"/>
            <a:chOff x="7165731" y="1828800"/>
            <a:chExt cx="3604846" cy="3631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C89841-5014-492C-979A-B40917BBF0E7}"/>
                </a:ext>
              </a:extLst>
            </p:cNvPr>
            <p:cNvSpPr/>
            <p:nvPr/>
          </p:nvSpPr>
          <p:spPr>
            <a:xfrm>
              <a:off x="7165731" y="1828800"/>
              <a:ext cx="3604846" cy="36312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79B0E7-ED23-4746-9438-FF92D56B48AE}"/>
                </a:ext>
              </a:extLst>
            </p:cNvPr>
            <p:cNvSpPr/>
            <p:nvPr/>
          </p:nvSpPr>
          <p:spPr>
            <a:xfrm>
              <a:off x="9106909" y="2929851"/>
              <a:ext cx="1397976" cy="62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3299-721A-43D3-8DC5-45406CDF26B1}"/>
                </a:ext>
              </a:extLst>
            </p:cNvPr>
            <p:cNvSpPr/>
            <p:nvPr/>
          </p:nvSpPr>
          <p:spPr>
            <a:xfrm>
              <a:off x="9106909" y="3964645"/>
              <a:ext cx="1397976" cy="62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Enheder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A88C59-DF47-4905-87ED-291889AEC11D}"/>
                </a:ext>
              </a:extLst>
            </p:cNvPr>
            <p:cNvSpPr/>
            <p:nvPr/>
          </p:nvSpPr>
          <p:spPr>
            <a:xfrm>
              <a:off x="7376748" y="2057399"/>
              <a:ext cx="606669" cy="3174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a-DK" dirty="0"/>
                <a:t>API’er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8583FD-6A66-4FD2-B28E-FC7BE2DC952B}"/>
                </a:ext>
              </a:extLst>
            </p:cNvPr>
            <p:cNvSpPr/>
            <p:nvPr/>
          </p:nvSpPr>
          <p:spPr>
            <a:xfrm>
              <a:off x="8238398" y="2057398"/>
              <a:ext cx="606669" cy="3174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a-DK" dirty="0"/>
                <a:t>IdM Processer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BB2D8D-E68D-4280-BFFC-9E44FAA27E4F}"/>
              </a:ext>
            </a:extLst>
          </p:cNvPr>
          <p:cNvGrpSpPr/>
          <p:nvPr/>
        </p:nvGrpSpPr>
        <p:grpSpPr>
          <a:xfrm>
            <a:off x="3998268" y="1807780"/>
            <a:ext cx="3064681" cy="984738"/>
            <a:chOff x="3998268" y="1807780"/>
            <a:chExt cx="3064681" cy="9847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6B57D2-3AC6-4ECB-B7BF-8883F933F376}"/>
                </a:ext>
              </a:extLst>
            </p:cNvPr>
            <p:cNvSpPr/>
            <p:nvPr/>
          </p:nvSpPr>
          <p:spPr>
            <a:xfrm>
              <a:off x="3998268" y="1807780"/>
              <a:ext cx="2215662" cy="984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SOFD Core GUI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57CC69-5796-4075-B1D8-5350ECE5B580}"/>
                </a:ext>
              </a:extLst>
            </p:cNvPr>
            <p:cNvCxnSpPr/>
            <p:nvPr/>
          </p:nvCxnSpPr>
          <p:spPr>
            <a:xfrm>
              <a:off x="6400797" y="2300149"/>
              <a:ext cx="662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BD78D0-215F-412F-BFFA-814028E8B9E2}"/>
              </a:ext>
            </a:extLst>
          </p:cNvPr>
          <p:cNvGrpSpPr/>
          <p:nvPr/>
        </p:nvGrpSpPr>
        <p:grpSpPr>
          <a:xfrm>
            <a:off x="3998268" y="3131020"/>
            <a:ext cx="3064681" cy="984738"/>
            <a:chOff x="3998268" y="3131020"/>
            <a:chExt cx="3064681" cy="9847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8D4A8F-F260-4FB8-A19C-CB9023F22BF1}"/>
                </a:ext>
              </a:extLst>
            </p:cNvPr>
            <p:cNvSpPr/>
            <p:nvPr/>
          </p:nvSpPr>
          <p:spPr>
            <a:xfrm>
              <a:off x="3998268" y="3131020"/>
              <a:ext cx="2215662" cy="984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Udgående Middleware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4386FC-AF2A-4564-9141-7FBBE7CBB6A4}"/>
                </a:ext>
              </a:extLst>
            </p:cNvPr>
            <p:cNvCxnSpPr/>
            <p:nvPr/>
          </p:nvCxnSpPr>
          <p:spPr>
            <a:xfrm flipH="1">
              <a:off x="6400797" y="3623389"/>
              <a:ext cx="662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29BFFA-877C-4ABE-AC87-6C95DC10A8B8}"/>
              </a:ext>
            </a:extLst>
          </p:cNvPr>
          <p:cNvGrpSpPr/>
          <p:nvPr/>
        </p:nvGrpSpPr>
        <p:grpSpPr>
          <a:xfrm>
            <a:off x="3998268" y="4454265"/>
            <a:ext cx="3064681" cy="984738"/>
            <a:chOff x="3998268" y="4454265"/>
            <a:chExt cx="3064681" cy="9847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F3FF5-11A0-4DB5-8368-5F54AA528AC7}"/>
                </a:ext>
              </a:extLst>
            </p:cNvPr>
            <p:cNvSpPr/>
            <p:nvPr/>
          </p:nvSpPr>
          <p:spPr>
            <a:xfrm>
              <a:off x="3998268" y="4454265"/>
              <a:ext cx="2215662" cy="984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Indgående Middleware</a:t>
              </a:r>
            </a:p>
            <a:p>
              <a:pPr algn="ctr"/>
              <a:r>
                <a:rPr lang="da-DK" dirty="0"/>
                <a:t>(master-kilder)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6C772E-1146-43FB-9E59-E55C60E5432D}"/>
                </a:ext>
              </a:extLst>
            </p:cNvPr>
            <p:cNvCxnSpPr/>
            <p:nvPr/>
          </p:nvCxnSpPr>
          <p:spPr>
            <a:xfrm>
              <a:off x="6400797" y="4946634"/>
              <a:ext cx="662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C20D97-04EF-4984-9A4A-652325493494}"/>
              </a:ext>
            </a:extLst>
          </p:cNvPr>
          <p:cNvGrpSpPr/>
          <p:nvPr/>
        </p:nvGrpSpPr>
        <p:grpSpPr>
          <a:xfrm>
            <a:off x="581342" y="3131020"/>
            <a:ext cx="3307483" cy="1815614"/>
            <a:chOff x="581342" y="3131020"/>
            <a:chExt cx="3307483" cy="18156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59D07-7158-4440-913D-B8F32DA7F213}"/>
                </a:ext>
              </a:extLst>
            </p:cNvPr>
            <p:cNvSpPr/>
            <p:nvPr/>
          </p:nvSpPr>
          <p:spPr>
            <a:xfrm>
              <a:off x="581342" y="3131020"/>
              <a:ext cx="2215662" cy="9847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Lokale SOFD Agenter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4769A33-71CE-4413-AEB9-802B1CC67A6C}"/>
                </a:ext>
              </a:extLst>
            </p:cNvPr>
            <p:cNvCxnSpPr/>
            <p:nvPr/>
          </p:nvCxnSpPr>
          <p:spPr>
            <a:xfrm>
              <a:off x="2890342" y="3623389"/>
              <a:ext cx="998483" cy="1323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86C674-B2E8-4AB8-BB4A-D010366CAA31}"/>
              </a:ext>
            </a:extLst>
          </p:cNvPr>
          <p:cNvCxnSpPr/>
          <p:nvPr/>
        </p:nvCxnSpPr>
        <p:spPr>
          <a:xfrm flipH="1">
            <a:off x="2847234" y="3649710"/>
            <a:ext cx="1048713" cy="129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829D3B-FA80-4EFE-B007-5DA62899EA38}"/>
              </a:ext>
            </a:extLst>
          </p:cNvPr>
          <p:cNvGrpSpPr/>
          <p:nvPr/>
        </p:nvGrpSpPr>
        <p:grpSpPr>
          <a:xfrm>
            <a:off x="581342" y="4454265"/>
            <a:ext cx="3288329" cy="984738"/>
            <a:chOff x="581342" y="4454265"/>
            <a:chExt cx="3288329" cy="9847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D38935-F184-49B9-95CC-80352026D825}"/>
                </a:ext>
              </a:extLst>
            </p:cNvPr>
            <p:cNvSpPr/>
            <p:nvPr/>
          </p:nvSpPr>
          <p:spPr>
            <a:xfrm>
              <a:off x="581342" y="4454265"/>
              <a:ext cx="2215662" cy="9847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3.Parts systemer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5DF639C-BA2D-4033-9B81-EE972218DC22}"/>
                </a:ext>
              </a:extLst>
            </p:cNvPr>
            <p:cNvCxnSpPr/>
            <p:nvPr/>
          </p:nvCxnSpPr>
          <p:spPr>
            <a:xfrm>
              <a:off x="2873279" y="5196209"/>
              <a:ext cx="99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1B90F8-E959-D613-DD22-DEB6882DEC0D}"/>
              </a:ext>
            </a:extLst>
          </p:cNvPr>
          <p:cNvCxnSpPr>
            <a:cxnSpLocks/>
          </p:cNvCxnSpPr>
          <p:nvPr/>
        </p:nvCxnSpPr>
        <p:spPr>
          <a:xfrm flipH="1">
            <a:off x="2847234" y="3445462"/>
            <a:ext cx="102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0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Hvad er SOFD Core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Kommune-ejet løsning, frigivet som Open Source under Mozilla Public License 2.0</a:t>
            </a:r>
          </a:p>
          <a:p>
            <a:endParaRPr lang="da-DK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Anvendes </a:t>
            </a:r>
            <a:r>
              <a:rPr lang="da-DK" sz="3200"/>
              <a:t>af 37 </a:t>
            </a:r>
            <a:r>
              <a:rPr lang="da-DK" sz="3200" dirty="0"/>
              <a:t>kommuner (3K, DIGIT, Fredericia og Dragør)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Forskellige ”master” konstellationer i spil i de enkelte kommuner – høj fleksibilitet i hvilken kilde der bestemmer over hvilke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3200" dirty="0"/>
              <a:t>Styringsmodellen er inspireret af OS2, men knap så stringent</a:t>
            </a:r>
          </a:p>
        </p:txBody>
      </p:sp>
    </p:spTree>
    <p:extLst>
      <p:ext uri="{BB962C8B-B14F-4D97-AF65-F5344CB8AC3E}">
        <p14:creationId xmlns:p14="http://schemas.microsoft.com/office/powerpoint/2010/main" val="5032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521629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Komponent-arkitektur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1178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Komponent-typer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SOFD Core.</a:t>
            </a:r>
            <a:r>
              <a:rPr lang="da-DK" sz="2800" dirty="0"/>
              <a:t> Holder data, opbygger historik og sikrer data-integritet. IdM processer afvikles her, og skaber hændelser som middleware/agenter skal behandle.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SOFD Core GUI.</a:t>
            </a:r>
            <a:r>
              <a:rPr lang="da-DK" sz="2800" dirty="0"/>
              <a:t> Læse-adgang til data (konfigurationsstyret), konfiguration af løsningen, herunder IdM, samt samle-punkt for ”Moduler”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Moduler. </a:t>
            </a:r>
            <a:r>
              <a:rPr lang="da-DK" sz="2800" dirty="0"/>
              <a:t>Funktionalitet der opretter, bruger eller redigerer i data er samlet i moduler, som kan slås til/fra i brugergrænsefladen. Moduler kan være master for udvalgte data.</a:t>
            </a:r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2070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Komponent-typer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Middleware.</a:t>
            </a:r>
            <a:r>
              <a:rPr lang="da-DK" sz="2800" dirty="0"/>
              <a:t> Integrationer med eksterne systemer er typisk bygget i et selvstændigt kode-projekt, hvor alt forretningslogikken ligger i ”middleware” delen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Agent.</a:t>
            </a:r>
            <a:r>
              <a:rPr lang="da-DK" sz="2800" dirty="0"/>
              <a:t> En agent er knyttet til en middleware-komponent, og udfører on-premise operationer på baggrund af instruks fra middleware (de holdes så simple som mulige)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a-DK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a-DK" sz="2800" b="1" dirty="0"/>
              <a:t>Datakilde (master).</a:t>
            </a:r>
            <a:r>
              <a:rPr lang="da-DK" sz="2800" dirty="0"/>
              <a:t> Vedligeholder data som indlæses i SOFD Core. Der er altid kun én master for et givent sæt af data.</a:t>
            </a:r>
          </a:p>
        </p:txBody>
      </p:sp>
    </p:spTree>
    <p:extLst>
      <p:ext uri="{BB962C8B-B14F-4D97-AF65-F5344CB8AC3E}">
        <p14:creationId xmlns:p14="http://schemas.microsoft.com/office/powerpoint/2010/main" val="21992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521629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Integrationer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14678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933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</dc:creator>
  <cp:lastModifiedBy>Peter Søgaard</cp:lastModifiedBy>
  <cp:revision>173</cp:revision>
  <dcterms:created xsi:type="dcterms:W3CDTF">2015-05-11T10:28:08Z</dcterms:created>
  <dcterms:modified xsi:type="dcterms:W3CDTF">2024-10-08T13:27:33Z</dcterms:modified>
</cp:coreProperties>
</file>