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7" r:id="rId3"/>
    <p:sldId id="258" r:id="rId4"/>
    <p:sldId id="288" r:id="rId5"/>
    <p:sldId id="289" r:id="rId6"/>
    <p:sldId id="290" r:id="rId7"/>
    <p:sldId id="291" r:id="rId8"/>
    <p:sldId id="292" r:id="rId9"/>
    <p:sldId id="283" r:id="rId10"/>
    <p:sldId id="293" r:id="rId11"/>
    <p:sldId id="284" r:id="rId12"/>
    <p:sldId id="295" r:id="rId13"/>
    <p:sldId id="296" r:id="rId14"/>
    <p:sldId id="298" r:id="rId15"/>
    <p:sldId id="300" r:id="rId16"/>
    <p:sldId id="301" r:id="rId17"/>
    <p:sldId id="302" r:id="rId18"/>
    <p:sldId id="286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513"/>
    <a:srgbClr val="76AFAF"/>
    <a:srgbClr val="C8C2AC"/>
    <a:srgbClr val="FFC535"/>
    <a:srgbClr val="F4EFD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9" y="1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id="{8CBF16D5-DB8C-4969-A3C9-79A58F4330E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6838085" y="685376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E2729301-132C-4845-AA95-F6E663CDA6C9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29437" y="921127"/>
            <a:ext cx="1359440" cy="498017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1FCB8D98-6673-4EBF-AC16-01EDDC6DEE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518392" y="231440"/>
            <a:ext cx="2266186" cy="734399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A9CFE351-C3DF-4221-B283-904A9D71FF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676877" y="-371581"/>
            <a:ext cx="4314156" cy="1431420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BBD38EB-E92E-4AFC-B755-918A735B796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77352" y="-920779"/>
            <a:ext cx="4075610" cy="1222314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7627EDD4-27CA-4515-8EE3-CB7F6D0BDAC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7551815" y="6220883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0AC0D698-6BBA-4D9C-890E-FEFDB987C48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8580718" y="5894872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BFA34E4-CD11-40FB-9C61-A15FD60DB50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9807829" y="5765696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06F3E4-BE22-441C-A56F-8A24D70BF306}"/>
              </a:ext>
            </a:extLst>
          </p:cNvPr>
          <p:cNvSpPr/>
          <p:nvPr userDrawn="1"/>
        </p:nvSpPr>
        <p:spPr bwMode="auto">
          <a:xfrm>
            <a:off x="11168746" y="336304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E1A10F-54F4-4FB9-946E-36AD3DFFBB68}"/>
              </a:ext>
            </a:extLst>
          </p:cNvPr>
          <p:cNvSpPr txBox="1"/>
          <p:nvPr userDrawn="1"/>
        </p:nvSpPr>
        <p:spPr bwMode="auto">
          <a:xfrm>
            <a:off x="8392986" y="344129"/>
            <a:ext cx="27757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baike.baidu.com/item/GNU/Linux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8%87%AA%E7%94%B1%E8%BD%AF%E4%BB%B6/405190" TargetMode="External"/><Relationship Id="rId5" Type="http://schemas.openxmlformats.org/officeDocument/2006/relationships/hyperlink" Target="https://baike.baidu.com/item/Unity/5779064" TargetMode="External"/><Relationship Id="rId4" Type="http://schemas.openxmlformats.org/officeDocument/2006/relationships/hyperlink" Target="https://baike.baidu.com/item/GNOM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椭圆 94"/>
          <p:cNvSpPr/>
          <p:nvPr/>
        </p:nvSpPr>
        <p:spPr>
          <a:xfrm>
            <a:off x="4837115" y="24860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1339513" y="1122364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 flipV="1">
            <a:off x="10172644" y="2347914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787470" y="5742420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0852095" y="2658270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0112320" y="3436145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527927" y="58975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0744201" y="336552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354394" y="5622925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 flipH="1">
            <a:off x="5398532" y="4775633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 flipH="1">
            <a:off x="4757182" y="3681845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434920" y="5431270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060958" y="1575734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1" name="椭圆 210"/>
          <p:cNvSpPr/>
          <p:nvPr/>
        </p:nvSpPr>
        <p:spPr>
          <a:xfrm flipH="1">
            <a:off x="10634664" y="3398044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4667252" y="13255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3" name="椭圆 212"/>
          <p:cNvSpPr/>
          <p:nvPr/>
        </p:nvSpPr>
        <p:spPr>
          <a:xfrm flipH="1">
            <a:off x="7173858" y="261939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009008" y="607220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" name="椭圆 214"/>
          <p:cNvSpPr/>
          <p:nvPr/>
        </p:nvSpPr>
        <p:spPr>
          <a:xfrm flipH="1">
            <a:off x="9482139" y="745333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9336089" y="1874046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10585452" y="5068094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 flipV="1">
            <a:off x="10807701" y="1617664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01864">
            <a:off x="6982611" y="610389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436459" y="309416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2" name="Freeform 14">
            <a:extLst>
              <a:ext uri="{FF2B5EF4-FFF2-40B4-BE49-F238E27FC236}">
                <a16:creationId xmlns:a16="http://schemas.microsoft.com/office/drawing/2014/main" id="{9CD8E8F6-3D78-494E-B3DC-BFB4DAC4E79C}"/>
              </a:ext>
            </a:extLst>
          </p:cNvPr>
          <p:cNvSpPr>
            <a:spLocks/>
          </p:cNvSpPr>
          <p:nvPr/>
        </p:nvSpPr>
        <p:spPr bwMode="auto">
          <a:xfrm>
            <a:off x="6868032" y="-114890"/>
            <a:ext cx="30029" cy="6256"/>
          </a:xfrm>
          <a:custGeom>
            <a:avLst/>
            <a:gdLst>
              <a:gd name="T0" fmla="*/ 14 w 14"/>
              <a:gd name="T1" fmla="*/ 3 h 3"/>
              <a:gd name="T2" fmla="*/ 0 w 14"/>
              <a:gd name="T3" fmla="*/ 0 h 3"/>
              <a:gd name="T4" fmla="*/ 14 w 14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3">
                <a:moveTo>
                  <a:pt x="14" y="3"/>
                </a:moveTo>
                <a:cubicBezTo>
                  <a:pt x="9" y="2"/>
                  <a:pt x="5" y="1"/>
                  <a:pt x="0" y="0"/>
                </a:cubicBezTo>
                <a:cubicBezTo>
                  <a:pt x="5" y="1"/>
                  <a:pt x="9" y="2"/>
                  <a:pt x="14" y="3"/>
                </a:cubicBezTo>
                <a:close/>
              </a:path>
            </a:pathLst>
          </a:custGeom>
          <a:solidFill>
            <a:srgbClr val="226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EFDF50FB-C6D4-4A2D-B2C6-840C84BA98BF}"/>
              </a:ext>
            </a:extLst>
          </p:cNvPr>
          <p:cNvSpPr>
            <a:spLocks/>
          </p:cNvSpPr>
          <p:nvPr/>
        </p:nvSpPr>
        <p:spPr bwMode="auto">
          <a:xfrm rot="382501">
            <a:off x="-1518091" y="61967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30229BD-FA80-479B-B377-8B63A0E12AB3}"/>
              </a:ext>
            </a:extLst>
          </p:cNvPr>
          <p:cNvSpPr>
            <a:spLocks/>
          </p:cNvSpPr>
          <p:nvPr/>
        </p:nvSpPr>
        <p:spPr bwMode="auto">
          <a:xfrm rot="382501">
            <a:off x="-1363061" y="414999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B8AA4B0-D728-4C3F-AFDF-FC639D2372B7}"/>
              </a:ext>
            </a:extLst>
          </p:cNvPr>
          <p:cNvSpPr>
            <a:spLocks/>
          </p:cNvSpPr>
          <p:nvPr/>
        </p:nvSpPr>
        <p:spPr bwMode="auto">
          <a:xfrm rot="382501">
            <a:off x="-1845330" y="329325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039DE70F-A1B0-4B9E-92BB-7C9FFB8D9AA9}"/>
              </a:ext>
            </a:extLst>
          </p:cNvPr>
          <p:cNvSpPr>
            <a:spLocks/>
          </p:cNvSpPr>
          <p:nvPr/>
        </p:nvSpPr>
        <p:spPr bwMode="auto">
          <a:xfrm rot="382501">
            <a:off x="-2004729" y="241375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6C83CAC7-4DDD-449C-95DA-57CD6D964E1C}"/>
              </a:ext>
            </a:extLst>
          </p:cNvPr>
          <p:cNvSpPr>
            <a:spLocks/>
          </p:cNvSpPr>
          <p:nvPr/>
        </p:nvSpPr>
        <p:spPr bwMode="auto">
          <a:xfrm rot="382501">
            <a:off x="-1873263" y="149192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3F049ADD-F69F-4074-B68C-3D34A1ED6488}"/>
              </a:ext>
            </a:extLst>
          </p:cNvPr>
          <p:cNvSpPr>
            <a:spLocks/>
          </p:cNvSpPr>
          <p:nvPr/>
        </p:nvSpPr>
        <p:spPr bwMode="auto">
          <a:xfrm rot="382501">
            <a:off x="-772145" y="-14296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818D090C-15C1-4795-A87B-B7B135B655F5}"/>
              </a:ext>
            </a:extLst>
          </p:cNvPr>
          <p:cNvSpPr>
            <a:spLocks/>
          </p:cNvSpPr>
          <p:nvPr/>
        </p:nvSpPr>
        <p:spPr bwMode="auto">
          <a:xfrm rot="382501">
            <a:off x="224542" y="-339218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AD25A02A-7AE8-48AC-BB65-4C2C5B121074}"/>
              </a:ext>
            </a:extLst>
          </p:cNvPr>
          <p:cNvSpPr>
            <a:spLocks/>
          </p:cNvSpPr>
          <p:nvPr/>
        </p:nvSpPr>
        <p:spPr bwMode="auto">
          <a:xfrm rot="382501">
            <a:off x="1451653" y="-468394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7358769-670F-4A93-8573-AC002D9EEB55}"/>
              </a:ext>
            </a:extLst>
          </p:cNvPr>
          <p:cNvSpPr/>
          <p:nvPr/>
        </p:nvSpPr>
        <p:spPr>
          <a:xfrm>
            <a:off x="5989024" y="949959"/>
            <a:ext cx="4375707" cy="4375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9FC28E-507A-412A-921C-1D6910725B6C}"/>
              </a:ext>
            </a:extLst>
          </p:cNvPr>
          <p:cNvSpPr txBox="1"/>
          <p:nvPr/>
        </p:nvSpPr>
        <p:spPr>
          <a:xfrm>
            <a:off x="6920126" y="1543074"/>
            <a:ext cx="3340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</a:t>
            </a: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56F8D7-DFC6-4C80-AAB3-20B2D75BFF68}"/>
              </a:ext>
            </a:extLst>
          </p:cNvPr>
          <p:cNvSpPr/>
          <p:nvPr/>
        </p:nvSpPr>
        <p:spPr>
          <a:xfrm>
            <a:off x="6555911" y="3752433"/>
            <a:ext cx="32582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开源协会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第一次会员培训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266426" y="5383212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18926" y="5414962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71538" y="5651499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48488" y="56165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2461938" y="6107112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1682476" y="5711824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2826" y="3667124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712513" y="4605337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18951" y="6508749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3EB78A-F905-45FB-85FB-035F31580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73" y="476245"/>
            <a:ext cx="9064356" cy="640170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52286E5-9677-4C86-93F7-F940E95B33EE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25B19E-9AD6-4CD1-8506-4C2DD14A7A1E}"/>
              </a:ext>
            </a:extLst>
          </p:cNvPr>
          <p:cNvSpPr/>
          <p:nvPr/>
        </p:nvSpPr>
        <p:spPr>
          <a:xfrm>
            <a:off x="3071538" y="1694039"/>
            <a:ext cx="1476814" cy="3783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商业人群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9A2294-85A7-4B2E-BFB9-EDE1A3D28246}"/>
              </a:ext>
            </a:extLst>
          </p:cNvPr>
          <p:cNvSpPr/>
          <p:nvPr/>
        </p:nvSpPr>
        <p:spPr>
          <a:xfrm>
            <a:off x="6654989" y="1694039"/>
            <a:ext cx="1476814" cy="3783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普通用户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DF4C2B-9444-41D1-9F17-8E484AFC4E64}"/>
              </a:ext>
            </a:extLst>
          </p:cNvPr>
          <p:cNvSpPr/>
          <p:nvPr/>
        </p:nvSpPr>
        <p:spPr>
          <a:xfrm>
            <a:off x="10157012" y="1694039"/>
            <a:ext cx="1670862" cy="3783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开发者</a:t>
            </a:r>
            <a:r>
              <a:rPr lang="en-US" altLang="zh-CN" dirty="0"/>
              <a:t>/</a:t>
            </a:r>
            <a:r>
              <a:rPr lang="zh-CN" altLang="en-US" dirty="0"/>
              <a:t>程序员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4042FA-BB34-4109-A1E6-3DD3388A050E}"/>
              </a:ext>
            </a:extLst>
          </p:cNvPr>
          <p:cNvSpPr/>
          <p:nvPr/>
        </p:nvSpPr>
        <p:spPr>
          <a:xfrm>
            <a:off x="8306366" y="1701168"/>
            <a:ext cx="1670862" cy="3783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图形设计师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445BFF-03DD-40E1-9049-1677FAFAE1C8}"/>
              </a:ext>
            </a:extLst>
          </p:cNvPr>
          <p:cNvSpPr/>
          <p:nvPr/>
        </p:nvSpPr>
        <p:spPr>
          <a:xfrm>
            <a:off x="4664530" y="2188390"/>
            <a:ext cx="1670862" cy="3783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极客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7908EE-94D7-4E7C-AA50-431DE23D11F6}"/>
              </a:ext>
            </a:extLst>
          </p:cNvPr>
          <p:cNvSpPr/>
          <p:nvPr/>
        </p:nvSpPr>
        <p:spPr>
          <a:xfrm>
            <a:off x="4699181" y="1694039"/>
            <a:ext cx="1670862" cy="3783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业余爱好者</a:t>
            </a:r>
          </a:p>
        </p:txBody>
      </p:sp>
    </p:spTree>
    <p:extLst>
      <p:ext uri="{BB962C8B-B14F-4D97-AF65-F5344CB8AC3E}">
        <p14:creationId xmlns:p14="http://schemas.microsoft.com/office/powerpoint/2010/main" val="17382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310063" y="2802518"/>
            <a:ext cx="6777037" cy="787400"/>
            <a:chOff x="277329" y="1418946"/>
            <a:chExt cx="5427948" cy="78743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发行版介绍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EB75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216F2A2-1406-47AE-A879-4F552FDA29C7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3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266426" y="5383212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18926" y="5414962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71538" y="5651499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48488" y="56165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2461938" y="6107112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1682476" y="5711824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2826" y="3667124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712513" y="4605337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18951" y="6508749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03F8FF-5487-4D12-B001-70B66C9C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9112">
            <a:off x="6019557" y="1385377"/>
            <a:ext cx="5716038" cy="44646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9DCFC1-C96B-4991-A28A-0DD9A910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72893">
            <a:off x="583779" y="761369"/>
            <a:ext cx="4701383" cy="2634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3EAE54-4045-455D-8018-81C7DA98A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54796">
            <a:off x="3320703" y="197255"/>
            <a:ext cx="5019675" cy="2800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F0EE89-BC47-4C31-B65A-8B2CFFC59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08723">
            <a:off x="3180735" y="3453595"/>
            <a:ext cx="5172075" cy="29146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07BC163-4A45-4761-B299-01484100D217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7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266426" y="5383212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18926" y="5414962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71538" y="5651499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48488" y="56165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2461938" y="6107112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1682476" y="5711824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2826" y="3667124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712513" y="4605337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18951" y="6508749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7F1627-3F0A-4877-9F70-1BABE48EE082}"/>
              </a:ext>
            </a:extLst>
          </p:cNvPr>
          <p:cNvSpPr txBox="1"/>
          <p:nvPr/>
        </p:nvSpPr>
        <p:spPr>
          <a:xfrm>
            <a:off x="266425" y="416582"/>
            <a:ext cx="8830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最好的桌面发行版：</a:t>
            </a:r>
          </a:p>
          <a:p>
            <a:r>
              <a:rPr lang="en-US" altLang="zh-CN" sz="2800" b="1" dirty="0"/>
              <a:t> Elementary OS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F5417-096B-4AD8-B581-411F3B06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9" y="1560786"/>
            <a:ext cx="5517406" cy="31067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917321-1C22-421F-B79A-60FDC0ED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85" y="1522026"/>
            <a:ext cx="5648325" cy="1285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5895E4-33A2-43B2-86DF-3571A54D1A96}"/>
              </a:ext>
            </a:extLst>
          </p:cNvPr>
          <p:cNvSpPr txBox="1"/>
          <p:nvPr/>
        </p:nvSpPr>
        <p:spPr>
          <a:xfrm>
            <a:off x="6432331" y="3205459"/>
            <a:ext cx="4690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1.</a:t>
            </a:r>
            <a:r>
              <a:rPr lang="zh-CN" altLang="en-US" dirty="0">
                <a:latin typeface="+mn-ea"/>
                <a:ea typeface="+mn-ea"/>
              </a:rPr>
              <a:t>设计巧妙，看起来很棒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2.</a:t>
            </a:r>
            <a:r>
              <a:rPr lang="zh-CN" altLang="en-US" dirty="0">
                <a:latin typeface="+mn-ea"/>
                <a:ea typeface="+mn-ea"/>
              </a:rPr>
              <a:t>优秀的桌面环境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3.</a:t>
            </a:r>
            <a:r>
              <a:rPr lang="zh-CN" altLang="en-US" dirty="0">
                <a:latin typeface="+mn-ea"/>
                <a:ea typeface="+mn-ea"/>
              </a:rPr>
              <a:t>预安装的应用程序并不多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最新版本的</a:t>
            </a:r>
            <a:r>
              <a:rPr lang="en-US" altLang="zh-CN" dirty="0"/>
              <a:t>Elementary OS</a:t>
            </a:r>
            <a:r>
              <a:rPr lang="zh-CN" altLang="en-US" dirty="0"/>
              <a:t>被称为</a:t>
            </a:r>
            <a:r>
              <a:rPr lang="en-US" altLang="zh-CN" dirty="0"/>
              <a:t>Loki</a:t>
            </a:r>
            <a:r>
              <a:rPr lang="zh-CN" altLang="en-US" dirty="0"/>
              <a:t>，它比其前身</a:t>
            </a:r>
            <a:r>
              <a:rPr lang="en-US" altLang="zh-CN" dirty="0"/>
              <a:t>Freya</a:t>
            </a:r>
            <a:r>
              <a:rPr lang="zh-CN" altLang="en-US" dirty="0"/>
              <a:t>更漂亮，更整洁，拥有自己的应用程序安装程序</a:t>
            </a:r>
            <a:r>
              <a:rPr lang="en-US" altLang="zh-CN" dirty="0"/>
              <a:t>UI</a:t>
            </a:r>
            <a:r>
              <a:rPr lang="zh-CN" altLang="en-US" dirty="0"/>
              <a:t>，名为</a:t>
            </a:r>
            <a:r>
              <a:rPr lang="en-US" altLang="zh-CN" dirty="0" err="1"/>
              <a:t>AppCenter</a:t>
            </a:r>
            <a:r>
              <a:rPr lang="zh-CN" altLang="en-US" dirty="0"/>
              <a:t>。在终端之外安装应用程序是一种非常简单的方式，因为预装的安装量不是很多，所以非常方便。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BA8A25-733A-44D8-8ADA-C54A0735B579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266426" y="5383212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18926" y="5414962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71538" y="5651499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48488" y="56165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2461938" y="6107112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1682476" y="5711824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2826" y="3667124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712513" y="4605337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18951" y="6508749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E3172-6566-42B6-9612-D4FBACE2484B}"/>
              </a:ext>
            </a:extLst>
          </p:cNvPr>
          <p:cNvSpPr txBox="1"/>
          <p:nvPr/>
        </p:nvSpPr>
        <p:spPr>
          <a:xfrm>
            <a:off x="583324" y="465083"/>
            <a:ext cx="53523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800" b="1" dirty="0"/>
              <a:t>包管理最好的发行版：</a:t>
            </a:r>
            <a:endParaRPr lang="en-US" altLang="zh-CN" sz="2800" b="1" dirty="0"/>
          </a:p>
          <a:p>
            <a:r>
              <a:rPr lang="en-US" altLang="zh-CN" sz="2800" b="1" dirty="0"/>
              <a:t>Arch Linux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AutoShape 2" descr="preview">
            <a:extLst>
              <a:ext uri="{FF2B5EF4-FFF2-40B4-BE49-F238E27FC236}">
                <a16:creationId xmlns:a16="http://schemas.microsoft.com/office/drawing/2014/main" id="{DB4A0D91-590E-493D-BA41-A7C2A0EEFD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009F5-A152-45FF-9A26-CD6F14E0D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7" y="1617589"/>
            <a:ext cx="4709509" cy="29434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31771C-7489-41AB-A3BF-CF339DC6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72" y="318636"/>
            <a:ext cx="5219700" cy="1524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B062AE-10E8-4135-9981-50B7F2808FD1}"/>
              </a:ext>
            </a:extLst>
          </p:cNvPr>
          <p:cNvSpPr txBox="1"/>
          <p:nvPr/>
        </p:nvSpPr>
        <p:spPr>
          <a:xfrm>
            <a:off x="5835368" y="1989083"/>
            <a:ext cx="58201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1.</a:t>
            </a:r>
            <a:r>
              <a:rPr lang="zh-CN" altLang="en-US" dirty="0">
                <a:latin typeface="+mn-ea"/>
                <a:ea typeface="+mn-ea"/>
              </a:rPr>
              <a:t>巨大的定制潜力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2. </a:t>
            </a:r>
            <a:r>
              <a:rPr lang="en-US" altLang="zh-CN" dirty="0" err="1">
                <a:latin typeface="+mn-ea"/>
                <a:ea typeface="+mn-ea"/>
              </a:rPr>
              <a:t>Antergos</a:t>
            </a:r>
            <a:r>
              <a:rPr lang="zh-CN" altLang="en-US" dirty="0">
                <a:latin typeface="+mn-ea"/>
                <a:ea typeface="+mn-ea"/>
              </a:rPr>
              <a:t>代表了一种更加用户友好的旋转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3. Arch Linux</a:t>
            </a:r>
            <a:r>
              <a:rPr lang="zh-CN" altLang="en-US" dirty="0">
                <a:latin typeface="+mn-ea"/>
                <a:ea typeface="+mn-ea"/>
              </a:rPr>
              <a:t>本身并不适合胆小的人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/>
              <a:t>~   Arch Linux </a:t>
            </a:r>
            <a:r>
              <a:rPr lang="zh-CN" altLang="en-US" dirty="0"/>
              <a:t>是一个为那些想了解 </a:t>
            </a:r>
            <a:r>
              <a:rPr lang="en-US" altLang="zh-CN" dirty="0"/>
              <a:t>Linux </a:t>
            </a:r>
            <a:r>
              <a:rPr lang="zh-CN" altLang="en-US" dirty="0"/>
              <a:t>一切的人准备的发行版，因为你必须手动安装一切，它会让你学会基于 </a:t>
            </a:r>
            <a:r>
              <a:rPr lang="en-US" altLang="zh-CN" dirty="0"/>
              <a:t>Linux </a:t>
            </a:r>
            <a:r>
              <a:rPr lang="zh-CN" altLang="en-US" dirty="0"/>
              <a:t>的操作系统的每个部分。</a:t>
            </a:r>
          </a:p>
          <a:p>
            <a:r>
              <a:rPr lang="en-US" altLang="zh-CN" dirty="0"/>
              <a:t>~   Arch Linux </a:t>
            </a:r>
            <a:r>
              <a:rPr lang="zh-CN" altLang="en-US" dirty="0"/>
              <a:t>是最可定制的发行版，你获得的只是一个基础系统，然后你可以在它上面建立属于你个人的发行版。不论好坏，它都不像 </a:t>
            </a:r>
            <a:r>
              <a:rPr lang="en-US" altLang="zh-CN" dirty="0"/>
              <a:t>openSUSE </a:t>
            </a:r>
            <a:r>
              <a:rPr lang="zh-CN" altLang="en-US" dirty="0"/>
              <a:t>和 </a:t>
            </a:r>
            <a:r>
              <a:rPr lang="en-US" altLang="zh-CN" dirty="0"/>
              <a:t>Ubuntu </a:t>
            </a:r>
            <a:r>
              <a:rPr lang="zh-CN" altLang="en-US" dirty="0"/>
              <a:t>，它没有额外的补丁和整合内容，你甚至可以获得上游开发者创建的内容。</a:t>
            </a:r>
          </a:p>
          <a:p>
            <a:r>
              <a:rPr lang="en-US" altLang="zh-CN" dirty="0"/>
              <a:t>~    Arch Linux </a:t>
            </a:r>
            <a:r>
              <a:rPr lang="zh-CN" altLang="en-US" dirty="0"/>
              <a:t>也是最好的滚动发行版之一。他总是更新，用户始终使用最新的软件包，并且他们还可以通过稳定的存储库运行预发布软件。</a:t>
            </a:r>
          </a:p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786FCA-32C6-4DF3-9398-FB2BEB704350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9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266426" y="5383212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18926" y="5414962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71538" y="5651499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48488" y="56165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2461938" y="6107112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1682476" y="5711824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2826" y="3667124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712513" y="4605337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18951" y="6508749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E3172-6566-42B6-9612-D4FBACE2484B}"/>
              </a:ext>
            </a:extLst>
          </p:cNvPr>
          <p:cNvSpPr txBox="1"/>
          <p:nvPr/>
        </p:nvSpPr>
        <p:spPr>
          <a:xfrm>
            <a:off x="360760" y="196851"/>
            <a:ext cx="53523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3.</a:t>
            </a:r>
            <a:r>
              <a:rPr lang="zh-CN" altLang="en-US" sz="2800" b="1" dirty="0">
                <a:latin typeface="+mj-ea"/>
                <a:ea typeface="+mj-ea"/>
              </a:rPr>
              <a:t>最适合系统管理员的发行版：</a:t>
            </a:r>
            <a:r>
              <a:rPr lang="en-US" altLang="zh-CN" sz="2800" b="1" dirty="0">
                <a:latin typeface="+mj-ea"/>
                <a:ea typeface="+mj-ea"/>
              </a:rPr>
              <a:t>Debian GNU/Linux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7CB983-D00E-4A2E-8B98-7F0468E5C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1" y="1524602"/>
            <a:ext cx="4459013" cy="33442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DD8910-D096-4E6A-89A2-945497860A81}"/>
              </a:ext>
            </a:extLst>
          </p:cNvPr>
          <p:cNvSpPr txBox="1"/>
          <p:nvPr/>
        </p:nvSpPr>
        <p:spPr>
          <a:xfrm>
            <a:off x="5894526" y="1034469"/>
            <a:ext cx="3925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 </a:t>
            </a:r>
            <a:r>
              <a:rPr lang="zh-CN" altLang="en-US" sz="2000" b="1" dirty="0"/>
              <a:t>易于使用。</a:t>
            </a:r>
          </a:p>
          <a:p>
            <a:r>
              <a:rPr lang="en-US" altLang="zh-CN" sz="2000" b="1" dirty="0"/>
              <a:t>2.  </a:t>
            </a:r>
            <a:r>
              <a:rPr lang="zh-CN" altLang="en-US" sz="2000" b="1" dirty="0"/>
              <a:t>非常稳定。</a:t>
            </a:r>
          </a:p>
          <a:p>
            <a:br>
              <a:rPr lang="zh-CN" altLang="en-US" sz="2000" b="1" dirty="0"/>
            </a:b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627CB2-169D-47F2-9ED7-9A0CA5EE0D10}"/>
              </a:ext>
            </a:extLst>
          </p:cNvPr>
          <p:cNvSpPr txBox="1"/>
          <p:nvPr/>
        </p:nvSpPr>
        <p:spPr>
          <a:xfrm>
            <a:off x="5926946" y="2301766"/>
            <a:ext cx="55809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Debian </a:t>
            </a:r>
            <a:r>
              <a:rPr lang="zh-CN" altLang="en-US" dirty="0"/>
              <a:t>用 </a:t>
            </a:r>
            <a:r>
              <a:rPr lang="en-US" altLang="zh-CN" dirty="0" err="1"/>
              <a:t>Dpkg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Apt </a:t>
            </a:r>
            <a:r>
              <a:rPr lang="zh-CN" altLang="en-US" dirty="0"/>
              <a:t>软件包管理器构建了一个让用户简单易用的工作环境。并且 </a:t>
            </a:r>
            <a:r>
              <a:rPr lang="en-US" altLang="zh-CN" dirty="0"/>
              <a:t>Debian </a:t>
            </a:r>
            <a:r>
              <a:rPr lang="zh-CN" altLang="en-US" dirty="0"/>
              <a:t>是最稳定的 </a:t>
            </a:r>
            <a:r>
              <a:rPr lang="en-US" altLang="zh-CN" dirty="0"/>
              <a:t>Linux </a:t>
            </a:r>
            <a:r>
              <a:rPr lang="zh-CN" altLang="en-US" dirty="0"/>
              <a:t>发行版本之一，这就使得它在很多方面都是一个理想的环境：桌面、服务器、测试、开发。虽然 </a:t>
            </a:r>
            <a:r>
              <a:rPr lang="en-US" altLang="zh-CN" dirty="0"/>
              <a:t>Debian </a:t>
            </a:r>
            <a:r>
              <a:rPr lang="zh-CN" altLang="en-US" dirty="0"/>
              <a:t>相对去年的获胜者 </a:t>
            </a:r>
            <a:r>
              <a:rPr lang="en-US" altLang="zh-CN" dirty="0"/>
              <a:t>Parrot Linux </a:t>
            </a:r>
            <a:r>
              <a:rPr lang="zh-CN" altLang="en-US" dirty="0"/>
              <a:t>可能没有过多的应用程序， 但它很容易添加你用到的应用程序。并且 </a:t>
            </a:r>
            <a:r>
              <a:rPr lang="en-US" altLang="zh-CN" dirty="0"/>
              <a:t>Debian </a:t>
            </a:r>
            <a:r>
              <a:rPr lang="zh-CN" altLang="en-US" dirty="0"/>
              <a:t>也可以安装任何你想要的桌面环境（ </a:t>
            </a:r>
            <a:r>
              <a:rPr lang="en-US" altLang="zh-CN" dirty="0"/>
              <a:t>Cinnamon</a:t>
            </a:r>
            <a:r>
              <a:rPr lang="zh-CN" altLang="en-US" dirty="0"/>
              <a:t>、</a:t>
            </a:r>
            <a:r>
              <a:rPr lang="en-US" altLang="zh-CN" dirty="0"/>
              <a:t>GNOME</a:t>
            </a:r>
            <a:r>
              <a:rPr lang="zh-CN" altLang="en-US" dirty="0"/>
              <a:t>、</a:t>
            </a:r>
            <a:r>
              <a:rPr lang="en-US" altLang="zh-CN" dirty="0"/>
              <a:t>KDE</a:t>
            </a:r>
            <a:r>
              <a:rPr lang="zh-CN" altLang="en-US" dirty="0"/>
              <a:t>、</a:t>
            </a:r>
            <a:r>
              <a:rPr lang="en-US" altLang="zh-CN" dirty="0"/>
              <a:t>LXDE</a:t>
            </a:r>
            <a:r>
              <a:rPr lang="zh-CN" altLang="en-US" dirty="0"/>
              <a:t>、</a:t>
            </a:r>
            <a:r>
              <a:rPr lang="en-US" altLang="zh-CN" dirty="0"/>
              <a:t>Mate </a:t>
            </a:r>
            <a:r>
              <a:rPr lang="zh-CN" altLang="en-US" dirty="0"/>
              <a:t>或者 </a:t>
            </a:r>
            <a:r>
              <a:rPr lang="en-US" altLang="zh-CN" dirty="0" err="1"/>
              <a:t>Xfce</a:t>
            </a:r>
            <a:r>
              <a:rPr lang="en-US" altLang="zh-CN" dirty="0"/>
              <a:t> </a:t>
            </a:r>
            <a:r>
              <a:rPr lang="zh-CN" altLang="en-US" dirty="0"/>
              <a:t>），你可以完全随心所欲的选择桌面。</a:t>
            </a:r>
          </a:p>
          <a:p>
            <a:br>
              <a:rPr lang="zh-CN" altLang="en-US" dirty="0"/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E29FED-1DF3-45D2-A4DC-EBAFB19B6B11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266426" y="5383212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18926" y="5414962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71538" y="5651499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48488" y="56165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2461938" y="6107112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1682476" y="5711824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2826" y="3667124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712513" y="4605337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18951" y="6508749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E3172-6566-42B6-9612-D4FBACE2484B}"/>
              </a:ext>
            </a:extLst>
          </p:cNvPr>
          <p:cNvSpPr txBox="1"/>
          <p:nvPr/>
        </p:nvSpPr>
        <p:spPr>
          <a:xfrm>
            <a:off x="498201" y="219076"/>
            <a:ext cx="5352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最受欢迎发行版之一：</a:t>
            </a:r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ubuntu</a:t>
            </a:r>
            <a:endParaRPr lang="en-US" altLang="zh-CN" sz="3600" b="1" dirty="0"/>
          </a:p>
          <a:p>
            <a:endParaRPr lang="zh-CN" altLang="en-US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AutoShape 2" descr="https://vanilla.futurecdn.net/techradar/media/img/missing-image.svg">
            <a:extLst>
              <a:ext uri="{FF2B5EF4-FFF2-40B4-BE49-F238E27FC236}">
                <a16:creationId xmlns:a16="http://schemas.microsoft.com/office/drawing/2014/main" id="{8DB3C736-B1AF-410B-B70A-9005994906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D6DC74-4A7B-4089-A79B-58377CD3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9" y="1536700"/>
            <a:ext cx="5368576" cy="3014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2C2B6C-976B-4159-A693-791376CC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74" y="550479"/>
            <a:ext cx="5800725" cy="129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F34178-7A95-4D5B-8BEA-EF8791ABD00D}"/>
              </a:ext>
            </a:extLst>
          </p:cNvPr>
          <p:cNvSpPr txBox="1"/>
          <p:nvPr/>
        </p:nvSpPr>
        <p:spPr>
          <a:xfrm>
            <a:off x="6156434" y="1978572"/>
            <a:ext cx="49740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1.</a:t>
            </a:r>
            <a:r>
              <a:rPr lang="zh-CN" altLang="en-US" sz="2000" dirty="0">
                <a:latin typeface="+mn-ea"/>
                <a:ea typeface="+mn-ea"/>
              </a:rPr>
              <a:t>新手非常方便</a:t>
            </a:r>
          </a:p>
          <a:p>
            <a:r>
              <a:rPr lang="en-US" altLang="zh-CN" sz="2000" dirty="0">
                <a:latin typeface="+mn-ea"/>
                <a:ea typeface="+mn-ea"/>
              </a:rPr>
              <a:t>2.LTS</a:t>
            </a:r>
            <a:r>
              <a:rPr lang="zh-CN" altLang="en-US" sz="2000" dirty="0">
                <a:latin typeface="+mn-ea"/>
                <a:ea typeface="+mn-ea"/>
              </a:rPr>
              <a:t>版本的安全性和稳定性</a:t>
            </a:r>
          </a:p>
          <a:p>
            <a:r>
              <a:rPr lang="en-US" altLang="zh-CN" sz="2000" dirty="0">
                <a:latin typeface="+mn-ea"/>
                <a:ea typeface="+mn-ea"/>
              </a:rPr>
              <a:t>3.Lubuntu</a:t>
            </a:r>
            <a:r>
              <a:rPr lang="zh-CN" altLang="en-US" sz="2000" dirty="0">
                <a:latin typeface="+mn-ea"/>
                <a:ea typeface="+mn-ea"/>
              </a:rPr>
              <a:t>旋转非常适合功能不足的</a:t>
            </a:r>
            <a:r>
              <a:rPr lang="en-US" altLang="zh-CN" sz="2000" dirty="0">
                <a:latin typeface="+mn-ea"/>
                <a:ea typeface="+mn-ea"/>
              </a:rPr>
              <a:t>PC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/>
              <a:t>Ubuntu</a:t>
            </a:r>
            <a:r>
              <a:rPr lang="zh-CN" altLang="en-US" dirty="0"/>
              <a:t>基于</a:t>
            </a:r>
            <a:r>
              <a:rPr lang="en-US" altLang="zh-CN" dirty="0"/>
              <a:t>Debian</a:t>
            </a:r>
            <a:r>
              <a:rPr lang="zh-CN" altLang="en-US" dirty="0"/>
              <a:t>发行版和</a:t>
            </a:r>
            <a:r>
              <a:rPr lang="en-US" altLang="zh-CN" dirty="0">
                <a:hlinkClick r:id="rId4"/>
              </a:rPr>
              <a:t>GNOME</a:t>
            </a:r>
            <a:r>
              <a:rPr lang="zh-CN" altLang="en-US" dirty="0"/>
              <a:t>桌面环境，而从</a:t>
            </a:r>
            <a:r>
              <a:rPr lang="en-US" altLang="zh-CN" dirty="0"/>
              <a:t>11.04</a:t>
            </a:r>
            <a:r>
              <a:rPr lang="zh-CN" altLang="en-US" dirty="0"/>
              <a:t>版起，</a:t>
            </a:r>
            <a:r>
              <a:rPr lang="en-US" altLang="zh-CN" dirty="0"/>
              <a:t>Ubuntu</a:t>
            </a:r>
            <a:r>
              <a:rPr lang="zh-CN" altLang="en-US" dirty="0"/>
              <a:t>发行版放弃了</a:t>
            </a:r>
            <a:r>
              <a:rPr lang="en-US" altLang="zh-CN" dirty="0"/>
              <a:t>Gnome</a:t>
            </a:r>
            <a:r>
              <a:rPr lang="zh-CN" altLang="en-US" dirty="0"/>
              <a:t>桌面环境，改为</a:t>
            </a:r>
            <a:r>
              <a:rPr lang="en-US" altLang="zh-CN" dirty="0">
                <a:hlinkClick r:id="rId5"/>
              </a:rPr>
              <a:t>Unity</a:t>
            </a:r>
            <a:r>
              <a:rPr lang="zh-CN" altLang="en-US" dirty="0"/>
              <a:t>，与</a:t>
            </a:r>
            <a:r>
              <a:rPr lang="en-US" altLang="zh-CN" dirty="0"/>
              <a:t>Debian</a:t>
            </a:r>
            <a:r>
              <a:rPr lang="zh-CN" altLang="en-US" dirty="0"/>
              <a:t>的不同在于它每</a:t>
            </a:r>
            <a:r>
              <a:rPr lang="en-US" altLang="zh-CN" dirty="0"/>
              <a:t>6</a:t>
            </a:r>
            <a:r>
              <a:rPr lang="zh-CN" altLang="en-US" dirty="0"/>
              <a:t>个月会发布一个新版本。</a:t>
            </a:r>
            <a:r>
              <a:rPr lang="en-US" altLang="zh-CN" dirty="0"/>
              <a:t>Ubuntu</a:t>
            </a:r>
            <a:r>
              <a:rPr lang="zh-CN" altLang="en-US" dirty="0"/>
              <a:t>的目标在于为一般用户提供一个最新的、同时又相当稳定的主要由</a:t>
            </a:r>
            <a:r>
              <a:rPr lang="zh-CN" altLang="en-US" dirty="0">
                <a:hlinkClick r:id="rId6"/>
              </a:rPr>
              <a:t>自由软件</a:t>
            </a:r>
            <a:r>
              <a:rPr lang="zh-CN" altLang="en-US" dirty="0"/>
              <a:t>构建而成的操作系统。</a:t>
            </a:r>
            <a:r>
              <a:rPr lang="en-US" altLang="zh-CN" dirty="0"/>
              <a:t>Ubuntu</a:t>
            </a:r>
            <a:r>
              <a:rPr lang="zh-CN" altLang="en-US" dirty="0"/>
              <a:t>具有庞大的社区力量，用户可以方便地从社区获得帮助。</a:t>
            </a:r>
            <a:r>
              <a:rPr lang="zh-CN" altLang="en-US" baseline="30000" dirty="0"/>
              <a:t> </a:t>
            </a:r>
            <a:r>
              <a:rPr lang="en-US" altLang="zh-CN" baseline="30000" dirty="0"/>
              <a:t>[3]</a:t>
            </a:r>
            <a:r>
              <a:rPr lang="zh-CN" altLang="en-US" dirty="0"/>
              <a:t> </a:t>
            </a:r>
            <a:r>
              <a:rPr lang="en-US" altLang="zh-CN" dirty="0"/>
              <a:t>Ubuntu</a:t>
            </a:r>
            <a:r>
              <a:rPr lang="zh-CN" altLang="en-US" dirty="0"/>
              <a:t>对</a:t>
            </a:r>
            <a:r>
              <a:rPr lang="en-US" altLang="zh-CN" dirty="0">
                <a:hlinkClick r:id="rId7"/>
              </a:rPr>
              <a:t>GNU/Linux</a:t>
            </a:r>
            <a:r>
              <a:rPr lang="zh-CN" altLang="en-US" dirty="0"/>
              <a:t>的普及特别是桌面普及作出了巨大贡献，由此使更多人共享开源的成果与精彩。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FF08FC-FC18-4274-B4CF-35411B9342ED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38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266426" y="5383212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218926" y="5414962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71538" y="5651499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48488" y="56165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2461938" y="6107112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1682476" y="5711824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2826" y="3667124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712513" y="4605337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18951" y="6508749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E3172-6566-42B6-9612-D4FBACE2484B}"/>
              </a:ext>
            </a:extLst>
          </p:cNvPr>
          <p:cNvSpPr txBox="1"/>
          <p:nvPr/>
        </p:nvSpPr>
        <p:spPr>
          <a:xfrm>
            <a:off x="583324" y="465083"/>
            <a:ext cx="53523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5.</a:t>
            </a:r>
            <a:r>
              <a:rPr lang="zh-CN" altLang="en-US" sz="2800" b="1" dirty="0">
                <a:latin typeface="+mj-ea"/>
                <a:ea typeface="+mj-ea"/>
              </a:rPr>
              <a:t>发展最快的发行版：</a:t>
            </a:r>
            <a:endParaRPr lang="en-US" altLang="zh-CN" sz="2800" b="1" dirty="0">
              <a:latin typeface="+mj-ea"/>
              <a:ea typeface="+mj-ea"/>
            </a:endParaRPr>
          </a:p>
          <a:p>
            <a:r>
              <a:rPr lang="en-US" altLang="zh-CN" sz="2800" b="1" dirty="0" err="1">
                <a:latin typeface="+mj-ea"/>
                <a:ea typeface="+mj-ea"/>
              </a:rPr>
              <a:t>Manjaro</a:t>
            </a:r>
            <a:r>
              <a:rPr lang="en-US" altLang="zh-CN" sz="2800" b="1" dirty="0">
                <a:latin typeface="+mj-ea"/>
                <a:ea typeface="+mj-ea"/>
              </a:rPr>
              <a:t> Linux</a:t>
            </a:r>
          </a:p>
          <a:p>
            <a:endParaRPr lang="en-US" altLang="zh-CN" b="1" dirty="0"/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3B95F7-E35B-4395-9796-A8C7189E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" y="1580138"/>
            <a:ext cx="4339895" cy="24411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1871C5-E481-487C-A88E-722E886FF842}"/>
              </a:ext>
            </a:extLst>
          </p:cNvPr>
          <p:cNvSpPr txBox="1"/>
          <p:nvPr/>
        </p:nvSpPr>
        <p:spPr>
          <a:xfrm>
            <a:off x="6227379" y="1466193"/>
            <a:ext cx="5381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Manjaro</a:t>
            </a:r>
            <a:r>
              <a:rPr lang="en-US" altLang="zh-CN" dirty="0"/>
              <a:t> Linux</a:t>
            </a:r>
            <a:r>
              <a:rPr lang="zh-CN" altLang="en-US" dirty="0"/>
              <a:t>是一个基于</a:t>
            </a:r>
            <a:r>
              <a:rPr lang="en-US" altLang="zh-CN" dirty="0"/>
              <a:t>Arch Linux</a:t>
            </a:r>
            <a:r>
              <a:rPr lang="zh-CN" altLang="en-US" dirty="0"/>
              <a:t>的发行版。纵观所有 </a:t>
            </a:r>
            <a:r>
              <a:rPr lang="en-US" altLang="zh-CN" dirty="0"/>
              <a:t>Linux </a:t>
            </a:r>
            <a:r>
              <a:rPr lang="zh-CN" altLang="en-US" dirty="0"/>
              <a:t>论坛，这两年热度最高、窜升最快的可能就是它了，毕竟继承了 </a:t>
            </a:r>
            <a:r>
              <a:rPr lang="en-US" altLang="zh-CN" dirty="0"/>
              <a:t>Arch Linux </a:t>
            </a:r>
            <a:r>
              <a:rPr lang="zh-CN" altLang="en-US" dirty="0"/>
              <a:t>的强大衣钵。它的一些显著特性包括：</a:t>
            </a:r>
            <a:r>
              <a:rPr lang="zh-CN" altLang="en-US" b="1" i="1" dirty="0"/>
              <a:t>一份直观的安装程序、自动硬件检测、稳定的滚动式发布模式、对安装多个内核的支持、用于管理图形卡的特别</a:t>
            </a:r>
            <a:r>
              <a:rPr lang="en-US" altLang="zh-CN" b="1" i="1" dirty="0"/>
              <a:t>Bash</a:t>
            </a:r>
            <a:r>
              <a:rPr lang="zh-CN" altLang="en-US" b="1" i="1" dirty="0"/>
              <a:t>脚本、高度的桌面可配置性</a:t>
            </a:r>
            <a:r>
              <a:rPr lang="zh-CN" altLang="en-US" dirty="0"/>
              <a:t>。</a:t>
            </a:r>
            <a:r>
              <a:rPr lang="en-US" altLang="zh-CN" dirty="0" err="1"/>
              <a:t>Manjaro</a:t>
            </a:r>
            <a:r>
              <a:rPr lang="en-US" altLang="zh-CN" dirty="0"/>
              <a:t> Linux </a:t>
            </a:r>
            <a:r>
              <a:rPr lang="zh-CN" altLang="en-US" dirty="0"/>
              <a:t>提供 </a:t>
            </a:r>
            <a:r>
              <a:rPr lang="en-US" altLang="zh-CN" dirty="0" err="1"/>
              <a:t>Xfce</a:t>
            </a:r>
            <a:r>
              <a:rPr lang="en-US" altLang="zh-CN" dirty="0"/>
              <a:t> </a:t>
            </a:r>
            <a:r>
              <a:rPr lang="zh-CN" altLang="en-US" dirty="0"/>
              <a:t>桌面作为默认选项，用户还可以获得社区支持的</a:t>
            </a:r>
            <a:r>
              <a:rPr lang="en-US" altLang="zh-CN" dirty="0"/>
              <a:t>GNOME 3/Cinnamon</a:t>
            </a:r>
            <a:r>
              <a:rPr lang="zh-CN" altLang="en-US" dirty="0"/>
              <a:t>及</a:t>
            </a:r>
            <a:r>
              <a:rPr lang="en-US" altLang="zh-CN" dirty="0"/>
              <a:t>KDE</a:t>
            </a:r>
            <a:r>
              <a:rPr lang="zh-CN" altLang="en-US" dirty="0"/>
              <a:t>版本。</a:t>
            </a:r>
            <a:r>
              <a:rPr lang="en-US" altLang="zh-CN" dirty="0" err="1"/>
              <a:t>Manjaro</a:t>
            </a:r>
            <a:r>
              <a:rPr lang="en-US" altLang="zh-CN" dirty="0"/>
              <a:t> </a:t>
            </a:r>
            <a:r>
              <a:rPr lang="zh-CN" altLang="en-US" dirty="0"/>
              <a:t>社区也很活跃，还可以一键安装大量丰富的软件包，包括 </a:t>
            </a:r>
            <a:r>
              <a:rPr lang="en-US" altLang="zh-CN" dirty="0"/>
              <a:t>Android Studio</a:t>
            </a:r>
            <a:r>
              <a:rPr lang="zh-CN" altLang="en-US" dirty="0"/>
              <a:t>、拼音输入法、网易云音乐等等，可以说是相当强大了。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FEF8F7-BB38-4C15-ADA0-6503F5EFFB5E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67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0446347-BA34-4AC3-967C-D33CA4D01DA1}"/>
              </a:ext>
            </a:extLst>
          </p:cNvPr>
          <p:cNvSpPr/>
          <p:nvPr/>
        </p:nvSpPr>
        <p:spPr>
          <a:xfrm rot="10800000">
            <a:off x="5283200" y="6484938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A8E1D0E-7371-4A53-9713-35B21FE0D81D}"/>
              </a:ext>
            </a:extLst>
          </p:cNvPr>
          <p:cNvSpPr/>
          <p:nvPr/>
        </p:nvSpPr>
        <p:spPr>
          <a:xfrm rot="10800000">
            <a:off x="4903788" y="5884863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FF590F5-2933-4243-980E-5AAFD4246C5E}"/>
              </a:ext>
            </a:extLst>
          </p:cNvPr>
          <p:cNvSpPr/>
          <p:nvPr/>
        </p:nvSpPr>
        <p:spPr>
          <a:xfrm rot="10800000">
            <a:off x="2100075" y="3578582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95C1DBC-8BFE-481D-835C-4D74235B1DFA}"/>
              </a:ext>
            </a:extLst>
          </p:cNvPr>
          <p:cNvSpPr/>
          <p:nvPr/>
        </p:nvSpPr>
        <p:spPr>
          <a:xfrm rot="10800000">
            <a:off x="2523937" y="3322994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C7E2F7-8131-472B-967A-EF5E3FF70296}"/>
              </a:ext>
            </a:extLst>
          </p:cNvPr>
          <p:cNvSpPr/>
          <p:nvPr/>
        </p:nvSpPr>
        <p:spPr>
          <a:xfrm rot="10800000">
            <a:off x="7055389" y="1539545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B212F9-1842-4BA0-AA62-E122B88D6EB9}"/>
              </a:ext>
            </a:extLst>
          </p:cNvPr>
          <p:cNvSpPr/>
          <p:nvPr/>
        </p:nvSpPr>
        <p:spPr>
          <a:xfrm rot="247877" flipH="1">
            <a:off x="5915025" y="6796088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1E6305D-9059-4689-90BC-5361526AAEAD}"/>
              </a:ext>
            </a:extLst>
          </p:cNvPr>
          <p:cNvSpPr/>
          <p:nvPr/>
        </p:nvSpPr>
        <p:spPr>
          <a:xfrm rot="10800000">
            <a:off x="7226962" y="441469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2DE2F6-F0B1-4551-B30B-D6EFA2B7B09D}"/>
              </a:ext>
            </a:extLst>
          </p:cNvPr>
          <p:cNvSpPr/>
          <p:nvPr/>
        </p:nvSpPr>
        <p:spPr>
          <a:xfrm rot="10800000">
            <a:off x="5722938" y="6953250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5FCC77-9BA2-47DF-A850-BAFBDDB79A23}"/>
              </a:ext>
            </a:extLst>
          </p:cNvPr>
          <p:cNvGrpSpPr>
            <a:grpSpLocks/>
          </p:cNvGrpSpPr>
          <p:nvPr/>
        </p:nvGrpSpPr>
        <p:grpSpPr bwMode="auto">
          <a:xfrm>
            <a:off x="4166640" y="1549900"/>
            <a:ext cx="3311525" cy="3576599"/>
            <a:chOff x="5591459" y="2770428"/>
            <a:chExt cx="1368690" cy="147795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17A434F-D866-4F8B-9ACB-8CFD18FC58C7}"/>
                </a:ext>
              </a:extLst>
            </p:cNvPr>
            <p:cNvSpPr/>
            <p:nvPr/>
          </p:nvSpPr>
          <p:spPr bwMode="auto">
            <a:xfrm>
              <a:off x="5591459" y="2770428"/>
              <a:ext cx="1368690" cy="1368419"/>
            </a:xfrm>
            <a:prstGeom prst="ellipse">
              <a:avLst/>
            </a:prstGeom>
            <a:solidFill>
              <a:srgbClr val="76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68A554D-E07C-4792-8408-18DBA140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65C4CE-531F-45A8-AD1A-0CBF8BA7E3B3}"/>
              </a:ext>
            </a:extLst>
          </p:cNvPr>
          <p:cNvGrpSpPr>
            <a:grpSpLocks/>
          </p:cNvGrpSpPr>
          <p:nvPr/>
        </p:nvGrpSpPr>
        <p:grpSpPr bwMode="auto">
          <a:xfrm>
            <a:off x="3111771" y="3493899"/>
            <a:ext cx="1176338" cy="1085850"/>
            <a:chOff x="5231859" y="1684578"/>
            <a:chExt cx="1177200" cy="1085850"/>
          </a:xfrm>
        </p:grpSpPr>
        <p:grpSp>
          <p:nvGrpSpPr>
            <p:cNvPr id="16" name="组合 10">
              <a:extLst>
                <a:ext uri="{FF2B5EF4-FFF2-40B4-BE49-F238E27FC236}">
                  <a16:creationId xmlns:a16="http://schemas.microsoft.com/office/drawing/2014/main" id="{D18B4C3A-904A-42F1-BC0A-B7126966E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4002" y="1684578"/>
              <a:ext cx="1085057" cy="1085850"/>
              <a:chOff x="1277143" y="1504950"/>
              <a:chExt cx="1085057" cy="108585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95C4EA5-8A7E-42F8-B19A-18144C8E42F3}"/>
                  </a:ext>
                </a:extLst>
              </p:cNvPr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文本框 6">
                <a:extLst>
                  <a:ext uri="{FF2B5EF4-FFF2-40B4-BE49-F238E27FC236}">
                    <a16:creationId xmlns:a16="http://schemas.microsoft.com/office/drawing/2014/main" id="{4CAB7923-1734-4984-809B-9B2A4A4A0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843" y="1586210"/>
                <a:ext cx="18486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C905FEF-EB56-468E-A410-B75984666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07B984B4-77CA-42B7-8C92-4FCC2C80F069}"/>
              </a:ext>
            </a:extLst>
          </p:cNvPr>
          <p:cNvSpPr/>
          <p:nvPr/>
        </p:nvSpPr>
        <p:spPr>
          <a:xfrm rot="10800000">
            <a:off x="6264275" y="5197475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D6B4EE-C946-40CA-A0BA-EC81C5FC8961}"/>
              </a:ext>
            </a:extLst>
          </p:cNvPr>
          <p:cNvSpPr/>
          <p:nvPr/>
        </p:nvSpPr>
        <p:spPr>
          <a:xfrm rot="10800000">
            <a:off x="7711361" y="2431413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C1511AD-1023-482E-8B8A-2D6BC1A7F36D}"/>
              </a:ext>
            </a:extLst>
          </p:cNvPr>
          <p:cNvSpPr/>
          <p:nvPr/>
        </p:nvSpPr>
        <p:spPr>
          <a:xfrm rot="10800000">
            <a:off x="6896100" y="5073650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E4BDA3C-9B76-4766-9FD2-6F131373E36E}"/>
              </a:ext>
            </a:extLst>
          </p:cNvPr>
          <p:cNvSpPr>
            <a:spLocks/>
          </p:cNvSpPr>
          <p:nvPr/>
        </p:nvSpPr>
        <p:spPr bwMode="auto">
          <a:xfrm rot="382501">
            <a:off x="4564795" y="1223629"/>
            <a:ext cx="1565830" cy="573626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0A92B60-6FFF-4CDD-B76B-87D75AC77EEA}"/>
              </a:ext>
            </a:extLst>
          </p:cNvPr>
          <p:cNvSpPr>
            <a:spLocks/>
          </p:cNvSpPr>
          <p:nvPr/>
        </p:nvSpPr>
        <p:spPr bwMode="auto">
          <a:xfrm rot="382501">
            <a:off x="4155690" y="638558"/>
            <a:ext cx="2610238" cy="845895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A63E990F-209A-4FDF-849F-DDE49D3E6702}"/>
              </a:ext>
            </a:extLst>
          </p:cNvPr>
          <p:cNvSpPr>
            <a:spLocks/>
          </p:cNvSpPr>
          <p:nvPr/>
        </p:nvSpPr>
        <p:spPr bwMode="auto">
          <a:xfrm rot="382501">
            <a:off x="3963341" y="46647"/>
            <a:ext cx="4969131" cy="164873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77937C33-AC05-485F-83FE-D348FA424223}"/>
              </a:ext>
            </a:extLst>
          </p:cNvPr>
          <p:cNvSpPr>
            <a:spLocks/>
          </p:cNvSpPr>
          <p:nvPr/>
        </p:nvSpPr>
        <p:spPr bwMode="auto">
          <a:xfrm rot="382501">
            <a:off x="4243106" y="-636209"/>
            <a:ext cx="4694369" cy="1407885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A80DEA-0C2F-4398-9797-94A6AD5FFADA}"/>
              </a:ext>
            </a:extLst>
          </p:cNvPr>
          <p:cNvGrpSpPr>
            <a:grpSpLocks/>
          </p:cNvGrpSpPr>
          <p:nvPr/>
        </p:nvGrpSpPr>
        <p:grpSpPr bwMode="auto">
          <a:xfrm>
            <a:off x="5523656" y="3598563"/>
            <a:ext cx="2562328" cy="2820936"/>
            <a:chOff x="4458125" y="1765838"/>
            <a:chExt cx="1500443" cy="1650669"/>
          </a:xfrm>
        </p:grpSpPr>
        <p:grpSp>
          <p:nvGrpSpPr>
            <p:cNvPr id="28" name="组合 10">
              <a:extLst>
                <a:ext uri="{FF2B5EF4-FFF2-40B4-BE49-F238E27FC236}">
                  <a16:creationId xmlns:a16="http://schemas.microsoft.com/office/drawing/2014/main" id="{3E1FC014-82E3-4289-860D-E03EFD33A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125" y="1765838"/>
              <a:ext cx="1500443" cy="1615583"/>
              <a:chOff x="411266" y="1586210"/>
              <a:chExt cx="1500443" cy="161558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BCA339-2FD4-4EA0-A30E-28A12FF1C976}"/>
                  </a:ext>
                </a:extLst>
              </p:cNvPr>
              <p:cNvSpPr/>
              <p:nvPr/>
            </p:nvSpPr>
            <p:spPr>
              <a:xfrm>
                <a:off x="411266" y="2115943"/>
                <a:ext cx="1085057" cy="1085850"/>
              </a:xfrm>
              <a:prstGeom prst="ellipse">
                <a:avLst/>
              </a:prstGeom>
              <a:solidFill>
                <a:srgbClr val="EB75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文本框 6">
                <a:extLst>
                  <a:ext uri="{FF2B5EF4-FFF2-40B4-BE49-F238E27FC236}">
                    <a16:creationId xmlns:a16="http://schemas.microsoft.com/office/drawing/2014/main" id="{CD3981A1-D8EC-4E0F-A1A6-9687157B6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6843" y="1586210"/>
                <a:ext cx="18486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1B83D25-A231-4909-9021-103933AA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4491823" y="2396630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7DCC348-7C11-4EDD-B85E-31EE47A31605}"/>
              </a:ext>
            </a:extLst>
          </p:cNvPr>
          <p:cNvSpPr txBox="1"/>
          <p:nvPr/>
        </p:nvSpPr>
        <p:spPr>
          <a:xfrm>
            <a:off x="4403382" y="2512839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9542" y="3731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786FCA-32C6-4DF3-9398-FB2BEB704350}"/>
              </a:ext>
            </a:extLst>
          </p:cNvPr>
          <p:cNvSpPr/>
          <p:nvPr/>
        </p:nvSpPr>
        <p:spPr>
          <a:xfrm>
            <a:off x="9420554" y="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027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22776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52381" y="1491796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591175" y="2770188"/>
            <a:ext cx="1368425" cy="1477962"/>
            <a:chOff x="5591459" y="2770428"/>
            <a:chExt cx="1368690" cy="1477955"/>
          </a:xfrm>
        </p:grpSpPr>
        <p:grpSp>
          <p:nvGrpSpPr>
            <p:cNvPr id="7229" name="组合 11"/>
            <p:cNvGrpSpPr>
              <a:grpSpLocks/>
            </p:cNvGrpSpPr>
            <p:nvPr/>
          </p:nvGrpSpPr>
          <p:grpSpPr bwMode="auto">
            <a:xfrm>
              <a:off x="5591459" y="2770428"/>
              <a:ext cx="1368690" cy="1368419"/>
              <a:chOff x="6096000" y="1504950"/>
              <a:chExt cx="1085850" cy="108563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71343" y="1586210"/>
                <a:ext cx="935166" cy="879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02</a:t>
                </a:r>
                <a:endParaRPr lang="zh-CN" altLang="en-US" sz="6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>
              <a:grpSpLocks/>
            </p:cNvGrpSpPr>
            <p:nvPr/>
          </p:nvGrpSpPr>
          <p:grpSpPr bwMode="auto">
            <a:xfrm>
              <a:off x="5324002" y="1684578"/>
              <a:ext cx="1085057" cy="1085850"/>
              <a:chOff x="1277143" y="1504950"/>
              <a:chExt cx="1085057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21019" y="1586210"/>
                <a:ext cx="99651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01</a:t>
                </a:r>
                <a:endParaRPr lang="zh-CN" altLang="en-US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905375" y="3916363"/>
            <a:ext cx="1531938" cy="1531937"/>
            <a:chOff x="4905512" y="3916438"/>
            <a:chExt cx="1531210" cy="1531210"/>
          </a:xfrm>
        </p:grpSpPr>
        <p:grpSp>
          <p:nvGrpSpPr>
            <p:cNvPr id="7221" name="组合 13"/>
            <p:cNvGrpSpPr>
              <a:grpSpLocks/>
            </p:cNvGrpSpPr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34548" y="5175970"/>
                <a:ext cx="769449" cy="719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741988" y="5356225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>
              <a:grpSpLocks/>
            </p:cNvGrpSpPr>
            <p:nvPr/>
          </p:nvGrpSpPr>
          <p:grpSpPr bwMode="auto">
            <a:xfrm>
              <a:off x="5741798" y="5365724"/>
              <a:ext cx="1086231" cy="1087275"/>
              <a:chOff x="6099500" y="4990436"/>
              <a:chExt cx="1086231" cy="108727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44358" y="5072360"/>
                <a:ext cx="996136" cy="923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435725" y="494030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49225" y="1653271"/>
            <a:ext cx="11761788" cy="4350653"/>
            <a:chOff x="149471" y="1652738"/>
            <a:chExt cx="11761547" cy="4351688"/>
          </a:xfrm>
        </p:grpSpPr>
        <p:grpSp>
          <p:nvGrpSpPr>
            <p:cNvPr id="7197" name="组合 213"/>
            <p:cNvGrpSpPr>
              <a:grpSpLocks/>
            </p:cNvGrpSpPr>
            <p:nvPr/>
          </p:nvGrpSpPr>
          <p:grpSpPr bwMode="auto">
            <a:xfrm>
              <a:off x="411404" y="1652738"/>
              <a:ext cx="4767164" cy="584915"/>
              <a:chOff x="411404" y="1652738"/>
              <a:chExt cx="4767164" cy="584915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1817436" y="1652738"/>
                <a:ext cx="2908240" cy="58491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Linux</a:t>
                </a:r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历史</a:t>
                </a:r>
              </a:p>
            </p:txBody>
          </p:sp>
        </p:grpSp>
        <p:grpSp>
          <p:nvGrpSpPr>
            <p:cNvPr id="7198" name="组合 214"/>
            <p:cNvGrpSpPr>
              <a:grpSpLocks/>
            </p:cNvGrpSpPr>
            <p:nvPr/>
          </p:nvGrpSpPr>
          <p:grpSpPr bwMode="auto">
            <a:xfrm>
              <a:off x="149471" y="3781399"/>
              <a:ext cx="4767165" cy="584914"/>
              <a:chOff x="410332" y="1643086"/>
              <a:chExt cx="4767165" cy="584914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410332" y="220678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1915072" y="1643086"/>
                <a:ext cx="2907516" cy="5849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发行版介绍</a:t>
                </a:r>
              </a:p>
            </p:txBody>
          </p:sp>
        </p:grpSp>
        <p:grpSp>
          <p:nvGrpSpPr>
            <p:cNvPr id="7199" name="组合 219"/>
            <p:cNvGrpSpPr>
              <a:grpSpLocks/>
            </p:cNvGrpSpPr>
            <p:nvPr/>
          </p:nvGrpSpPr>
          <p:grpSpPr bwMode="auto">
            <a:xfrm>
              <a:off x="7143853" y="2928837"/>
              <a:ext cx="4767165" cy="584915"/>
              <a:chOff x="410846" y="1665322"/>
              <a:chExt cx="4767165" cy="584915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410846" y="22066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1100344" y="1665322"/>
                <a:ext cx="2907516" cy="58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dirty="0" err="1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os</a:t>
                </a:r>
                <a:r>
                  <a:rPr lang="zh-CN" altLang="en-US" sz="32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选择</a:t>
                </a:r>
              </a:p>
            </p:txBody>
          </p:sp>
        </p:grpSp>
        <p:grpSp>
          <p:nvGrpSpPr>
            <p:cNvPr id="7200" name="组合 224"/>
            <p:cNvGrpSpPr>
              <a:grpSpLocks/>
            </p:cNvGrpSpPr>
            <p:nvPr/>
          </p:nvGrpSpPr>
          <p:grpSpPr bwMode="auto">
            <a:xfrm>
              <a:off x="6980344" y="5408336"/>
              <a:ext cx="4767165" cy="596090"/>
              <a:chOff x="410413" y="1610981"/>
              <a:chExt cx="4767165" cy="596090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10413" y="220707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940813" y="1610981"/>
                <a:ext cx="2907516" cy="591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>
                  <a:buNone/>
                </a:pPr>
                <a:r>
                  <a:rPr lang="zh-CN" altLang="en-US" sz="3600" b="1" dirty="0"/>
                  <a:t>安装示例</a:t>
                </a: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F936F5BB-7198-49B4-BB72-B7D17E237E7F}"/>
              </a:ext>
            </a:extLst>
          </p:cNvPr>
          <p:cNvSpPr>
            <a:spLocks/>
          </p:cNvSpPr>
          <p:nvPr/>
        </p:nvSpPr>
        <p:spPr bwMode="auto">
          <a:xfrm rot="382501">
            <a:off x="4802863" y="1147960"/>
            <a:ext cx="1565830" cy="573626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22788025-CF7C-4649-B275-B15818644D40}"/>
              </a:ext>
            </a:extLst>
          </p:cNvPr>
          <p:cNvSpPr>
            <a:spLocks/>
          </p:cNvSpPr>
          <p:nvPr/>
        </p:nvSpPr>
        <p:spPr bwMode="auto">
          <a:xfrm rot="382501">
            <a:off x="4340030" y="466227"/>
            <a:ext cx="2610238" cy="845895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EEBD97C9-C34D-45DA-967F-7DD4F3B921E9}"/>
              </a:ext>
            </a:extLst>
          </p:cNvPr>
          <p:cNvSpPr>
            <a:spLocks/>
          </p:cNvSpPr>
          <p:nvPr/>
        </p:nvSpPr>
        <p:spPr bwMode="auto">
          <a:xfrm rot="382501">
            <a:off x="4130548" y="-138379"/>
            <a:ext cx="4969131" cy="164873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876DC134-2F72-47D6-BB46-D3BE9E224169}"/>
              </a:ext>
            </a:extLst>
          </p:cNvPr>
          <p:cNvSpPr>
            <a:spLocks/>
          </p:cNvSpPr>
          <p:nvPr/>
        </p:nvSpPr>
        <p:spPr bwMode="auto">
          <a:xfrm rot="382501">
            <a:off x="4414556" y="-893384"/>
            <a:ext cx="4694369" cy="1407885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8786FCA-32C6-4DF3-9398-FB2BEB704350}"/>
              </a:ext>
            </a:extLst>
          </p:cNvPr>
          <p:cNvSpPr/>
          <p:nvPr/>
        </p:nvSpPr>
        <p:spPr>
          <a:xfrm>
            <a:off x="9469104" y="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562516"/>
            <a:chOff x="277329" y="1093495"/>
            <a:chExt cx="5427948" cy="156258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Linux</a:t>
              </a: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历史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8786FCA-32C6-4DF3-9398-FB2BEB704350}"/>
              </a:ext>
            </a:extLst>
          </p:cNvPr>
          <p:cNvSpPr/>
          <p:nvPr/>
        </p:nvSpPr>
        <p:spPr>
          <a:xfrm>
            <a:off x="9463114" y="-1642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122C48-A817-4FE6-8FB7-35A7FFF8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10" y="110359"/>
            <a:ext cx="9759401" cy="63043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8A5E6C-2279-4FE2-87EF-C8D68F4C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6" y="708377"/>
            <a:ext cx="1609483" cy="749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DE83CB-BF49-44B4-B959-E1BA88D8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1481" y="-344938"/>
            <a:ext cx="3036071" cy="118272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F5D332-1EFB-4C7B-93CF-F90FF4E932D3}"/>
              </a:ext>
            </a:extLst>
          </p:cNvPr>
          <p:cNvSpPr/>
          <p:nvPr/>
        </p:nvSpPr>
        <p:spPr>
          <a:xfrm>
            <a:off x="4524703" y="3105806"/>
            <a:ext cx="259342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AT&amp;T</a:t>
            </a:r>
            <a:r>
              <a:rPr lang="zh-CN" altLang="en-US" sz="2000" b="1" dirty="0">
                <a:solidFill>
                  <a:schemeClr val="tx1"/>
                </a:solidFill>
              </a:rPr>
              <a:t>贝尔实验室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DB33D8-3744-44AB-BBAB-01799D071C8D}"/>
              </a:ext>
            </a:extLst>
          </p:cNvPr>
          <p:cNvSpPr/>
          <p:nvPr/>
        </p:nvSpPr>
        <p:spPr>
          <a:xfrm>
            <a:off x="7796843" y="3025076"/>
            <a:ext cx="1915510" cy="993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Andrew </a:t>
            </a:r>
            <a:r>
              <a:rPr lang="en-US" altLang="zh-CN" sz="2400" b="1" dirty="0" err="1">
                <a:solidFill>
                  <a:schemeClr val="tx1"/>
                </a:solidFill>
              </a:rPr>
              <a:t>S.Tanenbaum</a:t>
            </a:r>
            <a:r>
              <a:rPr lang="zh-CN" altLang="en-US" sz="2400" b="1" dirty="0">
                <a:solidFill>
                  <a:schemeClr val="tx1"/>
                </a:solidFill>
              </a:rPr>
              <a:t>教授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1B0D40-FEF1-428D-AA28-EF25F8A9FAA1}"/>
              </a:ext>
            </a:extLst>
          </p:cNvPr>
          <p:cNvSpPr/>
          <p:nvPr/>
        </p:nvSpPr>
        <p:spPr>
          <a:xfrm>
            <a:off x="9806816" y="3208283"/>
            <a:ext cx="1512825" cy="4326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为了教学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496EFF-3500-40C8-85BA-2CC3723A16D6}"/>
              </a:ext>
            </a:extLst>
          </p:cNvPr>
          <p:cNvSpPr/>
          <p:nvPr/>
        </p:nvSpPr>
        <p:spPr>
          <a:xfrm>
            <a:off x="4682357" y="4018303"/>
            <a:ext cx="259342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Richard Stallman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29755E-28B6-4FEC-86C5-EDBCFE21C311}"/>
              </a:ext>
            </a:extLst>
          </p:cNvPr>
          <p:cNvSpPr/>
          <p:nvPr/>
        </p:nvSpPr>
        <p:spPr>
          <a:xfrm>
            <a:off x="9795656" y="4802777"/>
            <a:ext cx="1757855" cy="5417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Linus Torvalds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CCF16A-63F2-4201-9C90-D9FC0D1F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75" y="0"/>
            <a:ext cx="9897539" cy="65899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8A5E6C-2279-4FE2-87EF-C8D68F4C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6" y="708377"/>
            <a:ext cx="1609483" cy="749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DE83CB-BF49-44B4-B959-E1BA88D8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1481" y="-344938"/>
            <a:ext cx="3036071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D88031-567D-4542-892D-44781EFE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73" y="0"/>
            <a:ext cx="9840909" cy="6518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8A5E6C-2279-4FE2-87EF-C8D68F4C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6" y="708377"/>
            <a:ext cx="1609483" cy="749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DE83CB-BF49-44B4-B959-E1BA88D8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1481" y="-344938"/>
            <a:ext cx="3036071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FCC4B4-58C9-42EE-BA53-8951F7BC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10" y="90651"/>
            <a:ext cx="9938790" cy="66766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8A5E6C-2279-4FE2-87EF-C8D68F4C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6" y="708377"/>
            <a:ext cx="1609483" cy="749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DE83CB-BF49-44B4-B959-E1BA88D8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1481" y="-344938"/>
            <a:ext cx="3036071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259D48-9D1D-4DC0-A4F1-F9FF6D3D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62" y="149774"/>
            <a:ext cx="9838796" cy="63672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8A5E6C-2279-4FE2-87EF-C8D68F4C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6" y="708377"/>
            <a:ext cx="1609483" cy="749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DE83CB-BF49-44B4-B959-E1BA88D8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1481" y="-344938"/>
            <a:ext cx="3036071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768600"/>
            <a:ext cx="6777037" cy="1237079"/>
            <a:chOff x="277329" y="1418946"/>
            <a:chExt cx="5427948" cy="123713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3412" y="1418946"/>
              <a:ext cx="5141865" cy="7079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os</a:t>
              </a:r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</a:t>
              </a:r>
              <a:endPara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94875" y="4327526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CD61FA37-C994-4429-BD18-3A41AF92C1DE}"/>
              </a:ext>
            </a:extLst>
          </p:cNvPr>
          <p:cNvSpPr>
            <a:spLocks/>
          </p:cNvSpPr>
          <p:nvPr/>
        </p:nvSpPr>
        <p:spPr bwMode="auto">
          <a:xfrm rot="382501">
            <a:off x="1652953" y="1335333"/>
            <a:ext cx="2024276" cy="741573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B0A7ECD-5BA9-4C1D-BE4E-785D98DD28DA}"/>
              </a:ext>
            </a:extLst>
          </p:cNvPr>
          <p:cNvSpPr>
            <a:spLocks/>
          </p:cNvSpPr>
          <p:nvPr/>
        </p:nvSpPr>
        <p:spPr bwMode="auto">
          <a:xfrm rot="382501">
            <a:off x="1170684" y="478592"/>
            <a:ext cx="3374467" cy="1093557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37248625-14A0-4A12-BF7F-D26B32E21DB7}"/>
              </a:ext>
            </a:extLst>
          </p:cNvPr>
          <p:cNvSpPr>
            <a:spLocks/>
          </p:cNvSpPr>
          <p:nvPr/>
        </p:nvSpPr>
        <p:spPr bwMode="auto">
          <a:xfrm rot="382501">
            <a:off x="1011285" y="-400910"/>
            <a:ext cx="6424000" cy="2131458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AFFDF04-339E-4AE3-B7BC-AD67E32A8384}"/>
              </a:ext>
            </a:extLst>
          </p:cNvPr>
          <p:cNvSpPr>
            <a:spLocks/>
          </p:cNvSpPr>
          <p:nvPr/>
        </p:nvSpPr>
        <p:spPr bwMode="auto">
          <a:xfrm rot="382501">
            <a:off x="1142751" y="-1322740"/>
            <a:ext cx="6068793" cy="1820088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10">
            <a:extLst>
              <a:ext uri="{FF2B5EF4-FFF2-40B4-BE49-F238E27FC236}">
                <a16:creationId xmlns:a16="http://schemas.microsoft.com/office/drawing/2014/main" id="{0A59D372-7648-45A4-9D52-C24D74DAC30F}"/>
              </a:ext>
            </a:extLst>
          </p:cNvPr>
          <p:cNvGrpSpPr>
            <a:grpSpLocks/>
          </p:cNvGrpSpPr>
          <p:nvPr/>
        </p:nvGrpSpPr>
        <p:grpSpPr bwMode="auto">
          <a:xfrm>
            <a:off x="2047372" y="2390799"/>
            <a:ext cx="1770622" cy="1773214"/>
            <a:chOff x="1277143" y="1504950"/>
            <a:chExt cx="1085057" cy="10858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CC374B7-9913-43C2-AF91-DC8459F1A4BF}"/>
                </a:ext>
              </a:extLst>
            </p:cNvPr>
            <p:cNvSpPr/>
            <p:nvPr/>
          </p:nvSpPr>
          <p:spPr>
            <a:xfrm>
              <a:off x="1277143" y="1504950"/>
              <a:ext cx="1085057" cy="1085850"/>
            </a:xfrm>
            <a:prstGeom prst="ellipse">
              <a:avLst/>
            </a:prstGeom>
            <a:solidFill>
              <a:srgbClr val="C8C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21ADCEF4-3CB3-4BBD-9ADF-8758D2FDC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317" y="1586210"/>
              <a:ext cx="849920" cy="81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5B46A62A-CBD7-483E-B4A1-A15CD79AAF6E}"/>
              </a:ext>
            </a:extLst>
          </p:cNvPr>
          <p:cNvSpPr/>
          <p:nvPr/>
        </p:nvSpPr>
        <p:spPr>
          <a:xfrm>
            <a:off x="9517773" y="14580"/>
            <a:ext cx="3093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CDUT</a:t>
            </a:r>
            <a:r>
              <a:rPr lang="zh-CN" altLang="en-US" sz="2400" b="1" cap="none" spc="0" dirty="0">
                <a:ln/>
                <a:solidFill>
                  <a:srgbClr val="0070C0"/>
                </a:solidFill>
                <a:effectLst/>
                <a:latin typeface="+mj-ea"/>
                <a:ea typeface="+mj-ea"/>
              </a:rPr>
              <a:t>开源协会</a:t>
            </a:r>
            <a:endParaRPr lang="zh-CN" altLang="en-US" sz="2400" b="1" cap="none" spc="0" dirty="0">
              <a:ln/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26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37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1236</TotalTime>
  <Words>976</Words>
  <Application>Microsoft Office PowerPoint</Application>
  <PresentationFormat>宽屏</PresentationFormat>
  <Paragraphs>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第一PPT模板网-WWW.1PPT.COM</dc:creator>
  <cp:keywords>第一PPT模板网-WWW.1PPT.COM</cp:keywords>
  <cp:lastModifiedBy>J Aurora</cp:lastModifiedBy>
  <cp:revision>106</cp:revision>
  <dcterms:created xsi:type="dcterms:W3CDTF">2015-02-01T03:08:30Z</dcterms:created>
  <dcterms:modified xsi:type="dcterms:W3CDTF">2018-11-03T01:45:20Z</dcterms:modified>
</cp:coreProperties>
</file>