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7" r:id="rId13"/>
    <p:sldId id="268" r:id="rId14"/>
    <p:sldId id="270" r:id="rId15"/>
    <p:sldId id="274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1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9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0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3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7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7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0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7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53F3-F394-4915-8BB5-7A2FD6AEF361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EE90-9A35-4245-A7AA-429386DF3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3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 smtClean="0"/>
              <a:t>流程图与程序设计</a:t>
            </a:r>
            <a:endParaRPr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开源协会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开源协会第二次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主讲人：廖思睿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85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3. </a:t>
            </a:r>
            <a:r>
              <a:rPr lang="zh-CN" altLang="en-US" b="1" i="1" dirty="0" smtClean="0"/>
              <a:t>流程图结构（三）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循环</a:t>
            </a:r>
            <a:r>
              <a:rPr lang="zh-CN" altLang="en-US" sz="3600" dirty="0" smtClean="0"/>
              <a:t>结构：先判断后循环</a:t>
            </a:r>
            <a:r>
              <a:rPr lang="en-US" altLang="zh-CN" sz="3600" dirty="0" smtClean="0"/>
              <a:t>while/for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44" y="2627601"/>
            <a:ext cx="9403773" cy="38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3. </a:t>
            </a:r>
            <a:r>
              <a:rPr lang="zh-CN" altLang="en-US" b="1" i="1" dirty="0" smtClean="0"/>
              <a:t>流程图结构（三）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循环</a:t>
            </a:r>
            <a:r>
              <a:rPr lang="zh-CN" altLang="en-US" sz="3600" dirty="0" smtClean="0"/>
              <a:t>结构</a:t>
            </a:r>
            <a:r>
              <a:rPr lang="zh-CN" altLang="en-US" sz="3600" dirty="0" smtClean="0"/>
              <a:t>：先循环再判断</a:t>
            </a:r>
            <a:r>
              <a:rPr lang="en-US" altLang="zh-CN" sz="3600" dirty="0" smtClean="0"/>
              <a:t>do-while</a:t>
            </a:r>
            <a:endParaRPr lang="zh-CN" altLang="en-US" sz="3600" dirty="0"/>
          </a:p>
        </p:txBody>
      </p:sp>
      <p:pic>
        <p:nvPicPr>
          <p:cNvPr id="1026" name="Picture 2" descr="https://gss3.bdstatic.com/-Po3dSag_xI4khGkpoWK1HF6hhy/baike/c0%3Dbaike80%2C5%2C5%2C80%2C26/sign=bf3a3dae30292df583cea447dd583705/8326cffc1e178a8292d58721fc03738da877e84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" t="4575" r="8647" b="5376"/>
          <a:stretch/>
        </p:blipFill>
        <p:spPr bwMode="auto">
          <a:xfrm>
            <a:off x="2175165" y="2560927"/>
            <a:ext cx="7578436" cy="36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19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4. </a:t>
            </a:r>
            <a:r>
              <a:rPr lang="zh-CN" altLang="en-US" b="1" i="1" dirty="0" smtClean="0"/>
              <a:t>推荐作图软件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Microsoft Visio</a:t>
            </a:r>
          </a:p>
          <a:p>
            <a:endParaRPr lang="en-US" altLang="zh-CN" sz="3600" dirty="0"/>
          </a:p>
          <a:p>
            <a:r>
              <a:rPr lang="zh-CN" altLang="en-US" sz="3600" dirty="0" smtClean="0"/>
              <a:t>亿图图示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err="1" smtClean="0"/>
              <a:t>Mindmanager</a:t>
            </a:r>
            <a:r>
              <a:rPr lang="zh-CN" altLang="en-US" sz="3600" dirty="0" smtClean="0"/>
              <a:t>、</a:t>
            </a:r>
            <a:r>
              <a:rPr lang="en-US" altLang="zh-CN" sz="3600" dirty="0" err="1" smtClean="0"/>
              <a:t>Xmind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49542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5. </a:t>
            </a:r>
            <a:r>
              <a:rPr lang="zh-CN" altLang="en-US" b="1" i="1" dirty="0" smtClean="0"/>
              <a:t>简单的例子分析</a:t>
            </a:r>
            <a:endParaRPr lang="zh-CN" altLang="en-US" b="1" i="1" dirty="0"/>
          </a:p>
        </p:txBody>
      </p:sp>
      <p:pic>
        <p:nvPicPr>
          <p:cNvPr id="1026" name="Picture 2" descr="https://gss2.bdstatic.com/-fo3dSag_xI4khGkpoWK1HF6hhy/baike/c0%3Dbaike92%2C5%2C5%2C92%2C30/sign=401b7429346d55fbd1cb7e740c4b242f/9825bc315c6034a83853a076c21349540823769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369" y="1399962"/>
            <a:ext cx="6785261" cy="517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2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6.</a:t>
            </a:r>
            <a:r>
              <a:rPr lang="zh-CN" altLang="en-US" b="1" i="1" dirty="0"/>
              <a:t> </a:t>
            </a:r>
            <a:r>
              <a:rPr lang="zh-CN" altLang="en-US" b="1" i="1" dirty="0" smtClean="0"/>
              <a:t>练习（一）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编写程序</a:t>
            </a:r>
            <a:r>
              <a:rPr lang="en-US" altLang="zh-CN" sz="3600" dirty="0"/>
              <a:t>,</a:t>
            </a:r>
            <a:r>
              <a:rPr lang="zh-CN" altLang="en-US" sz="3600" dirty="0"/>
              <a:t>使用循环语句打印如下图案</a:t>
            </a:r>
            <a:r>
              <a:rPr lang="en-US" altLang="zh-CN" sz="3600" dirty="0"/>
              <a:t>(</a:t>
            </a:r>
            <a:r>
              <a:rPr lang="zh-CN" altLang="en-US" sz="3600" dirty="0"/>
              <a:t>首行从左开始打印 </a:t>
            </a:r>
            <a:r>
              <a:rPr lang="en-US" altLang="zh-CN" sz="3600" dirty="0"/>
              <a:t>6 </a:t>
            </a:r>
            <a:r>
              <a:rPr lang="zh-CN" altLang="en-US" sz="3600" dirty="0"/>
              <a:t>个星号，其他</a:t>
            </a:r>
            <a:r>
              <a:rPr lang="zh-CN" altLang="en-US" sz="3600" dirty="0" smtClean="0"/>
              <a:t>行依次</a:t>
            </a:r>
            <a:r>
              <a:rPr lang="zh-CN" altLang="en-US" sz="3600" dirty="0"/>
              <a:t>少一个星号，并与首行尾部对齐</a:t>
            </a:r>
            <a:r>
              <a:rPr lang="en-US" altLang="zh-CN" sz="3600" dirty="0"/>
              <a:t>): </a:t>
            </a:r>
          </a:p>
          <a:p>
            <a:pPr marL="0" indent="0" algn="ctr">
              <a:buNone/>
            </a:pPr>
            <a:r>
              <a:rPr lang="en-US" altLang="zh-CN" sz="3600" dirty="0" smtClean="0"/>
              <a:t> ****** </a:t>
            </a: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****   </a:t>
            </a:r>
          </a:p>
          <a:p>
            <a:pPr marL="0" indent="0" algn="ctr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***     </a:t>
            </a:r>
          </a:p>
          <a:p>
            <a:pPr marL="0" indent="0" algn="ctr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 ** </a:t>
            </a:r>
          </a:p>
          <a:p>
            <a:pPr marL="0" indent="0" algn="ctr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  *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8190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6.</a:t>
            </a:r>
            <a:r>
              <a:rPr lang="zh-CN" altLang="en-US" b="1" i="1" dirty="0"/>
              <a:t> </a:t>
            </a:r>
            <a:r>
              <a:rPr lang="zh-CN" altLang="en-US" b="1" i="1" dirty="0" smtClean="0"/>
              <a:t>练习</a:t>
            </a:r>
            <a:r>
              <a:rPr lang="zh-CN" altLang="en-US" b="1" i="1" dirty="0" smtClean="0"/>
              <a:t>（二）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编写一个返回值类型为</a:t>
            </a:r>
            <a:r>
              <a:rPr lang="en-US" altLang="zh-CN" sz="3600" dirty="0"/>
              <a:t>void</a:t>
            </a:r>
            <a:r>
              <a:rPr lang="zh-CN" altLang="en-US" sz="3600" dirty="0"/>
              <a:t>的函数</a:t>
            </a:r>
            <a:r>
              <a:rPr lang="en-US" altLang="zh-CN" sz="3600" dirty="0" err="1"/>
              <a:t>myfunc</a:t>
            </a:r>
            <a:r>
              <a:rPr lang="en-US" altLang="zh-CN" sz="3600" dirty="0"/>
              <a:t>,</a:t>
            </a:r>
            <a:r>
              <a:rPr lang="zh-CN" altLang="en-US" sz="3600" dirty="0"/>
              <a:t>其功能是比较输入的三个参数值</a:t>
            </a:r>
            <a:r>
              <a:rPr lang="en-US" altLang="zh-CN" sz="3600" dirty="0" smtClean="0"/>
              <a:t>,</a:t>
            </a:r>
            <a:r>
              <a:rPr lang="zh-CN" altLang="en-US" sz="3600" dirty="0" smtClean="0"/>
              <a:t>修改</a:t>
            </a:r>
            <a:r>
              <a:rPr lang="zh-CN" altLang="en-US" sz="3600" dirty="0"/>
              <a:t>它们的值使它们按从小到大进行排列</a:t>
            </a:r>
            <a:r>
              <a:rPr lang="en-US" altLang="zh-CN" sz="3600" dirty="0"/>
              <a:t>.</a:t>
            </a:r>
            <a:r>
              <a:rPr lang="zh-CN" altLang="en-US" sz="3600" dirty="0"/>
              <a:t>再写主程序测试该函数的功能</a:t>
            </a:r>
            <a:r>
              <a:rPr lang="en-US" altLang="zh-CN" sz="3600" dirty="0"/>
              <a:t>. </a:t>
            </a:r>
          </a:p>
          <a:p>
            <a:r>
              <a:rPr lang="zh-CN" altLang="en-US" sz="3600" dirty="0"/>
              <a:t>例如定义三个整型变量 </a:t>
            </a:r>
            <a:r>
              <a:rPr lang="en-US" altLang="zh-CN" sz="3600" dirty="0" err="1"/>
              <a:t>int</a:t>
            </a:r>
            <a:r>
              <a:rPr lang="en-US" altLang="zh-CN" sz="3600" dirty="0"/>
              <a:t> a=5,b=3,c=4;</a:t>
            </a:r>
            <a:r>
              <a:rPr lang="zh-CN" altLang="en-US" sz="3600" dirty="0"/>
              <a:t>再使用这三个变量作为参数调用</a:t>
            </a:r>
            <a:r>
              <a:rPr lang="zh-CN" altLang="en-US" sz="3600" dirty="0" smtClean="0"/>
              <a:t>函数</a:t>
            </a:r>
            <a:r>
              <a:rPr lang="en-US" altLang="zh-CN" sz="3600" dirty="0" err="1" smtClean="0"/>
              <a:t>myfunc</a:t>
            </a:r>
            <a:r>
              <a:rPr lang="en-US" altLang="zh-CN" sz="3600" dirty="0" smtClean="0"/>
              <a:t> </a:t>
            </a:r>
            <a:r>
              <a:rPr lang="zh-CN" altLang="en-US" sz="3600" dirty="0"/>
              <a:t>后</a:t>
            </a:r>
            <a:r>
              <a:rPr lang="en-US" altLang="zh-CN" sz="3600" dirty="0"/>
              <a:t>, a </a:t>
            </a:r>
            <a:r>
              <a:rPr lang="zh-CN" altLang="en-US" sz="3600" dirty="0"/>
              <a:t>的值变为 </a:t>
            </a:r>
            <a:r>
              <a:rPr lang="en-US" altLang="zh-CN" sz="3600" dirty="0"/>
              <a:t>3,b </a:t>
            </a:r>
            <a:r>
              <a:rPr lang="zh-CN" altLang="en-US" sz="3600" dirty="0"/>
              <a:t>的值变为 </a:t>
            </a:r>
            <a:r>
              <a:rPr lang="en-US" altLang="zh-CN" sz="3600" dirty="0"/>
              <a:t>4,c </a:t>
            </a:r>
            <a:r>
              <a:rPr lang="zh-CN" altLang="en-US" sz="3600" dirty="0"/>
              <a:t>的值变为 </a:t>
            </a:r>
            <a:r>
              <a:rPr lang="en-US" altLang="zh-CN" sz="3600" dirty="0"/>
              <a:t>5.  (</a:t>
            </a:r>
            <a:r>
              <a:rPr lang="zh-CN" altLang="en-US" sz="3600" dirty="0"/>
              <a:t>提示</a:t>
            </a:r>
            <a:r>
              <a:rPr lang="en-US" altLang="zh-CN" sz="3600" dirty="0"/>
              <a:t>:</a:t>
            </a:r>
            <a:r>
              <a:rPr lang="zh-CN" altLang="en-US" sz="3600" dirty="0"/>
              <a:t>注意函数参数的</a:t>
            </a:r>
            <a:r>
              <a:rPr lang="zh-CN" altLang="en-US" sz="3600" dirty="0" smtClean="0"/>
              <a:t>传值</a:t>
            </a:r>
            <a:r>
              <a:rPr lang="zh-CN" altLang="en-US" sz="3600" dirty="0"/>
              <a:t>方式</a:t>
            </a:r>
            <a:r>
              <a:rPr lang="en-US" altLang="zh-CN" sz="3600" dirty="0"/>
              <a:t>)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989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7. </a:t>
            </a:r>
            <a:r>
              <a:rPr lang="zh-CN" altLang="en-US" b="1" i="1" dirty="0" smtClean="0"/>
              <a:t>自己查阅资料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N-S</a:t>
            </a:r>
            <a:r>
              <a:rPr lang="zh-CN" altLang="en-US" sz="3600" dirty="0" smtClean="0"/>
              <a:t>流程图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 smtClean="0"/>
              <a:t>伪代码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en-US" altLang="zh-CN" sz="3600" dirty="0" smtClean="0"/>
              <a:t>UML</a:t>
            </a:r>
            <a:r>
              <a:rPr lang="zh-CN" altLang="en-US" sz="3600" dirty="0" smtClean="0"/>
              <a:t>（</a:t>
            </a:r>
            <a:r>
              <a:rPr lang="en-US" altLang="zh-CN" sz="3600" dirty="0"/>
              <a:t>Unified Modeling Language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04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1. </a:t>
            </a:r>
            <a:r>
              <a:rPr lang="zh-CN" altLang="en-US" b="1" i="1" dirty="0" smtClean="0"/>
              <a:t>什么是流程图？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3600" dirty="0" smtClean="0"/>
          </a:p>
          <a:p>
            <a:r>
              <a:rPr lang="zh-CN" altLang="en-US" sz="3600" dirty="0" smtClean="0"/>
              <a:t>流程图</a:t>
            </a:r>
            <a:r>
              <a:rPr lang="zh-CN" altLang="en-US" sz="3600" dirty="0"/>
              <a:t>（</a:t>
            </a:r>
            <a:r>
              <a:rPr lang="en-US" altLang="zh-CN" sz="3600" dirty="0"/>
              <a:t>Flow Chart</a:t>
            </a:r>
            <a:r>
              <a:rPr lang="zh-CN" altLang="en-US" sz="3600" dirty="0"/>
              <a:t>）是表示算法思路的一种方法，流程图是以特定的图形符号加上说明，表示算法的图。</a:t>
            </a:r>
          </a:p>
          <a:p>
            <a:endParaRPr lang="en-US" altLang="zh-CN" dirty="0" smtClean="0"/>
          </a:p>
          <a:p>
            <a:r>
              <a:rPr lang="zh-CN" altLang="en-US" sz="3600" dirty="0"/>
              <a:t>以简单的图标符号来表达问题解决步骤示意图。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9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流程图组成（一）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圆角矩形：“开始”与“结束”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76354" y="3452704"/>
            <a:ext cx="2639292" cy="109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8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流程图组成（二）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矩形：方案、环节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94118" y="3515050"/>
            <a:ext cx="2403763" cy="97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流程图组成（三）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菱形：判断</a:t>
            </a:r>
          </a:p>
          <a:p>
            <a:endParaRPr lang="zh-CN" altLang="en-US" dirty="0"/>
          </a:p>
        </p:txBody>
      </p:sp>
      <p:sp>
        <p:nvSpPr>
          <p:cNvPr id="4" name="菱形 3"/>
          <p:cNvSpPr/>
          <p:nvPr/>
        </p:nvSpPr>
        <p:spPr>
          <a:xfrm>
            <a:off x="4675909" y="3454039"/>
            <a:ext cx="2840181" cy="10945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0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流程图组成（四）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平行四边形：输入输出</a:t>
            </a:r>
          </a:p>
          <a:p>
            <a:endParaRPr lang="zh-CN" altLang="en-US" dirty="0"/>
          </a:p>
        </p:txBody>
      </p:sp>
      <p:sp>
        <p:nvSpPr>
          <p:cNvPr id="4" name="平行四边形 3"/>
          <p:cNvSpPr/>
          <p:nvPr/>
        </p:nvSpPr>
        <p:spPr>
          <a:xfrm>
            <a:off x="4849090" y="3488675"/>
            <a:ext cx="2493819" cy="102523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3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流程图组成（五）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箭头：工作流方向</a:t>
            </a:r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5846619" y="3408218"/>
            <a:ext cx="27708" cy="148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9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3. </a:t>
            </a:r>
            <a:r>
              <a:rPr lang="zh-CN" altLang="en-US" b="1" i="1" dirty="0" smtClean="0"/>
              <a:t>流程图结构（一）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顺序结构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63369"/>
          <a:stretch/>
        </p:blipFill>
        <p:spPr>
          <a:xfrm>
            <a:off x="3352800" y="2153515"/>
            <a:ext cx="5237018" cy="43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4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3. </a:t>
            </a:r>
            <a:r>
              <a:rPr lang="zh-CN" altLang="en-US" b="1" i="1" dirty="0" smtClean="0"/>
              <a:t>流程图结构（二）</a:t>
            </a:r>
            <a:endParaRPr lang="zh-CN" altLang="en-US" b="1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条件结构（选择结构）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2" y="2764848"/>
            <a:ext cx="11412936" cy="34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349</Words>
  <Application>Microsoft Office PowerPoint</Application>
  <PresentationFormat>宽屏</PresentationFormat>
  <Paragraphs>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流程图与程序设计</vt:lpstr>
      <vt:lpstr>1. 什么是流程图？</vt:lpstr>
      <vt:lpstr>2. 流程图组成（一）</vt:lpstr>
      <vt:lpstr>2. 流程图组成（二）</vt:lpstr>
      <vt:lpstr>2. 流程图组成（三）</vt:lpstr>
      <vt:lpstr>2. 流程图组成（四）</vt:lpstr>
      <vt:lpstr>2. 流程图组成（五）</vt:lpstr>
      <vt:lpstr>3. 流程图结构（一）</vt:lpstr>
      <vt:lpstr>3. 流程图结构（二）</vt:lpstr>
      <vt:lpstr>3. 流程图结构（三）</vt:lpstr>
      <vt:lpstr>3. 流程图结构（三）</vt:lpstr>
      <vt:lpstr>4. 推荐作图软件</vt:lpstr>
      <vt:lpstr>5. 简单的例子分析</vt:lpstr>
      <vt:lpstr>6. 练习（一）</vt:lpstr>
      <vt:lpstr>6. 练习（二）</vt:lpstr>
      <vt:lpstr>7. 自己查阅资料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流程图与程序设计</dc:title>
  <dc:creator>cyril@liaosirui.com</dc:creator>
  <cp:lastModifiedBy>cyril@liaosirui.com</cp:lastModifiedBy>
  <cp:revision>37</cp:revision>
  <dcterms:created xsi:type="dcterms:W3CDTF">2018-11-09T13:30:31Z</dcterms:created>
  <dcterms:modified xsi:type="dcterms:W3CDTF">2018-11-09T13:58:52Z</dcterms:modified>
</cp:coreProperties>
</file>