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4"/>
  </p:sldMasterIdLst>
  <p:notesMasterIdLst>
    <p:notesMasterId r:id="rId28"/>
  </p:notesMasterIdLst>
  <p:handoutMasterIdLst>
    <p:handoutMasterId r:id="rId29"/>
  </p:handoutMasterIdLst>
  <p:sldIdLst>
    <p:sldId id="256" r:id="rId5"/>
    <p:sldId id="286" r:id="rId6"/>
    <p:sldId id="297" r:id="rId7"/>
    <p:sldId id="307" r:id="rId8"/>
    <p:sldId id="308" r:id="rId9"/>
    <p:sldId id="306" r:id="rId10"/>
    <p:sldId id="309" r:id="rId11"/>
    <p:sldId id="318" r:id="rId12"/>
    <p:sldId id="315" r:id="rId13"/>
    <p:sldId id="317" r:id="rId14"/>
    <p:sldId id="310" r:id="rId15"/>
    <p:sldId id="311" r:id="rId16"/>
    <p:sldId id="302" r:id="rId17"/>
    <p:sldId id="291" r:id="rId18"/>
    <p:sldId id="259" r:id="rId19"/>
    <p:sldId id="284" r:id="rId20"/>
    <p:sldId id="285" r:id="rId21"/>
    <p:sldId id="280" r:id="rId22"/>
    <p:sldId id="293" r:id="rId23"/>
    <p:sldId id="296" r:id="rId24"/>
    <p:sldId id="316" r:id="rId25"/>
    <p:sldId id="283" r:id="rId26"/>
    <p:sldId id="313" r:id="rId27"/>
  </p:sldIdLst>
  <p:sldSz cx="9144000" cy="6858000" type="screen4x3"/>
  <p:notesSz cx="7023100" cy="9309100"/>
  <p:defaultTextStyle>
    <a:defPPr>
      <a:defRPr lang="en-US"/>
    </a:defPPr>
    <a:lvl1pPr algn="ctr" rtl="0" eaLnBrk="0" fontAlgn="base" hangingPunct="0">
      <a:spcBef>
        <a:spcPct val="0"/>
      </a:spcBef>
      <a:spcAft>
        <a:spcPct val="0"/>
      </a:spcAft>
      <a:defRPr sz="1600" kern="1200">
        <a:solidFill>
          <a:srgbClr val="6185A2"/>
        </a:solidFill>
        <a:latin typeface="Arial" charset="0"/>
        <a:ea typeface="+mn-ea"/>
        <a:cs typeface="+mn-cs"/>
      </a:defRPr>
    </a:lvl1pPr>
    <a:lvl2pPr marL="457200" algn="ctr" rtl="0" eaLnBrk="0" fontAlgn="base" hangingPunct="0">
      <a:spcBef>
        <a:spcPct val="0"/>
      </a:spcBef>
      <a:spcAft>
        <a:spcPct val="0"/>
      </a:spcAft>
      <a:defRPr sz="1600" kern="1200">
        <a:solidFill>
          <a:srgbClr val="6185A2"/>
        </a:solidFill>
        <a:latin typeface="Arial" charset="0"/>
        <a:ea typeface="+mn-ea"/>
        <a:cs typeface="+mn-cs"/>
      </a:defRPr>
    </a:lvl2pPr>
    <a:lvl3pPr marL="914400" algn="ctr" rtl="0" eaLnBrk="0" fontAlgn="base" hangingPunct="0">
      <a:spcBef>
        <a:spcPct val="0"/>
      </a:spcBef>
      <a:spcAft>
        <a:spcPct val="0"/>
      </a:spcAft>
      <a:defRPr sz="1600" kern="1200">
        <a:solidFill>
          <a:srgbClr val="6185A2"/>
        </a:solidFill>
        <a:latin typeface="Arial" charset="0"/>
        <a:ea typeface="+mn-ea"/>
        <a:cs typeface="+mn-cs"/>
      </a:defRPr>
    </a:lvl3pPr>
    <a:lvl4pPr marL="1371600" algn="ctr" rtl="0" eaLnBrk="0" fontAlgn="base" hangingPunct="0">
      <a:spcBef>
        <a:spcPct val="0"/>
      </a:spcBef>
      <a:spcAft>
        <a:spcPct val="0"/>
      </a:spcAft>
      <a:defRPr sz="1600" kern="1200">
        <a:solidFill>
          <a:srgbClr val="6185A2"/>
        </a:solidFill>
        <a:latin typeface="Arial" charset="0"/>
        <a:ea typeface="+mn-ea"/>
        <a:cs typeface="+mn-cs"/>
      </a:defRPr>
    </a:lvl4pPr>
    <a:lvl5pPr marL="1828800" algn="ctr" rtl="0" eaLnBrk="0" fontAlgn="base" hangingPunct="0">
      <a:spcBef>
        <a:spcPct val="0"/>
      </a:spcBef>
      <a:spcAft>
        <a:spcPct val="0"/>
      </a:spcAft>
      <a:defRPr sz="1600" kern="1200">
        <a:solidFill>
          <a:srgbClr val="6185A2"/>
        </a:solidFill>
        <a:latin typeface="Arial" charset="0"/>
        <a:ea typeface="+mn-ea"/>
        <a:cs typeface="+mn-cs"/>
      </a:defRPr>
    </a:lvl5pPr>
    <a:lvl6pPr marL="2286000" algn="l" defTabSz="914400" rtl="0" eaLnBrk="1" latinLnBrk="0" hangingPunct="1">
      <a:defRPr sz="1600" kern="1200">
        <a:solidFill>
          <a:srgbClr val="6185A2"/>
        </a:solidFill>
        <a:latin typeface="Arial" charset="0"/>
        <a:ea typeface="+mn-ea"/>
        <a:cs typeface="+mn-cs"/>
      </a:defRPr>
    </a:lvl6pPr>
    <a:lvl7pPr marL="2743200" algn="l" defTabSz="914400" rtl="0" eaLnBrk="1" latinLnBrk="0" hangingPunct="1">
      <a:defRPr sz="1600" kern="1200">
        <a:solidFill>
          <a:srgbClr val="6185A2"/>
        </a:solidFill>
        <a:latin typeface="Arial" charset="0"/>
        <a:ea typeface="+mn-ea"/>
        <a:cs typeface="+mn-cs"/>
      </a:defRPr>
    </a:lvl7pPr>
    <a:lvl8pPr marL="3200400" algn="l" defTabSz="914400" rtl="0" eaLnBrk="1" latinLnBrk="0" hangingPunct="1">
      <a:defRPr sz="1600" kern="1200">
        <a:solidFill>
          <a:srgbClr val="6185A2"/>
        </a:solidFill>
        <a:latin typeface="Arial" charset="0"/>
        <a:ea typeface="+mn-ea"/>
        <a:cs typeface="+mn-cs"/>
      </a:defRPr>
    </a:lvl8pPr>
    <a:lvl9pPr marL="3657600" algn="l" defTabSz="914400" rtl="0" eaLnBrk="1" latinLnBrk="0" hangingPunct="1">
      <a:defRPr sz="1600" kern="1200">
        <a:solidFill>
          <a:srgbClr val="6185A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637A"/>
    <a:srgbClr val="FFEAAC"/>
    <a:srgbClr val="3366FF"/>
    <a:srgbClr val="B5BA05"/>
    <a:srgbClr val="CBCF50"/>
    <a:srgbClr val="09571D"/>
    <a:srgbClr val="095B1E"/>
    <a:srgbClr val="296D3C"/>
    <a:srgbClr val="0A6822"/>
    <a:srgbClr val="3182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83516" autoAdjust="0"/>
  </p:normalViewPr>
  <p:slideViewPr>
    <p:cSldViewPr snapToGrid="0" snapToObjects="1">
      <p:cViewPr>
        <p:scale>
          <a:sx n="90" d="100"/>
          <a:sy n="90" d="100"/>
        </p:scale>
        <p:origin x="-2604" y="-966"/>
      </p:cViewPr>
      <p:guideLst>
        <p:guide orient="horz" pos="984"/>
        <p:guide pos="900"/>
        <p:guide pos="547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96" d="100"/>
          <a:sy n="96" d="100"/>
        </p:scale>
        <p:origin x="-3510"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65" cy="46481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977827" y="0"/>
            <a:ext cx="3043665" cy="464814"/>
          </a:xfrm>
          <a:prstGeom prst="rect">
            <a:avLst/>
          </a:prstGeom>
        </p:spPr>
        <p:txBody>
          <a:bodyPr vert="horz" lIns="92446" tIns="46223" rIns="92446" bIns="46223" rtlCol="0"/>
          <a:lstStyle>
            <a:lvl1pPr algn="r">
              <a:defRPr sz="1200"/>
            </a:lvl1pPr>
          </a:lstStyle>
          <a:p>
            <a:fld id="{D4BDA2ED-6575-49F0-9F76-4805DE67D092}" type="datetimeFigureOut">
              <a:rPr lang="en-US" smtClean="0"/>
              <a:pPr/>
              <a:t>1/29/2015</a:t>
            </a:fld>
            <a:endParaRPr lang="en-US"/>
          </a:p>
        </p:txBody>
      </p:sp>
      <p:sp>
        <p:nvSpPr>
          <p:cNvPr id="4" name="Footer Placeholder 3"/>
          <p:cNvSpPr>
            <a:spLocks noGrp="1"/>
          </p:cNvSpPr>
          <p:nvPr>
            <p:ph type="ftr" sz="quarter" idx="2"/>
          </p:nvPr>
        </p:nvSpPr>
        <p:spPr>
          <a:xfrm>
            <a:off x="0" y="8842684"/>
            <a:ext cx="3043665" cy="464814"/>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977827" y="8842684"/>
            <a:ext cx="3043665" cy="464814"/>
          </a:xfrm>
          <a:prstGeom prst="rect">
            <a:avLst/>
          </a:prstGeom>
        </p:spPr>
        <p:txBody>
          <a:bodyPr vert="horz" lIns="92446" tIns="46223" rIns="92446" bIns="46223" rtlCol="0" anchor="b"/>
          <a:lstStyle>
            <a:lvl1pPr algn="r">
              <a:defRPr sz="1200"/>
            </a:lvl1pPr>
          </a:lstStyle>
          <a:p>
            <a:fld id="{E4136D4F-0403-4097-A3D6-215178FFC0C5}" type="slidenum">
              <a:rPr lang="en-US" smtClean="0"/>
              <a:pPr/>
              <a:t>‹#›</a:t>
            </a:fld>
            <a:endParaRPr lang="en-US"/>
          </a:p>
        </p:txBody>
      </p:sp>
    </p:spTree>
    <p:extLst>
      <p:ext uri="{BB962C8B-B14F-4D97-AF65-F5344CB8AC3E}">
        <p14:creationId xmlns:p14="http://schemas.microsoft.com/office/powerpoint/2010/main" val="2468004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43665" cy="464814"/>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l" defTabSz="932484">
              <a:defRPr sz="1200">
                <a:solidFill>
                  <a:schemeClr val="tx1"/>
                </a:solidFill>
                <a:latin typeface="Times" pitchFamily="18" charset="0"/>
              </a:defRPr>
            </a:lvl1pPr>
          </a:lstStyle>
          <a:p>
            <a:endParaRPr lang="en-US"/>
          </a:p>
        </p:txBody>
      </p:sp>
      <p:sp>
        <p:nvSpPr>
          <p:cNvPr id="4099" name="Rectangle 3"/>
          <p:cNvSpPr>
            <a:spLocks noGrp="1" noChangeArrowheads="1"/>
          </p:cNvSpPr>
          <p:nvPr>
            <p:ph type="dt" idx="1"/>
          </p:nvPr>
        </p:nvSpPr>
        <p:spPr bwMode="auto">
          <a:xfrm>
            <a:off x="3979436" y="0"/>
            <a:ext cx="3043664" cy="464814"/>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defTabSz="932484">
              <a:defRPr sz="1200">
                <a:solidFill>
                  <a:schemeClr val="tx1"/>
                </a:solidFill>
                <a:latin typeface="Times" pitchFamily="18" charset="0"/>
              </a:defRPr>
            </a:lvl1pPr>
          </a:lstStyle>
          <a:p>
            <a:endParaRPr lang="en-US"/>
          </a:p>
        </p:txBody>
      </p:sp>
      <p:sp>
        <p:nvSpPr>
          <p:cNvPr id="4100"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35770" y="4422144"/>
            <a:ext cx="5151560" cy="4188133"/>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844287"/>
            <a:ext cx="3043665" cy="464814"/>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l" defTabSz="932484">
              <a:defRPr sz="1200">
                <a:solidFill>
                  <a:schemeClr val="tx1"/>
                </a:solidFill>
                <a:latin typeface="Times" pitchFamily="18" charset="0"/>
              </a:defRPr>
            </a:lvl1pPr>
          </a:lstStyle>
          <a:p>
            <a:endParaRPr lang="en-US"/>
          </a:p>
        </p:txBody>
      </p:sp>
      <p:sp>
        <p:nvSpPr>
          <p:cNvPr id="4103" name="Rectangle 7"/>
          <p:cNvSpPr>
            <a:spLocks noGrp="1" noChangeArrowheads="1"/>
          </p:cNvSpPr>
          <p:nvPr>
            <p:ph type="sldNum" sz="quarter" idx="5"/>
          </p:nvPr>
        </p:nvSpPr>
        <p:spPr bwMode="auto">
          <a:xfrm>
            <a:off x="3979436" y="8844287"/>
            <a:ext cx="3043664" cy="464814"/>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defTabSz="932484">
              <a:defRPr sz="1200">
                <a:solidFill>
                  <a:schemeClr val="tx1"/>
                </a:solidFill>
                <a:latin typeface="Times" pitchFamily="18" charset="0"/>
              </a:defRPr>
            </a:lvl1pPr>
          </a:lstStyle>
          <a:p>
            <a:fld id="{03138825-A23D-4068-9DC5-5545CCCA919B}" type="slidenum">
              <a:rPr lang="en-US"/>
              <a:pPr/>
              <a:t>‹#›</a:t>
            </a:fld>
            <a:endParaRPr lang="en-US"/>
          </a:p>
        </p:txBody>
      </p:sp>
    </p:spTree>
    <p:extLst>
      <p:ext uri="{BB962C8B-B14F-4D97-AF65-F5344CB8AC3E}">
        <p14:creationId xmlns:p14="http://schemas.microsoft.com/office/powerpoint/2010/main" val="2375605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its.dot.gov/press/2014/vehicle_pilot.ht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federalregister.gov/articles/2014/03/12/2014-05414/connected-vehicle-pilot-deployment-program-request-for-inform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138825-A23D-4068-9DC5-5545CCCA919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38825-A23D-4068-9DC5-5545CCCA919B}" type="slidenum">
              <a:rPr lang="en-US" smtClean="0"/>
              <a:pPr/>
              <a:t>2</a:t>
            </a:fld>
            <a:endParaRPr lang="en-US"/>
          </a:p>
        </p:txBody>
      </p:sp>
    </p:spTree>
    <p:extLst>
      <p:ext uri="{BB962C8B-B14F-4D97-AF65-F5344CB8AC3E}">
        <p14:creationId xmlns:p14="http://schemas.microsoft.com/office/powerpoint/2010/main" val="1096879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a:t>See </a:t>
            </a:r>
            <a:r>
              <a:rPr lang="en-US" dirty="0">
                <a:hlinkClick r:id="rId3"/>
              </a:rPr>
              <a:t>http://</a:t>
            </a:r>
            <a:r>
              <a:rPr lang="en-US" dirty="0" smtClean="0">
                <a:hlinkClick r:id="rId3"/>
              </a:rPr>
              <a:t>www.its.dot.gov/press/2014/vehicle_pilot.htm</a:t>
            </a:r>
            <a:r>
              <a:rPr lang="en-US" dirty="0" smtClean="0"/>
              <a:t> and </a:t>
            </a:r>
            <a:r>
              <a:rPr lang="en-US" u="sng" dirty="0">
                <a:hlinkClick r:id="rId4"/>
              </a:rPr>
              <a:t>https://</a:t>
            </a:r>
            <a:r>
              <a:rPr lang="en-US" u="sng" dirty="0" smtClean="0">
                <a:hlinkClick r:id="rId4"/>
              </a:rPr>
              <a:t>www.federalregister.gov/articles/2014/03/12/2014-05414/connected-vehicle-pilot-deployment-program-request-for-information</a:t>
            </a:r>
            <a:r>
              <a:rPr lang="en-US" dirty="0" smtClean="0"/>
              <a:t>   for more information.</a:t>
            </a:r>
            <a:endParaRPr lang="en-US" dirty="0"/>
          </a:p>
        </p:txBody>
      </p:sp>
      <p:sp>
        <p:nvSpPr>
          <p:cNvPr id="4" name="Slide Number Placeholder 3"/>
          <p:cNvSpPr>
            <a:spLocks noGrp="1"/>
          </p:cNvSpPr>
          <p:nvPr>
            <p:ph type="sldNum" sz="quarter" idx="10"/>
          </p:nvPr>
        </p:nvSpPr>
        <p:spPr/>
        <p:txBody>
          <a:bodyPr/>
          <a:lstStyle/>
          <a:p>
            <a:fld id="{03138825-A23D-4068-9DC5-5545CCCA919B}" type="slidenum">
              <a:rPr lang="en-US" smtClean="0"/>
              <a:pPr/>
              <a:t>3</a:t>
            </a:fld>
            <a:endParaRPr lang="en-US"/>
          </a:p>
        </p:txBody>
      </p:sp>
    </p:spTree>
    <p:extLst>
      <p:ext uri="{BB962C8B-B14F-4D97-AF65-F5344CB8AC3E}">
        <p14:creationId xmlns:p14="http://schemas.microsoft.com/office/powerpoint/2010/main" val="2567961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a:t>Short Form</a:t>
            </a:r>
          </a:p>
          <a:p>
            <a:r>
              <a:rPr lang="en-US" dirty="0"/>
              <a:t>DISCLAIMER: CO-PILOT is intended for high-level, preliminary planning purposes to support full three-phase Connected Vehicle Pilot Deployment cost estimation ONLY, not detailed cost proposal preparation.</a:t>
            </a:r>
          </a:p>
          <a:p>
            <a:endParaRPr lang="en-US" dirty="0"/>
          </a:p>
        </p:txBody>
      </p:sp>
      <p:sp>
        <p:nvSpPr>
          <p:cNvPr id="4" name="Slide Number Placeholder 3"/>
          <p:cNvSpPr>
            <a:spLocks noGrp="1"/>
          </p:cNvSpPr>
          <p:nvPr>
            <p:ph type="sldNum" sz="quarter" idx="10"/>
          </p:nvPr>
        </p:nvSpPr>
        <p:spPr/>
        <p:txBody>
          <a:bodyPr/>
          <a:lstStyle/>
          <a:p>
            <a:fld id="{03138825-A23D-4068-9DC5-5545CCCA919B}" type="slidenum">
              <a:rPr lang="en-US" smtClean="0"/>
              <a:pPr/>
              <a:t>4</a:t>
            </a:fld>
            <a:endParaRPr lang="en-US"/>
          </a:p>
        </p:txBody>
      </p:sp>
    </p:spTree>
    <p:extLst>
      <p:ext uri="{BB962C8B-B14F-4D97-AF65-F5344CB8AC3E}">
        <p14:creationId xmlns:p14="http://schemas.microsoft.com/office/powerpoint/2010/main" val="2322129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Decided to do </a:t>
            </a:r>
            <a:r>
              <a:rPr lang="en-US" dirty="0"/>
              <a:t>G+S+H since there is more overlap and synergy from the deployed capabilities (both vehicle and infrastructure side)</a:t>
            </a:r>
          </a:p>
        </p:txBody>
      </p:sp>
      <p:sp>
        <p:nvSpPr>
          <p:cNvPr id="4" name="Slide Number Placeholder 3"/>
          <p:cNvSpPr>
            <a:spLocks noGrp="1"/>
          </p:cNvSpPr>
          <p:nvPr>
            <p:ph type="sldNum" sz="quarter" idx="10"/>
          </p:nvPr>
        </p:nvSpPr>
        <p:spPr/>
        <p:txBody>
          <a:bodyPr/>
          <a:lstStyle/>
          <a:p>
            <a:fld id="{03138825-A23D-4068-9DC5-5545CCCA919B}" type="slidenum">
              <a:rPr lang="en-US" smtClean="0"/>
              <a:pPr/>
              <a:t>5</a:t>
            </a:fld>
            <a:endParaRPr lang="en-US"/>
          </a:p>
        </p:txBody>
      </p:sp>
    </p:spTree>
    <p:extLst>
      <p:ext uri="{BB962C8B-B14F-4D97-AF65-F5344CB8AC3E}">
        <p14:creationId xmlns:p14="http://schemas.microsoft.com/office/powerpoint/2010/main" val="4055970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38825-A23D-4068-9DC5-5545CCCA919B}" type="slidenum">
              <a:rPr lang="en-US" smtClean="0"/>
              <a:pPr/>
              <a:t>6</a:t>
            </a:fld>
            <a:endParaRPr lang="en-US"/>
          </a:p>
        </p:txBody>
      </p:sp>
    </p:spTree>
    <p:extLst>
      <p:ext uri="{BB962C8B-B14F-4D97-AF65-F5344CB8AC3E}">
        <p14:creationId xmlns:p14="http://schemas.microsoft.com/office/powerpoint/2010/main" val="3045150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38825-A23D-4068-9DC5-5545CCCA919B}" type="slidenum">
              <a:rPr lang="en-US" smtClean="0"/>
              <a:pPr/>
              <a:t>7</a:t>
            </a:fld>
            <a:endParaRPr lang="en-US"/>
          </a:p>
        </p:txBody>
      </p:sp>
    </p:spTree>
    <p:extLst>
      <p:ext uri="{BB962C8B-B14F-4D97-AF65-F5344CB8AC3E}">
        <p14:creationId xmlns:p14="http://schemas.microsoft.com/office/powerpoint/2010/main" val="1112303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a:t>Possibly allow an “Other” app? Maybe this is an enhancement later if more </a:t>
            </a:r>
            <a:r>
              <a:rPr lang="en-US" dirty="0" smtClean="0"/>
              <a:t>funding</a:t>
            </a:r>
          </a:p>
          <a:p>
            <a:endParaRPr lang="en-US" dirty="0"/>
          </a:p>
          <a:p>
            <a:pPr marL="0" lvl="1"/>
            <a:r>
              <a:rPr lang="en-US" sz="1400" dirty="0" smtClean="0"/>
              <a:t>Due to time / budget, am currently dropping the idea of letting the user </a:t>
            </a:r>
            <a:r>
              <a:rPr lang="en-US" sz="1400" dirty="0"/>
              <a:t>provide information on how they came up with the modified </a:t>
            </a:r>
            <a:r>
              <a:rPr lang="en-US" sz="1400" dirty="0" smtClean="0"/>
              <a:t>costs, if they modify </a:t>
            </a:r>
            <a:r>
              <a:rPr lang="en-US" sz="1400" dirty="0"/>
              <a:t>the </a:t>
            </a:r>
            <a:r>
              <a:rPr lang="en-US" sz="1400" dirty="0" smtClean="0"/>
              <a:t>defaults.</a:t>
            </a:r>
            <a:endParaRPr lang="en-US" dirty="0"/>
          </a:p>
        </p:txBody>
      </p:sp>
      <p:sp>
        <p:nvSpPr>
          <p:cNvPr id="4" name="Slide Number Placeholder 3"/>
          <p:cNvSpPr>
            <a:spLocks noGrp="1"/>
          </p:cNvSpPr>
          <p:nvPr>
            <p:ph type="sldNum" sz="quarter" idx="10"/>
          </p:nvPr>
        </p:nvSpPr>
        <p:spPr/>
        <p:txBody>
          <a:bodyPr/>
          <a:lstStyle/>
          <a:p>
            <a:fld id="{03138825-A23D-4068-9DC5-5545CCCA919B}" type="slidenum">
              <a:rPr lang="en-US" smtClean="0"/>
              <a:pPr/>
              <a:t>15</a:t>
            </a:fld>
            <a:endParaRPr lang="en-US"/>
          </a:p>
        </p:txBody>
      </p:sp>
    </p:spTree>
    <p:extLst>
      <p:ext uri="{BB962C8B-B14F-4D97-AF65-F5344CB8AC3E}">
        <p14:creationId xmlns:p14="http://schemas.microsoft.com/office/powerpoint/2010/main" val="4186513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Exceptions:</a:t>
            </a:r>
          </a:p>
          <a:p>
            <a:pPr marL="171450" indent="-171450">
              <a:buFontTx/>
              <a:buChar char="-"/>
            </a:pPr>
            <a:r>
              <a:rPr lang="en-US" dirty="0" smtClean="0"/>
              <a:t>If </a:t>
            </a:r>
            <a:r>
              <a:rPr lang="en-US" dirty="0"/>
              <a:t>there are app(s) that require regular Detectors at Signalized Intersections, and also app(s) that require Optical Detection Systems at the same Signalized Intersections, assume the regular Detectors won't be needed</a:t>
            </a:r>
            <a:r>
              <a:rPr lang="en-US" dirty="0" smtClean="0"/>
              <a:t>.</a:t>
            </a:r>
          </a:p>
          <a:p>
            <a:pPr marL="171450" indent="-171450">
              <a:buFontTx/>
              <a:buChar char="-"/>
            </a:pPr>
            <a:r>
              <a:rPr lang="en-US" dirty="0"/>
              <a:t>For Driver training, assume that if the training hours is x for an application, then the training hours for subsequent applications on that vehicle type is x/2 </a:t>
            </a:r>
          </a:p>
        </p:txBody>
      </p:sp>
      <p:sp>
        <p:nvSpPr>
          <p:cNvPr id="4" name="Slide Number Placeholder 3"/>
          <p:cNvSpPr>
            <a:spLocks noGrp="1"/>
          </p:cNvSpPr>
          <p:nvPr>
            <p:ph type="sldNum" sz="quarter" idx="10"/>
          </p:nvPr>
        </p:nvSpPr>
        <p:spPr/>
        <p:txBody>
          <a:bodyPr/>
          <a:lstStyle/>
          <a:p>
            <a:fld id="{03138825-A23D-4068-9DC5-5545CCCA919B}" type="slidenum">
              <a:rPr lang="en-US" smtClean="0"/>
              <a:pPr/>
              <a:t>18</a:t>
            </a:fld>
            <a:endParaRPr lang="en-US"/>
          </a:p>
        </p:txBody>
      </p:sp>
    </p:spTree>
    <p:extLst>
      <p:ext uri="{BB962C8B-B14F-4D97-AF65-F5344CB8AC3E}">
        <p14:creationId xmlns:p14="http://schemas.microsoft.com/office/powerpoint/2010/main" val="3471622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7" name="Picture 2" descr="C:\Documents and Settings\m28800\Desktop\PPTSparkLines-01.png"/>
          <p:cNvPicPr>
            <a:picLocks noChangeAspect="1" noChangeArrowheads="1"/>
          </p:cNvPicPr>
          <p:nvPr userDrawn="1"/>
        </p:nvPicPr>
        <p:blipFill>
          <a:blip r:embed="rId2" cstate="print"/>
          <a:srcRect/>
          <a:stretch>
            <a:fillRect/>
          </a:stretch>
        </p:blipFill>
        <p:spPr bwMode="auto">
          <a:xfrm>
            <a:off x="4413250" y="0"/>
            <a:ext cx="4730750" cy="6858000"/>
          </a:xfrm>
          <a:prstGeom prst="rect">
            <a:avLst/>
          </a:prstGeom>
          <a:noFill/>
        </p:spPr>
      </p:pic>
      <p:sp>
        <p:nvSpPr>
          <p:cNvPr id="154635" name="Rectangle 11"/>
          <p:cNvSpPr>
            <a:spLocks noGrp="1" noChangeArrowheads="1"/>
          </p:cNvSpPr>
          <p:nvPr>
            <p:ph type="ctrTitle" hasCustomPrompt="1"/>
          </p:nvPr>
        </p:nvSpPr>
        <p:spPr>
          <a:xfrm>
            <a:off x="762000" y="1827213"/>
            <a:ext cx="4657725" cy="1143000"/>
          </a:xfrm>
        </p:spPr>
        <p:txBody>
          <a:bodyPr anchor="b"/>
          <a:lstStyle>
            <a:lvl1pPr algn="l">
              <a:defRPr baseline="0">
                <a:solidFill>
                  <a:schemeClr val="tx2">
                    <a:lumMod val="95000"/>
                    <a:lumOff val="5000"/>
                  </a:schemeClr>
                </a:solidFill>
                <a:effectLst/>
              </a:defRPr>
            </a:lvl1pPr>
          </a:lstStyle>
          <a:p>
            <a:r>
              <a:rPr lang="en-US" dirty="0" smtClean="0"/>
              <a:t>Click to edit master title style </a:t>
            </a:r>
            <a:br>
              <a:rPr lang="en-US" dirty="0" smtClean="0"/>
            </a:br>
            <a:endParaRPr lang="en-US" dirty="0"/>
          </a:p>
        </p:txBody>
      </p:sp>
      <p:sp>
        <p:nvSpPr>
          <p:cNvPr id="154636" name="Rectangle 12"/>
          <p:cNvSpPr>
            <a:spLocks noGrp="1" noChangeArrowheads="1"/>
          </p:cNvSpPr>
          <p:nvPr>
            <p:ph type="subTitle" idx="1" hasCustomPrompt="1"/>
          </p:nvPr>
        </p:nvSpPr>
        <p:spPr>
          <a:xfrm>
            <a:off x="762000" y="3536950"/>
            <a:ext cx="4352925" cy="361282"/>
          </a:xfrm>
        </p:spPr>
        <p:txBody>
          <a:bodyPr/>
          <a:lstStyle>
            <a:lvl1pPr marL="0" indent="0">
              <a:buFontTx/>
              <a:buNone/>
              <a:defRPr b="1" baseline="0">
                <a:solidFill>
                  <a:schemeClr val="tx2">
                    <a:lumMod val="95000"/>
                    <a:lumOff val="5000"/>
                  </a:schemeClr>
                </a:solidFill>
              </a:defRPr>
            </a:lvl1pPr>
          </a:lstStyle>
          <a:p>
            <a:r>
              <a:rPr lang="en-US" dirty="0" smtClean="0"/>
              <a:t>Click to edit master author style</a:t>
            </a:r>
          </a:p>
        </p:txBody>
      </p:sp>
      <p:pic>
        <p:nvPicPr>
          <p:cNvPr id="8" name="Picture 7" descr="Noblis_Tag_RGB_PNG_HR.png"/>
          <p:cNvPicPr>
            <a:picLocks noChangeAspect="1"/>
          </p:cNvPicPr>
          <p:nvPr userDrawn="1"/>
        </p:nvPicPr>
        <p:blipFill>
          <a:blip r:embed="rId3" cstate="print"/>
          <a:stretch>
            <a:fillRect/>
          </a:stretch>
        </p:blipFill>
        <p:spPr>
          <a:xfrm>
            <a:off x="749968" y="5901040"/>
            <a:ext cx="1238976" cy="558895"/>
          </a:xfrm>
          <a:prstGeom prst="rect">
            <a:avLst/>
          </a:prstGeom>
        </p:spPr>
      </p:pic>
      <p:sp>
        <p:nvSpPr>
          <p:cNvPr id="15" name="Text Placeholder 14"/>
          <p:cNvSpPr>
            <a:spLocks noGrp="1"/>
          </p:cNvSpPr>
          <p:nvPr>
            <p:ph type="body" sz="quarter" idx="10" hasCustomPrompt="1"/>
          </p:nvPr>
        </p:nvSpPr>
        <p:spPr>
          <a:xfrm>
            <a:off x="749968" y="3898232"/>
            <a:ext cx="4103687" cy="652557"/>
          </a:xfrm>
        </p:spPr>
        <p:txBody>
          <a:bodyPr/>
          <a:lstStyle>
            <a:lvl1pPr>
              <a:buNone/>
              <a:defRPr sz="1600" baseline="0"/>
            </a:lvl1pPr>
          </a:lstStyle>
          <a:p>
            <a:pPr lvl="0"/>
            <a:r>
              <a:rPr lang="en-US" dirty="0" smtClean="0"/>
              <a:t>Click to add master date</a:t>
            </a:r>
            <a:endParaRPr lang="en-US" dirty="0"/>
          </a:p>
        </p:txBody>
      </p:sp>
      <p:sp>
        <p:nvSpPr>
          <p:cNvPr id="2" name="Rectangle 1"/>
          <p:cNvSpPr/>
          <p:nvPr userDrawn="1"/>
        </p:nvSpPr>
        <p:spPr>
          <a:xfrm>
            <a:off x="238139" y="6591947"/>
            <a:ext cx="3881798" cy="230832"/>
          </a:xfrm>
          <a:prstGeom prst="rect">
            <a:avLst/>
          </a:prstGeom>
        </p:spPr>
        <p:txBody>
          <a:bodyPr wrap="square">
            <a:spAutoFit/>
          </a:bodyPr>
          <a:lstStyle/>
          <a:p>
            <a:pPr algn="ctr"/>
            <a:r>
              <a:rPr lang="en-US" sz="900" dirty="0" smtClean="0">
                <a:solidFill>
                  <a:schemeClr val="tx1"/>
                </a:solidFill>
              </a:rPr>
              <a:t>© 2014</a:t>
            </a:r>
            <a:r>
              <a:rPr lang="en-US" sz="900" baseline="0" dirty="0" smtClean="0">
                <a:solidFill>
                  <a:schemeClr val="tx1"/>
                </a:solidFill>
              </a:rPr>
              <a:t> </a:t>
            </a:r>
            <a:r>
              <a:rPr lang="en-US" sz="900" dirty="0" smtClean="0">
                <a:solidFill>
                  <a:schemeClr val="tx1"/>
                </a:solidFill>
              </a:rPr>
              <a:t>Noblis,</a:t>
            </a:r>
            <a:r>
              <a:rPr lang="en-US" sz="900" baseline="0" dirty="0" smtClean="0">
                <a:solidFill>
                  <a:schemeClr val="tx1"/>
                </a:solidFill>
              </a:rPr>
              <a:t> </a:t>
            </a:r>
            <a:r>
              <a:rPr lang="en-US" sz="900" dirty="0" smtClean="0">
                <a:solidFill>
                  <a:schemeClr val="tx1"/>
                </a:solidFill>
              </a:rPr>
              <a:t>Inc.</a:t>
            </a:r>
            <a:r>
              <a:rPr lang="en-US" sz="900" baseline="0" dirty="0" smtClean="0">
                <a:solidFill>
                  <a:schemeClr val="tx1"/>
                </a:solidFill>
              </a:rPr>
              <a:t> </a:t>
            </a:r>
            <a:r>
              <a:rPr lang="en-US" sz="900" dirty="0" smtClean="0">
                <a:solidFill>
                  <a:schemeClr val="tx1"/>
                </a:solidFill>
              </a:rPr>
              <a:t>Noblis proprietary</a:t>
            </a:r>
            <a:r>
              <a:rPr lang="en-US" sz="900" baseline="0" dirty="0" smtClean="0">
                <a:solidFill>
                  <a:schemeClr val="tx1"/>
                </a:solidFill>
              </a:rPr>
              <a:t> </a:t>
            </a:r>
            <a:r>
              <a:rPr lang="en-US" sz="900" dirty="0" smtClean="0">
                <a:solidFill>
                  <a:schemeClr val="tx1"/>
                </a:solidFill>
              </a:rPr>
              <a:t>and confidential. </a:t>
            </a:r>
            <a:endParaRPr lang="en-US" sz="900" dirty="0">
              <a:solidFill>
                <a:schemeClr val="tx1"/>
              </a:solidFill>
            </a:endParaRPr>
          </a:p>
        </p:txBody>
      </p:sp>
    </p:spTree>
  </p:cSld>
  <p:clrMapOvr>
    <a:masterClrMapping/>
  </p:clrMapOvr>
  <p:transition>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62063"/>
            <a:ext cx="8232775" cy="4705600"/>
          </a:xfrm>
        </p:spPr>
        <p:txBody>
          <a:bodyPr/>
          <a:lstStyle>
            <a:lvl1pPr>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1" name="Picture 10" descr="Noblis_RGB_PNG_HR.png"/>
          <p:cNvPicPr>
            <a:picLocks noChangeAspect="1"/>
          </p:cNvPicPr>
          <p:nvPr userDrawn="1"/>
        </p:nvPicPr>
        <p:blipFill>
          <a:blip r:embed="rId2" cstate="print"/>
          <a:stretch>
            <a:fillRect/>
          </a:stretch>
        </p:blipFill>
        <p:spPr>
          <a:xfrm>
            <a:off x="447269" y="6458572"/>
            <a:ext cx="704453" cy="245011"/>
          </a:xfrm>
          <a:prstGeom prst="rect">
            <a:avLst/>
          </a:prstGeom>
        </p:spPr>
      </p:pic>
      <p:sp>
        <p:nvSpPr>
          <p:cNvPr id="15" name="TextBox 14"/>
          <p:cNvSpPr txBox="1"/>
          <p:nvPr userDrawn="1"/>
        </p:nvSpPr>
        <p:spPr>
          <a:xfrm>
            <a:off x="8136522" y="6528497"/>
            <a:ext cx="1058778" cy="253916"/>
          </a:xfrm>
          <a:prstGeom prst="rect">
            <a:avLst/>
          </a:prstGeom>
          <a:noFill/>
        </p:spPr>
        <p:txBody>
          <a:bodyPr wrap="square" rtlCol="0">
            <a:spAutoFit/>
          </a:bodyPr>
          <a:lstStyle/>
          <a:p>
            <a:fld id="{CD6357A6-B4F5-4418-8AB1-69E89BAE9E6F}" type="slidenum">
              <a:rPr lang="en-US" sz="1000" b="1" smtClean="0">
                <a:solidFill>
                  <a:schemeClr val="tx2"/>
                </a:solidFill>
              </a:rPr>
              <a:pPr/>
              <a:t>‹#›</a:t>
            </a:fld>
            <a:endParaRPr lang="en-US" sz="1000" b="1" dirty="0" err="1" smtClean="0">
              <a:solidFill>
                <a:schemeClr val="tx2"/>
              </a:solidFill>
            </a:endParaRPr>
          </a:p>
        </p:txBody>
      </p:sp>
      <p:sp>
        <p:nvSpPr>
          <p:cNvPr id="17" name="Rectangle 5"/>
          <p:cNvSpPr>
            <a:spLocks noChangeArrowheads="1"/>
          </p:cNvSpPr>
          <p:nvPr userDrawn="1"/>
        </p:nvSpPr>
        <p:spPr bwMode="auto">
          <a:xfrm>
            <a:off x="1814289" y="6610106"/>
            <a:ext cx="6212114" cy="123111"/>
          </a:xfrm>
          <a:prstGeom prst="rect">
            <a:avLst/>
          </a:prstGeom>
          <a:noFill/>
          <a:ln w="9525">
            <a:noFill/>
            <a:miter lim="800000"/>
            <a:headEnd/>
            <a:tailEnd/>
          </a:ln>
          <a:effectLst/>
        </p:spPr>
        <p:txBody>
          <a:bodyPr wrap="square" lIns="0" tIns="0" rIns="0" bIns="0">
            <a:spAutoFit/>
          </a:bodyPr>
          <a:lstStyle/>
          <a:p>
            <a:pPr algn="ctr"/>
            <a:r>
              <a:rPr lang="en-US" sz="800" dirty="0" smtClean="0">
                <a:solidFill>
                  <a:schemeClr val="tx1"/>
                </a:solidFill>
              </a:rPr>
              <a:t>© 2014</a:t>
            </a:r>
            <a:r>
              <a:rPr lang="en-US" sz="800" baseline="0" dirty="0" smtClean="0">
                <a:solidFill>
                  <a:schemeClr val="tx1"/>
                </a:solidFill>
              </a:rPr>
              <a:t> </a:t>
            </a:r>
            <a:r>
              <a:rPr lang="en-US" sz="800" dirty="0" smtClean="0">
                <a:solidFill>
                  <a:schemeClr val="tx1"/>
                </a:solidFill>
              </a:rPr>
              <a:t>Noblis, Inc.</a:t>
            </a:r>
            <a:r>
              <a:rPr lang="en-US" sz="800" baseline="0" dirty="0" smtClean="0">
                <a:solidFill>
                  <a:schemeClr val="tx1"/>
                </a:solidFill>
              </a:rPr>
              <a:t> </a:t>
            </a:r>
            <a:r>
              <a:rPr lang="en-US" sz="800" dirty="0" smtClean="0">
                <a:solidFill>
                  <a:schemeClr val="tx1"/>
                </a:solidFill>
              </a:rPr>
              <a:t>Noblis proprietary</a:t>
            </a:r>
            <a:r>
              <a:rPr lang="en-US" sz="800" baseline="0" dirty="0" smtClean="0">
                <a:solidFill>
                  <a:schemeClr val="tx1"/>
                </a:solidFill>
              </a:rPr>
              <a:t> </a:t>
            </a:r>
            <a:r>
              <a:rPr lang="en-US" sz="800" dirty="0" smtClean="0">
                <a:solidFill>
                  <a:schemeClr val="tx1"/>
                </a:solidFill>
              </a:rPr>
              <a:t>and confidential. </a:t>
            </a:r>
            <a:endParaRPr lang="en-US" sz="900" dirty="0">
              <a:solidFill>
                <a:schemeClr val="tx1"/>
              </a:solidFill>
            </a:endParaRPr>
          </a:p>
        </p:txBody>
      </p:sp>
    </p:spTree>
  </p:cSld>
  <p:clrMapOvr>
    <a:masterClrMapping/>
  </p:clrMapOvr>
  <p:transition>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62063"/>
            <a:ext cx="4024371" cy="4446587"/>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3970" y="1262063"/>
            <a:ext cx="4026005" cy="4446587"/>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5"/>
          <p:cNvSpPr>
            <a:spLocks noChangeArrowheads="1"/>
          </p:cNvSpPr>
          <p:nvPr userDrawn="1"/>
        </p:nvSpPr>
        <p:spPr bwMode="auto">
          <a:xfrm>
            <a:off x="1814289" y="6610106"/>
            <a:ext cx="6212114" cy="123111"/>
          </a:xfrm>
          <a:prstGeom prst="rect">
            <a:avLst/>
          </a:prstGeom>
          <a:noFill/>
          <a:ln w="9525">
            <a:noFill/>
            <a:miter lim="800000"/>
            <a:headEnd/>
            <a:tailEnd/>
          </a:ln>
          <a:effectLst/>
        </p:spPr>
        <p:txBody>
          <a:bodyPr wrap="square" lIns="0" tIns="0" rIns="0" bIns="0">
            <a:spAutoFit/>
          </a:bodyPr>
          <a:lstStyle/>
          <a:p>
            <a:pPr algn="ctr"/>
            <a:r>
              <a:rPr lang="en-US" sz="800" dirty="0" smtClean="0">
                <a:solidFill>
                  <a:schemeClr val="tx1"/>
                </a:solidFill>
              </a:rPr>
              <a:t>© 2014</a:t>
            </a:r>
            <a:r>
              <a:rPr lang="en-US" sz="800" baseline="0" dirty="0" smtClean="0">
                <a:solidFill>
                  <a:schemeClr val="tx1"/>
                </a:solidFill>
              </a:rPr>
              <a:t> </a:t>
            </a:r>
            <a:r>
              <a:rPr lang="en-US" sz="800" dirty="0" smtClean="0">
                <a:solidFill>
                  <a:schemeClr val="tx1"/>
                </a:solidFill>
              </a:rPr>
              <a:t>Noblis, Inc.</a:t>
            </a:r>
            <a:r>
              <a:rPr lang="en-US" sz="800" baseline="0" dirty="0" smtClean="0">
                <a:solidFill>
                  <a:schemeClr val="tx1"/>
                </a:solidFill>
              </a:rPr>
              <a:t> </a:t>
            </a:r>
            <a:r>
              <a:rPr lang="en-US" sz="800" dirty="0" smtClean="0">
                <a:solidFill>
                  <a:schemeClr val="tx1"/>
                </a:solidFill>
              </a:rPr>
              <a:t>Noblis proprietary</a:t>
            </a:r>
            <a:r>
              <a:rPr lang="en-US" sz="800" baseline="0" dirty="0" smtClean="0">
                <a:solidFill>
                  <a:schemeClr val="tx1"/>
                </a:solidFill>
              </a:rPr>
              <a:t> </a:t>
            </a:r>
            <a:r>
              <a:rPr lang="en-US" sz="800" dirty="0" smtClean="0">
                <a:solidFill>
                  <a:schemeClr val="tx1"/>
                </a:solidFill>
              </a:rPr>
              <a:t>and confidential. </a:t>
            </a:r>
            <a:endParaRPr lang="en-US" sz="900" dirty="0">
              <a:solidFill>
                <a:schemeClr val="tx1"/>
              </a:solidFill>
            </a:endParaRPr>
          </a:p>
        </p:txBody>
      </p:sp>
      <p:pic>
        <p:nvPicPr>
          <p:cNvPr id="11" name="Picture 10" descr="Noblis_RGB_PNG_HR.png"/>
          <p:cNvPicPr>
            <a:picLocks noChangeAspect="1"/>
          </p:cNvPicPr>
          <p:nvPr userDrawn="1"/>
        </p:nvPicPr>
        <p:blipFill>
          <a:blip r:embed="rId2" cstate="print"/>
          <a:stretch>
            <a:fillRect/>
          </a:stretch>
        </p:blipFill>
        <p:spPr>
          <a:xfrm>
            <a:off x="447269" y="6458572"/>
            <a:ext cx="704453" cy="245011"/>
          </a:xfrm>
          <a:prstGeom prst="rect">
            <a:avLst/>
          </a:prstGeom>
        </p:spPr>
      </p:pic>
      <p:sp>
        <p:nvSpPr>
          <p:cNvPr id="15" name="TextBox 14"/>
          <p:cNvSpPr txBox="1"/>
          <p:nvPr userDrawn="1"/>
        </p:nvSpPr>
        <p:spPr>
          <a:xfrm>
            <a:off x="8136522" y="6528497"/>
            <a:ext cx="1058778" cy="253916"/>
          </a:xfrm>
          <a:prstGeom prst="rect">
            <a:avLst/>
          </a:prstGeom>
          <a:noFill/>
        </p:spPr>
        <p:txBody>
          <a:bodyPr wrap="square" rtlCol="0">
            <a:spAutoFit/>
          </a:bodyPr>
          <a:lstStyle/>
          <a:p>
            <a:fld id="{CD6357A6-B4F5-4418-8AB1-69E89BAE9E6F}" type="slidenum">
              <a:rPr lang="en-US" sz="1000" b="1" smtClean="0">
                <a:solidFill>
                  <a:schemeClr val="tx2"/>
                </a:solidFill>
              </a:rPr>
              <a:pPr/>
              <a:t>‹#›</a:t>
            </a:fld>
            <a:endParaRPr lang="en-US" sz="1000" b="1" dirty="0" err="1" smtClean="0">
              <a:solidFill>
                <a:schemeClr val="tx2"/>
              </a:solidFill>
            </a:endParaRPr>
          </a:p>
        </p:txBody>
      </p:sp>
    </p:spTree>
  </p:cSld>
  <p:clrMapOvr>
    <a:masterClrMapping/>
  </p:clrMapOvr>
  <p:transition>
    <p:cu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8232775" cy="948583"/>
          </a:xfrm>
        </p:spPr>
        <p:txBody>
          <a:bodyPr/>
          <a:lstStyle>
            <a:lvl1pPr>
              <a:defRPr b="1"/>
            </a:lvl1pPr>
          </a:lstStyle>
          <a:p>
            <a:r>
              <a:rPr lang="en-US" dirty="0" smtClean="0"/>
              <a:t>Click to edit master title style</a:t>
            </a:r>
            <a:endParaRPr lang="en-US" dirty="0"/>
          </a:p>
        </p:txBody>
      </p:sp>
      <p:sp>
        <p:nvSpPr>
          <p:cNvPr id="26" name="Rectangle 5"/>
          <p:cNvSpPr>
            <a:spLocks noChangeArrowheads="1"/>
          </p:cNvSpPr>
          <p:nvPr userDrawn="1"/>
        </p:nvSpPr>
        <p:spPr bwMode="auto">
          <a:xfrm>
            <a:off x="1814289" y="6610106"/>
            <a:ext cx="6212114" cy="123111"/>
          </a:xfrm>
          <a:prstGeom prst="rect">
            <a:avLst/>
          </a:prstGeom>
          <a:noFill/>
          <a:ln w="9525">
            <a:noFill/>
            <a:miter lim="800000"/>
            <a:headEnd/>
            <a:tailEnd/>
          </a:ln>
          <a:effectLst/>
        </p:spPr>
        <p:txBody>
          <a:bodyPr wrap="square" lIns="0" tIns="0" rIns="0" bIns="0">
            <a:spAutoFit/>
          </a:bodyPr>
          <a:lstStyle/>
          <a:p>
            <a:pPr algn="ctr"/>
            <a:r>
              <a:rPr lang="en-US" sz="800" dirty="0" smtClean="0">
                <a:solidFill>
                  <a:schemeClr val="tx1"/>
                </a:solidFill>
              </a:rPr>
              <a:t>© 2014</a:t>
            </a:r>
            <a:r>
              <a:rPr lang="en-US" sz="800" baseline="0" dirty="0" smtClean="0">
                <a:solidFill>
                  <a:schemeClr val="tx1"/>
                </a:solidFill>
              </a:rPr>
              <a:t> </a:t>
            </a:r>
            <a:r>
              <a:rPr lang="en-US" sz="800" dirty="0" smtClean="0">
                <a:solidFill>
                  <a:schemeClr val="tx1"/>
                </a:solidFill>
              </a:rPr>
              <a:t>Noblis, Inc.</a:t>
            </a:r>
            <a:r>
              <a:rPr lang="en-US" sz="800" baseline="0" dirty="0" smtClean="0">
                <a:solidFill>
                  <a:schemeClr val="tx1"/>
                </a:solidFill>
              </a:rPr>
              <a:t> </a:t>
            </a:r>
            <a:r>
              <a:rPr lang="en-US" sz="800" dirty="0" smtClean="0">
                <a:solidFill>
                  <a:schemeClr val="tx1"/>
                </a:solidFill>
              </a:rPr>
              <a:t>Noblis proprietary</a:t>
            </a:r>
            <a:r>
              <a:rPr lang="en-US" sz="800" baseline="0" dirty="0" smtClean="0">
                <a:solidFill>
                  <a:schemeClr val="tx1"/>
                </a:solidFill>
              </a:rPr>
              <a:t> </a:t>
            </a:r>
            <a:r>
              <a:rPr lang="en-US" sz="800" dirty="0" smtClean="0">
                <a:solidFill>
                  <a:schemeClr val="tx1"/>
                </a:solidFill>
              </a:rPr>
              <a:t>and confidential. </a:t>
            </a:r>
            <a:endParaRPr lang="en-US" sz="900" dirty="0">
              <a:solidFill>
                <a:schemeClr val="tx1"/>
              </a:solidFill>
            </a:endParaRPr>
          </a:p>
        </p:txBody>
      </p:sp>
      <p:pic>
        <p:nvPicPr>
          <p:cNvPr id="6" name="Picture 5" descr="Noblis_RGB_PNG_HR.png"/>
          <p:cNvPicPr>
            <a:picLocks noChangeAspect="1"/>
          </p:cNvPicPr>
          <p:nvPr userDrawn="1"/>
        </p:nvPicPr>
        <p:blipFill>
          <a:blip r:embed="rId2" cstate="print"/>
          <a:stretch>
            <a:fillRect/>
          </a:stretch>
        </p:blipFill>
        <p:spPr>
          <a:xfrm>
            <a:off x="447269" y="6458572"/>
            <a:ext cx="704453" cy="245011"/>
          </a:xfrm>
          <a:prstGeom prst="rect">
            <a:avLst/>
          </a:prstGeom>
        </p:spPr>
      </p:pic>
      <p:sp>
        <p:nvSpPr>
          <p:cNvPr id="11" name="TextBox 10"/>
          <p:cNvSpPr txBox="1"/>
          <p:nvPr userDrawn="1"/>
        </p:nvSpPr>
        <p:spPr>
          <a:xfrm>
            <a:off x="8136522" y="6528497"/>
            <a:ext cx="1058778" cy="253916"/>
          </a:xfrm>
          <a:prstGeom prst="rect">
            <a:avLst/>
          </a:prstGeom>
          <a:noFill/>
        </p:spPr>
        <p:txBody>
          <a:bodyPr wrap="square" rtlCol="0">
            <a:spAutoFit/>
          </a:bodyPr>
          <a:lstStyle/>
          <a:p>
            <a:fld id="{CD6357A6-B4F5-4418-8AB1-69E89BAE9E6F}" type="slidenum">
              <a:rPr lang="en-US" sz="1000" b="1" smtClean="0">
                <a:solidFill>
                  <a:schemeClr val="tx2"/>
                </a:solidFill>
              </a:rPr>
              <a:pPr/>
              <a:t>‹#›</a:t>
            </a:fld>
            <a:endParaRPr lang="en-US" sz="1000" b="1" dirty="0" err="1" smtClean="0">
              <a:solidFill>
                <a:schemeClr val="tx2"/>
              </a:solidFill>
            </a:endParaRPr>
          </a:p>
        </p:txBody>
      </p:sp>
    </p:spTree>
  </p:cSld>
  <p:clrMapOvr>
    <a:masterClrMapping/>
  </p:clrMapOvr>
  <p:transition>
    <p:cu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bwMode="auto">
          <a:xfrm>
            <a:off x="1" y="948583"/>
            <a:ext cx="9144000" cy="86224"/>
          </a:xfrm>
          <a:prstGeom prst="rect">
            <a:avLst/>
          </a:prstGeom>
          <a:solidFill>
            <a:srgbClr val="45637A"/>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6185A2"/>
              </a:solidFill>
              <a:effectLst/>
              <a:latin typeface="Arial" charset="0"/>
            </a:endParaRPr>
          </a:p>
        </p:txBody>
      </p:sp>
      <p:sp>
        <p:nvSpPr>
          <p:cNvPr id="153602" name="Rectangle 2"/>
          <p:cNvSpPr>
            <a:spLocks noGrp="1" noChangeArrowheads="1"/>
          </p:cNvSpPr>
          <p:nvPr>
            <p:ph type="title"/>
          </p:nvPr>
        </p:nvSpPr>
        <p:spPr bwMode="auto">
          <a:xfrm>
            <a:off x="457200" y="0"/>
            <a:ext cx="8232775" cy="9485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53603" name="Rectangle 3"/>
          <p:cNvSpPr>
            <a:spLocks noGrp="1" noChangeArrowheads="1"/>
          </p:cNvSpPr>
          <p:nvPr>
            <p:ph type="body" idx="1"/>
          </p:nvPr>
        </p:nvSpPr>
        <p:spPr bwMode="auto">
          <a:xfrm>
            <a:off x="457200" y="1262063"/>
            <a:ext cx="8232775" cy="4446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8" name="Rectangle 17"/>
          <p:cNvSpPr/>
          <p:nvPr userDrawn="1"/>
        </p:nvSpPr>
        <p:spPr bwMode="auto">
          <a:xfrm>
            <a:off x="-1" y="6785518"/>
            <a:ext cx="9144001" cy="72482"/>
          </a:xfrm>
          <a:prstGeom prst="rect">
            <a:avLst/>
          </a:prstGeom>
          <a:solidFill>
            <a:srgbClr val="B5BA0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6185A2"/>
              </a:solidFill>
              <a:effectLst/>
              <a:latin typeface="Arial" charset="0"/>
            </a:endParaRPr>
          </a:p>
        </p:txBody>
      </p:sp>
      <p:sp>
        <p:nvSpPr>
          <p:cNvPr id="8" name="TextBox 7"/>
          <p:cNvSpPr txBox="1"/>
          <p:nvPr userDrawn="1"/>
        </p:nvSpPr>
        <p:spPr>
          <a:xfrm>
            <a:off x="8136522" y="6528497"/>
            <a:ext cx="1058778" cy="253916"/>
          </a:xfrm>
          <a:prstGeom prst="rect">
            <a:avLst/>
          </a:prstGeom>
          <a:noFill/>
        </p:spPr>
        <p:txBody>
          <a:bodyPr wrap="square" rtlCol="0">
            <a:spAutoFit/>
          </a:bodyPr>
          <a:lstStyle/>
          <a:p>
            <a:fld id="{CD6357A6-B4F5-4418-8AB1-69E89BAE9E6F}" type="slidenum">
              <a:rPr lang="en-US" sz="1000" b="1" smtClean="0">
                <a:solidFill>
                  <a:schemeClr val="tx2"/>
                </a:solidFill>
              </a:rPr>
              <a:pPr/>
              <a:t>‹#›</a:t>
            </a:fld>
            <a:endParaRPr lang="en-US" sz="1000" b="1" dirty="0" err="1"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63" r:id="rId2"/>
    <p:sldLayoutId id="2147483665" r:id="rId3"/>
    <p:sldLayoutId id="2147483660" r:id="rId4"/>
  </p:sldLayoutIdLst>
  <p:transition>
    <p:cut/>
  </p:transition>
  <p:timing>
    <p:tnLst>
      <p:par>
        <p:cTn id="1" dur="indefinite" restart="never" nodeType="tmRoot"/>
      </p:par>
    </p:tnLst>
  </p:timing>
  <p:hf hdr="0" ftr="0" dt="0"/>
  <p:txStyles>
    <p:titleStyle>
      <a:lvl1pPr algn="ctr" rtl="0" eaLnBrk="1" fontAlgn="base" hangingPunct="1">
        <a:spcBef>
          <a:spcPct val="0"/>
        </a:spcBef>
        <a:spcAft>
          <a:spcPct val="0"/>
        </a:spcAft>
        <a:defRPr sz="2400" b="1" cap="none" spc="0">
          <a:ln>
            <a:noFill/>
          </a:ln>
          <a:solidFill>
            <a:schemeClr val="tx1"/>
          </a:solidFill>
          <a:effectLst/>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342900" indent="-342900" algn="l" rtl="0" eaLnBrk="1" fontAlgn="base" hangingPunct="1">
        <a:spcBef>
          <a:spcPct val="20000"/>
        </a:spcBef>
        <a:spcAft>
          <a:spcPct val="0"/>
        </a:spcAft>
        <a:buSzPct val="115000"/>
        <a:buFont typeface="Arial" pitchFamily="34" charset="0"/>
        <a:buChar char="■"/>
        <a:defRPr>
          <a:solidFill>
            <a:schemeClr val="tx2">
              <a:lumMod val="95000"/>
              <a:lumOff val="5000"/>
            </a:schemeClr>
          </a:solidFill>
          <a:latin typeface="+mn-lt"/>
          <a:ea typeface="+mn-ea"/>
          <a:cs typeface="+mn-cs"/>
        </a:defRPr>
      </a:lvl1pPr>
      <a:lvl2pPr marL="742950" indent="-285750" algn="l" rtl="0" eaLnBrk="1" fontAlgn="base" hangingPunct="1">
        <a:spcBef>
          <a:spcPct val="20000"/>
        </a:spcBef>
        <a:spcAft>
          <a:spcPct val="0"/>
        </a:spcAft>
        <a:buSzPct val="140000"/>
        <a:buFont typeface="Arial" pitchFamily="34" charset="0"/>
        <a:buChar char="•"/>
        <a:defRPr sz="1600">
          <a:solidFill>
            <a:schemeClr val="tx2">
              <a:lumMod val="95000"/>
              <a:lumOff val="5000"/>
            </a:schemeClr>
          </a:solidFill>
          <a:latin typeface="+mn-lt"/>
        </a:defRPr>
      </a:lvl2pPr>
      <a:lvl3pPr marL="1143000" indent="-228600" algn="l" rtl="0" eaLnBrk="1" fontAlgn="base" hangingPunct="1">
        <a:spcBef>
          <a:spcPct val="20000"/>
        </a:spcBef>
        <a:spcAft>
          <a:spcPct val="0"/>
        </a:spcAft>
        <a:buSzPct val="110000"/>
        <a:buFont typeface="Arial" pitchFamily="34" charset="0"/>
        <a:buChar char="–"/>
        <a:defRPr sz="1600">
          <a:solidFill>
            <a:schemeClr val="tx2">
              <a:lumMod val="95000"/>
              <a:lumOff val="5000"/>
            </a:schemeClr>
          </a:solidFill>
          <a:latin typeface="+mn-lt"/>
        </a:defRPr>
      </a:lvl3pPr>
      <a:lvl4pPr marL="1600200" indent="-228600" algn="l" rtl="0" eaLnBrk="1" fontAlgn="base" hangingPunct="1">
        <a:spcBef>
          <a:spcPct val="20000"/>
        </a:spcBef>
        <a:spcAft>
          <a:spcPct val="0"/>
        </a:spcAft>
        <a:buSzPct val="90000"/>
        <a:buFont typeface="Courier New" pitchFamily="49" charset="0"/>
        <a:buChar char="o"/>
        <a:defRPr sz="1600">
          <a:solidFill>
            <a:schemeClr val="tx2">
              <a:lumMod val="95000"/>
              <a:lumOff val="5000"/>
            </a:schemeClr>
          </a:solidFill>
          <a:latin typeface="+mn-lt"/>
        </a:defRPr>
      </a:lvl4pPr>
      <a:lvl5pPr marL="2057400" indent="-228600" algn="l" rtl="0" eaLnBrk="1" fontAlgn="base" hangingPunct="1">
        <a:spcBef>
          <a:spcPct val="20000"/>
        </a:spcBef>
        <a:spcAft>
          <a:spcPct val="0"/>
        </a:spcAft>
        <a:buSzPct val="100000"/>
        <a:buFont typeface="Wingdings" pitchFamily="2" charset="2"/>
        <a:buChar char="ü"/>
        <a:defRPr sz="1600">
          <a:solidFill>
            <a:schemeClr val="tx2">
              <a:lumMod val="95000"/>
              <a:lumOff val="5000"/>
            </a:schemeClr>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its.dot.gov/pilots" TargetMode="External"/><Relationship Id="rId2" Type="http://schemas.openxmlformats.org/officeDocument/2006/relationships/hyperlink" Target="https://co-pilot.noblis.or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its.dot.gov/pilots/Sunnyside_v1.mp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co-pilot@noblis.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co-pilot@nobli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its.dot.gov/pilots/cv_pilot_faq.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pilot.noblis.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its.dot.gov/pilots/cv_pilot_apps.ht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1999" y="1288111"/>
            <a:ext cx="6000307" cy="1682102"/>
          </a:xfrm>
        </p:spPr>
        <p:txBody>
          <a:bodyPr/>
          <a:lstStyle/>
          <a:p>
            <a:r>
              <a:rPr lang="en-US" dirty="0" smtClean="0"/>
              <a:t>Cost </a:t>
            </a:r>
            <a:r>
              <a:rPr lang="en-US" dirty="0"/>
              <a:t>Overview for Planning Ideas and Logical Organization Tool (CO-PILOT)</a:t>
            </a:r>
            <a:r>
              <a:rPr lang="en-US" dirty="0" smtClean="0"/>
              <a:t>: </a:t>
            </a:r>
            <a:br>
              <a:rPr lang="en-US" dirty="0" smtClean="0"/>
            </a:br>
            <a:r>
              <a:rPr lang="en-US" dirty="0" smtClean="0"/>
              <a:t>Overview and User’s Guide</a:t>
            </a:r>
            <a:endParaRPr lang="en-US" dirty="0"/>
          </a:p>
        </p:txBody>
      </p:sp>
      <p:sp>
        <p:nvSpPr>
          <p:cNvPr id="4" name="Text Placeholder 3"/>
          <p:cNvSpPr>
            <a:spLocks noGrp="1"/>
          </p:cNvSpPr>
          <p:nvPr>
            <p:ph type="body" sz="quarter" idx="10"/>
          </p:nvPr>
        </p:nvSpPr>
        <p:spPr>
          <a:xfrm>
            <a:off x="749968" y="4344818"/>
            <a:ext cx="4103687" cy="816643"/>
          </a:xfrm>
        </p:spPr>
        <p:txBody>
          <a:bodyPr/>
          <a:lstStyle/>
          <a:p>
            <a:r>
              <a:rPr lang="en-US" dirty="0" smtClean="0"/>
              <a:t>January 2015</a:t>
            </a:r>
            <a:endParaRPr lang="en-US" i="1"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Assumptions Details (cont.)</a:t>
            </a:r>
          </a:p>
        </p:txBody>
      </p:sp>
      <p:sp>
        <p:nvSpPr>
          <p:cNvPr id="3" name="Content Placeholder 2"/>
          <p:cNvSpPr>
            <a:spLocks noGrp="1"/>
          </p:cNvSpPr>
          <p:nvPr>
            <p:ph idx="1"/>
          </p:nvPr>
        </p:nvSpPr>
        <p:spPr>
          <a:xfrm>
            <a:off x="457200" y="1113200"/>
            <a:ext cx="8232775" cy="5478985"/>
          </a:xfrm>
        </p:spPr>
        <p:txBody>
          <a:bodyPr/>
          <a:lstStyle/>
          <a:p>
            <a:r>
              <a:rPr lang="en-US" dirty="0"/>
              <a:t>Assumptions on components required by </a:t>
            </a:r>
            <a:r>
              <a:rPr lang="en-US" dirty="0" smtClean="0"/>
              <a:t>application (cont.):</a:t>
            </a:r>
          </a:p>
          <a:p>
            <a:pPr lvl="1"/>
            <a:r>
              <a:rPr lang="en-US" dirty="0" smtClean="0"/>
              <a:t>There </a:t>
            </a:r>
            <a:r>
              <a:rPr lang="en-US" dirty="0"/>
              <a:t>are some components listed in the CO-PILOT Step 4 with quantity = 0. These are optional items, and users can modify to have a non-zero quantity if desired</a:t>
            </a:r>
            <a:r>
              <a:rPr lang="en-US" dirty="0" smtClean="0"/>
              <a:t>.</a:t>
            </a:r>
          </a:p>
          <a:p>
            <a:pPr lvl="2"/>
            <a:r>
              <a:rPr lang="en-US" sz="1400" dirty="0" smtClean="0"/>
              <a:t>Items may be considered “optional” for several reasons. Either the functionality is considered optional for the application, or it is questionable that the pilot deployment would fund a particular component. For example, a Multimodal Traveler’s cellular phone costs would most likely NOT be funded by the pilot deployment, as individuals would use their existing phones and associated data plans.</a:t>
            </a:r>
          </a:p>
          <a:p>
            <a:pPr lvl="1"/>
            <a:r>
              <a:rPr lang="en-US" dirty="0" smtClean="0"/>
              <a:t>Assumptions on funding of components needed for cellular communications, for applications that use cellular rather than DSRC: </a:t>
            </a:r>
          </a:p>
          <a:p>
            <a:pPr lvl="2"/>
            <a:r>
              <a:rPr lang="en-US" sz="1400" dirty="0"/>
              <a:t>For Agency Data apps that use cellular communications</a:t>
            </a:r>
            <a:r>
              <a:rPr lang="en-US" sz="1400" dirty="0" smtClean="0"/>
              <a:t>, assume </a:t>
            </a:r>
            <a:r>
              <a:rPr lang="en-US" sz="1400" dirty="0"/>
              <a:t>the grant </a:t>
            </a:r>
            <a:r>
              <a:rPr lang="en-US" sz="1400" dirty="0" smtClean="0"/>
              <a:t>funds pay </a:t>
            </a:r>
            <a:r>
              <a:rPr lang="en-US" sz="1400" dirty="0"/>
              <a:t>for cellular devices and data plans for all users (as they are state DOT employees, etc.)</a:t>
            </a:r>
          </a:p>
          <a:p>
            <a:pPr lvl="2"/>
            <a:r>
              <a:rPr lang="en-US" sz="1400" dirty="0"/>
              <a:t>For other apps (not Agency Data) that use </a:t>
            </a:r>
            <a:r>
              <a:rPr lang="en-US" sz="1400" dirty="0" smtClean="0"/>
              <a:t>cellular, assume grant funds pay </a:t>
            </a:r>
            <a:r>
              <a:rPr lang="en-US" sz="1400" dirty="0"/>
              <a:t>for the following:</a:t>
            </a:r>
          </a:p>
          <a:p>
            <a:pPr lvl="3"/>
            <a:r>
              <a:rPr lang="en-US" sz="1400" dirty="0" smtClean="0"/>
              <a:t>Devices </a:t>
            </a:r>
            <a:r>
              <a:rPr lang="en-US" sz="1400" dirty="0"/>
              <a:t>and Data plans for Transit drivers, as they are DOT employees.</a:t>
            </a:r>
          </a:p>
          <a:p>
            <a:pPr lvl="3"/>
            <a:r>
              <a:rPr lang="en-US" sz="1400" dirty="0"/>
              <a:t>For Light vehicle drivers, Truck drivers, and Multimodal travelers: </a:t>
            </a:r>
            <a:r>
              <a:rPr lang="en-US" sz="1400" dirty="0" smtClean="0"/>
              <a:t>assume that these are individuals or commercial drivers, so grant funds pay </a:t>
            </a:r>
            <a:r>
              <a:rPr lang="en-US" sz="1400" dirty="0"/>
              <a:t>for Data plans only if the app requires the user to send large amounts of </a:t>
            </a:r>
            <a:r>
              <a:rPr lang="en-US" sz="1400" dirty="0" smtClean="0"/>
              <a:t>data. </a:t>
            </a:r>
            <a:r>
              <a:rPr lang="en-US" sz="1400" dirty="0"/>
              <a:t>Typically if the app just receives information, it will be a small amount and not increase their data usage, so no need to pay for it. </a:t>
            </a:r>
            <a:endParaRPr lang="en-US" sz="1400" dirty="0" smtClean="0"/>
          </a:p>
          <a:p>
            <a:pPr lvl="2"/>
            <a:r>
              <a:rPr lang="en-US" sz="1400" dirty="0" smtClean="0"/>
              <a:t>Quantities </a:t>
            </a:r>
            <a:r>
              <a:rPr lang="en-US" sz="1400" dirty="0"/>
              <a:t>of cost components in CO-PILOT </a:t>
            </a:r>
            <a:r>
              <a:rPr lang="en-US" sz="1400" dirty="0" smtClean="0"/>
              <a:t>can be adjusted in Step 4 if these assumptions are not valid.</a:t>
            </a:r>
          </a:p>
          <a:p>
            <a:pPr lvl="1"/>
            <a:endParaRPr lang="en-US" sz="1400" dirty="0"/>
          </a:p>
          <a:p>
            <a:endParaRPr lang="en-US" sz="1400" dirty="0"/>
          </a:p>
        </p:txBody>
      </p:sp>
    </p:spTree>
    <p:extLst>
      <p:ext uri="{BB962C8B-B14F-4D97-AF65-F5344CB8AC3E}">
        <p14:creationId xmlns:p14="http://schemas.microsoft.com/office/powerpoint/2010/main" val="2736896956"/>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Assumptions </a:t>
            </a:r>
            <a:r>
              <a:rPr lang="en-US" dirty="0" smtClean="0"/>
              <a:t>Details (cont.)</a:t>
            </a:r>
            <a:endParaRPr lang="en-US" dirty="0"/>
          </a:p>
        </p:txBody>
      </p:sp>
      <p:sp>
        <p:nvSpPr>
          <p:cNvPr id="3" name="Content Placeholder 2"/>
          <p:cNvSpPr>
            <a:spLocks noGrp="1"/>
          </p:cNvSpPr>
          <p:nvPr>
            <p:ph idx="1"/>
          </p:nvPr>
        </p:nvSpPr>
        <p:spPr>
          <a:xfrm>
            <a:off x="457200" y="1049403"/>
            <a:ext cx="8232775" cy="5670372"/>
          </a:xfrm>
        </p:spPr>
        <p:txBody>
          <a:bodyPr/>
          <a:lstStyle/>
          <a:p>
            <a:r>
              <a:rPr lang="en-US" dirty="0" smtClean="0"/>
              <a:t>Assumptions on component quantities overall: </a:t>
            </a:r>
            <a:endParaRPr lang="en-US" dirty="0"/>
          </a:p>
          <a:p>
            <a:pPr lvl="1"/>
            <a:r>
              <a:rPr lang="en-US" dirty="0"/>
              <a:t>If the same component is present at a Building Block for multiple applications, that component can cover all applications at the Building Block. For example:</a:t>
            </a:r>
          </a:p>
          <a:p>
            <a:pPr lvl="2"/>
            <a:r>
              <a:rPr lang="en-US" sz="1400" dirty="0"/>
              <a:t>If 1 RSE is needed at </a:t>
            </a:r>
            <a:r>
              <a:rPr lang="en-US" sz="1400" dirty="0" smtClean="0"/>
              <a:t>each Signalized Intersection </a:t>
            </a:r>
            <a:r>
              <a:rPr lang="en-US" sz="1400" dirty="0"/>
              <a:t>for Red Light Violation Warning, and 1 RSE is needed at </a:t>
            </a:r>
            <a:r>
              <a:rPr lang="en-US" sz="1400" dirty="0" smtClean="0"/>
              <a:t>each Signalized Intersection </a:t>
            </a:r>
            <a:r>
              <a:rPr lang="en-US" sz="1400" dirty="0"/>
              <a:t>for Eco-Approach and Departure at Signalized Intersections, then only 1 RSE is needed at each </a:t>
            </a:r>
            <a:r>
              <a:rPr lang="en-US" sz="1400" dirty="0" smtClean="0"/>
              <a:t>Signalized Intersection </a:t>
            </a:r>
            <a:r>
              <a:rPr lang="en-US" sz="1400" dirty="0"/>
              <a:t>to cover both apps, rather than two.</a:t>
            </a:r>
          </a:p>
          <a:p>
            <a:pPr lvl="1"/>
            <a:r>
              <a:rPr lang="en-US" dirty="0" smtClean="0"/>
              <a:t>If </a:t>
            </a:r>
            <a:r>
              <a:rPr lang="en-US" dirty="0"/>
              <a:t>there are applications that require Inductive Loop Detectors at a Building Block (Intersections or Freeway Segments), and also applications that require an Optical Detection System at the same Building Block, </a:t>
            </a:r>
            <a:r>
              <a:rPr lang="en-US" dirty="0" smtClean="0"/>
              <a:t>the </a:t>
            </a:r>
            <a:r>
              <a:rPr lang="en-US" dirty="0"/>
              <a:t>Inductive Loop Detectors won't be needed and the Optical Detection System will provide the full functionality needed.</a:t>
            </a:r>
          </a:p>
          <a:p>
            <a:pPr lvl="1"/>
            <a:r>
              <a:rPr lang="en-US" dirty="0"/>
              <a:t>For Driver training, </a:t>
            </a:r>
            <a:r>
              <a:rPr lang="en-US" dirty="0" smtClean="0"/>
              <a:t>if </a:t>
            </a:r>
            <a:r>
              <a:rPr lang="en-US" dirty="0"/>
              <a:t>the training hours is </a:t>
            </a:r>
            <a:r>
              <a:rPr lang="en-US" i="1" dirty="0"/>
              <a:t>x</a:t>
            </a:r>
            <a:r>
              <a:rPr lang="en-US" dirty="0"/>
              <a:t> for an application, then the training hours for subsequent applications on that vehicle type is </a:t>
            </a:r>
            <a:r>
              <a:rPr lang="en-US" i="1" dirty="0"/>
              <a:t>x</a:t>
            </a:r>
            <a:r>
              <a:rPr lang="en-US" dirty="0"/>
              <a:t>/2. We assume in general that </a:t>
            </a:r>
            <a:r>
              <a:rPr lang="en-US" i="1" dirty="0"/>
              <a:t>x</a:t>
            </a:r>
            <a:r>
              <a:rPr lang="en-US" dirty="0"/>
              <a:t>=2 training hours are required for an application on a specific vehicle type, and half of that time is general training that applies to all applications on that vehicle type, so subsequent applications on that vehicle type will require only 1 hour of training each</a:t>
            </a:r>
            <a:r>
              <a:rPr lang="en-US" dirty="0" smtClean="0"/>
              <a:t>.</a:t>
            </a:r>
          </a:p>
          <a:p>
            <a:pPr lvl="1"/>
            <a:r>
              <a:rPr lang="en-US" dirty="0" smtClean="0"/>
              <a:t>Software development and testing is conducted separately for each application, and is a separate cost component for each application. It is assumed that the software is integrated during the Systems Engineering process, so for licensing for individual vehicles, the software package is a single cost component that covers all applications.</a:t>
            </a:r>
            <a:endParaRPr lang="en-US" dirty="0"/>
          </a:p>
          <a:p>
            <a:endParaRPr lang="en-US" sz="1600" dirty="0"/>
          </a:p>
        </p:txBody>
      </p:sp>
    </p:spTree>
    <p:extLst>
      <p:ext uri="{BB962C8B-B14F-4D97-AF65-F5344CB8AC3E}">
        <p14:creationId xmlns:p14="http://schemas.microsoft.com/office/powerpoint/2010/main" val="3436594683"/>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Assumptions Details (cont.)</a:t>
            </a:r>
          </a:p>
        </p:txBody>
      </p:sp>
      <p:sp>
        <p:nvSpPr>
          <p:cNvPr id="3" name="Content Placeholder 2"/>
          <p:cNvSpPr>
            <a:spLocks noGrp="1"/>
          </p:cNvSpPr>
          <p:nvPr>
            <p:ph idx="1"/>
          </p:nvPr>
        </p:nvSpPr>
        <p:spPr>
          <a:xfrm>
            <a:off x="457200" y="1070669"/>
            <a:ext cx="8232775" cy="5659740"/>
          </a:xfrm>
        </p:spPr>
        <p:txBody>
          <a:bodyPr/>
          <a:lstStyle/>
          <a:p>
            <a:r>
              <a:rPr lang="en-US" dirty="0" smtClean="0"/>
              <a:t>Assumptions </a:t>
            </a:r>
            <a:r>
              <a:rPr lang="en-US" dirty="0"/>
              <a:t>on </a:t>
            </a:r>
            <a:r>
              <a:rPr lang="en-US" dirty="0" smtClean="0"/>
              <a:t>component costs:</a:t>
            </a:r>
          </a:p>
          <a:p>
            <a:pPr lvl="1"/>
            <a:r>
              <a:rPr lang="en-US" dirty="0" smtClean="0"/>
              <a:t>Compensation for Driver Training time is based on payment for the hours spent in training, at hourly wages from the Bureau of Labor Statistics</a:t>
            </a:r>
          </a:p>
          <a:p>
            <a:pPr lvl="1"/>
            <a:r>
              <a:rPr lang="en-US" dirty="0" smtClean="0"/>
              <a:t>When unit cost estimates were derived from previous deployment costs (e.g., costs in the </a:t>
            </a:r>
            <a:r>
              <a:rPr lang="en-US" dirty="0" smtClean="0">
                <a:solidFill>
                  <a:schemeClr val="tx1"/>
                </a:solidFill>
              </a:rPr>
              <a:t>AASHTO </a:t>
            </a:r>
            <a:r>
              <a:rPr lang="en-US" dirty="0">
                <a:solidFill>
                  <a:schemeClr val="tx1"/>
                </a:solidFill>
              </a:rPr>
              <a:t>National </a:t>
            </a:r>
            <a:r>
              <a:rPr lang="en-US" dirty="0" smtClean="0">
                <a:solidFill>
                  <a:schemeClr val="tx1"/>
                </a:solidFill>
              </a:rPr>
              <a:t>Connected Vehicle </a:t>
            </a:r>
            <a:r>
              <a:rPr lang="en-US" dirty="0">
                <a:solidFill>
                  <a:schemeClr val="tx1"/>
                </a:solidFill>
              </a:rPr>
              <a:t>Field Infrastructure Footprint Analysis Final </a:t>
            </a:r>
            <a:r>
              <a:rPr lang="en-US" dirty="0" smtClean="0">
                <a:solidFill>
                  <a:schemeClr val="tx1"/>
                </a:solidFill>
              </a:rPr>
              <a:t>Report) the costs were not adjusted to current dollars, as these deployments were fairly recent and technology products may not be expected to vary with inflation as other products do. An exception is a Transit Bus cost from a dated USDOT report, which was adjusted to current dollars.</a:t>
            </a:r>
            <a:endParaRPr lang="en-US" dirty="0">
              <a:solidFill>
                <a:schemeClr val="tx1"/>
              </a:solidFill>
            </a:endParaRPr>
          </a:p>
          <a:p>
            <a:r>
              <a:rPr lang="en-US" dirty="0" smtClean="0">
                <a:solidFill>
                  <a:schemeClr val="tx1"/>
                </a:solidFill>
                <a:latin typeface="+mj-lt"/>
              </a:rPr>
              <a:t>See the </a:t>
            </a:r>
            <a:r>
              <a:rPr lang="en-US" i="1" dirty="0"/>
              <a:t>Connected Vehicle Cost Components </a:t>
            </a:r>
            <a:r>
              <a:rPr lang="en-US" i="1" dirty="0" smtClean="0"/>
              <a:t>detail </a:t>
            </a:r>
            <a:r>
              <a:rPr lang="en-US" dirty="0" smtClean="0"/>
              <a:t>spreadsheet at the CO-PILOT Help page for more information on component costs and components required by application</a:t>
            </a:r>
            <a:endParaRPr lang="en-US" i="1" dirty="0">
              <a:solidFill>
                <a:schemeClr val="tx1"/>
              </a:solidFill>
              <a:latin typeface="+mj-lt"/>
            </a:endParaRPr>
          </a:p>
        </p:txBody>
      </p:sp>
    </p:spTree>
    <p:extLst>
      <p:ext uri="{BB962C8B-B14F-4D97-AF65-F5344CB8AC3E}">
        <p14:creationId xmlns:p14="http://schemas.microsoft.com/office/powerpoint/2010/main" val="3287727113"/>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bwMode="auto">
          <a:xfrm>
            <a:off x="457200" y="2874342"/>
            <a:ext cx="8232775" cy="9485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400" b="1" cap="none" spc="0">
                <a:ln>
                  <a:noFill/>
                </a:ln>
                <a:solidFill>
                  <a:schemeClr val="tx1"/>
                </a:solidFill>
                <a:effectLst/>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r>
              <a:rPr lang="en-US" kern="0" dirty="0" smtClean="0"/>
              <a:t>Detailed User Instructions</a:t>
            </a:r>
            <a:endParaRPr lang="en-US" kern="0" dirty="0"/>
          </a:p>
        </p:txBody>
      </p:sp>
    </p:spTree>
    <p:extLst>
      <p:ext uri="{BB962C8B-B14F-4D97-AF65-F5344CB8AC3E}">
        <p14:creationId xmlns:p14="http://schemas.microsoft.com/office/powerpoint/2010/main" val="2221003251"/>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1" y="0"/>
            <a:ext cx="8232774" cy="948583"/>
          </a:xfrm>
        </p:spPr>
        <p:txBody>
          <a:bodyPr/>
          <a:lstStyle/>
          <a:p>
            <a:r>
              <a:rPr lang="en-US" dirty="0"/>
              <a:t>CO-PILOT </a:t>
            </a:r>
            <a:r>
              <a:rPr lang="en-US" dirty="0" smtClean="0"/>
              <a:t>Home Page</a:t>
            </a:r>
            <a:endParaRPr lang="en-US" dirty="0"/>
          </a:p>
        </p:txBody>
      </p:sp>
      <p:sp>
        <p:nvSpPr>
          <p:cNvPr id="6" name="Content Placeholder 2"/>
          <p:cNvSpPr txBox="1">
            <a:spLocks/>
          </p:cNvSpPr>
          <p:nvPr/>
        </p:nvSpPr>
        <p:spPr bwMode="auto">
          <a:xfrm>
            <a:off x="457201" y="1262063"/>
            <a:ext cx="3157869" cy="470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115000"/>
              <a:buFont typeface="Wingdings" pitchFamily="2" charset="2"/>
              <a:buChar char="§"/>
              <a:defRPr>
                <a:solidFill>
                  <a:schemeClr val="tx2">
                    <a:lumMod val="95000"/>
                    <a:lumOff val="5000"/>
                  </a:schemeClr>
                </a:solidFill>
                <a:latin typeface="+mn-lt"/>
                <a:ea typeface="+mn-ea"/>
                <a:cs typeface="+mn-cs"/>
              </a:defRPr>
            </a:lvl1pPr>
            <a:lvl2pPr marL="742950" indent="-285750" algn="l" rtl="0" eaLnBrk="1" fontAlgn="base" hangingPunct="1">
              <a:spcBef>
                <a:spcPct val="20000"/>
              </a:spcBef>
              <a:spcAft>
                <a:spcPct val="0"/>
              </a:spcAft>
              <a:buSzPct val="140000"/>
              <a:buFont typeface="Arial" pitchFamily="34" charset="0"/>
              <a:buChar char="•"/>
              <a:defRPr sz="1600">
                <a:solidFill>
                  <a:schemeClr val="tx2">
                    <a:lumMod val="95000"/>
                    <a:lumOff val="5000"/>
                  </a:schemeClr>
                </a:solidFill>
                <a:latin typeface="+mn-lt"/>
              </a:defRPr>
            </a:lvl2pPr>
            <a:lvl3pPr marL="1143000" indent="-228600" algn="l" rtl="0" eaLnBrk="1" fontAlgn="base" hangingPunct="1">
              <a:spcBef>
                <a:spcPct val="20000"/>
              </a:spcBef>
              <a:spcAft>
                <a:spcPct val="0"/>
              </a:spcAft>
              <a:buSzPct val="110000"/>
              <a:buFont typeface="Arial" pitchFamily="34" charset="0"/>
              <a:buChar char="–"/>
              <a:defRPr sz="1600">
                <a:solidFill>
                  <a:schemeClr val="tx2">
                    <a:lumMod val="95000"/>
                    <a:lumOff val="5000"/>
                  </a:schemeClr>
                </a:solidFill>
                <a:latin typeface="+mn-lt"/>
              </a:defRPr>
            </a:lvl3pPr>
            <a:lvl4pPr marL="1600200" indent="-228600" algn="l" rtl="0" eaLnBrk="1" fontAlgn="base" hangingPunct="1">
              <a:spcBef>
                <a:spcPct val="20000"/>
              </a:spcBef>
              <a:spcAft>
                <a:spcPct val="0"/>
              </a:spcAft>
              <a:buSzPct val="90000"/>
              <a:buFont typeface="Courier New" pitchFamily="49" charset="0"/>
              <a:buChar char="o"/>
              <a:defRPr sz="1600">
                <a:solidFill>
                  <a:schemeClr val="tx2">
                    <a:lumMod val="95000"/>
                    <a:lumOff val="5000"/>
                  </a:schemeClr>
                </a:solidFill>
                <a:latin typeface="+mn-lt"/>
              </a:defRPr>
            </a:lvl4pPr>
            <a:lvl5pPr marL="2057400" indent="-228600" algn="l" rtl="0" eaLnBrk="1" fontAlgn="base" hangingPunct="1">
              <a:spcBef>
                <a:spcPct val="20000"/>
              </a:spcBef>
              <a:spcAft>
                <a:spcPct val="0"/>
              </a:spcAft>
              <a:buSzPct val="100000"/>
              <a:buFont typeface="Wingdings" pitchFamily="2" charset="2"/>
              <a:buChar char="ü"/>
              <a:defRPr sz="1600">
                <a:solidFill>
                  <a:schemeClr val="tx2">
                    <a:lumMod val="95000"/>
                    <a:lumOff val="5000"/>
                  </a:schemeClr>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r>
              <a:rPr lang="en-US" dirty="0"/>
              <a:t>CO-PILOT</a:t>
            </a:r>
            <a:r>
              <a:rPr lang="en-US" kern="0" dirty="0" smtClean="0"/>
              <a:t> Home page is at </a:t>
            </a:r>
            <a:r>
              <a:rPr lang="en-US" dirty="0" smtClean="0">
                <a:hlinkClick r:id="rId2"/>
              </a:rPr>
              <a:t>https://co-pilot.noblis.org</a:t>
            </a:r>
            <a:endParaRPr lang="en-US" dirty="0" smtClean="0"/>
          </a:p>
          <a:p>
            <a:pPr lvl="1"/>
            <a:r>
              <a:rPr lang="en-US" kern="0" dirty="0" smtClean="0"/>
              <a:t>Link to this </a:t>
            </a:r>
            <a:r>
              <a:rPr lang="en-US" kern="0" smtClean="0"/>
              <a:t>tool is available at </a:t>
            </a:r>
            <a:r>
              <a:rPr lang="en-US" sz="1450" u="sng" dirty="0" smtClean="0">
                <a:hlinkClick r:id="rId3"/>
              </a:rPr>
              <a:t>http</a:t>
            </a:r>
            <a:r>
              <a:rPr lang="en-US" sz="1450" u="sng" dirty="0">
                <a:hlinkClick r:id="rId3"/>
              </a:rPr>
              <a:t>://www.its.dot.gov/pilots</a:t>
            </a:r>
            <a:endParaRPr lang="en-US" sz="1450" kern="0" dirty="0"/>
          </a:p>
          <a:p>
            <a:pPr lvl="1"/>
            <a:endParaRPr lang="en-US" dirty="0"/>
          </a:p>
          <a:p>
            <a:r>
              <a:rPr lang="en-US" dirty="0" smtClean="0"/>
              <a:t>Example for demonstration purposes in following slides is similar to the “Sunnyside” scenario at </a:t>
            </a:r>
            <a:r>
              <a:rPr lang="en-US" u="sng" dirty="0" smtClean="0">
                <a:hlinkClick r:id="rId4"/>
              </a:rPr>
              <a:t>http</a:t>
            </a:r>
            <a:r>
              <a:rPr lang="en-US" u="sng" dirty="0">
                <a:hlinkClick r:id="rId4"/>
              </a:rPr>
              <a:t>://www.its.dot.gov/pilots/Sunnyside_v1.mp4</a:t>
            </a:r>
            <a:endParaRPr lang="en-US" kern="0" dirty="0"/>
          </a:p>
        </p:txBody>
      </p:sp>
      <p:pic>
        <p:nvPicPr>
          <p:cNvPr id="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4336" t="6296" r="24970" b="20384"/>
          <a:stretch/>
        </p:blipFill>
        <p:spPr bwMode="auto">
          <a:xfrm>
            <a:off x="4072268" y="1393473"/>
            <a:ext cx="4476859" cy="391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059776"/>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32775" cy="948583"/>
          </a:xfrm>
        </p:spPr>
        <p:txBody>
          <a:bodyPr/>
          <a:lstStyle/>
          <a:p>
            <a:r>
              <a:rPr lang="en-US" dirty="0" smtClean="0"/>
              <a:t>Application and Building Block Selection</a:t>
            </a:r>
            <a:endParaRPr lang="en-US" dirty="0"/>
          </a:p>
        </p:txBody>
      </p:sp>
      <p:sp>
        <p:nvSpPr>
          <p:cNvPr id="5" name="Content Placeholder 2"/>
          <p:cNvSpPr txBox="1">
            <a:spLocks/>
          </p:cNvSpPr>
          <p:nvPr/>
        </p:nvSpPr>
        <p:spPr bwMode="auto">
          <a:xfrm>
            <a:off x="457201" y="1262063"/>
            <a:ext cx="2445487" cy="470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115000"/>
              <a:buFont typeface="Wingdings" pitchFamily="2" charset="2"/>
              <a:buChar char="§"/>
              <a:defRPr>
                <a:solidFill>
                  <a:schemeClr val="tx2">
                    <a:lumMod val="95000"/>
                    <a:lumOff val="5000"/>
                  </a:schemeClr>
                </a:solidFill>
                <a:latin typeface="+mn-lt"/>
                <a:ea typeface="+mn-ea"/>
                <a:cs typeface="+mn-cs"/>
              </a:defRPr>
            </a:lvl1pPr>
            <a:lvl2pPr marL="742950" indent="-285750" algn="l" rtl="0" eaLnBrk="1" fontAlgn="base" hangingPunct="1">
              <a:spcBef>
                <a:spcPct val="20000"/>
              </a:spcBef>
              <a:spcAft>
                <a:spcPct val="0"/>
              </a:spcAft>
              <a:buSzPct val="140000"/>
              <a:buFont typeface="Arial" pitchFamily="34" charset="0"/>
              <a:buChar char="•"/>
              <a:defRPr sz="1600">
                <a:solidFill>
                  <a:schemeClr val="tx2">
                    <a:lumMod val="95000"/>
                    <a:lumOff val="5000"/>
                  </a:schemeClr>
                </a:solidFill>
                <a:latin typeface="+mn-lt"/>
              </a:defRPr>
            </a:lvl2pPr>
            <a:lvl3pPr marL="1143000" indent="-228600" algn="l" rtl="0" eaLnBrk="1" fontAlgn="base" hangingPunct="1">
              <a:spcBef>
                <a:spcPct val="20000"/>
              </a:spcBef>
              <a:spcAft>
                <a:spcPct val="0"/>
              </a:spcAft>
              <a:buSzPct val="110000"/>
              <a:buFont typeface="Arial" pitchFamily="34" charset="0"/>
              <a:buChar char="–"/>
              <a:defRPr sz="1600">
                <a:solidFill>
                  <a:schemeClr val="tx2">
                    <a:lumMod val="95000"/>
                    <a:lumOff val="5000"/>
                  </a:schemeClr>
                </a:solidFill>
                <a:latin typeface="+mn-lt"/>
              </a:defRPr>
            </a:lvl3pPr>
            <a:lvl4pPr marL="1600200" indent="-228600" algn="l" rtl="0" eaLnBrk="1" fontAlgn="base" hangingPunct="1">
              <a:spcBef>
                <a:spcPct val="20000"/>
              </a:spcBef>
              <a:spcAft>
                <a:spcPct val="0"/>
              </a:spcAft>
              <a:buSzPct val="90000"/>
              <a:buFont typeface="Courier New" pitchFamily="49" charset="0"/>
              <a:buChar char="o"/>
              <a:defRPr sz="1600">
                <a:solidFill>
                  <a:schemeClr val="tx2">
                    <a:lumMod val="95000"/>
                    <a:lumOff val="5000"/>
                  </a:schemeClr>
                </a:solidFill>
                <a:latin typeface="+mn-lt"/>
              </a:defRPr>
            </a:lvl4pPr>
            <a:lvl5pPr marL="2057400" indent="-228600" algn="l" rtl="0" eaLnBrk="1" fontAlgn="base" hangingPunct="1">
              <a:spcBef>
                <a:spcPct val="20000"/>
              </a:spcBef>
              <a:spcAft>
                <a:spcPct val="0"/>
              </a:spcAft>
              <a:buSzPct val="100000"/>
              <a:buFont typeface="Wingdings" pitchFamily="2" charset="2"/>
              <a:buChar char="ü"/>
              <a:defRPr sz="1600">
                <a:solidFill>
                  <a:schemeClr val="tx2">
                    <a:lumMod val="95000"/>
                    <a:lumOff val="5000"/>
                  </a:schemeClr>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r>
              <a:rPr lang="en-US" sz="1800" kern="0" dirty="0" smtClean="0"/>
              <a:t>Step 1: Select Applications</a:t>
            </a:r>
          </a:p>
          <a:p>
            <a:endParaRPr lang="en-US" sz="1800" kern="0" dirty="0"/>
          </a:p>
          <a:p>
            <a:r>
              <a:rPr lang="en-US" sz="1800" kern="0" dirty="0" smtClean="0"/>
              <a:t>Step 2: Specify quantities for each Building Block</a:t>
            </a:r>
          </a:p>
          <a:p>
            <a:pPr lvl="1"/>
            <a:r>
              <a:rPr lang="en-US" dirty="0"/>
              <a:t>Note that only Building Blocks that are associated with the applications you have selected in Step 1 can be utilized in Step </a:t>
            </a:r>
            <a:r>
              <a:rPr lang="en-US" dirty="0" smtClean="0"/>
              <a:t>2</a:t>
            </a:r>
            <a:endParaRPr lang="en-US" kern="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198" t="5774" r="18895"/>
          <a:stretch/>
        </p:blipFill>
        <p:spPr bwMode="auto">
          <a:xfrm>
            <a:off x="2758441" y="1052624"/>
            <a:ext cx="6119745" cy="5538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1762329"/>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0"/>
            <a:ext cx="8232774" cy="948583"/>
          </a:xfrm>
        </p:spPr>
        <p:txBody>
          <a:bodyPr/>
          <a:lstStyle/>
          <a:p>
            <a:r>
              <a:rPr lang="en-US" dirty="0" smtClean="0"/>
              <a:t>Assign Applications to Building Blocks</a:t>
            </a:r>
            <a:endParaRPr lang="en-US" dirty="0"/>
          </a:p>
        </p:txBody>
      </p:sp>
      <p:sp>
        <p:nvSpPr>
          <p:cNvPr id="6" name="Content Placeholder 2"/>
          <p:cNvSpPr txBox="1">
            <a:spLocks/>
          </p:cNvSpPr>
          <p:nvPr/>
        </p:nvSpPr>
        <p:spPr bwMode="auto">
          <a:xfrm>
            <a:off x="180748" y="1051618"/>
            <a:ext cx="3934047" cy="56491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115000"/>
              <a:buFont typeface="Wingdings" pitchFamily="2" charset="2"/>
              <a:buChar char="§"/>
              <a:defRPr>
                <a:solidFill>
                  <a:schemeClr val="tx2">
                    <a:lumMod val="95000"/>
                    <a:lumOff val="5000"/>
                  </a:schemeClr>
                </a:solidFill>
                <a:latin typeface="+mn-lt"/>
                <a:ea typeface="+mn-ea"/>
                <a:cs typeface="+mn-cs"/>
              </a:defRPr>
            </a:lvl1pPr>
            <a:lvl2pPr marL="742950" indent="-285750" algn="l" rtl="0" eaLnBrk="1" fontAlgn="base" hangingPunct="1">
              <a:spcBef>
                <a:spcPct val="20000"/>
              </a:spcBef>
              <a:spcAft>
                <a:spcPct val="0"/>
              </a:spcAft>
              <a:buSzPct val="140000"/>
              <a:buFont typeface="Arial" pitchFamily="34" charset="0"/>
              <a:buChar char="•"/>
              <a:defRPr sz="1600">
                <a:solidFill>
                  <a:schemeClr val="tx2">
                    <a:lumMod val="95000"/>
                    <a:lumOff val="5000"/>
                  </a:schemeClr>
                </a:solidFill>
                <a:latin typeface="+mn-lt"/>
              </a:defRPr>
            </a:lvl2pPr>
            <a:lvl3pPr marL="1143000" indent="-228600" algn="l" rtl="0" eaLnBrk="1" fontAlgn="base" hangingPunct="1">
              <a:spcBef>
                <a:spcPct val="20000"/>
              </a:spcBef>
              <a:spcAft>
                <a:spcPct val="0"/>
              </a:spcAft>
              <a:buSzPct val="110000"/>
              <a:buFont typeface="Arial" pitchFamily="34" charset="0"/>
              <a:buChar char="–"/>
              <a:defRPr sz="1600">
                <a:solidFill>
                  <a:schemeClr val="tx2">
                    <a:lumMod val="95000"/>
                    <a:lumOff val="5000"/>
                  </a:schemeClr>
                </a:solidFill>
                <a:latin typeface="+mn-lt"/>
              </a:defRPr>
            </a:lvl3pPr>
            <a:lvl4pPr marL="1600200" indent="-228600" algn="l" rtl="0" eaLnBrk="1" fontAlgn="base" hangingPunct="1">
              <a:spcBef>
                <a:spcPct val="20000"/>
              </a:spcBef>
              <a:spcAft>
                <a:spcPct val="0"/>
              </a:spcAft>
              <a:buSzPct val="90000"/>
              <a:buFont typeface="Courier New" pitchFamily="49" charset="0"/>
              <a:buChar char="o"/>
              <a:defRPr sz="1600">
                <a:solidFill>
                  <a:schemeClr val="tx2">
                    <a:lumMod val="95000"/>
                    <a:lumOff val="5000"/>
                  </a:schemeClr>
                </a:solidFill>
                <a:latin typeface="+mn-lt"/>
              </a:defRPr>
            </a:lvl4pPr>
            <a:lvl5pPr marL="2057400" indent="-228600" algn="l" rtl="0" eaLnBrk="1" fontAlgn="base" hangingPunct="1">
              <a:spcBef>
                <a:spcPct val="20000"/>
              </a:spcBef>
              <a:spcAft>
                <a:spcPct val="0"/>
              </a:spcAft>
              <a:buSzPct val="100000"/>
              <a:buFont typeface="Wingdings" pitchFamily="2" charset="2"/>
              <a:buChar char="ü"/>
              <a:defRPr sz="1600">
                <a:solidFill>
                  <a:schemeClr val="tx2">
                    <a:lumMod val="95000"/>
                    <a:lumOff val="5000"/>
                  </a:schemeClr>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r>
              <a:rPr lang="en-US" sz="1800" kern="0" dirty="0" smtClean="0"/>
              <a:t>Step 3</a:t>
            </a:r>
            <a:r>
              <a:rPr lang="en-US" sz="1800" kern="0" dirty="0"/>
              <a:t>: </a:t>
            </a:r>
            <a:r>
              <a:rPr lang="en-US" sz="1800" kern="0" dirty="0" smtClean="0"/>
              <a:t>Assign Applications to Building Blocks</a:t>
            </a:r>
          </a:p>
          <a:p>
            <a:pPr lvl="1"/>
            <a:r>
              <a:rPr lang="en-US" sz="1200" kern="0" dirty="0" smtClean="0"/>
              <a:t>Select each Building Block sequentially using the drop down list at the top of Step 3</a:t>
            </a:r>
          </a:p>
          <a:p>
            <a:pPr lvl="1"/>
            <a:r>
              <a:rPr lang="en-US" sz="1200" kern="0" dirty="0" smtClean="0"/>
              <a:t>All </a:t>
            </a:r>
            <a:r>
              <a:rPr lang="en-US" sz="1200" kern="0" dirty="0"/>
              <a:t>instances of a Building </a:t>
            </a:r>
            <a:r>
              <a:rPr lang="en-US" sz="1200" kern="0" dirty="0" smtClean="0"/>
              <a:t>Block can have </a:t>
            </a:r>
            <a:r>
              <a:rPr lang="en-US" sz="1200" kern="0" dirty="0"/>
              <a:t>identical </a:t>
            </a:r>
            <a:r>
              <a:rPr lang="en-US" sz="1200" kern="0" dirty="0" smtClean="0"/>
              <a:t>Application sets, or not. If all instances of a Building Block have the same applications, select “</a:t>
            </a:r>
            <a:r>
              <a:rPr lang="en-US" sz="1200" kern="0" dirty="0"/>
              <a:t>Yes” in response to the question “Will all instances of the Building Block contain the same Applications</a:t>
            </a:r>
            <a:r>
              <a:rPr lang="en-US" sz="1200" kern="0" dirty="0" smtClean="0"/>
              <a:t>?”</a:t>
            </a:r>
          </a:p>
          <a:p>
            <a:pPr lvl="1"/>
            <a:r>
              <a:rPr lang="en-US" sz="1200" kern="0" dirty="0"/>
              <a:t>User </a:t>
            </a:r>
            <a:r>
              <a:rPr lang="en-US" sz="1200" kern="0" dirty="0" smtClean="0"/>
              <a:t>then highlights applications from the Available Applications list at left and uses the “+” to add to the Selected Applications list at right</a:t>
            </a:r>
          </a:p>
          <a:p>
            <a:pPr lvl="2"/>
            <a:r>
              <a:rPr lang="en-US" sz="1200" kern="0" dirty="0" smtClean="0"/>
              <a:t>The list of Available Applications is filtered to include only applications selected in Step 1, and further filtered to include only applications that use the selected Building Block</a:t>
            </a:r>
          </a:p>
          <a:p>
            <a:pPr lvl="1"/>
            <a:r>
              <a:rPr lang="en-US" sz="1200" kern="0" dirty="0" smtClean="0"/>
              <a:t>After completing these Application selections for a particular Building Block, use the </a:t>
            </a:r>
            <a:r>
              <a:rPr lang="en-US" sz="1200" kern="0" dirty="0"/>
              <a:t>drop down list at the top of Step </a:t>
            </a:r>
            <a:r>
              <a:rPr lang="en-US" sz="1200" kern="0" dirty="0" smtClean="0"/>
              <a:t>3 to similarly select the next Building </a:t>
            </a:r>
            <a:r>
              <a:rPr lang="en-US" sz="1200" kern="0" dirty="0"/>
              <a:t>Block and </a:t>
            </a:r>
            <a:r>
              <a:rPr lang="en-US" sz="1200" kern="0" dirty="0" smtClean="0"/>
              <a:t>assign Applications to it</a:t>
            </a:r>
          </a:p>
          <a:p>
            <a:pPr lvl="1"/>
            <a:r>
              <a:rPr lang="en-US" sz="1200" kern="0" dirty="0" smtClean="0"/>
              <a:t>When all Building Blocks have applications assigned to them, click on the Next Step button </a:t>
            </a:r>
          </a:p>
          <a:p>
            <a:pPr lvl="1"/>
            <a:endParaRPr lang="en-US" kern="0" dirty="0"/>
          </a:p>
        </p:txBody>
      </p:sp>
      <p:grpSp>
        <p:nvGrpSpPr>
          <p:cNvPr id="3" name="Group 2"/>
          <p:cNvGrpSpPr/>
          <p:nvPr/>
        </p:nvGrpSpPr>
        <p:grpSpPr>
          <a:xfrm>
            <a:off x="4114795" y="2083609"/>
            <a:ext cx="4954772" cy="2243843"/>
            <a:chOff x="4114795" y="2083609"/>
            <a:chExt cx="4954772" cy="2243843"/>
          </a:xfrm>
        </p:grpSpPr>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372" t="22711" r="18721" b="30136"/>
            <a:stretch/>
          </p:blipFill>
          <p:spPr bwMode="auto">
            <a:xfrm>
              <a:off x="4114795" y="2083609"/>
              <a:ext cx="4954772" cy="2243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6342316" y="2849534"/>
              <a:ext cx="320040" cy="164592"/>
            </a:xfrm>
            <a:prstGeom prst="ellipse">
              <a:avLst/>
            </a:prstGeom>
            <a:noFill/>
            <a:ln w="19050">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err="1" smtClean="0">
                <a:solidFill>
                  <a:schemeClr val="bg1"/>
                </a:solidFill>
              </a:endParaRPr>
            </a:p>
          </p:txBody>
        </p:sp>
      </p:grpSp>
      <p:sp>
        <p:nvSpPr>
          <p:cNvPr id="7" name="Content Placeholder 2"/>
          <p:cNvSpPr txBox="1">
            <a:spLocks/>
          </p:cNvSpPr>
          <p:nvPr/>
        </p:nvSpPr>
        <p:spPr bwMode="auto">
          <a:xfrm>
            <a:off x="180747" y="6385618"/>
            <a:ext cx="8677503" cy="7161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115000"/>
              <a:buFont typeface="Wingdings" pitchFamily="2" charset="2"/>
              <a:buChar char="§"/>
              <a:defRPr>
                <a:solidFill>
                  <a:schemeClr val="tx2">
                    <a:lumMod val="95000"/>
                    <a:lumOff val="5000"/>
                  </a:schemeClr>
                </a:solidFill>
                <a:latin typeface="+mn-lt"/>
                <a:ea typeface="+mn-ea"/>
                <a:cs typeface="+mn-cs"/>
              </a:defRPr>
            </a:lvl1pPr>
            <a:lvl2pPr marL="742950" indent="-285750" algn="l" rtl="0" eaLnBrk="1" fontAlgn="base" hangingPunct="1">
              <a:spcBef>
                <a:spcPct val="20000"/>
              </a:spcBef>
              <a:spcAft>
                <a:spcPct val="0"/>
              </a:spcAft>
              <a:buSzPct val="140000"/>
              <a:buFont typeface="Arial" pitchFamily="34" charset="0"/>
              <a:buChar char="•"/>
              <a:defRPr sz="1600">
                <a:solidFill>
                  <a:schemeClr val="tx2">
                    <a:lumMod val="95000"/>
                    <a:lumOff val="5000"/>
                  </a:schemeClr>
                </a:solidFill>
                <a:latin typeface="+mn-lt"/>
              </a:defRPr>
            </a:lvl2pPr>
            <a:lvl3pPr marL="1143000" indent="-228600" algn="l" rtl="0" eaLnBrk="1" fontAlgn="base" hangingPunct="1">
              <a:spcBef>
                <a:spcPct val="20000"/>
              </a:spcBef>
              <a:spcAft>
                <a:spcPct val="0"/>
              </a:spcAft>
              <a:buSzPct val="110000"/>
              <a:buFont typeface="Arial" pitchFamily="34" charset="0"/>
              <a:buChar char="–"/>
              <a:defRPr sz="1600">
                <a:solidFill>
                  <a:schemeClr val="tx2">
                    <a:lumMod val="95000"/>
                    <a:lumOff val="5000"/>
                  </a:schemeClr>
                </a:solidFill>
                <a:latin typeface="+mn-lt"/>
              </a:defRPr>
            </a:lvl3pPr>
            <a:lvl4pPr marL="1600200" indent="-228600" algn="l" rtl="0" eaLnBrk="1" fontAlgn="base" hangingPunct="1">
              <a:spcBef>
                <a:spcPct val="20000"/>
              </a:spcBef>
              <a:spcAft>
                <a:spcPct val="0"/>
              </a:spcAft>
              <a:buSzPct val="90000"/>
              <a:buFont typeface="Courier New" pitchFamily="49" charset="0"/>
              <a:buChar char="o"/>
              <a:defRPr sz="1600">
                <a:solidFill>
                  <a:schemeClr val="tx2">
                    <a:lumMod val="95000"/>
                    <a:lumOff val="5000"/>
                  </a:schemeClr>
                </a:solidFill>
                <a:latin typeface="+mn-lt"/>
              </a:defRPr>
            </a:lvl4pPr>
            <a:lvl5pPr marL="2057400" indent="-228600" algn="l" rtl="0" eaLnBrk="1" fontAlgn="base" hangingPunct="1">
              <a:spcBef>
                <a:spcPct val="20000"/>
              </a:spcBef>
              <a:spcAft>
                <a:spcPct val="0"/>
              </a:spcAft>
              <a:buSzPct val="100000"/>
              <a:buFont typeface="Wingdings" pitchFamily="2" charset="2"/>
              <a:buChar char="ü"/>
              <a:defRPr sz="1600">
                <a:solidFill>
                  <a:schemeClr val="tx2">
                    <a:lumMod val="95000"/>
                    <a:lumOff val="5000"/>
                  </a:schemeClr>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lvl="2"/>
            <a:r>
              <a:rPr lang="en-US" sz="1200" dirty="0"/>
              <a:t>N</a:t>
            </a:r>
            <a:r>
              <a:rPr lang="en-US" sz="1200" dirty="0" smtClean="0"/>
              <a:t>ote</a:t>
            </a:r>
            <a:r>
              <a:rPr lang="en-US" sz="1200" dirty="0"/>
              <a:t>: </a:t>
            </a:r>
            <a:r>
              <a:rPr lang="en-US" sz="1200" dirty="0" smtClean="0"/>
              <a:t>the “Next Step” button is disabled until </a:t>
            </a:r>
            <a:r>
              <a:rPr lang="en-US" sz="1200" dirty="0"/>
              <a:t>you’ve selected at least one application for each building </a:t>
            </a:r>
            <a:r>
              <a:rPr lang="en-US" sz="1200" dirty="0" smtClean="0"/>
              <a:t>block</a:t>
            </a:r>
            <a:endParaRPr lang="en-US" sz="1200" kern="0" dirty="0"/>
          </a:p>
          <a:p>
            <a:pPr lvl="1"/>
            <a:endParaRPr lang="en-US" kern="0" dirty="0"/>
          </a:p>
        </p:txBody>
      </p:sp>
    </p:spTree>
    <p:extLst>
      <p:ext uri="{BB962C8B-B14F-4D97-AF65-F5344CB8AC3E}">
        <p14:creationId xmlns:p14="http://schemas.microsoft.com/office/powerpoint/2010/main" val="337481053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32775" cy="948583"/>
          </a:xfrm>
        </p:spPr>
        <p:txBody>
          <a:bodyPr/>
          <a:lstStyle/>
          <a:p>
            <a:r>
              <a:rPr lang="en-US" dirty="0"/>
              <a:t>Assign Applications to Building Blocks </a:t>
            </a:r>
            <a:r>
              <a:rPr lang="en-US" dirty="0" smtClean="0"/>
              <a:t>(cont.)</a:t>
            </a:r>
            <a:endParaRPr lang="en-US" dirty="0"/>
          </a:p>
        </p:txBody>
      </p:sp>
      <p:sp>
        <p:nvSpPr>
          <p:cNvPr id="6" name="Content Placeholder 2"/>
          <p:cNvSpPr txBox="1">
            <a:spLocks/>
          </p:cNvSpPr>
          <p:nvPr/>
        </p:nvSpPr>
        <p:spPr bwMode="auto">
          <a:xfrm>
            <a:off x="372136" y="1070669"/>
            <a:ext cx="3317361" cy="470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115000"/>
              <a:buFont typeface="Wingdings" pitchFamily="2" charset="2"/>
              <a:buChar char="§"/>
              <a:defRPr>
                <a:solidFill>
                  <a:schemeClr val="tx2">
                    <a:lumMod val="95000"/>
                    <a:lumOff val="5000"/>
                  </a:schemeClr>
                </a:solidFill>
                <a:latin typeface="+mn-lt"/>
                <a:ea typeface="+mn-ea"/>
                <a:cs typeface="+mn-cs"/>
              </a:defRPr>
            </a:lvl1pPr>
            <a:lvl2pPr marL="742950" indent="-285750" algn="l" rtl="0" eaLnBrk="1" fontAlgn="base" hangingPunct="1">
              <a:spcBef>
                <a:spcPct val="20000"/>
              </a:spcBef>
              <a:spcAft>
                <a:spcPct val="0"/>
              </a:spcAft>
              <a:buSzPct val="140000"/>
              <a:buFont typeface="Arial" pitchFamily="34" charset="0"/>
              <a:buChar char="•"/>
              <a:defRPr sz="1600">
                <a:solidFill>
                  <a:schemeClr val="tx2">
                    <a:lumMod val="95000"/>
                    <a:lumOff val="5000"/>
                  </a:schemeClr>
                </a:solidFill>
                <a:latin typeface="+mn-lt"/>
              </a:defRPr>
            </a:lvl2pPr>
            <a:lvl3pPr marL="1143000" indent="-228600" algn="l" rtl="0" eaLnBrk="1" fontAlgn="base" hangingPunct="1">
              <a:spcBef>
                <a:spcPct val="20000"/>
              </a:spcBef>
              <a:spcAft>
                <a:spcPct val="0"/>
              </a:spcAft>
              <a:buSzPct val="110000"/>
              <a:buFont typeface="Arial" pitchFamily="34" charset="0"/>
              <a:buChar char="–"/>
              <a:defRPr sz="1600">
                <a:solidFill>
                  <a:schemeClr val="tx2">
                    <a:lumMod val="95000"/>
                    <a:lumOff val="5000"/>
                  </a:schemeClr>
                </a:solidFill>
                <a:latin typeface="+mn-lt"/>
              </a:defRPr>
            </a:lvl3pPr>
            <a:lvl4pPr marL="1600200" indent="-228600" algn="l" rtl="0" eaLnBrk="1" fontAlgn="base" hangingPunct="1">
              <a:spcBef>
                <a:spcPct val="20000"/>
              </a:spcBef>
              <a:spcAft>
                <a:spcPct val="0"/>
              </a:spcAft>
              <a:buSzPct val="90000"/>
              <a:buFont typeface="Courier New" pitchFamily="49" charset="0"/>
              <a:buChar char="o"/>
              <a:defRPr sz="1600">
                <a:solidFill>
                  <a:schemeClr val="tx2">
                    <a:lumMod val="95000"/>
                    <a:lumOff val="5000"/>
                  </a:schemeClr>
                </a:solidFill>
                <a:latin typeface="+mn-lt"/>
              </a:defRPr>
            </a:lvl4pPr>
            <a:lvl5pPr marL="2057400" indent="-228600" algn="l" rtl="0" eaLnBrk="1" fontAlgn="base" hangingPunct="1">
              <a:spcBef>
                <a:spcPct val="20000"/>
              </a:spcBef>
              <a:spcAft>
                <a:spcPct val="0"/>
              </a:spcAft>
              <a:buSzPct val="100000"/>
              <a:buFont typeface="Wingdings" pitchFamily="2" charset="2"/>
              <a:buChar char="ü"/>
              <a:defRPr sz="1600">
                <a:solidFill>
                  <a:schemeClr val="tx2">
                    <a:lumMod val="95000"/>
                    <a:lumOff val="5000"/>
                  </a:schemeClr>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r>
              <a:rPr lang="en-US" sz="1800" kern="0" dirty="0" smtClean="0"/>
              <a:t>Step 3: </a:t>
            </a:r>
            <a:r>
              <a:rPr lang="en-US" sz="1800" kern="0" dirty="0"/>
              <a:t>Assign Applications to Building </a:t>
            </a:r>
            <a:r>
              <a:rPr lang="en-US" sz="1800" kern="0" dirty="0" smtClean="0"/>
              <a:t>Blocks (cont.)</a:t>
            </a:r>
          </a:p>
          <a:p>
            <a:pPr lvl="1"/>
            <a:r>
              <a:rPr lang="en-US" sz="1400" kern="0" dirty="0" smtClean="0"/>
              <a:t>If </a:t>
            </a:r>
            <a:r>
              <a:rPr lang="en-US" sz="1400" b="1" kern="0" dirty="0" smtClean="0"/>
              <a:t>subsets</a:t>
            </a:r>
            <a:r>
              <a:rPr lang="en-US" sz="1400" kern="0" dirty="0" smtClean="0"/>
              <a:t> </a:t>
            </a:r>
            <a:r>
              <a:rPr lang="en-US" sz="1400" kern="0" dirty="0"/>
              <a:t>of </a:t>
            </a:r>
            <a:r>
              <a:rPr lang="en-US" sz="1400" kern="0" dirty="0" smtClean="0"/>
              <a:t>a </a:t>
            </a:r>
            <a:r>
              <a:rPr lang="en-US" sz="1400" kern="0" dirty="0"/>
              <a:t>Building Block have the same applications, rather than all instances of the Building </a:t>
            </a:r>
            <a:r>
              <a:rPr lang="en-US" sz="1400" kern="0" dirty="0" smtClean="0"/>
              <a:t>Block, </a:t>
            </a:r>
            <a:r>
              <a:rPr lang="en-US" sz="1400" kern="0" dirty="0"/>
              <a:t>User selects “No” in response to the question “Will all instances of the Building Block contain the same Applications</a:t>
            </a:r>
            <a:r>
              <a:rPr lang="en-US" sz="1400" kern="0" dirty="0" smtClean="0"/>
              <a:t>?”</a:t>
            </a:r>
          </a:p>
          <a:p>
            <a:pPr lvl="1"/>
            <a:r>
              <a:rPr lang="en-US" sz="1400" kern="0" dirty="0"/>
              <a:t>User then </a:t>
            </a:r>
            <a:r>
              <a:rPr lang="en-US" sz="1400" kern="0" dirty="0" smtClean="0"/>
              <a:t>proceeds to select Applications for this Building Block subset, and then for the other subsets for this Building Block</a:t>
            </a:r>
          </a:p>
          <a:p>
            <a:pPr lvl="1"/>
            <a:r>
              <a:rPr lang="en-US" sz="1400" kern="0" dirty="0" smtClean="0"/>
              <a:t>Click on the “Add Subset” button if more than two subsets are required</a:t>
            </a:r>
          </a:p>
          <a:p>
            <a:pPr lvl="1"/>
            <a:r>
              <a:rPr lang="en-US" sz="1400" kern="0" dirty="0"/>
              <a:t>When all Building Blocks have applications assigned to them, click on the Next Step button </a:t>
            </a:r>
          </a:p>
          <a:p>
            <a:pPr lvl="1"/>
            <a:endParaRPr lang="en-US" kern="0" dirty="0" smtClean="0"/>
          </a:p>
          <a:p>
            <a:pPr lvl="1"/>
            <a:endParaRPr lang="en-US" kern="0" dirty="0"/>
          </a:p>
          <a:p>
            <a:pPr lvl="1"/>
            <a:endParaRPr lang="en-US" kern="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51" t="25694" r="22093" b="19936"/>
          <a:stretch/>
        </p:blipFill>
        <p:spPr bwMode="auto">
          <a:xfrm>
            <a:off x="3689497" y="2081359"/>
            <a:ext cx="5241841" cy="3088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6342316" y="2636874"/>
            <a:ext cx="320040" cy="164592"/>
          </a:xfrm>
          <a:prstGeom prst="ellipse">
            <a:avLst/>
          </a:prstGeom>
          <a:noFill/>
          <a:ln w="19050">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err="1" smtClean="0">
              <a:solidFill>
                <a:schemeClr val="bg1"/>
              </a:solidFill>
            </a:endParaRPr>
          </a:p>
        </p:txBody>
      </p:sp>
      <p:sp>
        <p:nvSpPr>
          <p:cNvPr id="8" name="Oval 7"/>
          <p:cNvSpPr/>
          <p:nvPr/>
        </p:nvSpPr>
        <p:spPr bwMode="auto">
          <a:xfrm>
            <a:off x="8371529" y="2833365"/>
            <a:ext cx="594360" cy="164592"/>
          </a:xfrm>
          <a:prstGeom prst="ellipse">
            <a:avLst/>
          </a:prstGeom>
          <a:noFill/>
          <a:ln w="19050">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err="1" smtClean="0">
              <a:solidFill>
                <a:schemeClr val="bg1"/>
              </a:solidFill>
            </a:endParaRPr>
          </a:p>
        </p:txBody>
      </p:sp>
    </p:spTree>
    <p:extLst>
      <p:ext uri="{BB962C8B-B14F-4D97-AF65-F5344CB8AC3E}">
        <p14:creationId xmlns:p14="http://schemas.microsoft.com/office/powerpoint/2010/main" val="3742885343"/>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32775" cy="948583"/>
          </a:xfrm>
        </p:spPr>
        <p:txBody>
          <a:bodyPr/>
          <a:lstStyle/>
          <a:p>
            <a:r>
              <a:rPr lang="en-US" dirty="0"/>
              <a:t>Review and Edit Component Quantities and </a:t>
            </a:r>
            <a:r>
              <a:rPr lang="en-US" dirty="0" smtClean="0"/>
              <a:t>Costs</a:t>
            </a:r>
            <a:endParaRPr lang="en-US" dirty="0"/>
          </a:p>
        </p:txBody>
      </p:sp>
      <p:sp>
        <p:nvSpPr>
          <p:cNvPr id="3" name="Content Placeholder 2"/>
          <p:cNvSpPr>
            <a:spLocks noGrp="1"/>
          </p:cNvSpPr>
          <p:nvPr>
            <p:ph idx="1"/>
          </p:nvPr>
        </p:nvSpPr>
        <p:spPr>
          <a:xfrm>
            <a:off x="116946" y="1038769"/>
            <a:ext cx="3157884" cy="5564047"/>
          </a:xfrm>
        </p:spPr>
        <p:txBody>
          <a:bodyPr/>
          <a:lstStyle/>
          <a:p>
            <a:r>
              <a:rPr lang="en-US" dirty="0" smtClean="0"/>
              <a:t>Step 4: Review and Edit, if necessary</a:t>
            </a:r>
          </a:p>
          <a:p>
            <a:pPr lvl="1"/>
            <a:r>
              <a:rPr lang="en-US" sz="1200" dirty="0" smtClean="0"/>
              <a:t>Quantities of each Cost Component at each Building Block (or each Building Block subset) are computed internally, and then presented to the user. </a:t>
            </a:r>
          </a:p>
          <a:p>
            <a:pPr lvl="2"/>
            <a:r>
              <a:rPr lang="en-US" sz="1200" dirty="0" smtClean="0"/>
              <a:t>CO-PILOT assumes that if </a:t>
            </a:r>
            <a:r>
              <a:rPr lang="en-US" sz="1200" dirty="0"/>
              <a:t>multiple apps at a Building Block </a:t>
            </a:r>
            <a:r>
              <a:rPr lang="en-US" sz="1200" dirty="0" smtClean="0"/>
              <a:t>each require one of a particular Component, only one of these Components is </a:t>
            </a:r>
            <a:r>
              <a:rPr lang="en-US" sz="1200" dirty="0"/>
              <a:t>needed to cover all apps </a:t>
            </a:r>
            <a:r>
              <a:rPr lang="en-US" sz="1200" dirty="0" smtClean="0"/>
              <a:t>there, with some exceptions</a:t>
            </a:r>
          </a:p>
          <a:p>
            <a:pPr lvl="1"/>
            <a:r>
              <a:rPr lang="en-US" sz="1200" dirty="0" smtClean="0"/>
              <a:t>In Step 4, user will be able to change the Quantities, Default </a:t>
            </a:r>
            <a:r>
              <a:rPr lang="en-US" sz="1200" dirty="0"/>
              <a:t>U</a:t>
            </a:r>
            <a:r>
              <a:rPr lang="en-US" sz="1200" dirty="0" smtClean="0"/>
              <a:t>nit Costs, or add an “Other” cost component. </a:t>
            </a:r>
          </a:p>
          <a:p>
            <a:pPr lvl="2"/>
            <a:r>
              <a:rPr lang="en-US" sz="1200" dirty="0" smtClean="0"/>
              <a:t>If Unit Costs are changed, the Cost Estimation will assume that cost is fixed rather than simulated by selecting randomly from a distribution</a:t>
            </a:r>
          </a:p>
          <a:p>
            <a:pPr lvl="1"/>
            <a:r>
              <a:rPr lang="en-US" sz="1200" dirty="0" smtClean="0"/>
              <a:t>Click OK when modifications are completed</a:t>
            </a: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1278" t="14338" r="22036"/>
          <a:stretch/>
        </p:blipFill>
        <p:spPr bwMode="auto">
          <a:xfrm>
            <a:off x="3296096" y="1060035"/>
            <a:ext cx="5778456" cy="5275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484784" y="1329069"/>
            <a:ext cx="594360" cy="164592"/>
          </a:xfrm>
          <a:prstGeom prst="ellipse">
            <a:avLst/>
          </a:prstGeom>
          <a:noFill/>
          <a:ln w="19050">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err="1" smtClean="0">
              <a:solidFill>
                <a:schemeClr val="bg1"/>
              </a:solidFill>
            </a:endParaRPr>
          </a:p>
        </p:txBody>
      </p:sp>
      <p:sp>
        <p:nvSpPr>
          <p:cNvPr id="6" name="Oval 5"/>
          <p:cNvSpPr/>
          <p:nvPr/>
        </p:nvSpPr>
        <p:spPr bwMode="auto">
          <a:xfrm>
            <a:off x="3544189" y="5893981"/>
            <a:ext cx="594360" cy="164592"/>
          </a:xfrm>
          <a:prstGeom prst="ellipse">
            <a:avLst/>
          </a:prstGeom>
          <a:noFill/>
          <a:ln w="19050">
            <a:solidFill>
              <a:srgbClr val="FF0000"/>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err="1" smtClean="0">
              <a:solidFill>
                <a:schemeClr val="bg1"/>
              </a:solidFill>
            </a:endParaRPr>
          </a:p>
        </p:txBody>
      </p:sp>
    </p:spTree>
    <p:extLst>
      <p:ext uri="{BB962C8B-B14F-4D97-AF65-F5344CB8AC3E}">
        <p14:creationId xmlns:p14="http://schemas.microsoft.com/office/powerpoint/2010/main" val="1615779012"/>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CO-PILOT Execution</a:t>
            </a:r>
            <a:endParaRPr lang="en-US" dirty="0"/>
          </a:p>
        </p:txBody>
      </p:sp>
      <p:sp>
        <p:nvSpPr>
          <p:cNvPr id="3" name="Content Placeholder 2"/>
          <p:cNvSpPr>
            <a:spLocks noGrp="1"/>
          </p:cNvSpPr>
          <p:nvPr>
            <p:ph idx="1"/>
          </p:nvPr>
        </p:nvSpPr>
        <p:spPr>
          <a:xfrm>
            <a:off x="457200" y="1176999"/>
            <a:ext cx="8232775" cy="4705600"/>
          </a:xfrm>
        </p:spPr>
        <p:txBody>
          <a:bodyPr/>
          <a:lstStyle/>
          <a:p>
            <a:r>
              <a:rPr lang="en-US" dirty="0" smtClean="0"/>
              <a:t>CO-PILOT next executes </a:t>
            </a:r>
            <a:r>
              <a:rPr lang="en-US" i="1" dirty="0"/>
              <a:t>n</a:t>
            </a:r>
            <a:r>
              <a:rPr lang="en-US" dirty="0"/>
              <a:t> runs </a:t>
            </a:r>
            <a:r>
              <a:rPr lang="en-US" dirty="0" smtClean="0"/>
              <a:t>of the </a:t>
            </a:r>
            <a:r>
              <a:rPr lang="en-US" dirty="0"/>
              <a:t>Monte Carlo simulation </a:t>
            </a:r>
            <a:r>
              <a:rPr lang="en-US" dirty="0" smtClean="0"/>
              <a:t>to </a:t>
            </a:r>
            <a:r>
              <a:rPr lang="en-US" dirty="0"/>
              <a:t>account for uncertainty in both unit and overall </a:t>
            </a:r>
            <a:r>
              <a:rPr lang="en-US" dirty="0" smtClean="0"/>
              <a:t>costs. Each of the </a:t>
            </a:r>
            <a:r>
              <a:rPr lang="en-US" i="1" dirty="0" smtClean="0"/>
              <a:t>n</a:t>
            </a:r>
            <a:r>
              <a:rPr lang="en-US" dirty="0" smtClean="0"/>
              <a:t> runs will do the following: </a:t>
            </a:r>
            <a:endParaRPr lang="en-US" dirty="0"/>
          </a:p>
          <a:p>
            <a:pPr lvl="1"/>
            <a:r>
              <a:rPr lang="en-US" dirty="0" smtClean="0"/>
              <a:t>The triangular distribution will be used to generate a unit cost for </a:t>
            </a:r>
            <a:r>
              <a:rPr lang="en-US" dirty="0"/>
              <a:t>each cost </a:t>
            </a:r>
            <a:r>
              <a:rPr lang="en-US" dirty="0" smtClean="0"/>
              <a:t>component, using the mode, min, and max parameters in the database, or using fixed unit cost values if edited by the user</a:t>
            </a:r>
          </a:p>
          <a:p>
            <a:pPr lvl="1"/>
            <a:r>
              <a:rPr lang="en-US" dirty="0" smtClean="0"/>
              <a:t>Unit costs for each component will be multiplied by component quantities to get a total cost estimate for each component</a:t>
            </a:r>
          </a:p>
          <a:p>
            <a:pPr lvl="1"/>
            <a:endParaRPr lang="en-US" dirty="0"/>
          </a:p>
          <a:p>
            <a:endParaRPr lang="en-US" dirty="0"/>
          </a:p>
        </p:txBody>
      </p:sp>
    </p:spTree>
    <p:extLst>
      <p:ext uri="{BB962C8B-B14F-4D97-AF65-F5344CB8AC3E}">
        <p14:creationId xmlns:p14="http://schemas.microsoft.com/office/powerpoint/2010/main" val="3097675794"/>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Purpose</a:t>
            </a:r>
          </a:p>
          <a:p>
            <a:r>
              <a:rPr lang="en-US" dirty="0" smtClean="0"/>
              <a:t>Tool Scope</a:t>
            </a:r>
          </a:p>
          <a:p>
            <a:r>
              <a:rPr lang="en-US" dirty="0" smtClean="0"/>
              <a:t>Methodology Summary</a:t>
            </a:r>
          </a:p>
          <a:p>
            <a:r>
              <a:rPr lang="en-US" dirty="0" smtClean="0"/>
              <a:t>Scope and Assumptions Details</a:t>
            </a:r>
          </a:p>
          <a:p>
            <a:r>
              <a:rPr lang="en-US" dirty="0" smtClean="0"/>
              <a:t>Detailed </a:t>
            </a:r>
            <a:r>
              <a:rPr lang="en-US" dirty="0"/>
              <a:t>User </a:t>
            </a:r>
            <a:r>
              <a:rPr lang="en-US" dirty="0" smtClean="0"/>
              <a:t>Instructions</a:t>
            </a:r>
          </a:p>
          <a:p>
            <a:r>
              <a:rPr lang="en-US" dirty="0"/>
              <a:t>Contact Information</a:t>
            </a:r>
          </a:p>
          <a:p>
            <a:r>
              <a:rPr lang="en-US" dirty="0" smtClean="0"/>
              <a:t>Privacy Policy</a:t>
            </a:r>
            <a:endParaRPr lang="en-US" dirty="0"/>
          </a:p>
        </p:txBody>
      </p:sp>
    </p:spTree>
    <p:extLst>
      <p:ext uri="{BB962C8B-B14F-4D97-AF65-F5344CB8AC3E}">
        <p14:creationId xmlns:p14="http://schemas.microsoft.com/office/powerpoint/2010/main" val="189644403"/>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CO-PILOT O</a:t>
            </a:r>
            <a:r>
              <a:rPr lang="en-US" dirty="0" smtClean="0"/>
              <a:t>utput</a:t>
            </a:r>
            <a:endParaRPr lang="en-US" dirty="0"/>
          </a:p>
        </p:txBody>
      </p:sp>
      <p:sp>
        <p:nvSpPr>
          <p:cNvPr id="3" name="Content Placeholder 2"/>
          <p:cNvSpPr>
            <a:spLocks noGrp="1"/>
          </p:cNvSpPr>
          <p:nvPr>
            <p:ph idx="1"/>
          </p:nvPr>
        </p:nvSpPr>
        <p:spPr>
          <a:xfrm>
            <a:off x="457200" y="1060188"/>
            <a:ext cx="4316820" cy="5797812"/>
          </a:xfrm>
        </p:spPr>
        <p:txBody>
          <a:bodyPr/>
          <a:lstStyle/>
          <a:p>
            <a:r>
              <a:rPr lang="en-US" dirty="0" smtClean="0"/>
              <a:t>CO-PILOT presents </a:t>
            </a:r>
            <a:r>
              <a:rPr lang="en-US" dirty="0"/>
              <a:t>the outputs (across the </a:t>
            </a:r>
            <a:r>
              <a:rPr lang="en-US" i="1" dirty="0"/>
              <a:t>n</a:t>
            </a:r>
            <a:r>
              <a:rPr lang="en-US" dirty="0"/>
              <a:t> simulation runs) as follows:</a:t>
            </a:r>
          </a:p>
          <a:p>
            <a:pPr lvl="1"/>
            <a:r>
              <a:rPr lang="en-US" sz="1400" dirty="0" smtClean="0"/>
              <a:t>Histogram of </a:t>
            </a:r>
            <a:r>
              <a:rPr lang="en-US" sz="1400" dirty="0"/>
              <a:t>the </a:t>
            </a:r>
            <a:r>
              <a:rPr lang="en-US" sz="1400" dirty="0" smtClean="0"/>
              <a:t>total </a:t>
            </a:r>
            <a:r>
              <a:rPr lang="en-US" sz="1400" dirty="0"/>
              <a:t>project cost probability </a:t>
            </a:r>
            <a:r>
              <a:rPr lang="en-US" sz="1400" dirty="0" smtClean="0"/>
              <a:t>distribution – this example shows that there is very small chance of the costs exceeding $19M </a:t>
            </a:r>
          </a:p>
          <a:p>
            <a:pPr lvl="1"/>
            <a:r>
              <a:rPr lang="en-US" sz="1400" dirty="0" smtClean="0"/>
              <a:t>Pie chart shows the cost distribution by building block on average – for this example, 36.6% of the costs are due to components at Signalized Intersections</a:t>
            </a:r>
            <a:endParaRPr lang="en-US" sz="1400" dirty="0"/>
          </a:p>
          <a:p>
            <a:pPr lvl="1"/>
            <a:r>
              <a:rPr lang="en-US" sz="1400" dirty="0" smtClean="0"/>
              <a:t>Spreadsheet output (not shown) shows for each component the quantities, average input unit costs, average simulated unit costs, and average simulated total costs</a:t>
            </a:r>
          </a:p>
          <a:p>
            <a:pPr lvl="2"/>
            <a:r>
              <a:rPr lang="en-US" sz="1400" dirty="0" smtClean="0"/>
              <a:t>The “simulated” costs are a result of the random sampling during the simulation, and will not exactly match the “input” costs</a:t>
            </a:r>
          </a:p>
          <a:p>
            <a:pPr lvl="2"/>
            <a:r>
              <a:rPr lang="en-US" sz="1400" dirty="0" smtClean="0"/>
              <a:t>User can adjust the pilot </a:t>
            </a:r>
            <a:r>
              <a:rPr lang="en-US" sz="1400" dirty="0"/>
              <a:t>design </a:t>
            </a:r>
            <a:r>
              <a:rPr lang="en-US" sz="1400" dirty="0" smtClean="0"/>
              <a:t>using the detail in the spreadsheet, if desired, or by modifying in CO-PILOT</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6907" y="932592"/>
            <a:ext cx="3497843" cy="291486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005" y="3921901"/>
            <a:ext cx="3459528" cy="2882941"/>
          </a:xfrm>
          <a:prstGeom prst="rect">
            <a:avLst/>
          </a:prstGeom>
        </p:spPr>
      </p:pic>
    </p:spTree>
    <p:extLst>
      <p:ext uri="{BB962C8B-B14F-4D97-AF65-F5344CB8AC3E}">
        <p14:creationId xmlns:p14="http://schemas.microsoft.com/office/powerpoint/2010/main" val="2510669212"/>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CO-PILOT Upload</a:t>
            </a:r>
            <a:endParaRPr lang="en-US" dirty="0"/>
          </a:p>
        </p:txBody>
      </p:sp>
      <p:sp>
        <p:nvSpPr>
          <p:cNvPr id="3" name="Content Placeholder 2"/>
          <p:cNvSpPr>
            <a:spLocks noGrp="1"/>
          </p:cNvSpPr>
          <p:nvPr>
            <p:ph idx="1"/>
          </p:nvPr>
        </p:nvSpPr>
        <p:spPr/>
        <p:txBody>
          <a:bodyPr/>
          <a:lstStyle/>
          <a:p>
            <a:r>
              <a:rPr lang="en-US" dirty="0" smtClean="0"/>
              <a:t>An existing CO-PILOT output spreadsheet can be uploaded into CO-PILOT, to expedite data entry for future runs</a:t>
            </a:r>
          </a:p>
          <a:p>
            <a:pPr lvl="1"/>
            <a:r>
              <a:rPr lang="en-US" dirty="0" smtClean="0"/>
              <a:t>See “Have </a:t>
            </a:r>
            <a:r>
              <a:rPr lang="en-US" dirty="0"/>
              <a:t>an existing CO-PILOT output spreadsheet</a:t>
            </a:r>
            <a:r>
              <a:rPr lang="en-US" dirty="0" smtClean="0"/>
              <a:t>?” </a:t>
            </a:r>
            <a:r>
              <a:rPr lang="en-US" dirty="0"/>
              <a:t>at the upper right corner of the Cost Estimation pages</a:t>
            </a:r>
          </a:p>
          <a:p>
            <a:pPr lvl="1"/>
            <a:r>
              <a:rPr lang="en-US" dirty="0" smtClean="0"/>
              <a:t>Click “Browse” to select the spreadsheet saved on your computer, then click Upload</a:t>
            </a:r>
          </a:p>
          <a:p>
            <a:pPr lvl="1"/>
            <a:r>
              <a:rPr lang="en-US" dirty="0" smtClean="0"/>
              <a:t>Data in the spreadsheet is used to populate inputs in Steps 1 – 3, which can then be modified if desired</a:t>
            </a:r>
            <a:endParaRPr lang="en-US" dirty="0"/>
          </a:p>
        </p:txBody>
      </p:sp>
    </p:spTree>
    <p:extLst>
      <p:ext uri="{BB962C8B-B14F-4D97-AF65-F5344CB8AC3E}">
        <p14:creationId xmlns:p14="http://schemas.microsoft.com/office/powerpoint/2010/main" val="604746192"/>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p:txBody>
          <a:bodyPr/>
          <a:lstStyle/>
          <a:p>
            <a:pPr marL="0" indent="0">
              <a:buNone/>
            </a:pPr>
            <a:r>
              <a:rPr lang="en-US" b="1" dirty="0" smtClean="0"/>
              <a:t>For assistance, please email </a:t>
            </a:r>
            <a:r>
              <a:rPr lang="en-US" b="1" dirty="0" smtClean="0">
                <a:hlinkClick r:id="rId2"/>
              </a:rPr>
              <a:t>co-pilot@noblis.org</a:t>
            </a:r>
            <a:r>
              <a:rPr lang="en-US" b="1" dirty="0" smtClean="0"/>
              <a:t>.</a:t>
            </a:r>
          </a:p>
          <a:p>
            <a:pPr marL="0" indent="0">
              <a:buNone/>
            </a:pPr>
            <a:endParaRPr lang="en-US" b="1" dirty="0" smtClean="0"/>
          </a:p>
        </p:txBody>
      </p:sp>
    </p:spTree>
    <p:extLst>
      <p:ext uri="{BB962C8B-B14F-4D97-AF65-F5344CB8AC3E}">
        <p14:creationId xmlns:p14="http://schemas.microsoft.com/office/powerpoint/2010/main" val="127927502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Policy</a:t>
            </a:r>
            <a:endParaRPr lang="en-US" dirty="0"/>
          </a:p>
        </p:txBody>
      </p:sp>
      <p:sp>
        <p:nvSpPr>
          <p:cNvPr id="3" name="Content Placeholder 2"/>
          <p:cNvSpPr>
            <a:spLocks noGrp="1"/>
          </p:cNvSpPr>
          <p:nvPr>
            <p:ph idx="1"/>
          </p:nvPr>
        </p:nvSpPr>
        <p:spPr>
          <a:xfrm>
            <a:off x="457200" y="1088905"/>
            <a:ext cx="8232775" cy="5435617"/>
          </a:xfrm>
        </p:spPr>
        <p:txBody>
          <a:bodyPr/>
          <a:lstStyle/>
          <a:p>
            <a:pPr marL="0" indent="0">
              <a:buNone/>
            </a:pPr>
            <a:r>
              <a:rPr lang="en-US" sz="1400" dirty="0" smtClean="0"/>
              <a:t>Noblis</a:t>
            </a:r>
            <a:r>
              <a:rPr lang="en-US" sz="1400" dirty="0"/>
              <a:t>, Inc. ("Noblis") is committed to protecting your privacy. Please read this Privacy Policy for more details about how we use information you submit to the CO-PILOT website (“CO-PILOT”). This Privacy Policy constitutes the entire agreement between you and Noblis relating to the CO-PILOT website. By your use of CO-PILOT, you consent to be governed by this Privacy Policy.</a:t>
            </a:r>
          </a:p>
          <a:p>
            <a:pPr marL="0" indent="0">
              <a:buNone/>
            </a:pPr>
            <a:r>
              <a:rPr lang="en-US" sz="1400" b="1" dirty="0"/>
              <a:t>1. Personally Identifiable Information</a:t>
            </a:r>
            <a:endParaRPr lang="en-US" sz="1400" dirty="0"/>
          </a:p>
          <a:p>
            <a:pPr marL="0" indent="0">
              <a:buNone/>
            </a:pPr>
            <a:r>
              <a:rPr lang="en-US" sz="1400" dirty="0"/>
              <a:t>You can visit the CO-PILOT website without disclosing any information about yourself. Registration or login is not required to use CO-PILOT. </a:t>
            </a:r>
          </a:p>
          <a:p>
            <a:pPr marL="0" indent="0">
              <a:buNone/>
            </a:pPr>
            <a:r>
              <a:rPr lang="en-US" sz="1400" b="1" dirty="0"/>
              <a:t>2. Connected Vehicle Pilot Deployment Information</a:t>
            </a:r>
            <a:endParaRPr lang="en-US" sz="1400" dirty="0"/>
          </a:p>
          <a:p>
            <a:pPr marL="0" indent="0">
              <a:buNone/>
            </a:pPr>
            <a:r>
              <a:rPr lang="en-US" sz="1400" dirty="0"/>
              <a:t>We do not collect or store information on the Connected Vehicle Pilot Deployment scenarios or costs that you input to CO-PILOT.</a:t>
            </a:r>
          </a:p>
          <a:p>
            <a:pPr marL="0" indent="0">
              <a:buNone/>
            </a:pPr>
            <a:r>
              <a:rPr lang="en-US" sz="1400" b="1" dirty="0"/>
              <a:t>3. Aggregated Information</a:t>
            </a:r>
            <a:endParaRPr lang="en-US" sz="1400" dirty="0"/>
          </a:p>
          <a:p>
            <a:pPr marL="0" indent="0">
              <a:buNone/>
            </a:pPr>
            <a:r>
              <a:rPr lang="en-US" sz="1400" dirty="0"/>
              <a:t>To evaluate CO-PILOT and ensure that we are providing a tool of interest to you, we may collect and store statistical information regarding how you use CO-PILOT, the Internet Protocol address, the name of your Internet Service Provider, operating system, the website that referred you to CO-PILOT, and the time, date, and frequency that you view CO-PILOT. We may share this aggregated, statistical information with our other third-parties.</a:t>
            </a:r>
          </a:p>
          <a:p>
            <a:pPr marL="0" indent="0">
              <a:buNone/>
            </a:pPr>
            <a:r>
              <a:rPr lang="en-US" sz="1400" b="1" dirty="0"/>
              <a:t>4. Disclosure for Lawful Purposes</a:t>
            </a:r>
            <a:endParaRPr lang="en-US" sz="1400" dirty="0"/>
          </a:p>
          <a:p>
            <a:pPr marL="0" indent="0">
              <a:buNone/>
            </a:pPr>
            <a:r>
              <a:rPr lang="en-US" sz="1400" dirty="0"/>
              <a:t>Noblis reserves the right to access and disclose Aggregated Information to comply with applicable laws and lawful government requests, to operate its systems properly, or to protect itself or others. </a:t>
            </a:r>
          </a:p>
          <a:p>
            <a:pPr marL="0" indent="0">
              <a:buNone/>
            </a:pPr>
            <a:r>
              <a:rPr lang="en-US" sz="1400" b="1" dirty="0"/>
              <a:t>5. Notification of Changes</a:t>
            </a:r>
            <a:endParaRPr lang="en-US" sz="1400" dirty="0"/>
          </a:p>
          <a:p>
            <a:pPr marL="0" indent="0">
              <a:buNone/>
            </a:pPr>
            <a:r>
              <a:rPr lang="en-US" sz="1400" dirty="0"/>
              <a:t>Noblis reserves the right to modify this Privacy Policy at any time. Please review this Policy from time to time to ensure your familiarity with its terms. If you have any questions about this Privacy Policy, please contact </a:t>
            </a:r>
            <a:r>
              <a:rPr lang="en-US" sz="1400" u="sng" dirty="0">
                <a:hlinkClick r:id="rId2"/>
              </a:rPr>
              <a:t>co-pilot@noblis.org</a:t>
            </a:r>
            <a:r>
              <a:rPr lang="en-US" sz="1400" dirty="0"/>
              <a:t>.</a:t>
            </a:r>
          </a:p>
          <a:p>
            <a:pPr marL="0" indent="0">
              <a:buNone/>
            </a:pPr>
            <a:endParaRPr lang="en-US" sz="1400" dirty="0"/>
          </a:p>
        </p:txBody>
      </p:sp>
    </p:spTree>
    <p:extLst>
      <p:ext uri="{BB962C8B-B14F-4D97-AF65-F5344CB8AC3E}">
        <p14:creationId xmlns:p14="http://schemas.microsoft.com/office/powerpoint/2010/main" val="405269204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In March 2014, the </a:t>
            </a:r>
            <a:r>
              <a:rPr lang="en-US" dirty="0"/>
              <a:t>U.S. Department of Transportation (USDOT) published a Request for Information (RFI) </a:t>
            </a:r>
            <a:r>
              <a:rPr lang="en-US" dirty="0" smtClean="0"/>
              <a:t>for </a:t>
            </a:r>
            <a:r>
              <a:rPr lang="en-US" dirty="0"/>
              <a:t>the Connected Vehicle Pilot Deployment </a:t>
            </a:r>
            <a:r>
              <a:rPr lang="en-US" dirty="0" smtClean="0"/>
              <a:t>Program, to seek </a:t>
            </a:r>
            <a:r>
              <a:rPr lang="en-US" dirty="0"/>
              <a:t>comments and innovative ideas from the public sector, private sector, and academic communities </a:t>
            </a:r>
            <a:r>
              <a:rPr lang="en-US" dirty="0" smtClean="0"/>
              <a:t>on the program.</a:t>
            </a:r>
            <a:endParaRPr lang="en-US" dirty="0"/>
          </a:p>
          <a:p>
            <a:endParaRPr lang="en-US" dirty="0" smtClean="0"/>
          </a:p>
          <a:p>
            <a:r>
              <a:rPr lang="en-US" dirty="0" smtClean="0"/>
              <a:t>The </a:t>
            </a:r>
            <a:r>
              <a:rPr lang="en-US" dirty="0"/>
              <a:t>pilot </a:t>
            </a:r>
            <a:r>
              <a:rPr lang="en-US" dirty="0" smtClean="0"/>
              <a:t>deployments combine </a:t>
            </a:r>
            <a:r>
              <a:rPr lang="en-US" dirty="0"/>
              <a:t>connected vehicle and mobile device technologies innovations to improve traveler mobility and system productivity, while reducing environmental impacts and enhancing safety.</a:t>
            </a:r>
          </a:p>
          <a:p>
            <a:endParaRPr lang="en-US" dirty="0" smtClean="0"/>
          </a:p>
          <a:p>
            <a:r>
              <a:rPr lang="en-US" dirty="0" smtClean="0"/>
              <a:t>The </a:t>
            </a:r>
            <a:r>
              <a:rPr lang="en-US" dirty="0"/>
              <a:t>Department's Intelligent Transportation Systems Joint Program Office (ITS JPO) in conjunction with the Federal Highway Administration (FHWA) anticipates a procurement action for one or more pilot deployment concepts in </a:t>
            </a:r>
            <a:r>
              <a:rPr lang="en-US" dirty="0" smtClean="0"/>
              <a:t>2015</a:t>
            </a:r>
          </a:p>
          <a:p>
            <a:endParaRPr lang="en-US" dirty="0" smtClean="0"/>
          </a:p>
        </p:txBody>
      </p:sp>
    </p:spTree>
    <p:extLst>
      <p:ext uri="{BB962C8B-B14F-4D97-AF65-F5344CB8AC3E}">
        <p14:creationId xmlns:p14="http://schemas.microsoft.com/office/powerpoint/2010/main" val="3001926637"/>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a:t>The </a:t>
            </a:r>
            <a:r>
              <a:rPr lang="en-US" dirty="0" smtClean="0"/>
              <a:t>USDOT is developing a </a:t>
            </a:r>
            <a:r>
              <a:rPr lang="en-US" dirty="0"/>
              <a:t>high-level </a:t>
            </a:r>
            <a:r>
              <a:rPr lang="en-US" dirty="0" smtClean="0"/>
              <a:t>cost estimation tool called the </a:t>
            </a:r>
            <a:r>
              <a:rPr lang="en-US" dirty="0"/>
              <a:t>Cost Overview for Planning Ideas and Logical Organization Tool (CO-PILOT) </a:t>
            </a:r>
            <a:r>
              <a:rPr lang="en-US" dirty="0" smtClean="0"/>
              <a:t>to support </a:t>
            </a:r>
            <a:r>
              <a:rPr lang="en-US" dirty="0"/>
              <a:t>stakeholders considering connected vehicle pilot deployments. </a:t>
            </a:r>
          </a:p>
          <a:p>
            <a:endParaRPr lang="en-US" dirty="0" smtClean="0"/>
          </a:p>
          <a:p>
            <a:r>
              <a:rPr lang="en-US" dirty="0" smtClean="0"/>
              <a:t>The CO-PILOT allows </a:t>
            </a:r>
            <a:r>
              <a:rPr lang="en-US" dirty="0"/>
              <a:t>stakeholders to estimate the costs of proposed pilot </a:t>
            </a:r>
            <a:r>
              <a:rPr lang="en-US" dirty="0" smtClean="0"/>
              <a:t>deployments at a high level, </a:t>
            </a:r>
            <a:r>
              <a:rPr lang="en-US" dirty="0"/>
              <a:t>both to refine deployment plans and to </a:t>
            </a:r>
            <a:r>
              <a:rPr lang="en-US" dirty="0" smtClean="0"/>
              <a:t>reduce </a:t>
            </a:r>
            <a:r>
              <a:rPr lang="en-US" dirty="0"/>
              <a:t>the risk</a:t>
            </a:r>
            <a:r>
              <a:rPr lang="en-US" dirty="0" smtClean="0"/>
              <a:t> that the </a:t>
            </a:r>
            <a:r>
              <a:rPr lang="en-US" dirty="0"/>
              <a:t>requested Federal cost share </a:t>
            </a:r>
            <a:r>
              <a:rPr lang="en-US" dirty="0" smtClean="0"/>
              <a:t>will exceed the </a:t>
            </a:r>
            <a:r>
              <a:rPr lang="en-US" dirty="0"/>
              <a:t>pilot deployment grant </a:t>
            </a:r>
            <a:r>
              <a:rPr lang="en-US" dirty="0" smtClean="0"/>
              <a:t>ceiling </a:t>
            </a:r>
          </a:p>
          <a:p>
            <a:pPr lvl="1"/>
            <a:r>
              <a:rPr lang="en-US" dirty="0" smtClean="0"/>
              <a:t>Guidance on pilot budgets was recently posted to the FAQ site  (</a:t>
            </a:r>
            <a:r>
              <a:rPr lang="en-US" dirty="0" smtClean="0">
                <a:hlinkClick r:id="rId3"/>
              </a:rPr>
              <a:t>http</a:t>
            </a:r>
            <a:r>
              <a:rPr lang="en-US" dirty="0">
                <a:hlinkClick r:id="rId3"/>
              </a:rPr>
              <a:t>://</a:t>
            </a:r>
            <a:r>
              <a:rPr lang="en-US" dirty="0" smtClean="0">
                <a:hlinkClick r:id="rId3"/>
              </a:rPr>
              <a:t>www.its.dot.gov/pilots/cv_pilot_faq.htm</a:t>
            </a:r>
            <a:r>
              <a:rPr lang="en-US" dirty="0" smtClean="0"/>
              <a:t>)</a:t>
            </a:r>
          </a:p>
          <a:p>
            <a:pPr lvl="1"/>
            <a:r>
              <a:rPr lang="en-US" b="1" dirty="0" smtClean="0"/>
              <a:t>Disclaimer</a:t>
            </a:r>
            <a:r>
              <a:rPr lang="en-US" dirty="0"/>
              <a:t>: </a:t>
            </a:r>
            <a:r>
              <a:rPr lang="en-US" dirty="0" smtClean="0"/>
              <a:t>CO-PILOT </a:t>
            </a:r>
            <a:r>
              <a:rPr lang="en-US" dirty="0"/>
              <a:t>is intended for high-level, preliminary planning purposes to support </a:t>
            </a:r>
            <a:r>
              <a:rPr lang="en-US" dirty="0" smtClean="0"/>
              <a:t>Connected </a:t>
            </a:r>
            <a:r>
              <a:rPr lang="en-US" dirty="0"/>
              <a:t>Vehicle Pilot Deployment cost estimation. Outputs are intended to support long-range budget planning and do not replace detailed cost proposals required for Concept Development (Phase 1), Design/Build/Test (Phase 2), or Maintain and Operate (Phase 3</a:t>
            </a:r>
            <a:r>
              <a:rPr lang="en-US" dirty="0" smtClean="0"/>
              <a:t>).</a:t>
            </a:r>
          </a:p>
          <a:p>
            <a:pPr lvl="1"/>
            <a:endParaRPr lang="en-US" dirty="0"/>
          </a:p>
          <a:p>
            <a:pPr lvl="1"/>
            <a:endParaRPr lang="en-US" b="1" dirty="0"/>
          </a:p>
          <a:p>
            <a:pPr lvl="1"/>
            <a:endParaRPr lang="en-US" dirty="0" smtClean="0"/>
          </a:p>
          <a:p>
            <a:pPr lvl="1"/>
            <a:endParaRPr lang="en-US" dirty="0"/>
          </a:p>
        </p:txBody>
      </p:sp>
    </p:spTree>
    <p:extLst>
      <p:ext uri="{BB962C8B-B14F-4D97-AF65-F5344CB8AC3E}">
        <p14:creationId xmlns:p14="http://schemas.microsoft.com/office/powerpoint/2010/main" val="3713564124"/>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Scope</a:t>
            </a:r>
            <a:endParaRPr lang="en-US" dirty="0"/>
          </a:p>
        </p:txBody>
      </p:sp>
      <p:sp>
        <p:nvSpPr>
          <p:cNvPr id="3" name="Content Placeholder 2"/>
          <p:cNvSpPr>
            <a:spLocks noGrp="1"/>
          </p:cNvSpPr>
          <p:nvPr>
            <p:ph idx="1"/>
          </p:nvPr>
        </p:nvSpPr>
        <p:spPr>
          <a:xfrm>
            <a:off x="457200" y="1091935"/>
            <a:ext cx="7986156" cy="4705600"/>
          </a:xfrm>
        </p:spPr>
        <p:txBody>
          <a:bodyPr/>
          <a:lstStyle/>
          <a:p>
            <a:r>
              <a:rPr lang="en-US" dirty="0" smtClean="0"/>
              <a:t>The CO-PILOT v1.0 (</a:t>
            </a:r>
            <a:r>
              <a:rPr lang="en-US" u="sng" dirty="0">
                <a:hlinkClick r:id="rId3"/>
              </a:rPr>
              <a:t>https://</a:t>
            </a:r>
            <a:r>
              <a:rPr lang="en-US" u="sng" dirty="0" smtClean="0">
                <a:hlinkClick r:id="rId3"/>
              </a:rPr>
              <a:t>co-pilot.noblis.org</a:t>
            </a:r>
            <a:r>
              <a:rPr lang="en-US" u="sng" dirty="0" smtClean="0"/>
              <a:t>) </a:t>
            </a:r>
            <a:r>
              <a:rPr lang="en-US" dirty="0" smtClean="0"/>
              <a:t>allows high-level cost </a:t>
            </a:r>
            <a:r>
              <a:rPr lang="en-US" dirty="0"/>
              <a:t>estimation for </a:t>
            </a:r>
            <a:r>
              <a:rPr lang="en-US" dirty="0" smtClean="0"/>
              <a:t>56 </a:t>
            </a:r>
            <a:r>
              <a:rPr lang="en-US" dirty="0"/>
              <a:t>applications </a:t>
            </a:r>
            <a:r>
              <a:rPr lang="en-US" dirty="0" smtClean="0"/>
              <a:t>listed </a:t>
            </a:r>
            <a:r>
              <a:rPr lang="en-US" dirty="0"/>
              <a:t>at </a:t>
            </a:r>
            <a:r>
              <a:rPr lang="en-US" u="sng" dirty="0" smtClean="0">
                <a:hlinkClick r:id="rId4"/>
              </a:rPr>
              <a:t>http</a:t>
            </a:r>
            <a:r>
              <a:rPr lang="en-US" u="sng" dirty="0">
                <a:hlinkClick r:id="rId4"/>
              </a:rPr>
              <a:t>://</a:t>
            </a:r>
            <a:r>
              <a:rPr lang="en-US" u="sng" dirty="0" smtClean="0">
                <a:hlinkClick r:id="rId4"/>
              </a:rPr>
              <a:t>www.its.dot.gov/pilots/cv_pilot_apps.htm</a:t>
            </a:r>
            <a:r>
              <a:rPr lang="en-US" u="sng" dirty="0" smtClean="0"/>
              <a:t>.</a:t>
            </a:r>
            <a:endParaRPr lang="en-US" dirty="0"/>
          </a:p>
          <a:p>
            <a:endParaRPr lang="en-US" dirty="0" smtClean="0"/>
          </a:p>
          <a:p>
            <a:pPr lvl="1"/>
            <a:endParaRPr lang="en-US" dirty="0" smtClean="0"/>
          </a:p>
        </p:txBody>
      </p:sp>
    </p:spTree>
    <p:extLst>
      <p:ext uri="{BB962C8B-B14F-4D97-AF65-F5344CB8AC3E}">
        <p14:creationId xmlns:p14="http://schemas.microsoft.com/office/powerpoint/2010/main" val="101158882"/>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Summary</a:t>
            </a:r>
          </a:p>
        </p:txBody>
      </p:sp>
      <p:sp>
        <p:nvSpPr>
          <p:cNvPr id="5" name="Chevron 4"/>
          <p:cNvSpPr/>
          <p:nvPr/>
        </p:nvSpPr>
        <p:spPr bwMode="auto">
          <a:xfrm>
            <a:off x="673727" y="1541151"/>
            <a:ext cx="2093976" cy="363474"/>
          </a:xfrm>
          <a:prstGeom prst="chevron">
            <a:avLst/>
          </a:prstGeom>
          <a:solidFill>
            <a:srgbClr val="45637A"/>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latin typeface="Candara" panose="020E0502030303020204" pitchFamily="34" charset="0"/>
              </a:rPr>
              <a:t>Identify Building Blocks  and Cost Components</a:t>
            </a:r>
          </a:p>
        </p:txBody>
      </p:sp>
      <p:sp>
        <p:nvSpPr>
          <p:cNvPr id="7" name="Chevron 6"/>
          <p:cNvSpPr/>
          <p:nvPr/>
        </p:nvSpPr>
        <p:spPr bwMode="auto">
          <a:xfrm>
            <a:off x="2627523" y="1547095"/>
            <a:ext cx="1554480" cy="363474"/>
          </a:xfrm>
          <a:prstGeom prst="chevron">
            <a:avLst/>
          </a:prstGeom>
          <a:solidFill>
            <a:srgbClr val="45637A"/>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smtClean="0">
                <a:solidFill>
                  <a:schemeClr val="bg1"/>
                </a:solidFill>
                <a:latin typeface="Candara" panose="020E0502030303020204" pitchFamily="34" charset="0"/>
              </a:rPr>
              <a:t>Estimate Cost </a:t>
            </a:r>
            <a:r>
              <a:rPr lang="en-US" sz="1200" b="1" dirty="0" smtClean="0">
                <a:solidFill>
                  <a:schemeClr val="bg1"/>
                </a:solidFill>
                <a:latin typeface="Candara" panose="020E0502030303020204" pitchFamily="34" charset="0"/>
              </a:rPr>
              <a:t>Parameters</a:t>
            </a:r>
          </a:p>
        </p:txBody>
      </p:sp>
      <p:sp>
        <p:nvSpPr>
          <p:cNvPr id="8" name="Chevron 7"/>
          <p:cNvSpPr/>
          <p:nvPr/>
        </p:nvSpPr>
        <p:spPr bwMode="auto">
          <a:xfrm>
            <a:off x="4045580" y="1545614"/>
            <a:ext cx="1554480" cy="363474"/>
          </a:xfrm>
          <a:prstGeom prst="chevron">
            <a:avLst/>
          </a:prstGeom>
          <a:solidFill>
            <a:srgbClr val="5D85A3"/>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latin typeface="Candara" panose="020E0502030303020204" pitchFamily="34" charset="0"/>
              </a:rPr>
              <a:t>Determine Quantities</a:t>
            </a:r>
          </a:p>
        </p:txBody>
      </p:sp>
      <p:sp>
        <p:nvSpPr>
          <p:cNvPr id="9" name="Chevron 8"/>
          <p:cNvSpPr/>
          <p:nvPr/>
        </p:nvSpPr>
        <p:spPr bwMode="auto">
          <a:xfrm>
            <a:off x="5473028" y="1544133"/>
            <a:ext cx="1463040" cy="363474"/>
          </a:xfrm>
          <a:prstGeom prst="chevron">
            <a:avLst/>
          </a:prstGeom>
          <a:solidFill>
            <a:srgbClr val="5D85A3"/>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r>
              <a:rPr lang="en-US" sz="1200" b="1" dirty="0">
                <a:solidFill>
                  <a:schemeClr val="bg1"/>
                </a:solidFill>
                <a:latin typeface="Candara" panose="020E0502030303020204" pitchFamily="34" charset="0"/>
              </a:rPr>
              <a:t>Sample Unit </a:t>
            </a:r>
            <a:r>
              <a:rPr lang="en-US" sz="1200" b="1" dirty="0" smtClean="0">
                <a:solidFill>
                  <a:schemeClr val="bg1"/>
                </a:solidFill>
                <a:latin typeface="Candara" panose="020E0502030303020204" pitchFamily="34" charset="0"/>
              </a:rPr>
              <a:t>Costs</a:t>
            </a:r>
            <a:endParaRPr lang="en-US" sz="1200" b="1" dirty="0">
              <a:solidFill>
                <a:schemeClr val="bg1"/>
              </a:solidFill>
              <a:latin typeface="Candara" panose="020E0502030303020204" pitchFamily="34" charset="0"/>
            </a:endParaRPr>
          </a:p>
        </p:txBody>
      </p:sp>
      <p:sp>
        <p:nvSpPr>
          <p:cNvPr id="10" name="Chevron 9"/>
          <p:cNvSpPr/>
          <p:nvPr/>
        </p:nvSpPr>
        <p:spPr bwMode="auto">
          <a:xfrm>
            <a:off x="6794146" y="1542651"/>
            <a:ext cx="1701252" cy="363474"/>
          </a:xfrm>
          <a:prstGeom prst="chevron">
            <a:avLst/>
          </a:prstGeom>
          <a:solidFill>
            <a:srgbClr val="5D85A3"/>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latin typeface="Candara" panose="020E0502030303020204" pitchFamily="34" charset="0"/>
              </a:rPr>
              <a:t>Develop Total Cost Distribution</a:t>
            </a:r>
          </a:p>
        </p:txBody>
      </p:sp>
      <p:sp>
        <p:nvSpPr>
          <p:cNvPr id="11" name="TextBox 10"/>
          <p:cNvSpPr txBox="1"/>
          <p:nvPr/>
        </p:nvSpPr>
        <p:spPr>
          <a:xfrm>
            <a:off x="694993" y="1925722"/>
            <a:ext cx="1883664" cy="3939540"/>
          </a:xfrm>
          <a:prstGeom prst="rect">
            <a:avLst/>
          </a:prstGeom>
          <a:solidFill>
            <a:schemeClr val="accent5">
              <a:lumMod val="20000"/>
              <a:lumOff val="80000"/>
            </a:schemeClr>
          </a:solidFill>
        </p:spPr>
        <p:txBody>
          <a:bodyPr wrap="square" rtlCol="0">
            <a:spAutoFit/>
          </a:bodyPr>
          <a:lstStyle/>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CO-PILOT developers identified </a:t>
            </a:r>
            <a:r>
              <a:rPr lang="en-US" sz="1000" b="1" dirty="0">
                <a:solidFill>
                  <a:srgbClr val="45637A"/>
                </a:solidFill>
                <a:latin typeface="Candara" panose="020E0502030303020204" pitchFamily="34" charset="0"/>
              </a:rPr>
              <a:t>the Building Blocks and Cost Components associated with each of the </a:t>
            </a:r>
            <a:r>
              <a:rPr lang="en-US" sz="1000" b="1" dirty="0" smtClean="0">
                <a:solidFill>
                  <a:srgbClr val="45637A"/>
                </a:solidFill>
                <a:latin typeface="Candara" panose="020E0502030303020204" pitchFamily="34" charset="0"/>
              </a:rPr>
              <a:t>applications</a:t>
            </a:r>
            <a:endParaRPr lang="en-US" sz="1000" b="1" dirty="0" smtClean="0">
              <a:solidFill>
                <a:srgbClr val="45637A"/>
              </a:solidFill>
              <a:latin typeface="Candara" panose="020E0502030303020204" pitchFamily="34" charset="0"/>
            </a:endParaRPr>
          </a:p>
          <a:p>
            <a:pPr marL="344488" lvl="1" indent="-177800" algn="l">
              <a:buFont typeface="Arial" panose="020B0604020202020204" pitchFamily="34" charset="0"/>
              <a:buChar char="•"/>
            </a:pPr>
            <a:r>
              <a:rPr lang="en-US" sz="1000" b="1" dirty="0" smtClean="0">
                <a:solidFill>
                  <a:srgbClr val="45637A"/>
                </a:solidFill>
                <a:latin typeface="Candara" panose="020E0502030303020204" pitchFamily="34" charset="0"/>
              </a:rPr>
              <a:t>Building </a:t>
            </a:r>
            <a:r>
              <a:rPr lang="en-US" sz="1000" b="1" dirty="0" smtClean="0">
                <a:solidFill>
                  <a:srgbClr val="45637A"/>
                </a:solidFill>
                <a:latin typeface="Candara" panose="020E0502030303020204" pitchFamily="34" charset="0"/>
              </a:rPr>
              <a:t>Blocks are </a:t>
            </a:r>
            <a:r>
              <a:rPr lang="en-US" sz="1000" b="1" dirty="0">
                <a:solidFill>
                  <a:srgbClr val="45637A"/>
                </a:solidFill>
                <a:latin typeface="Candara" panose="020E0502030303020204" pitchFamily="34" charset="0"/>
              </a:rPr>
              <a:t>locations / entities that require </a:t>
            </a:r>
            <a:r>
              <a:rPr lang="en-US" sz="1000" b="1" dirty="0" smtClean="0">
                <a:solidFill>
                  <a:srgbClr val="45637A"/>
                </a:solidFill>
                <a:latin typeface="Candara" panose="020E0502030303020204" pitchFamily="34" charset="0"/>
              </a:rPr>
              <a:t>components for an </a:t>
            </a:r>
            <a:r>
              <a:rPr lang="en-US" sz="1000" b="1" dirty="0">
                <a:solidFill>
                  <a:srgbClr val="45637A"/>
                </a:solidFill>
                <a:latin typeface="Candara" panose="020E0502030303020204" pitchFamily="34" charset="0"/>
              </a:rPr>
              <a:t>application</a:t>
            </a:r>
            <a:r>
              <a:rPr lang="en-US" sz="1000" b="1" dirty="0" smtClean="0">
                <a:solidFill>
                  <a:srgbClr val="45637A"/>
                </a:solidFill>
                <a:latin typeface="Candara" panose="020E0502030303020204" pitchFamily="34" charset="0"/>
              </a:rPr>
              <a:t>, </a:t>
            </a:r>
            <a:r>
              <a:rPr lang="en-US" sz="1000" b="1" dirty="0">
                <a:solidFill>
                  <a:srgbClr val="45637A"/>
                </a:solidFill>
                <a:latin typeface="Candara" panose="020E0502030303020204" pitchFamily="34" charset="0"/>
              </a:rPr>
              <a:t>e.g., Signalized Intersections, Transit Vehicles, Multimodal Travelers, etc</a:t>
            </a:r>
            <a:r>
              <a:rPr lang="en-US" sz="1000" b="1" dirty="0" smtClean="0">
                <a:solidFill>
                  <a:srgbClr val="45637A"/>
                </a:solidFill>
                <a:latin typeface="Candara" panose="020E0502030303020204" pitchFamily="34" charset="0"/>
              </a:rPr>
              <a:t>.</a:t>
            </a:r>
          </a:p>
          <a:p>
            <a:pPr marL="344488" lvl="1" indent="-177800" algn="l">
              <a:buFont typeface="Arial" panose="020B0604020202020204" pitchFamily="34" charset="0"/>
              <a:buChar char="•"/>
            </a:pPr>
            <a:r>
              <a:rPr lang="en-US" sz="1000" b="1" dirty="0" smtClean="0">
                <a:solidFill>
                  <a:srgbClr val="45637A"/>
                </a:solidFill>
                <a:latin typeface="Candara" panose="020E0502030303020204" pitchFamily="34" charset="0"/>
              </a:rPr>
              <a:t>Cost Components are </a:t>
            </a:r>
            <a:r>
              <a:rPr lang="en-US" sz="1000" b="1" dirty="0">
                <a:solidFill>
                  <a:srgbClr val="45637A"/>
                </a:solidFill>
                <a:latin typeface="Candara" panose="020E0502030303020204" pitchFamily="34" charset="0"/>
              </a:rPr>
              <a:t>individual elements at a </a:t>
            </a:r>
            <a:r>
              <a:rPr lang="en-US" sz="1000" b="1" dirty="0" smtClean="0">
                <a:solidFill>
                  <a:srgbClr val="45637A"/>
                </a:solidFill>
                <a:latin typeface="Candara" panose="020E0502030303020204" pitchFamily="34" charset="0"/>
              </a:rPr>
              <a:t>Building </a:t>
            </a:r>
            <a:r>
              <a:rPr lang="en-US" sz="1000" b="1" dirty="0">
                <a:solidFill>
                  <a:srgbClr val="45637A"/>
                </a:solidFill>
                <a:latin typeface="Candara" panose="020E0502030303020204" pitchFamily="34" charset="0"/>
              </a:rPr>
              <a:t>Block, e.g., for Signalized Intersections the Cost </a:t>
            </a:r>
            <a:r>
              <a:rPr lang="en-US" sz="1000" b="1" dirty="0" smtClean="0">
                <a:solidFill>
                  <a:srgbClr val="45637A"/>
                </a:solidFill>
                <a:latin typeface="Candara" panose="020E0502030303020204" pitchFamily="34" charset="0"/>
              </a:rPr>
              <a:t>Components may </a:t>
            </a:r>
            <a:r>
              <a:rPr lang="en-US" sz="1000" b="1" dirty="0">
                <a:solidFill>
                  <a:srgbClr val="45637A"/>
                </a:solidFill>
                <a:latin typeface="Candara" panose="020E0502030303020204" pitchFamily="34" charset="0"/>
              </a:rPr>
              <a:t>include detection systems, Roadside Equipment (RSEs), etc.</a:t>
            </a:r>
          </a:p>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This data was reviewed / revised with application SMEs</a:t>
            </a:r>
            <a:endParaRPr lang="en-US" sz="1000" b="1" dirty="0">
              <a:solidFill>
                <a:srgbClr val="45637A"/>
              </a:solidFill>
              <a:latin typeface="Candara" panose="020E0502030303020204" pitchFamily="34" charset="0"/>
            </a:endParaRPr>
          </a:p>
        </p:txBody>
      </p:sp>
      <p:sp>
        <p:nvSpPr>
          <p:cNvPr id="13" name="TextBox 12"/>
          <p:cNvSpPr txBox="1"/>
          <p:nvPr/>
        </p:nvSpPr>
        <p:spPr>
          <a:xfrm>
            <a:off x="2647690" y="1917725"/>
            <a:ext cx="1351776" cy="4862870"/>
          </a:xfrm>
          <a:prstGeom prst="rect">
            <a:avLst/>
          </a:prstGeom>
          <a:solidFill>
            <a:schemeClr val="accent5">
              <a:lumMod val="20000"/>
              <a:lumOff val="80000"/>
            </a:schemeClr>
          </a:solidFill>
        </p:spPr>
        <p:txBody>
          <a:bodyPr wrap="square" rtlCol="0">
            <a:spAutoFit/>
          </a:bodyPr>
          <a:lstStyle/>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CO-PILOT developers estimated cost parameters (mode, min, max) for each component, primarily using </a:t>
            </a:r>
            <a:r>
              <a:rPr lang="en-US" sz="1000" b="1" dirty="0">
                <a:solidFill>
                  <a:srgbClr val="45637A"/>
                </a:solidFill>
                <a:latin typeface="Candara" panose="020E0502030303020204" pitchFamily="34" charset="0"/>
              </a:rPr>
              <a:t>AASHTO National CV Field Infrastructure Footprint </a:t>
            </a:r>
            <a:r>
              <a:rPr lang="en-US" sz="1000" b="1" dirty="0" smtClean="0">
                <a:solidFill>
                  <a:srgbClr val="45637A"/>
                </a:solidFill>
                <a:latin typeface="Candara" panose="020E0502030303020204" pitchFamily="34" charset="0"/>
              </a:rPr>
              <a:t>Analysis Final Report  (Draft v1, May 2014).</a:t>
            </a:r>
          </a:p>
          <a:p>
            <a:pPr marL="166688" lvl="3" indent="-166688" algn="l">
              <a:buFont typeface="Arial" panose="020B0604020202020204" pitchFamily="34" charset="0"/>
              <a:buChar char="•"/>
            </a:pPr>
            <a:r>
              <a:rPr lang="en-US" sz="1000" b="1" dirty="0" smtClean="0">
                <a:solidFill>
                  <a:srgbClr val="45637A"/>
                </a:solidFill>
                <a:latin typeface="Candara" panose="020E0502030303020204" pitchFamily="34" charset="0"/>
              </a:rPr>
              <a:t>Secondary sources: application SME input, vendor/ other web sites</a:t>
            </a:r>
          </a:p>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CO-PILOT developers fit a triangular distribution for each component; when min and max values not </a:t>
            </a:r>
            <a:r>
              <a:rPr lang="en-US" sz="1000" b="1" dirty="0">
                <a:solidFill>
                  <a:srgbClr val="45637A"/>
                </a:solidFill>
                <a:latin typeface="Candara" panose="020E0502030303020204" pitchFamily="34" charset="0"/>
              </a:rPr>
              <a:t>available, </a:t>
            </a:r>
            <a:r>
              <a:rPr lang="en-US" sz="1000" b="1" dirty="0" smtClean="0">
                <a:solidFill>
                  <a:srgbClr val="45637A"/>
                </a:solidFill>
                <a:latin typeface="Candara" panose="020E0502030303020204" pitchFamily="34" charset="0"/>
              </a:rPr>
              <a:t>assume a </a:t>
            </a:r>
            <a:r>
              <a:rPr lang="en-US" sz="1000" b="1" dirty="0">
                <a:solidFill>
                  <a:srgbClr val="45637A"/>
                </a:solidFill>
                <a:latin typeface="Candara" panose="020E0502030303020204" pitchFamily="34" charset="0"/>
              </a:rPr>
              <a:t>5</a:t>
            </a:r>
            <a:r>
              <a:rPr lang="en-US" sz="1000" b="1" dirty="0" smtClean="0">
                <a:solidFill>
                  <a:srgbClr val="45637A"/>
                </a:solidFill>
                <a:latin typeface="Candara" panose="020E0502030303020204" pitchFamily="34" charset="0"/>
              </a:rPr>
              <a:t>0</a:t>
            </a:r>
            <a:r>
              <a:rPr lang="en-US" sz="1000" b="1" dirty="0">
                <a:solidFill>
                  <a:srgbClr val="45637A"/>
                </a:solidFill>
                <a:latin typeface="Candara" panose="020E0502030303020204" pitchFamily="34" charset="0"/>
              </a:rPr>
              <a:t>% spread on either side of the </a:t>
            </a:r>
            <a:r>
              <a:rPr lang="en-US" sz="1000" b="1" dirty="0" smtClean="0">
                <a:solidFill>
                  <a:srgbClr val="45637A"/>
                </a:solidFill>
                <a:latin typeface="Candara" panose="020E0502030303020204" pitchFamily="34" charset="0"/>
              </a:rPr>
              <a:t>mode</a:t>
            </a:r>
          </a:p>
        </p:txBody>
      </p:sp>
      <p:sp>
        <p:nvSpPr>
          <p:cNvPr id="14" name="TextBox 13"/>
          <p:cNvSpPr txBox="1"/>
          <p:nvPr/>
        </p:nvSpPr>
        <p:spPr>
          <a:xfrm>
            <a:off x="4062676" y="1915558"/>
            <a:ext cx="1351776" cy="3785652"/>
          </a:xfrm>
          <a:prstGeom prst="rect">
            <a:avLst/>
          </a:prstGeom>
          <a:solidFill>
            <a:schemeClr val="accent5">
              <a:lumMod val="20000"/>
              <a:lumOff val="80000"/>
            </a:schemeClr>
          </a:solidFill>
        </p:spPr>
        <p:txBody>
          <a:bodyPr wrap="square" rtlCol="0">
            <a:spAutoFit/>
          </a:bodyPr>
          <a:lstStyle/>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CO-PILOT determines the quantities required for each </a:t>
            </a:r>
            <a:r>
              <a:rPr lang="en-US" sz="1000" b="1" dirty="0">
                <a:solidFill>
                  <a:srgbClr val="45637A"/>
                </a:solidFill>
                <a:latin typeface="Candara" panose="020E0502030303020204" pitchFamily="34" charset="0"/>
              </a:rPr>
              <a:t>C</a:t>
            </a:r>
            <a:r>
              <a:rPr lang="en-US" sz="1000" b="1" dirty="0" smtClean="0">
                <a:solidFill>
                  <a:srgbClr val="45637A"/>
                </a:solidFill>
                <a:latin typeface="Candara" panose="020E0502030303020204" pitchFamily="34" charset="0"/>
              </a:rPr>
              <a:t>ost Component during simulation execution, based on user input on applications and </a:t>
            </a:r>
            <a:r>
              <a:rPr lang="en-US" sz="1000" b="1" dirty="0">
                <a:solidFill>
                  <a:srgbClr val="45637A"/>
                </a:solidFill>
                <a:latin typeface="Candara" panose="020E0502030303020204" pitchFamily="34" charset="0"/>
              </a:rPr>
              <a:t>B</a:t>
            </a:r>
            <a:r>
              <a:rPr lang="en-US" sz="1000" b="1" dirty="0" smtClean="0">
                <a:solidFill>
                  <a:srgbClr val="45637A"/>
                </a:solidFill>
                <a:latin typeface="Candara" panose="020E0502030303020204" pitchFamily="34" charset="0"/>
              </a:rPr>
              <a:t>uilding </a:t>
            </a:r>
            <a:r>
              <a:rPr lang="en-US" sz="1000" b="1" dirty="0">
                <a:solidFill>
                  <a:srgbClr val="45637A"/>
                </a:solidFill>
                <a:latin typeface="Candara" panose="020E0502030303020204" pitchFamily="34" charset="0"/>
              </a:rPr>
              <a:t>B</a:t>
            </a:r>
            <a:r>
              <a:rPr lang="en-US" sz="1000" b="1" dirty="0" smtClean="0">
                <a:solidFill>
                  <a:srgbClr val="45637A"/>
                </a:solidFill>
                <a:latin typeface="Candara" panose="020E0502030303020204" pitchFamily="34" charset="0"/>
              </a:rPr>
              <a:t>lock quantities.</a:t>
            </a:r>
          </a:p>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If </a:t>
            </a:r>
            <a:r>
              <a:rPr lang="en-US" sz="1000" b="1" dirty="0">
                <a:solidFill>
                  <a:srgbClr val="45637A"/>
                </a:solidFill>
                <a:latin typeface="Candara" panose="020E0502030303020204" pitchFamily="34" charset="0"/>
              </a:rPr>
              <a:t>multiple apps at a Building Block each require </a:t>
            </a:r>
            <a:r>
              <a:rPr lang="en-US" sz="1000" b="1" dirty="0" smtClean="0">
                <a:solidFill>
                  <a:srgbClr val="45637A"/>
                </a:solidFill>
                <a:latin typeface="Candara" panose="020E0502030303020204" pitchFamily="34" charset="0"/>
              </a:rPr>
              <a:t>one (or </a:t>
            </a:r>
            <a:r>
              <a:rPr lang="en-US" sz="1000" b="1" dirty="0" err="1" smtClean="0">
                <a:solidFill>
                  <a:srgbClr val="45637A"/>
                </a:solidFill>
                <a:latin typeface="Candara" panose="020E0502030303020204" pitchFamily="34" charset="0"/>
              </a:rPr>
              <a:t>n</a:t>
            </a:r>
            <a:r>
              <a:rPr lang="en-US" sz="1000" b="1" baseline="-25000" dirty="0" err="1" smtClean="0">
                <a:solidFill>
                  <a:srgbClr val="45637A"/>
                </a:solidFill>
                <a:latin typeface="Candara" panose="020E0502030303020204" pitchFamily="34" charset="0"/>
              </a:rPr>
              <a:t>app</a:t>
            </a:r>
            <a:r>
              <a:rPr lang="en-US" sz="1000" b="1" dirty="0" smtClean="0">
                <a:solidFill>
                  <a:srgbClr val="45637A"/>
                </a:solidFill>
                <a:latin typeface="Candara" panose="020E0502030303020204" pitchFamily="34" charset="0"/>
              </a:rPr>
              <a:t>) of </a:t>
            </a:r>
            <a:r>
              <a:rPr lang="en-US" sz="1000" b="1" dirty="0">
                <a:solidFill>
                  <a:srgbClr val="45637A"/>
                </a:solidFill>
                <a:latin typeface="Candara" panose="020E0502030303020204" pitchFamily="34" charset="0"/>
              </a:rPr>
              <a:t>a particular Component, </a:t>
            </a:r>
            <a:r>
              <a:rPr lang="en-US" sz="1000" b="1" dirty="0" smtClean="0">
                <a:solidFill>
                  <a:srgbClr val="45637A"/>
                </a:solidFill>
                <a:latin typeface="Candara" panose="020E0502030303020204" pitchFamily="34" charset="0"/>
              </a:rPr>
              <a:t>then only </a:t>
            </a:r>
            <a:r>
              <a:rPr lang="en-US" sz="1000" b="1" dirty="0">
                <a:solidFill>
                  <a:srgbClr val="45637A"/>
                </a:solidFill>
                <a:latin typeface="Candara" panose="020E0502030303020204" pitchFamily="34" charset="0"/>
              </a:rPr>
              <a:t>one </a:t>
            </a:r>
            <a:r>
              <a:rPr lang="en-US" sz="1000" b="1" dirty="0" smtClean="0">
                <a:solidFill>
                  <a:srgbClr val="45637A"/>
                </a:solidFill>
                <a:latin typeface="Candara" panose="020E0502030303020204" pitchFamily="34" charset="0"/>
              </a:rPr>
              <a:t>(or max </a:t>
            </a:r>
            <a:r>
              <a:rPr lang="en-US" sz="1000" b="1" dirty="0" err="1">
                <a:solidFill>
                  <a:srgbClr val="45637A"/>
                </a:solidFill>
                <a:latin typeface="Candara" panose="020E0502030303020204" pitchFamily="34" charset="0"/>
              </a:rPr>
              <a:t>n</a:t>
            </a:r>
            <a:r>
              <a:rPr lang="en-US" sz="1000" b="1" baseline="-25000" dirty="0" err="1">
                <a:solidFill>
                  <a:srgbClr val="45637A"/>
                </a:solidFill>
                <a:latin typeface="Candara" panose="020E0502030303020204" pitchFamily="34" charset="0"/>
              </a:rPr>
              <a:t>app</a:t>
            </a:r>
            <a:r>
              <a:rPr lang="en-US" sz="1000" b="1" dirty="0">
                <a:solidFill>
                  <a:srgbClr val="45637A"/>
                </a:solidFill>
                <a:latin typeface="Candara" panose="020E0502030303020204" pitchFamily="34" charset="0"/>
              </a:rPr>
              <a:t>) </a:t>
            </a:r>
            <a:r>
              <a:rPr lang="en-US" sz="1000" b="1" dirty="0" smtClean="0">
                <a:solidFill>
                  <a:srgbClr val="45637A"/>
                </a:solidFill>
                <a:latin typeface="Candara" panose="020E0502030303020204" pitchFamily="34" charset="0"/>
              </a:rPr>
              <a:t>of these </a:t>
            </a:r>
            <a:r>
              <a:rPr lang="en-US" sz="1000" b="1" dirty="0">
                <a:solidFill>
                  <a:srgbClr val="45637A"/>
                </a:solidFill>
                <a:latin typeface="Candara" panose="020E0502030303020204" pitchFamily="34" charset="0"/>
              </a:rPr>
              <a:t>Components is needed to cover all apps there, with some exceptions</a:t>
            </a:r>
          </a:p>
        </p:txBody>
      </p:sp>
      <p:sp>
        <p:nvSpPr>
          <p:cNvPr id="15" name="TextBox 14"/>
          <p:cNvSpPr txBox="1"/>
          <p:nvPr/>
        </p:nvSpPr>
        <p:spPr>
          <a:xfrm>
            <a:off x="5473027" y="1918578"/>
            <a:ext cx="1301871" cy="2092881"/>
          </a:xfrm>
          <a:prstGeom prst="rect">
            <a:avLst/>
          </a:prstGeom>
          <a:solidFill>
            <a:schemeClr val="accent5">
              <a:lumMod val="20000"/>
              <a:lumOff val="80000"/>
            </a:schemeClr>
          </a:solidFill>
        </p:spPr>
        <p:txBody>
          <a:bodyPr wrap="square" rtlCol="0">
            <a:spAutoFit/>
          </a:bodyPr>
          <a:lstStyle/>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For each Component, CO-PILOT simulation samples unit costs from distribution, with replications</a:t>
            </a:r>
          </a:p>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If user has modified the default average cost, CO-PILOT assumes the cost is fixed </a:t>
            </a:r>
            <a:endParaRPr lang="en-US" sz="1000" b="1" dirty="0">
              <a:solidFill>
                <a:srgbClr val="45637A"/>
              </a:solidFill>
              <a:latin typeface="Candara" panose="020E0502030303020204" pitchFamily="34" charset="0"/>
            </a:endParaRPr>
          </a:p>
        </p:txBody>
      </p:sp>
      <p:sp>
        <p:nvSpPr>
          <p:cNvPr id="16" name="TextBox 15"/>
          <p:cNvSpPr txBox="1"/>
          <p:nvPr/>
        </p:nvSpPr>
        <p:spPr>
          <a:xfrm>
            <a:off x="6826621" y="1918578"/>
            <a:ext cx="1498647" cy="2554545"/>
          </a:xfrm>
          <a:prstGeom prst="rect">
            <a:avLst/>
          </a:prstGeom>
          <a:solidFill>
            <a:schemeClr val="accent5">
              <a:lumMod val="20000"/>
              <a:lumOff val="80000"/>
            </a:schemeClr>
          </a:solidFill>
        </p:spPr>
        <p:txBody>
          <a:bodyPr wrap="square" rtlCol="0">
            <a:spAutoFit/>
          </a:bodyPr>
          <a:lstStyle/>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CO-PILOT multiplies quantities by unit costs for each replication</a:t>
            </a:r>
          </a:p>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Develops total cost distribution across replications, to give the user a concept of the possible total cost distribution for their deployment</a:t>
            </a:r>
          </a:p>
          <a:p>
            <a:pPr marL="166688" indent="-166688" algn="l">
              <a:buFont typeface="Arial" panose="020B0604020202020204" pitchFamily="34" charset="0"/>
              <a:buChar char="•"/>
            </a:pPr>
            <a:r>
              <a:rPr lang="en-US" sz="1000" b="1" dirty="0" smtClean="0">
                <a:solidFill>
                  <a:srgbClr val="45637A"/>
                </a:solidFill>
                <a:latin typeface="Candara" panose="020E0502030303020204" pitchFamily="34" charset="0"/>
              </a:rPr>
              <a:t>Summarizes distribution results by Building Block and details cost by component.</a:t>
            </a:r>
          </a:p>
        </p:txBody>
      </p:sp>
      <p:sp>
        <p:nvSpPr>
          <p:cNvPr id="17" name="Chevron 16"/>
          <p:cNvSpPr/>
          <p:nvPr/>
        </p:nvSpPr>
        <p:spPr bwMode="auto">
          <a:xfrm>
            <a:off x="673727" y="1130002"/>
            <a:ext cx="3508275" cy="363474"/>
          </a:xfrm>
          <a:prstGeom prst="chevron">
            <a:avLst/>
          </a:prstGeom>
          <a:solidFill>
            <a:srgbClr val="45637A"/>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latin typeface="Candara" panose="020E0502030303020204" pitchFamily="34" charset="0"/>
              </a:rPr>
              <a:t>CO-PILOT Development Phase Research</a:t>
            </a:r>
          </a:p>
        </p:txBody>
      </p:sp>
      <p:sp>
        <p:nvSpPr>
          <p:cNvPr id="18" name="Chevron 17"/>
          <p:cNvSpPr/>
          <p:nvPr/>
        </p:nvSpPr>
        <p:spPr bwMode="auto">
          <a:xfrm>
            <a:off x="4054406" y="1122907"/>
            <a:ext cx="4440992" cy="363474"/>
          </a:xfrm>
          <a:prstGeom prst="chevron">
            <a:avLst/>
          </a:prstGeom>
          <a:solidFill>
            <a:srgbClr val="5D85A3"/>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r>
              <a:rPr lang="en-US" sz="1200" b="1" dirty="0">
                <a:solidFill>
                  <a:schemeClr val="bg1"/>
                </a:solidFill>
                <a:latin typeface="Candara" panose="020E0502030303020204" pitchFamily="34" charset="0"/>
              </a:rPr>
              <a:t>CO-PILOT </a:t>
            </a:r>
            <a:r>
              <a:rPr lang="en-US" sz="1200" b="1" dirty="0" smtClean="0">
                <a:solidFill>
                  <a:schemeClr val="bg1"/>
                </a:solidFill>
                <a:latin typeface="Candara" panose="020E0502030303020204" pitchFamily="34" charset="0"/>
              </a:rPr>
              <a:t>Simulation Execution</a:t>
            </a:r>
          </a:p>
        </p:txBody>
      </p:sp>
    </p:spTree>
    <p:extLst>
      <p:ext uri="{BB962C8B-B14F-4D97-AF65-F5344CB8AC3E}">
        <p14:creationId xmlns:p14="http://schemas.microsoft.com/office/powerpoint/2010/main" val="1632918764"/>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Assumptions Details</a:t>
            </a:r>
            <a:endParaRPr lang="en-US" dirty="0"/>
          </a:p>
        </p:txBody>
      </p:sp>
      <p:sp>
        <p:nvSpPr>
          <p:cNvPr id="3" name="Content Placeholder 2"/>
          <p:cNvSpPr>
            <a:spLocks noGrp="1"/>
          </p:cNvSpPr>
          <p:nvPr>
            <p:ph idx="1"/>
          </p:nvPr>
        </p:nvSpPr>
        <p:spPr>
          <a:xfrm>
            <a:off x="457200" y="1113201"/>
            <a:ext cx="8232775" cy="4705600"/>
          </a:xfrm>
        </p:spPr>
        <p:txBody>
          <a:bodyPr/>
          <a:lstStyle/>
          <a:p>
            <a:r>
              <a:rPr lang="en-US" dirty="0" smtClean="0"/>
              <a:t>CO-PILOT Scope details:</a:t>
            </a:r>
          </a:p>
          <a:p>
            <a:pPr lvl="1"/>
            <a:r>
              <a:rPr lang="en-US" dirty="0" smtClean="0"/>
              <a:t>CO-PILOT estimates one-time expenditures to </a:t>
            </a:r>
            <a:r>
              <a:rPr lang="en-US" dirty="0"/>
              <a:t>purchase and install equipment, develop software, </a:t>
            </a:r>
            <a:r>
              <a:rPr lang="en-US" dirty="0" smtClean="0"/>
              <a:t>and train personnel</a:t>
            </a:r>
          </a:p>
          <a:p>
            <a:pPr lvl="1"/>
            <a:r>
              <a:rPr lang="en-US" dirty="0"/>
              <a:t>Systems Engineering costs </a:t>
            </a:r>
            <a:r>
              <a:rPr lang="en-US" dirty="0" smtClean="0"/>
              <a:t>are also </a:t>
            </a:r>
            <a:r>
              <a:rPr lang="en-US" dirty="0"/>
              <a:t>included, at 14% of total Deployment costs</a:t>
            </a:r>
          </a:p>
          <a:p>
            <a:pPr lvl="2"/>
            <a:r>
              <a:rPr lang="en-US" dirty="0"/>
              <a:t>Systems Engineering includes Concept Development, System Requirements, System Requirements Specification (</a:t>
            </a:r>
            <a:r>
              <a:rPr lang="en-US" dirty="0" err="1"/>
              <a:t>SyRS</a:t>
            </a:r>
            <a:r>
              <a:rPr lang="en-US" dirty="0"/>
              <a:t>), Architecture, System Design, </a:t>
            </a:r>
            <a:r>
              <a:rPr lang="en-US" dirty="0" smtClean="0"/>
              <a:t>Systems Security Costs (SCMS) and </a:t>
            </a:r>
            <a:r>
              <a:rPr lang="en-US" dirty="0"/>
              <a:t>Integration. </a:t>
            </a:r>
          </a:p>
          <a:p>
            <a:pPr lvl="2"/>
            <a:r>
              <a:rPr lang="en-US" dirty="0"/>
              <a:t>Self-evaluation is also included in Systems Engineering. Independent evaluation is separate, and would not come out of grant funds</a:t>
            </a:r>
          </a:p>
          <a:p>
            <a:pPr lvl="1"/>
            <a:r>
              <a:rPr lang="en-US" dirty="0"/>
              <a:t>Outreach costs are included to cover site visitors, videos, websites, etc., at 6% of total Deployment costs</a:t>
            </a:r>
          </a:p>
          <a:p>
            <a:pPr lvl="1"/>
            <a:r>
              <a:rPr lang="en-US" dirty="0" smtClean="0"/>
              <a:t>Operations and Maintenance (O&amp;M) costs </a:t>
            </a:r>
            <a:r>
              <a:rPr lang="en-US" dirty="0"/>
              <a:t>during the deployment period are </a:t>
            </a:r>
            <a:r>
              <a:rPr lang="en-US" dirty="0" smtClean="0"/>
              <a:t>included</a:t>
            </a:r>
          </a:p>
          <a:p>
            <a:pPr lvl="2"/>
            <a:r>
              <a:rPr lang="en-US" dirty="0" smtClean="0"/>
              <a:t>O&amp;M costs that are itemized are: </a:t>
            </a:r>
          </a:p>
          <a:p>
            <a:pPr lvl="3"/>
            <a:r>
              <a:rPr lang="en-US" sz="1400" dirty="0" smtClean="0"/>
              <a:t>Mobile cellular data plan costs when cellular communications are used (see assumptions on slide 10)</a:t>
            </a:r>
          </a:p>
          <a:p>
            <a:pPr lvl="3"/>
            <a:r>
              <a:rPr lang="en-US" sz="1400" dirty="0" smtClean="0"/>
              <a:t>Application support</a:t>
            </a:r>
          </a:p>
          <a:p>
            <a:pPr lvl="2"/>
            <a:r>
              <a:rPr lang="en-US" dirty="0" smtClean="0"/>
              <a:t>Remaining O&amp;M costs are included as a fixed percentage (7%) of total one-time expenditures (equipment, software development, Systems Engineering)</a:t>
            </a:r>
          </a:p>
          <a:p>
            <a:pPr lvl="1"/>
            <a:r>
              <a:rPr lang="en-US" dirty="0" smtClean="0"/>
              <a:t>The requested government share may be a portion of the cost estimated by CO-PILOT</a:t>
            </a:r>
          </a:p>
          <a:p>
            <a:endParaRPr lang="en-US" dirty="0"/>
          </a:p>
        </p:txBody>
      </p:sp>
    </p:spTree>
    <p:extLst>
      <p:ext uri="{BB962C8B-B14F-4D97-AF65-F5344CB8AC3E}">
        <p14:creationId xmlns:p14="http://schemas.microsoft.com/office/powerpoint/2010/main" val="1629975977"/>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Assumptions Details (cont.)</a:t>
            </a:r>
          </a:p>
        </p:txBody>
      </p:sp>
      <p:sp>
        <p:nvSpPr>
          <p:cNvPr id="3" name="Content Placeholder 2"/>
          <p:cNvSpPr>
            <a:spLocks noGrp="1"/>
          </p:cNvSpPr>
          <p:nvPr>
            <p:ph idx="1"/>
          </p:nvPr>
        </p:nvSpPr>
        <p:spPr/>
        <p:txBody>
          <a:bodyPr/>
          <a:lstStyle/>
          <a:p>
            <a:r>
              <a:rPr lang="en-US" dirty="0"/>
              <a:t>CO-PILOT’s assumptions on components required for the applications, computation of overall component quantities required, and component costs are described on the following </a:t>
            </a:r>
            <a:r>
              <a:rPr lang="en-US" dirty="0" smtClean="0"/>
              <a:t>slides</a:t>
            </a:r>
          </a:p>
          <a:p>
            <a:pPr lvl="1"/>
            <a:r>
              <a:rPr lang="en-US" dirty="0"/>
              <a:t>CO-PILOT is sufficiently flexible to enable changing these assumptions, if needed</a:t>
            </a:r>
          </a:p>
        </p:txBody>
      </p:sp>
    </p:spTree>
    <p:extLst>
      <p:ext uri="{BB962C8B-B14F-4D97-AF65-F5344CB8AC3E}">
        <p14:creationId xmlns:p14="http://schemas.microsoft.com/office/powerpoint/2010/main" val="41670793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Assumptions Details (cont.)</a:t>
            </a:r>
          </a:p>
        </p:txBody>
      </p:sp>
      <p:sp>
        <p:nvSpPr>
          <p:cNvPr id="3" name="Content Placeholder 2"/>
          <p:cNvSpPr>
            <a:spLocks noGrp="1"/>
          </p:cNvSpPr>
          <p:nvPr>
            <p:ph idx="1"/>
          </p:nvPr>
        </p:nvSpPr>
        <p:spPr>
          <a:xfrm>
            <a:off x="457200" y="1091935"/>
            <a:ext cx="8232775" cy="5553414"/>
          </a:xfrm>
        </p:spPr>
        <p:txBody>
          <a:bodyPr/>
          <a:lstStyle/>
          <a:p>
            <a:r>
              <a:rPr lang="en-US" dirty="0" smtClean="0"/>
              <a:t>Assumptions on Building Blocks:</a:t>
            </a:r>
          </a:p>
          <a:p>
            <a:pPr lvl="1"/>
            <a:r>
              <a:rPr lang="en-US" dirty="0" smtClean="0"/>
              <a:t>The </a:t>
            </a:r>
            <a:r>
              <a:rPr lang="en-US" dirty="0"/>
              <a:t>Freeway Segments are a length such that if DSRC is used, one RSE  is generally required. A typical assumption is 1 RSE per mile on freeways. An exception is for curves, where it is assumed that 2 RSEs are required – one at each end of the </a:t>
            </a:r>
            <a:r>
              <a:rPr lang="en-US" dirty="0" smtClean="0"/>
              <a:t>curve</a:t>
            </a:r>
          </a:p>
          <a:p>
            <a:pPr lvl="1"/>
            <a:r>
              <a:rPr lang="en-US" dirty="0" smtClean="0"/>
              <a:t>CO-PILOT does not have an “eco-lane” Building Block. Applications requiring dedicated lanes such as an “eco-lane” use the Freeway Segment Building Block within CO-PILOT</a:t>
            </a:r>
          </a:p>
          <a:p>
            <a:r>
              <a:rPr lang="en-US" dirty="0"/>
              <a:t>Assumptions on components required by application:</a:t>
            </a:r>
          </a:p>
          <a:p>
            <a:pPr lvl="1"/>
            <a:r>
              <a:rPr lang="en-US" dirty="0"/>
              <a:t>Generally non-safety related applications can use the cheaper Inductive Loop Detectors if detection capabilities are required; the safety applications generally require Optical Detection Systems </a:t>
            </a:r>
          </a:p>
          <a:p>
            <a:pPr lvl="1"/>
            <a:r>
              <a:rPr lang="en-US" dirty="0"/>
              <a:t>Most applications will use Dedicated Short Range Communications (DSRC); some </a:t>
            </a:r>
            <a:r>
              <a:rPr lang="en-US" dirty="0" smtClean="0"/>
              <a:t>Agency Data, Environment, Road Weather, and Mobility </a:t>
            </a:r>
            <a:r>
              <a:rPr lang="en-US" dirty="0"/>
              <a:t>applications </a:t>
            </a:r>
            <a:r>
              <a:rPr lang="en-US" dirty="0" smtClean="0"/>
              <a:t>will </a:t>
            </a:r>
            <a:r>
              <a:rPr lang="en-US" dirty="0"/>
              <a:t>use cellular </a:t>
            </a:r>
            <a:r>
              <a:rPr lang="en-US" dirty="0" smtClean="0"/>
              <a:t>communications. The Help page provides a spreadsheet with all detailed assumptions, including communications technology assumed for each application</a:t>
            </a:r>
            <a:endParaRPr lang="en-US" dirty="0"/>
          </a:p>
          <a:p>
            <a:pPr lvl="1"/>
            <a:r>
              <a:rPr lang="en-US" dirty="0"/>
              <a:t>Some components, e.g., such as Data Storage Systems, are not included in CO-PILOT; the user can incorporate such components if needed in Step </a:t>
            </a:r>
            <a:r>
              <a:rPr lang="en-US" dirty="0" smtClean="0"/>
              <a:t>4</a:t>
            </a:r>
          </a:p>
          <a:p>
            <a:pPr lvl="1"/>
            <a:r>
              <a:rPr lang="en-US" dirty="0" smtClean="0"/>
              <a:t>Software licensing costs are included. Many </a:t>
            </a:r>
            <a:r>
              <a:rPr lang="en-US" dirty="0"/>
              <a:t>of the applications will have no licensing </a:t>
            </a:r>
            <a:r>
              <a:rPr lang="en-US" dirty="0" smtClean="0"/>
              <a:t>costs; not necessarily true for </a:t>
            </a:r>
            <a:r>
              <a:rPr lang="en-US" dirty="0"/>
              <a:t>those developed using private funding. </a:t>
            </a:r>
            <a:endParaRPr lang="en-US" dirty="0"/>
          </a:p>
          <a:p>
            <a:pPr lvl="1"/>
            <a:endParaRPr lang="en-US" dirty="0"/>
          </a:p>
        </p:txBody>
      </p:sp>
    </p:spTree>
    <p:extLst>
      <p:ext uri="{BB962C8B-B14F-4D97-AF65-F5344CB8AC3E}">
        <p14:creationId xmlns:p14="http://schemas.microsoft.com/office/powerpoint/2010/main" val="3120248740"/>
      </p:ext>
    </p:extLst>
  </p:cSld>
  <p:clrMapOvr>
    <a:masterClrMapping/>
  </p:clrMapOvr>
  <p:transition>
    <p:cut/>
  </p:transition>
</p:sld>
</file>

<file path=ppt/theme/theme1.xml><?xml version="1.0" encoding="utf-8"?>
<a:theme xmlns:a="http://schemas.openxmlformats.org/drawingml/2006/main" name="Noblis PowerPoint Template">
  <a:themeElements>
    <a:clrScheme name="Noblis">
      <a:dk1>
        <a:srgbClr val="000000"/>
      </a:dk1>
      <a:lt1>
        <a:srgbClr val="FFFFFF"/>
      </a:lt1>
      <a:dk2>
        <a:srgbClr val="000000"/>
      </a:dk2>
      <a:lt2>
        <a:srgbClr val="808080"/>
      </a:lt2>
      <a:accent1>
        <a:srgbClr val="00B0F0"/>
      </a:accent1>
      <a:accent2>
        <a:srgbClr val="92D050"/>
      </a:accent2>
      <a:accent3>
        <a:srgbClr val="FBE810"/>
      </a:accent3>
      <a:accent4>
        <a:srgbClr val="FFAB4A"/>
      </a:accent4>
      <a:accent5>
        <a:srgbClr val="3F98C2"/>
      </a:accent5>
      <a:accent6>
        <a:srgbClr val="C00000"/>
      </a:accent6>
      <a:hlink>
        <a:srgbClr val="009999"/>
      </a:hlink>
      <a:folHlink>
        <a:srgbClr val="3F98C2"/>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err="1" smtClean="0">
            <a:solidFill>
              <a:schemeClr val="bg1"/>
            </a:solidFill>
          </a:defRPr>
        </a:defPPr>
      </a:lstStyle>
      <a:style>
        <a:lnRef idx="3">
          <a:schemeClr val="lt1"/>
        </a:lnRef>
        <a:fillRef idx="1">
          <a:schemeClr val="dk1"/>
        </a:fillRef>
        <a:effectRef idx="1">
          <a:schemeClr val="dk1"/>
        </a:effectRef>
        <a:fontRef idx="minor">
          <a:schemeClr val="lt1"/>
        </a:fontRef>
      </a: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6185A2"/>
            </a:solidFill>
            <a:effectLst/>
            <a:latin typeface="Arial" charset="0"/>
          </a:defRPr>
        </a:defPPr>
      </a:lstStyle>
    </a:lnDef>
    <a:txDef>
      <a:spPr>
        <a:noFill/>
      </a:spPr>
      <a:bodyPr wrap="square" rtlCol="0">
        <a:spAutoFit/>
      </a:bodyPr>
      <a:lstStyle>
        <a:defPPr>
          <a:defRPr dirty="0" err="1" smtClean="0">
            <a:solidFill>
              <a:schemeClr val="tx2"/>
            </a:solidFill>
          </a:defRPr>
        </a:defPPr>
      </a:lstStyle>
    </a:tx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6185A2"/>
        </a:dk1>
        <a:lt1>
          <a:srgbClr val="FFFFFF"/>
        </a:lt1>
        <a:dk2>
          <a:srgbClr val="6185A2"/>
        </a:dk2>
        <a:lt2>
          <a:srgbClr val="DDDDDD"/>
        </a:lt2>
        <a:accent1>
          <a:srgbClr val="FFD55C"/>
        </a:accent1>
        <a:accent2>
          <a:srgbClr val="45637A"/>
        </a:accent2>
        <a:accent3>
          <a:srgbClr val="FFFFFF"/>
        </a:accent3>
        <a:accent4>
          <a:srgbClr val="52718A"/>
        </a:accent4>
        <a:accent5>
          <a:srgbClr val="FFE7B5"/>
        </a:accent5>
        <a:accent6>
          <a:srgbClr val="3E596E"/>
        </a:accent6>
        <a:hlink>
          <a:srgbClr val="60B4D6"/>
        </a:hlink>
        <a:folHlink>
          <a:srgbClr val="C4D52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Old_x0020_Number xmlns="9f6bb84c-772b-461d-9250-9969eea50805">NA</Old_x0020_Number>
    <Doc_x0020_Number xmlns="9f6bb84c-772b-461d-9250-9969eea50805">QF 4.3-001</Doc_x0020_Number>
    <Rev xmlns="9f6bb84c-772b-461d-9250-9969eea50805">4</Rev>
    <Dept_x0020_Number xmlns="9f6bb84c-772b-461d-9250-9969eea50805">M131</Dept_x0020_Number>
    <Approved_x0020_Date xmlns="9f6bb84c-772b-461d-9250-9969eea50805">2013-01-01T05:00:00+00:00</Approved_x0020_Date>
    <Doc_x0020_Owner xmlns="9f6bb84c-772b-461d-9250-9969eea50805">Corporate Communications</Doc_x0020_Owner>
    <Effective_x0020_Date xmlns="9f6bb84c-772b-461d-9250-9969eea50805">2014-01-07T05:00:00+00:00</Effective_x0020_Date>
    <Doc_x0020_Description xmlns="9f6bb84c-772b-461d-9250-9969eea50805">Official Noblis PowerPoint Template</Doc_x0020_Description>
    <Governance_x0020_Area xmlns="9f6bb84c-772b-461d-9250-9969eea50805">4.3 Branding</Governance_x0020_Area>
    <Suffix_x0020_Number xmlns="9f6bb84c-772b-461d-9250-9969eea50805">001</Suffix_x0020_Number>
    <Doc_x0020_Pages xmlns="9f6bb84c-772b-461d-9250-9969eea50805" xsi:nil="true"/>
    <Service_x0020_Area xmlns="9f6bb84c-772b-461d-9250-9969eea50805">
      <Value>5</Value>
    </Service_x0020_Area>
    <QMS_x0020_Tier xmlns="9f6bb84c-772b-461d-9250-9969eea50805">5 - Form</QMS_x0020_Tier>
    <Revision_x0020_Date xmlns="9f6bb84c-772b-461d-9250-9969eea50805">2014-01-07T05:00:00+00:00</Revision_x0020_Date>
    <Doc_x0020_Subject xmlns="9f6bb84c-772b-461d-9250-9969eea50805">
      <Value>Forms</Value>
      <Value>Graphics</Value>
    </Doc_x0020_Subject>
    <Doc_x0020_Contact xmlns="9f6bb84c-772b-461d-9250-9969eea50805">
      <UserInfo>
        <DisplayName>Sendek, Laury A.</DisplayName>
        <AccountId>845</AccountId>
        <AccountType/>
      </UserInfo>
    </Doc_x0020_Contact>
    <ISO_x0020_Clauses xmlns="9f6bb84c-772b-461d-9250-9969eea50805" xsi:nil="true"/>
    <QMS_x0020_Footer xmlns="9f6bb84c-772b-461d-9250-9969eea50805">© 2014 Noblis, Inc. All rights reserved. Proprietary to Noblis. The controlled version is in the QMS.</QMS_x0020_Footer>
    <Doc_x0020_Audience xmlns="9f6bb84c-772b-461d-9250-9969eea50805">All Employees</Doc_x0020_Audience>
    <Revision_x0020_History xmlns="9f6bb84c-772b-461d-9250-9969eea50805">1-7-14 To differentiate the proprietary and non-proprietary templates the word "Proprietary" was added to the Title. 1-6-14 Updated copyright date, considered minor edit. 1-7-13 Updated copyright date. 4-10-12 Per Amr's request at last Management Review meeting, the first page has been deleted from this PowerPoint presentation. 2-27-2012 changed copyright date to 2012. 2-16-12 Corrected date in footer as it was incorrect.  Should be 2011 not 2110 Added copyright symbol and placed disclaimer on all template pages. Changed name to match version currently in QMS.</Revision_x0020_History>
    <Related_x0020_Documents xmlns="9f6bb84c-772b-461d-9250-9969eea50805">Noblis PowerPoint Template Nonproprietary; Noblis PowerPoint Template Widescreen 16x9 Nonproprietary; Noblis PowerPoint Template Widescreen 16x9 Proprietary</Related_x0020_Documents>
    <Doc_x0020_Status xmlns="9f6bb84c-772b-461d-9250-9969eea50805">Published to QMS</Doc_x0020_Status>
    <Origin xmlns="9f6bb84c-772b-461d-9250-9969eea50805">Internal</Origin>
    <Record_x0020_Type_x0020_Ref_x0020_No xmlns="9f6bb84c-772b-461d-9250-9969eea50805">375</Record_x0020_Type_x0020_Ref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QMS Document" ma:contentTypeID="0x010100DEA820C9A8027C41A92C5D6408D549C600DA0474ADF08B5B46BD28BF8E339B6907" ma:contentTypeVersion="41" ma:contentTypeDescription="This content type is used for all QMS documents." ma:contentTypeScope="" ma:versionID="8192bbd47c2a84c8255f3022d769639a">
  <xsd:schema xmlns:xsd="http://www.w3.org/2001/XMLSchema" xmlns:xs="http://www.w3.org/2001/XMLSchema" xmlns:p="http://schemas.microsoft.com/office/2006/metadata/properties" xmlns:ns1="9f6bb84c-772b-461d-9250-9969eea50805" targetNamespace="http://schemas.microsoft.com/office/2006/metadata/properties" ma:root="true" ma:fieldsID="5876c1537cc29a5a9c710d538e9a8857" ns1:_="">
    <xsd:import namespace="9f6bb84c-772b-461d-9250-9969eea50805"/>
    <xsd:element name="properties">
      <xsd:complexType>
        <xsd:sequence>
          <xsd:element name="documentManagement">
            <xsd:complexType>
              <xsd:all>
                <xsd:element ref="ns1:Doc_x0020_Number" minOccurs="0"/>
                <xsd:element ref="ns1:QMS_x0020_Tier" minOccurs="0"/>
                <xsd:element ref="ns1:Governance_x0020_Area" minOccurs="0"/>
                <xsd:element ref="ns1:Suffix_x0020_Number" minOccurs="0"/>
                <xsd:element ref="ns1:Doc_x0020_Owner" minOccurs="0"/>
                <xsd:element ref="ns1:Doc_x0020_Contact" minOccurs="0"/>
                <xsd:element ref="ns1:Dept_x0020_Number" minOccurs="0"/>
                <xsd:element ref="ns1:Old_x0020_Number" minOccurs="0"/>
                <xsd:element ref="ns1:Effective_x0020_Date" minOccurs="0"/>
                <xsd:element ref="ns1:Revision_x0020_Date" minOccurs="0"/>
                <xsd:element ref="ns1:Rev" minOccurs="0"/>
                <xsd:element ref="ns1:Approved_x0020_Date" minOccurs="0"/>
                <xsd:element ref="ns1:Doc_x0020_Description" minOccurs="0"/>
                <xsd:element ref="ns1:Doc_x0020_Status" minOccurs="0"/>
                <xsd:element ref="ns1:Doc_x0020_Pages" minOccurs="0"/>
                <xsd:element ref="ns1:Service_x0020_Area" minOccurs="0"/>
                <xsd:element ref="ns1:Doc_x0020_Subject" minOccurs="0"/>
                <xsd:element ref="ns1:ISO_x0020_Clauses" minOccurs="0"/>
                <xsd:element ref="ns1:QMS_x0020_Footer" minOccurs="0"/>
                <xsd:element ref="ns1:Revision_x0020_History" minOccurs="0"/>
                <xsd:element ref="ns1:Doc_x0020_Audience" minOccurs="0"/>
                <xsd:element ref="ns1:Related_x0020_Documents" minOccurs="0"/>
                <xsd:element ref="ns1:Origin" minOccurs="0"/>
                <xsd:element ref="ns1:Record_x0020_Type_x0020_Ref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6bb84c-772b-461d-9250-9969eea50805" elementFormDefault="qualified">
    <xsd:import namespace="http://schemas.microsoft.com/office/2006/documentManagement/types"/>
    <xsd:import namespace="http://schemas.microsoft.com/office/infopath/2007/PartnerControls"/>
    <xsd:element name="Doc_x0020_Number" ma:index="0" nillable="true" ma:displayName="Doc Number" ma:description="Enter the unique document number consisting of prefix, governance area, and suffix." ma:internalName="Doc_x0020_Number0">
      <xsd:simpleType>
        <xsd:restriction base="dms:Text">
          <xsd:maxLength value="20"/>
        </xsd:restriction>
      </xsd:simpleType>
    </xsd:element>
    <xsd:element name="QMS_x0020_Tier" ma:index="3" nillable="true" ma:displayName="QMS Tier" ma:description="Select the correct QMS tier for this document." ma:format="RadioButtons" ma:internalName="QMS_x0020_Tier0">
      <xsd:simpleType>
        <xsd:restriction base="dms:Choice">
          <xsd:enumeration value="1 - Policy"/>
          <xsd:enumeration value="2 - Procedure"/>
          <xsd:enumeration value="3 - Work Instruction"/>
          <xsd:enumeration value="4 - Guideline"/>
          <xsd:enumeration value="5 - Form"/>
        </xsd:restriction>
      </xsd:simpleType>
    </xsd:element>
    <xsd:element name="Governance_x0020_Area" ma:index="5" nillable="true" ma:displayName="Governance Area" ma:description="Select the governance area for this document." ma:format="Dropdown" ma:internalName="Governance_x0020_Area0">
      <xsd:simpleType>
        <xsd:restriction base="dms:Choice">
          <xsd:enumeration value="1.1 Quality Management"/>
          <xsd:enumeration value="1.2 Legal and Compliance"/>
          <xsd:enumeration value="1.3 Program Management"/>
          <xsd:enumeration value="1.4 Business Continuity"/>
          <xsd:enumeration value="1.5 Technology"/>
          <xsd:enumeration value="2.1 Employment"/>
          <xsd:enumeration value="2.2 Work Environment"/>
          <xsd:enumeration value="2.3 Compensation and Benefits"/>
          <xsd:enumeration value="2.4 Travel and Transportation"/>
          <xsd:enumeration value="2.5 Talent Management"/>
          <xsd:enumeration value="3.1 Client Service Management"/>
          <xsd:enumeration value="3.2 Contracts"/>
          <xsd:enumeration value="3.3 Billing"/>
          <xsd:enumeration value="4.1 Business Development"/>
          <xsd:enumeration value="4.2 Proposal Management"/>
          <xsd:enumeration value="4.3 Branding"/>
          <xsd:enumeration value="4.4 Communication"/>
          <xsd:enumeration value="5.1 Accounting and Finance"/>
          <xsd:enumeration value="5.2 Pricing"/>
          <xsd:enumeration value="5.3 Procurement"/>
          <xsd:enumeration value="5.4 Treasury"/>
          <xsd:enumeration value="6.1 Asset Management"/>
          <xsd:enumeration value="6.2 Site Administration"/>
          <xsd:enumeration value="6.3 Corporate Information Management"/>
          <xsd:enumeration value="6.4 Facilities"/>
          <xsd:enumeration value="6.5 Security"/>
        </xsd:restriction>
      </xsd:simpleType>
    </xsd:element>
    <xsd:element name="Suffix_x0020_Number" ma:index="6" nillable="true" ma:displayName="Suffix Number" ma:description="Enter the correct 3 digit suffix.  With the prefix and governance area, this will create a unique document number." ma:internalName="Suffix_x0020_Number0">
      <xsd:simpleType>
        <xsd:restriction base="dms:Text">
          <xsd:maxLength value="10"/>
        </xsd:restriction>
      </xsd:simpleType>
    </xsd:element>
    <xsd:element name="Doc_x0020_Owner" ma:index="7" nillable="true" ma:displayName="Doc Owner" ma:description="Enter the name of the group that owns the document." ma:internalName="Doc_x0020_Owner0" ma:readOnly="false">
      <xsd:simpleType>
        <xsd:restriction base="dms:Text">
          <xsd:maxLength value="255"/>
        </xsd:restriction>
      </xsd:simpleType>
    </xsd:element>
    <xsd:element name="Doc_x0020_Contact" ma:index="8" nillable="true" ma:displayName="Doc Contact" ma:description="Enter or select the contact person for the document." ma:list="UserInfo" ma:SharePointGroup="0" ma:internalName="Doc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pt_x0020_Number" ma:index="9" nillable="true" ma:displayName="Dept Number" ma:description="Enter the number of the owning department." ma:internalName="Dept_x0020_Number0" ma:readOnly="false">
      <xsd:simpleType>
        <xsd:restriction base="dms:Text">
          <xsd:maxLength value="6"/>
        </xsd:restriction>
      </xsd:simpleType>
    </xsd:element>
    <xsd:element name="Old_x0020_Number" ma:index="10" nillable="true" ma:displayName="Old Number" ma:default="NA" ma:description="Enter the old document number (P&amp;P or Form) or NA" ma:internalName="Old_x0020_Number0">
      <xsd:simpleType>
        <xsd:restriction base="dms:Text">
          <xsd:maxLength value="255"/>
        </xsd:restriction>
      </xsd:simpleType>
    </xsd:element>
    <xsd:element name="Effective_x0020_Date" ma:index="11" nillable="true" ma:displayName="Effective Date" ma:default="[today]" ma:description="Enter the effective date for this document." ma:format="DateOnly" ma:internalName="Effective_x0020_Date0">
      <xsd:simpleType>
        <xsd:restriction base="dms:DateTime"/>
      </xsd:simpleType>
    </xsd:element>
    <xsd:element name="Revision_x0020_Date" ma:index="12" nillable="true" ma:displayName="Revision Date" ma:default="[today]" ma:description="Enter the date of the last revision." ma:format="DateOnly" ma:internalName="Revision_x0020_Date0">
      <xsd:simpleType>
        <xsd:restriction base="dms:DateTime"/>
      </xsd:simpleType>
    </xsd:element>
    <xsd:element name="Rev" ma:index="13" nillable="true" ma:displayName="Rev" ma:default="0" ma:description="Revision number" ma:internalName="Rev0">
      <xsd:simpleType>
        <xsd:restriction base="dms:Text">
          <xsd:maxLength value="3"/>
        </xsd:restriction>
      </xsd:simpleType>
    </xsd:element>
    <xsd:element name="Approved_x0020_Date" ma:index="14" nillable="true" ma:displayName="Approved Date" ma:description="Enter the latest date this document was approved." ma:format="DateOnly" ma:internalName="Approved_x0020_Date0">
      <xsd:simpleType>
        <xsd:restriction base="dms:DateTime"/>
      </xsd:simpleType>
    </xsd:element>
    <xsd:element name="Doc_x0020_Description" ma:index="15" nillable="true" ma:displayName="Doc Description" ma:description="Enter a brief description of the document." ma:internalName="Doc_x0020_Description">
      <xsd:simpleType>
        <xsd:restriction base="dms:Note">
          <xsd:maxLength value="255"/>
        </xsd:restriction>
      </xsd:simpleType>
    </xsd:element>
    <xsd:element name="Doc_x0020_Status" ma:index="16" nillable="true" ma:displayName="Doc Status" ma:default="QA Reviewed - Waiting Process Owner Approval" ma:description="Select the correct status for the document." ma:format="RadioButtons" ma:internalName="Doc_x0020_Status0">
      <xsd:simpleType>
        <xsd:restriction base="dms:Choice">
          <xsd:enumeration value="QA Reviewed - Waiting Process Owner Approval"/>
          <xsd:enumeration value="QA Reviewed - Waiting Process Owner Revisions"/>
          <xsd:enumeration value="Approved by Process Owner"/>
          <xsd:enumeration value="Approved by General Counsel- Waiting CF&amp;AO Approval (Policy Only)"/>
          <xsd:enumeration value="Approved by CF&amp;AO - Waiting President Approval (Policy Only)"/>
          <xsd:enumeration value="Approved by President (Policy Only)"/>
          <xsd:enumeration value="Approved by Management Representative"/>
          <xsd:enumeration value="Published to QMS"/>
        </xsd:restriction>
      </xsd:simpleType>
    </xsd:element>
    <xsd:element name="Doc_x0020_Pages" ma:index="17" nillable="true" ma:displayName="Doc Pages" ma:description="Enter the number of pages in the document." ma:internalName="Doc_x0020_Pages">
      <xsd:simpleType>
        <xsd:restriction base="dms:Text">
          <xsd:maxLength value="4"/>
        </xsd:restriction>
      </xsd:simpleType>
    </xsd:element>
    <xsd:element name="Service_x0020_Area" ma:index="19" nillable="true" ma:displayName="Service Area" ma:description="Select the service area" ma:list="{425e2c79-0749-4334-832b-3cbcfaaaf5fb}" ma:internalName="Service_x0020_Area0" ma:showField="Title" ma:web="9f6bb84c-772b-461d-9250-9969eea50805">
      <xsd:complexType>
        <xsd:complexContent>
          <xsd:extension base="dms:MultiChoiceLookup">
            <xsd:sequence>
              <xsd:element name="Value" type="dms:Lookup" maxOccurs="unbounded" minOccurs="0" nillable="true"/>
            </xsd:sequence>
          </xsd:extension>
        </xsd:complexContent>
      </xsd:complexType>
    </xsd:element>
    <xsd:element name="Doc_x0020_Subject" ma:index="20" nillable="true" ma:displayName="Doc Subject" ma:description="Select multiple subject areas for this document." ma:internalName="Doc_x0020_Subject0">
      <xsd:complexType>
        <xsd:complexContent>
          <xsd:extension base="dms:MultiChoice">
            <xsd:sequence>
              <xsd:element name="Value" maxOccurs="unbounded" minOccurs="0" nillable="true">
                <xsd:simpleType>
                  <xsd:restriction base="dms:Choice">
                    <xsd:enumeration value="Account Management"/>
                    <xsd:enumeration value="Asset Management"/>
                    <xsd:enumeration value="Assignment to Sites"/>
                    <xsd:enumeration value="Benefits"/>
                    <xsd:enumeration value="Business Continuity"/>
                    <xsd:enumeration value="Business Courtesies"/>
                    <xsd:enumeration value="Business Development/Capture Management"/>
                    <xsd:enumeration value="Client Acquisitions"/>
                    <xsd:enumeration value="Client Property"/>
                    <xsd:enumeration value="Client Satisfaction"/>
                    <xsd:enumeration value="Client Service Management"/>
                    <xsd:enumeration value="Code of Ethics and Conduct"/>
                    <xsd:enumeration value="Compensation"/>
                    <xsd:enumeration value="Compliance"/>
                    <xsd:enumeration value="Computer Accounts"/>
                    <xsd:enumeration value="Computer Security"/>
                    <xsd:enumeration value="Computer Support"/>
                    <xsd:enumeration value="Copyright Compliance"/>
                    <xsd:enumeration value="Corporate Insurance"/>
                    <xsd:enumeration value="Drug-Free Workplace"/>
                    <xsd:enumeration value="Education"/>
                    <xsd:enumeration value="EEO"/>
                    <xsd:enumeration value="Employee Conduct"/>
                    <xsd:enumeration value="Employee Records"/>
                    <xsd:enumeration value="Ethics"/>
                    <xsd:enumeration value="Forms"/>
                    <xsd:enumeration value="Gifts and Gratuities"/>
                    <xsd:enumeration value="Goals and Objectives"/>
                    <xsd:enumeration value="Government Investigations"/>
                    <xsd:enumeration value="Graphics"/>
                    <xsd:enumeration value="Guideline"/>
                    <xsd:enumeration value="Harassment"/>
                    <xsd:enumeration value="Health"/>
                    <xsd:enumeration value="HIPAA"/>
                    <xsd:enumeration value="Hiring"/>
                    <xsd:enumeration value="Immigration"/>
                    <xsd:enumeration value="Intellectual Property"/>
                    <xsd:enumeration value="IT Accounts"/>
                    <xsd:enumeration value="IT Security"/>
                    <xsd:enumeration value="Leave"/>
                    <xsd:enumeration value="New Hire Orientation"/>
                    <xsd:enumeration value="NICC"/>
                    <xsd:enumeration value="OCI/PCI"/>
                    <xsd:enumeration value="Onboarding"/>
                    <xsd:enumeration value="Outside Employment"/>
                    <xsd:enumeration value="Payroll"/>
                    <xsd:enumeration value="Performance Evaluation"/>
                    <xsd:enumeration value="Performance Management"/>
                    <xsd:enumeration value="Policy"/>
                    <xsd:enumeration value="Procedure"/>
                    <xsd:enumeration value="Professional Development"/>
                    <xsd:enumeration value="Project Management"/>
                    <xsd:enumeration value="Property Management"/>
                    <xsd:enumeration value="Proposal Development"/>
                    <xsd:enumeration value="PTO (Paid Time Off)"/>
                    <xsd:enumeration value="Publication Release"/>
                    <xsd:enumeration value="Records Management"/>
                    <xsd:enumeration value="Recruiting"/>
                    <xsd:enumeration value="Relocation"/>
                    <xsd:enumeration value="Research"/>
                    <xsd:enumeration value="Resignation/Separation"/>
                    <xsd:enumeration value="Retirement"/>
                    <xsd:enumeration value="Safety"/>
                    <xsd:enumeration value="Security"/>
                    <xsd:enumeration value="Service Quality"/>
                    <xsd:enumeration value="Smoke-Free Campus"/>
                    <xsd:enumeration value="Software Development"/>
                    <xsd:enumeration value="Technical Press"/>
                    <xsd:enumeration value="Telecommuting"/>
                    <xsd:enumeration value="Time Reporting"/>
                    <xsd:enumeration value="Trade Controls"/>
                    <xsd:enumeration value="Training"/>
                    <xsd:enumeration value="Transportation"/>
                    <xsd:enumeration value="Travel"/>
                    <xsd:enumeration value="Vacation"/>
                    <xsd:enumeration value="Wellness"/>
                    <xsd:enumeration value="Work Instruction"/>
                    <xsd:enumeration value="Workspace"/>
                  </xsd:restriction>
                </xsd:simpleType>
              </xsd:element>
            </xsd:sequence>
          </xsd:extension>
        </xsd:complexContent>
      </xsd:complexType>
    </xsd:element>
    <xsd:element name="ISO_x0020_Clauses" ma:index="27" nillable="true" ma:displayName="ISO Clauses" ma:description="Enter the related ISO 9001:2008 clauses." ma:internalName="ISO_x0020_Clauses">
      <xsd:simpleType>
        <xsd:restriction base="dms:Text">
          <xsd:maxLength value="255"/>
        </xsd:restriction>
      </xsd:simpleType>
    </xsd:element>
    <xsd:element name="QMS_x0020_Footer" ma:index="28" nillable="true" ma:displayName="QMS Footer" ma:default="© 2010 Noblis, Inc.  All rights reserved.  Proprietary to Noblis.  The controlled version is in the QMS." ma:description="This is the document footer." ma:internalName="QMS_x0020_Footer">
      <xsd:simpleType>
        <xsd:restriction base="dms:Text">
          <xsd:maxLength value="255"/>
        </xsd:restriction>
      </xsd:simpleType>
    </xsd:element>
    <xsd:element name="Revision_x0020_History" ma:index="30" nillable="true" ma:displayName="Revision History" ma:description="This field contains the record of changes to the document." ma:internalName="Revision_x0020_History" ma:readOnly="false">
      <xsd:simpleType>
        <xsd:restriction base="dms:Note"/>
      </xsd:simpleType>
    </xsd:element>
    <xsd:element name="Doc_x0020_Audience" ma:index="31" nillable="true" ma:displayName="Doc Audience" ma:description="Choose the audience for this document." ma:format="Dropdown" ma:internalName="Doc_x0020_Audience">
      <xsd:simpleType>
        <xsd:union memberTypes="dms:Text">
          <xsd:simpleType>
            <xsd:restriction base="dms:Choice">
              <xsd:enumeration value="All Employees"/>
              <xsd:enumeration value="CIM Only"/>
              <xsd:enumeration value="EC Only"/>
              <xsd:enumeration value="HR and Legal Only"/>
              <xsd:enumeration value="HR and Managers Only"/>
              <xsd:enumeration value="HR Only"/>
              <xsd:enumeration value="ORP Only"/>
              <xsd:enumeration value="Records Management Only"/>
              <xsd:enumeration value="Treasury Only"/>
              <xsd:enumeration value="AFBCP Only"/>
              <xsd:enumeration value="BABCP Only"/>
              <xsd:enumeration value="CIMBCP Only"/>
              <xsd:enumeration value="BDCBCP Only"/>
              <xsd:enumeration value="EOBCP Only"/>
              <xsd:enumeration value="E3SBCP Only"/>
              <xsd:enumeration value="FSBCP Only"/>
              <xsd:enumeration value="HIBCP Only"/>
              <xsd:enumeration value="HRBCP Only"/>
              <xsd:enumeration value="IMTBCP Only"/>
              <xsd:enumeration value="LegalBCP Only"/>
              <xsd:enumeration value="NSIBCP Only"/>
              <xsd:enumeration value="TransportationBCP Only"/>
              <xsd:enumeration value="TreasuryBCP Only"/>
              <xsd:enumeration value="QMSBCP Only"/>
            </xsd:restriction>
          </xsd:simpleType>
        </xsd:union>
      </xsd:simpleType>
    </xsd:element>
    <xsd:element name="Related_x0020_Documents" ma:index="32" nillable="true" ma:displayName="Related Documents" ma:description="Enter the list of related QMS documents." ma:internalName="Related_x0020_Documents">
      <xsd:simpleType>
        <xsd:restriction base="dms:Note"/>
      </xsd:simpleType>
    </xsd:element>
    <xsd:element name="Origin" ma:index="33" nillable="true" ma:displayName="Origin" ma:default="Internal" ma:description="If this is a form, select whether the form is of internal or external." ma:format="RadioButtons" ma:internalName="Origin">
      <xsd:simpleType>
        <xsd:restriction base="dms:Choice">
          <xsd:enumeration value="Internal"/>
          <xsd:enumeration value="External"/>
        </xsd:restriction>
      </xsd:simpleType>
    </xsd:element>
    <xsd:element name="Record_x0020_Type_x0020_Ref_x0020_No" ma:index="34" nillable="true" ma:displayName="Record Type Ref No" ma:description="Select the correct" ma:list="{a7ee9775-bbf8-458f-b6c7-459a0e58197a}" ma:internalName="Record_x0020_Type_x0020_Ref_x0020_No" ma:showField="Reference" ma:web="9f6bb84c-772b-461d-9250-9969eea50805">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4"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CFD9DB-70CB-4146-8249-070084AA3563}">
  <ds:schemaRefs>
    <ds:schemaRef ds:uri="http://schemas.microsoft.com/office/2006/documentManagement/types"/>
    <ds:schemaRef ds:uri="http://purl.org/dc/elements/1.1/"/>
    <ds:schemaRef ds:uri="http://schemas.openxmlformats.org/package/2006/metadata/core-properties"/>
    <ds:schemaRef ds:uri="http://purl.org/dc/dcmitype/"/>
    <ds:schemaRef ds:uri="9f6bb84c-772b-461d-9250-9969eea50805"/>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C62E1251-2F12-4557-81AF-86410A8AE407}">
  <ds:schemaRefs>
    <ds:schemaRef ds:uri="http://schemas.microsoft.com/sharepoint/v3/contenttype/forms"/>
  </ds:schemaRefs>
</ds:datastoreItem>
</file>

<file path=customXml/itemProps3.xml><?xml version="1.0" encoding="utf-8"?>
<ds:datastoreItem xmlns:ds="http://schemas.openxmlformats.org/officeDocument/2006/customXml" ds:itemID="{D18A5FF8-BC56-47A6-A499-2CB3A9E890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6bb84c-772b-461d-9250-9969eea508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14019</TotalTime>
  <Words>3120</Words>
  <Application>Microsoft Office PowerPoint</Application>
  <PresentationFormat>On-screen Show (4:3)</PresentationFormat>
  <Paragraphs>184</Paragraphs>
  <Slides>23</Slides>
  <Notes>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Noblis PowerPoint Template</vt:lpstr>
      <vt:lpstr>Cost Overview for Planning Ideas and Logical Organization Tool (CO-PILOT):  Overview and User’s Guide</vt:lpstr>
      <vt:lpstr>Outline</vt:lpstr>
      <vt:lpstr>Background</vt:lpstr>
      <vt:lpstr>Purpose</vt:lpstr>
      <vt:lpstr>Tool Scope</vt:lpstr>
      <vt:lpstr>Methodology Summary</vt:lpstr>
      <vt:lpstr>Scope and Assumptions Details</vt:lpstr>
      <vt:lpstr>Scope and Assumptions Details (cont.)</vt:lpstr>
      <vt:lpstr>Scope and Assumptions Details (cont.)</vt:lpstr>
      <vt:lpstr>Scope and Assumptions Details (cont.)</vt:lpstr>
      <vt:lpstr>Scope and Assumptions Details (cont.)</vt:lpstr>
      <vt:lpstr>Scope and Assumptions Details (cont.)</vt:lpstr>
      <vt:lpstr>PowerPoint Presentation</vt:lpstr>
      <vt:lpstr>CO-PILOT Home Page</vt:lpstr>
      <vt:lpstr>Application and Building Block Selection</vt:lpstr>
      <vt:lpstr>Assign Applications to Building Blocks</vt:lpstr>
      <vt:lpstr>Assign Applications to Building Blocks (cont.)</vt:lpstr>
      <vt:lpstr>Review and Edit Component Quantities and Costs</vt:lpstr>
      <vt:lpstr>CO-PILOT Execution</vt:lpstr>
      <vt:lpstr>CO-PILOT Output</vt:lpstr>
      <vt:lpstr>CO-PILOT Upload</vt:lpstr>
      <vt:lpstr>Contact Information</vt:lpstr>
      <vt:lpstr>Privacy Policy</vt:lpstr>
    </vt:vector>
  </TitlesOfParts>
  <Company>Noblis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Noblis PowerPoint Template Proprietary</dc:title>
  <dc:subject>PowerPoint Template 2011</dc:subject>
  <dc:creator>Noblis</dc:creator>
  <cp:keywords>Noblis Official PowerPoint Template</cp:keywords>
  <dc:description>Official Noblis PowerPoint Template Adopted September 2011.</dc:description>
  <cp:lastModifiedBy>DMasi</cp:lastModifiedBy>
  <cp:revision>624</cp:revision>
  <cp:lastPrinted>2014-10-15T19:42:58Z</cp:lastPrinted>
  <dcterms:created xsi:type="dcterms:W3CDTF">2011-04-15T17:29:12Z</dcterms:created>
  <dcterms:modified xsi:type="dcterms:W3CDTF">2015-01-29T14:15:56Z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0x010100DEA820C9A8027C41A92C5D6408D549C600DA0474ADF08B5B46BD28BF8E339B6907</vt:lpwstr>
  </property>
  <property fmtid="{D5CDD505-2E9C-101B-9397-08002B2CF9AE}" pid="3" name="Updated to Office 2007?">
    <vt:lpwstr>Yes</vt:lpwstr>
  </property>
  <property fmtid="{D5CDD505-2E9C-101B-9397-08002B2CF9AE}" pid="4" name="Office 2007 Doc Available?">
    <vt:lpwstr>Yes</vt:lpwstr>
  </property>
  <property fmtid="{D5CDD505-2E9C-101B-9397-08002B2CF9AE}" pid="5" name="Doc Number0">
    <vt:lpwstr/>
  </property>
  <property fmtid="{D5CDD505-2E9C-101B-9397-08002B2CF9AE}" pid="6" name="TemplateUrl">
    <vt:lpwstr/>
  </property>
  <property fmtid="{D5CDD505-2E9C-101B-9397-08002B2CF9AE}" pid="7" name="QMS Tier0">
    <vt:lpwstr/>
  </property>
  <property fmtid="{D5CDD505-2E9C-101B-9397-08002B2CF9AE}" pid="8" name="Effective Date0">
    <vt:filetime>2010-11-01T12:47:52Z</vt:filetime>
  </property>
  <property fmtid="{D5CDD505-2E9C-101B-9397-08002B2CF9AE}" pid="9" name="Owner">
    <vt:lpwstr>Corpcomm</vt:lpwstr>
  </property>
  <property fmtid="{D5CDD505-2E9C-101B-9397-08002B2CF9AE}" pid="10" name="xd_ProgID">
    <vt:lpwstr/>
  </property>
  <property fmtid="{D5CDD505-2E9C-101B-9397-08002B2CF9AE}" pid="11" name="Suffix Number0">
    <vt:lpwstr/>
  </property>
  <property fmtid="{D5CDD505-2E9C-101B-9397-08002B2CF9AE}" pid="12" name="Old Number0">
    <vt:lpwstr>NA</vt:lpwstr>
  </property>
  <property fmtid="{D5CDD505-2E9C-101B-9397-08002B2CF9AE}" pid="13" name="Governance Area0">
    <vt:lpwstr/>
  </property>
  <property fmtid="{D5CDD505-2E9C-101B-9397-08002B2CF9AE}" pid="14" name="Order">
    <vt:r8>35500</vt:r8>
  </property>
  <property fmtid="{D5CDD505-2E9C-101B-9397-08002B2CF9AE}" pid="15" name="Last Updated">
    <vt:filetime>2009-12-01T05:00:00Z</vt:filetime>
  </property>
  <property fmtid="{D5CDD505-2E9C-101B-9397-08002B2CF9AE}" pid="16" name="Doc Subject">
    <vt:lpwstr/>
  </property>
  <property fmtid="{D5CDD505-2E9C-101B-9397-08002B2CF9AE}" pid="17" name="Topics">
    <vt:lpwstr/>
  </property>
  <property fmtid="{D5CDD505-2E9C-101B-9397-08002B2CF9AE}" pid="18" name="QMS Footer">
    <vt:lpwstr>© 2010 Noblis, Inc.  All rights reserved.  Proprietary to Noblis.  The controlled version is in the QMS.</vt:lpwstr>
  </property>
  <property fmtid="{D5CDD505-2E9C-101B-9397-08002B2CF9AE}" pid="19" name="Doc Contact">
    <vt:lpwstr/>
  </property>
  <property fmtid="{D5CDD505-2E9C-101B-9397-08002B2CF9AE}" pid="20" name="Owner0">
    <vt:lpwstr>Corporate Communications</vt:lpwstr>
  </property>
  <property fmtid="{D5CDD505-2E9C-101B-9397-08002B2CF9AE}" pid="21" name="Doc Status0">
    <vt:lpwstr>Published to QMS</vt:lpwstr>
  </property>
</Properties>
</file>