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5" r:id="rId4"/>
    <p:sldId id="279" r:id="rId5"/>
    <p:sldId id="262" r:id="rId6"/>
    <p:sldId id="259" r:id="rId7"/>
    <p:sldId id="261" r:id="rId8"/>
    <p:sldId id="264" r:id="rId9"/>
    <p:sldId id="268" r:id="rId10"/>
    <p:sldId id="269" r:id="rId11"/>
    <p:sldId id="270" r:id="rId12"/>
    <p:sldId id="281" r:id="rId13"/>
    <p:sldId id="272" r:id="rId14"/>
    <p:sldId id="273" r:id="rId15"/>
    <p:sldId id="276" r:id="rId16"/>
    <p:sldId id="27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hon Ize-Iyamu" userId="e9b6040576865b6b" providerId="LiveId" clId="{B99A82EC-0D34-48E7-943E-4E0968882A24}"/>
    <pc:docChg chg="undo custSel modSld">
      <pc:chgData name="Osahon Ize-Iyamu" userId="e9b6040576865b6b" providerId="LiveId" clId="{B99A82EC-0D34-48E7-943E-4E0968882A24}" dt="2023-01-29T12:54:52.270" v="231" actId="20577"/>
      <pc:docMkLst>
        <pc:docMk/>
      </pc:docMkLst>
      <pc:sldChg chg="modSp mod">
        <pc:chgData name="Osahon Ize-Iyamu" userId="e9b6040576865b6b" providerId="LiveId" clId="{B99A82EC-0D34-48E7-943E-4E0968882A24}" dt="2023-01-29T12:54:12.286" v="220" actId="6549"/>
        <pc:sldMkLst>
          <pc:docMk/>
          <pc:sldMk cId="806233530" sldId="256"/>
        </pc:sldMkLst>
        <pc:spChg chg="mod">
          <ac:chgData name="Osahon Ize-Iyamu" userId="e9b6040576865b6b" providerId="LiveId" clId="{B99A82EC-0D34-48E7-943E-4E0968882A24}" dt="2023-01-29T12:53:52.808" v="163" actId="14100"/>
          <ac:spMkLst>
            <pc:docMk/>
            <pc:sldMk cId="806233530" sldId="256"/>
            <ac:spMk id="2" creationId="{0B37F51D-843B-18C3-CBF6-BB6CFB490289}"/>
          </ac:spMkLst>
        </pc:spChg>
        <pc:spChg chg="mod">
          <ac:chgData name="Osahon Ize-Iyamu" userId="e9b6040576865b6b" providerId="LiveId" clId="{B99A82EC-0D34-48E7-943E-4E0968882A24}" dt="2023-01-29T12:54:12.286" v="220" actId="6549"/>
          <ac:spMkLst>
            <pc:docMk/>
            <pc:sldMk cId="806233530" sldId="256"/>
            <ac:spMk id="3" creationId="{DB4B367E-5243-C20C-A6D4-0B104A33F001}"/>
          </ac:spMkLst>
        </pc:spChg>
      </pc:sldChg>
      <pc:sldChg chg="modSp mod">
        <pc:chgData name="Osahon Ize-Iyamu" userId="e9b6040576865b6b" providerId="LiveId" clId="{B99A82EC-0D34-48E7-943E-4E0968882A24}" dt="2023-01-29T12:54:52.270" v="231" actId="20577"/>
        <pc:sldMkLst>
          <pc:docMk/>
          <pc:sldMk cId="3896833711" sldId="275"/>
        </pc:sldMkLst>
        <pc:spChg chg="mod">
          <ac:chgData name="Osahon Ize-Iyamu" userId="e9b6040576865b6b" providerId="LiveId" clId="{B99A82EC-0D34-48E7-943E-4E0968882A24}" dt="2023-01-29T12:54:52.270" v="231" actId="20577"/>
          <ac:spMkLst>
            <pc:docMk/>
            <pc:sldMk cId="3896833711" sldId="275"/>
            <ac:spMk id="3" creationId="{6BDDB3BD-4FAA-2E39-68B6-D2D2BC0DE3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DF34D-6E8A-4C5C-BC64-6DC12CCD06DC}"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93372E0E-DFB2-4D14-88F3-717D09D7B6F8}">
      <dgm:prSet/>
      <dgm:spPr/>
      <dgm:t>
        <a:bodyPr/>
        <a:lstStyle/>
        <a:p>
          <a:r>
            <a:rPr lang="en-US"/>
            <a:t>Why do Saskatchewan and PEI have more stores than British Columbia and Ontario?</a:t>
          </a:r>
        </a:p>
      </dgm:t>
    </dgm:pt>
    <dgm:pt modelId="{F6953DD1-48B1-451D-A7A7-419104E41AE9}" type="parTrans" cxnId="{D15C4C86-5F0E-4A75-B8CB-F78FA676DA01}">
      <dgm:prSet/>
      <dgm:spPr/>
      <dgm:t>
        <a:bodyPr/>
        <a:lstStyle/>
        <a:p>
          <a:endParaRPr lang="en-US"/>
        </a:p>
      </dgm:t>
    </dgm:pt>
    <dgm:pt modelId="{37067D4B-D599-4C0A-BB3B-DC8CB8005DEB}" type="sibTrans" cxnId="{D15C4C86-5F0E-4A75-B8CB-F78FA676DA01}">
      <dgm:prSet/>
      <dgm:spPr/>
      <dgm:t>
        <a:bodyPr/>
        <a:lstStyle/>
        <a:p>
          <a:endParaRPr lang="en-US"/>
        </a:p>
      </dgm:t>
    </dgm:pt>
    <dgm:pt modelId="{0C2C55C1-66C8-4089-9858-D1FD13CF3009}">
      <dgm:prSet/>
      <dgm:spPr/>
      <dgm:t>
        <a:bodyPr/>
        <a:lstStyle/>
        <a:p>
          <a:r>
            <a:rPr lang="en-US"/>
            <a:t>Why are data for 2013, 2014, 2015, 2016, and 2017 missing?</a:t>
          </a:r>
        </a:p>
      </dgm:t>
    </dgm:pt>
    <dgm:pt modelId="{01D74242-60A8-462A-B36A-DC811BC761C7}" type="parTrans" cxnId="{6C81C4E8-001D-477E-B0F0-EEDB5733A324}">
      <dgm:prSet/>
      <dgm:spPr/>
      <dgm:t>
        <a:bodyPr/>
        <a:lstStyle/>
        <a:p>
          <a:endParaRPr lang="en-US"/>
        </a:p>
      </dgm:t>
    </dgm:pt>
    <dgm:pt modelId="{08E6F0CB-4EDE-4948-AA7A-7719793A2152}" type="sibTrans" cxnId="{6C81C4E8-001D-477E-B0F0-EEDB5733A324}">
      <dgm:prSet/>
      <dgm:spPr/>
      <dgm:t>
        <a:bodyPr/>
        <a:lstStyle/>
        <a:p>
          <a:endParaRPr lang="en-US"/>
        </a:p>
      </dgm:t>
    </dgm:pt>
    <dgm:pt modelId="{A45C1EAB-5E04-418B-96BF-7087B997FB22}">
      <dgm:prSet/>
      <dgm:spPr/>
      <dgm:t>
        <a:bodyPr/>
        <a:lstStyle/>
        <a:p>
          <a:r>
            <a:rPr lang="en-US"/>
            <a:t>When were sales promotions done to ascertain effects on sales?</a:t>
          </a:r>
        </a:p>
      </dgm:t>
    </dgm:pt>
    <dgm:pt modelId="{8DC03194-1360-49D7-A291-473483030290}" type="parTrans" cxnId="{4C395DFF-2428-4557-85EB-60EFF480D162}">
      <dgm:prSet/>
      <dgm:spPr/>
      <dgm:t>
        <a:bodyPr/>
        <a:lstStyle/>
        <a:p>
          <a:endParaRPr lang="en-US"/>
        </a:p>
      </dgm:t>
    </dgm:pt>
    <dgm:pt modelId="{068FE407-B26D-40F1-A769-87F414AA8B77}" type="sibTrans" cxnId="{4C395DFF-2428-4557-85EB-60EFF480D162}">
      <dgm:prSet/>
      <dgm:spPr/>
      <dgm:t>
        <a:bodyPr/>
        <a:lstStyle/>
        <a:p>
          <a:endParaRPr lang="en-US"/>
        </a:p>
      </dgm:t>
    </dgm:pt>
    <dgm:pt modelId="{6A847635-12AB-49B5-8CDD-84FADB1DA9F0}" type="pres">
      <dgm:prSet presAssocID="{F99DF34D-6E8A-4C5C-BC64-6DC12CCD06DC}" presName="hierChild1" presStyleCnt="0">
        <dgm:presLayoutVars>
          <dgm:chPref val="1"/>
          <dgm:dir/>
          <dgm:animOne val="branch"/>
          <dgm:animLvl val="lvl"/>
          <dgm:resizeHandles/>
        </dgm:presLayoutVars>
      </dgm:prSet>
      <dgm:spPr/>
    </dgm:pt>
    <dgm:pt modelId="{AD98871C-4632-451A-8A6C-37833AF9B1B2}" type="pres">
      <dgm:prSet presAssocID="{93372E0E-DFB2-4D14-88F3-717D09D7B6F8}" presName="hierRoot1" presStyleCnt="0"/>
      <dgm:spPr/>
    </dgm:pt>
    <dgm:pt modelId="{B6CBA96C-2B0B-4FA3-ABFE-8E39172B7812}" type="pres">
      <dgm:prSet presAssocID="{93372E0E-DFB2-4D14-88F3-717D09D7B6F8}" presName="composite" presStyleCnt="0"/>
      <dgm:spPr/>
    </dgm:pt>
    <dgm:pt modelId="{EDD583E4-D3F5-44D5-BB9D-9F4436837586}" type="pres">
      <dgm:prSet presAssocID="{93372E0E-DFB2-4D14-88F3-717D09D7B6F8}" presName="background" presStyleLbl="node0" presStyleIdx="0" presStyleCnt="3"/>
      <dgm:spPr/>
    </dgm:pt>
    <dgm:pt modelId="{0081CE44-F6D6-4E0C-9709-64DF1D397DD0}" type="pres">
      <dgm:prSet presAssocID="{93372E0E-DFB2-4D14-88F3-717D09D7B6F8}" presName="text" presStyleLbl="fgAcc0" presStyleIdx="0" presStyleCnt="3" custScaleY="205726">
        <dgm:presLayoutVars>
          <dgm:chPref val="3"/>
        </dgm:presLayoutVars>
      </dgm:prSet>
      <dgm:spPr/>
    </dgm:pt>
    <dgm:pt modelId="{51DB5F0E-4F13-49B8-9E43-225173A07ED6}" type="pres">
      <dgm:prSet presAssocID="{93372E0E-DFB2-4D14-88F3-717D09D7B6F8}" presName="hierChild2" presStyleCnt="0"/>
      <dgm:spPr/>
    </dgm:pt>
    <dgm:pt modelId="{791A16A8-BEFB-4870-95D2-C34BFFF3DF69}" type="pres">
      <dgm:prSet presAssocID="{0C2C55C1-66C8-4089-9858-D1FD13CF3009}" presName="hierRoot1" presStyleCnt="0"/>
      <dgm:spPr/>
    </dgm:pt>
    <dgm:pt modelId="{450C645B-E332-46D2-AC4D-58CF002D35CE}" type="pres">
      <dgm:prSet presAssocID="{0C2C55C1-66C8-4089-9858-D1FD13CF3009}" presName="composite" presStyleCnt="0"/>
      <dgm:spPr/>
    </dgm:pt>
    <dgm:pt modelId="{DEE7E5A6-0A8F-407E-9E05-A3B2F7B0961F}" type="pres">
      <dgm:prSet presAssocID="{0C2C55C1-66C8-4089-9858-D1FD13CF3009}" presName="background" presStyleLbl="node0" presStyleIdx="1" presStyleCnt="3"/>
      <dgm:spPr/>
    </dgm:pt>
    <dgm:pt modelId="{DBB72755-DB08-4DC6-8249-5ED5104FAEE8}" type="pres">
      <dgm:prSet presAssocID="{0C2C55C1-66C8-4089-9858-D1FD13CF3009}" presName="text" presStyleLbl="fgAcc0" presStyleIdx="1" presStyleCnt="3" custScaleY="162975">
        <dgm:presLayoutVars>
          <dgm:chPref val="3"/>
        </dgm:presLayoutVars>
      </dgm:prSet>
      <dgm:spPr/>
    </dgm:pt>
    <dgm:pt modelId="{AA4A568F-81C3-4297-B303-2F8734D6AE18}" type="pres">
      <dgm:prSet presAssocID="{0C2C55C1-66C8-4089-9858-D1FD13CF3009}" presName="hierChild2" presStyleCnt="0"/>
      <dgm:spPr/>
    </dgm:pt>
    <dgm:pt modelId="{E474D857-223B-4F19-AFC0-0EC719E3A2E4}" type="pres">
      <dgm:prSet presAssocID="{A45C1EAB-5E04-418B-96BF-7087B997FB22}" presName="hierRoot1" presStyleCnt="0"/>
      <dgm:spPr/>
    </dgm:pt>
    <dgm:pt modelId="{FC009C8D-3107-4B22-AD70-A3AACD84F7B1}" type="pres">
      <dgm:prSet presAssocID="{A45C1EAB-5E04-418B-96BF-7087B997FB22}" presName="composite" presStyleCnt="0"/>
      <dgm:spPr/>
    </dgm:pt>
    <dgm:pt modelId="{4F0A97F8-1370-4960-AC05-5109A795B637}" type="pres">
      <dgm:prSet presAssocID="{A45C1EAB-5E04-418B-96BF-7087B997FB22}" presName="background" presStyleLbl="node0" presStyleIdx="2" presStyleCnt="3"/>
      <dgm:spPr/>
    </dgm:pt>
    <dgm:pt modelId="{8D5C4378-CFA9-4EB5-BEB5-EEC33EE56B35}" type="pres">
      <dgm:prSet presAssocID="{A45C1EAB-5E04-418B-96BF-7087B997FB22}" presName="text" presStyleLbl="fgAcc0" presStyleIdx="2" presStyleCnt="3" custScaleY="188266">
        <dgm:presLayoutVars>
          <dgm:chPref val="3"/>
        </dgm:presLayoutVars>
      </dgm:prSet>
      <dgm:spPr/>
    </dgm:pt>
    <dgm:pt modelId="{53D7B1A4-9A03-4347-98DF-0DEF8E2FA1B6}" type="pres">
      <dgm:prSet presAssocID="{A45C1EAB-5E04-418B-96BF-7087B997FB22}" presName="hierChild2" presStyleCnt="0"/>
      <dgm:spPr/>
    </dgm:pt>
  </dgm:ptLst>
  <dgm:cxnLst>
    <dgm:cxn modelId="{D15C4C86-5F0E-4A75-B8CB-F78FA676DA01}" srcId="{F99DF34D-6E8A-4C5C-BC64-6DC12CCD06DC}" destId="{93372E0E-DFB2-4D14-88F3-717D09D7B6F8}" srcOrd="0" destOrd="0" parTransId="{F6953DD1-48B1-451D-A7A7-419104E41AE9}" sibTransId="{37067D4B-D599-4C0A-BB3B-DC8CB8005DEB}"/>
    <dgm:cxn modelId="{6BA2B988-4F3F-453D-BB73-7E6B2EA76763}" type="presOf" srcId="{0C2C55C1-66C8-4089-9858-D1FD13CF3009}" destId="{DBB72755-DB08-4DC6-8249-5ED5104FAEE8}" srcOrd="0" destOrd="0" presId="urn:microsoft.com/office/officeart/2005/8/layout/hierarchy1"/>
    <dgm:cxn modelId="{1E8E1C8B-9474-4894-A784-D7FD912C9158}" type="presOf" srcId="{A45C1EAB-5E04-418B-96BF-7087B997FB22}" destId="{8D5C4378-CFA9-4EB5-BEB5-EEC33EE56B35}" srcOrd="0" destOrd="0" presId="urn:microsoft.com/office/officeart/2005/8/layout/hierarchy1"/>
    <dgm:cxn modelId="{025882AF-D9D5-4124-AA0E-52122BFDC963}" type="presOf" srcId="{F99DF34D-6E8A-4C5C-BC64-6DC12CCD06DC}" destId="{6A847635-12AB-49B5-8CDD-84FADB1DA9F0}" srcOrd="0" destOrd="0" presId="urn:microsoft.com/office/officeart/2005/8/layout/hierarchy1"/>
    <dgm:cxn modelId="{654D4BC8-DB0E-4998-88D3-C64CF8972989}" type="presOf" srcId="{93372E0E-DFB2-4D14-88F3-717D09D7B6F8}" destId="{0081CE44-F6D6-4E0C-9709-64DF1D397DD0}" srcOrd="0" destOrd="0" presId="urn:microsoft.com/office/officeart/2005/8/layout/hierarchy1"/>
    <dgm:cxn modelId="{6C81C4E8-001D-477E-B0F0-EEDB5733A324}" srcId="{F99DF34D-6E8A-4C5C-BC64-6DC12CCD06DC}" destId="{0C2C55C1-66C8-4089-9858-D1FD13CF3009}" srcOrd="1" destOrd="0" parTransId="{01D74242-60A8-462A-B36A-DC811BC761C7}" sibTransId="{08E6F0CB-4EDE-4948-AA7A-7719793A2152}"/>
    <dgm:cxn modelId="{4C395DFF-2428-4557-85EB-60EFF480D162}" srcId="{F99DF34D-6E8A-4C5C-BC64-6DC12CCD06DC}" destId="{A45C1EAB-5E04-418B-96BF-7087B997FB22}" srcOrd="2" destOrd="0" parTransId="{8DC03194-1360-49D7-A291-473483030290}" sibTransId="{068FE407-B26D-40F1-A769-87F414AA8B77}"/>
    <dgm:cxn modelId="{BD7219AE-B345-4B1C-9489-DB3A035260A0}" type="presParOf" srcId="{6A847635-12AB-49B5-8CDD-84FADB1DA9F0}" destId="{AD98871C-4632-451A-8A6C-37833AF9B1B2}" srcOrd="0" destOrd="0" presId="urn:microsoft.com/office/officeart/2005/8/layout/hierarchy1"/>
    <dgm:cxn modelId="{506976F3-C87C-4375-B1D6-02AED9418918}" type="presParOf" srcId="{AD98871C-4632-451A-8A6C-37833AF9B1B2}" destId="{B6CBA96C-2B0B-4FA3-ABFE-8E39172B7812}" srcOrd="0" destOrd="0" presId="urn:microsoft.com/office/officeart/2005/8/layout/hierarchy1"/>
    <dgm:cxn modelId="{7683E951-D507-4B08-88C5-45FB328EAE61}" type="presParOf" srcId="{B6CBA96C-2B0B-4FA3-ABFE-8E39172B7812}" destId="{EDD583E4-D3F5-44D5-BB9D-9F4436837586}" srcOrd="0" destOrd="0" presId="urn:microsoft.com/office/officeart/2005/8/layout/hierarchy1"/>
    <dgm:cxn modelId="{65AB15FA-880F-4739-B31A-1084B376B48C}" type="presParOf" srcId="{B6CBA96C-2B0B-4FA3-ABFE-8E39172B7812}" destId="{0081CE44-F6D6-4E0C-9709-64DF1D397DD0}" srcOrd="1" destOrd="0" presId="urn:microsoft.com/office/officeart/2005/8/layout/hierarchy1"/>
    <dgm:cxn modelId="{A517FA14-4D31-4DFB-A21F-9BE08754626C}" type="presParOf" srcId="{AD98871C-4632-451A-8A6C-37833AF9B1B2}" destId="{51DB5F0E-4F13-49B8-9E43-225173A07ED6}" srcOrd="1" destOrd="0" presId="urn:microsoft.com/office/officeart/2005/8/layout/hierarchy1"/>
    <dgm:cxn modelId="{A0291328-4154-436D-923B-16272D89B45F}" type="presParOf" srcId="{6A847635-12AB-49B5-8CDD-84FADB1DA9F0}" destId="{791A16A8-BEFB-4870-95D2-C34BFFF3DF69}" srcOrd="1" destOrd="0" presId="urn:microsoft.com/office/officeart/2005/8/layout/hierarchy1"/>
    <dgm:cxn modelId="{6F39F1CC-CEB5-48FE-BAC0-74FEF6E4BF43}" type="presParOf" srcId="{791A16A8-BEFB-4870-95D2-C34BFFF3DF69}" destId="{450C645B-E332-46D2-AC4D-58CF002D35CE}" srcOrd="0" destOrd="0" presId="urn:microsoft.com/office/officeart/2005/8/layout/hierarchy1"/>
    <dgm:cxn modelId="{F81BF549-E059-4633-A5C4-F69C5EC38221}" type="presParOf" srcId="{450C645B-E332-46D2-AC4D-58CF002D35CE}" destId="{DEE7E5A6-0A8F-407E-9E05-A3B2F7B0961F}" srcOrd="0" destOrd="0" presId="urn:microsoft.com/office/officeart/2005/8/layout/hierarchy1"/>
    <dgm:cxn modelId="{CB94AAD4-3459-4403-B389-03F6BC1B4892}" type="presParOf" srcId="{450C645B-E332-46D2-AC4D-58CF002D35CE}" destId="{DBB72755-DB08-4DC6-8249-5ED5104FAEE8}" srcOrd="1" destOrd="0" presId="urn:microsoft.com/office/officeart/2005/8/layout/hierarchy1"/>
    <dgm:cxn modelId="{AC1E381C-A9CF-4EA0-A732-FAE4A61908E2}" type="presParOf" srcId="{791A16A8-BEFB-4870-95D2-C34BFFF3DF69}" destId="{AA4A568F-81C3-4297-B303-2F8734D6AE18}" srcOrd="1" destOrd="0" presId="urn:microsoft.com/office/officeart/2005/8/layout/hierarchy1"/>
    <dgm:cxn modelId="{74B1AAE0-C51B-4074-B48D-106CD078A3B5}" type="presParOf" srcId="{6A847635-12AB-49B5-8CDD-84FADB1DA9F0}" destId="{E474D857-223B-4F19-AFC0-0EC719E3A2E4}" srcOrd="2" destOrd="0" presId="urn:microsoft.com/office/officeart/2005/8/layout/hierarchy1"/>
    <dgm:cxn modelId="{E5EC4393-4B19-4B7C-A579-514AD6850C13}" type="presParOf" srcId="{E474D857-223B-4F19-AFC0-0EC719E3A2E4}" destId="{FC009C8D-3107-4B22-AD70-A3AACD84F7B1}" srcOrd="0" destOrd="0" presId="urn:microsoft.com/office/officeart/2005/8/layout/hierarchy1"/>
    <dgm:cxn modelId="{ED68A8D1-B2D6-46F3-940F-B56761A9A30C}" type="presParOf" srcId="{FC009C8D-3107-4B22-AD70-A3AACD84F7B1}" destId="{4F0A97F8-1370-4960-AC05-5109A795B637}" srcOrd="0" destOrd="0" presId="urn:microsoft.com/office/officeart/2005/8/layout/hierarchy1"/>
    <dgm:cxn modelId="{C524A82B-4065-4AC9-9668-3A863A719384}" type="presParOf" srcId="{FC009C8D-3107-4B22-AD70-A3AACD84F7B1}" destId="{8D5C4378-CFA9-4EB5-BEB5-EEC33EE56B35}" srcOrd="1" destOrd="0" presId="urn:microsoft.com/office/officeart/2005/8/layout/hierarchy1"/>
    <dgm:cxn modelId="{53BDB7E1-E789-427B-9ECA-B5AE5DEA7FCC}" type="presParOf" srcId="{E474D857-223B-4F19-AFC0-0EC719E3A2E4}" destId="{53D7B1A4-9A03-4347-98DF-0DEF8E2FA1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583E4-D3F5-44D5-BB9D-9F4436837586}">
      <dsp:nvSpPr>
        <dsp:cNvPr id="0" name=""/>
        <dsp:cNvSpPr/>
      </dsp:nvSpPr>
      <dsp:spPr>
        <a:xfrm>
          <a:off x="0" y="204663"/>
          <a:ext cx="2957512" cy="386357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81CE44-F6D6-4E0C-9709-64DF1D397DD0}">
      <dsp:nvSpPr>
        <dsp:cNvPr id="0" name=""/>
        <dsp:cNvSpPr/>
      </dsp:nvSpPr>
      <dsp:spPr>
        <a:xfrm>
          <a:off x="328612" y="516845"/>
          <a:ext cx="2957512" cy="386357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Why do Saskatchewan and PEI have more stores than British Columbia and Ontario?</a:t>
          </a:r>
        </a:p>
      </dsp:txBody>
      <dsp:txXfrm>
        <a:off x="415235" y="603468"/>
        <a:ext cx="2784266" cy="3690330"/>
      </dsp:txXfrm>
    </dsp:sp>
    <dsp:sp modelId="{DEE7E5A6-0A8F-407E-9E05-A3B2F7B0961F}">
      <dsp:nvSpPr>
        <dsp:cNvPr id="0" name=""/>
        <dsp:cNvSpPr/>
      </dsp:nvSpPr>
      <dsp:spPr>
        <a:xfrm>
          <a:off x="3614737" y="204663"/>
          <a:ext cx="2957512" cy="30607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BB72755-DB08-4DC6-8249-5ED5104FAEE8}">
      <dsp:nvSpPr>
        <dsp:cNvPr id="0" name=""/>
        <dsp:cNvSpPr/>
      </dsp:nvSpPr>
      <dsp:spPr>
        <a:xfrm>
          <a:off x="3943350" y="516845"/>
          <a:ext cx="2957512" cy="306070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Why are data for 2013, 2014, 2015, 2016, and 2017 missing?</a:t>
          </a:r>
        </a:p>
      </dsp:txBody>
      <dsp:txXfrm>
        <a:off x="4029973" y="603468"/>
        <a:ext cx="2784266" cy="2887457"/>
      </dsp:txXfrm>
    </dsp:sp>
    <dsp:sp modelId="{4F0A97F8-1370-4960-AC05-5109A795B637}">
      <dsp:nvSpPr>
        <dsp:cNvPr id="0" name=""/>
        <dsp:cNvSpPr/>
      </dsp:nvSpPr>
      <dsp:spPr>
        <a:xfrm>
          <a:off x="7229475" y="204663"/>
          <a:ext cx="2957512" cy="35356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5C4378-CFA9-4EB5-BEB5-EEC33EE56B35}">
      <dsp:nvSpPr>
        <dsp:cNvPr id="0" name=""/>
        <dsp:cNvSpPr/>
      </dsp:nvSpPr>
      <dsp:spPr>
        <a:xfrm>
          <a:off x="7558087" y="516845"/>
          <a:ext cx="2957512" cy="353567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When were sales promotions done to ascertain effects on sales?</a:t>
          </a:r>
        </a:p>
      </dsp:txBody>
      <dsp:txXfrm>
        <a:off x="7644710" y="603468"/>
        <a:ext cx="2784266" cy="33624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81F2-1B82-6938-88D2-701FA1264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358EE-9639-0C8D-E5F9-727BA78FD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6AEC2-D98A-53E5-7998-5DC4AFF28883}"/>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87BC7EAF-111D-6C1B-9F61-3E162A76F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50A1F-4D1A-6242-9CA1-65DF19B371D2}"/>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383850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ABB3-97D4-05F6-E4FB-7D3234FAE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2EBDC0-0E57-A915-633A-9C810FAEE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9E69D-08C4-676B-B96C-D582BFE68209}"/>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4FA29B89-57CE-8A8A-3F63-CC5503220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808A-5355-2F68-2FC0-EF326F628061}"/>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392656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DB5EB-B485-906C-147E-D52BA27310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19560-49B7-F14B-F556-40B05CE06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33EF6-894A-AB06-C2A7-7230ADB91DF3}"/>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186313CC-9808-C961-46D5-4DF89D34A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746B8-AC17-7D20-EDE8-7B8DD2F5B72C}"/>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57623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738E-106D-FF5D-3042-052B1683F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31D9E-57DF-2D48-DE95-13BF97B2A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F56F2-4A0D-A7D8-5B5D-98D587283D97}"/>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129C57E7-E017-4BBB-51B4-236F49736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72CC0-75D2-012C-70C7-23083290D9D5}"/>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66526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58C2-AA18-94E4-FCD8-5070F14EE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19733-A429-CE6F-CAEB-A08645FAD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2591DE-2C8D-F18F-4AE5-3789A3BFFE47}"/>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D7D6194F-68F8-4D74-AD14-55B7D3D0D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3A582-6E40-A012-49C7-268F05823140}"/>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232345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AD5B-6B62-CDBA-16B4-4AA893548C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6AD58-3728-78DD-A2BE-A2CDBC2F0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42576-2EB1-C37E-A32F-3215FFA1F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7875A-E16C-0A00-11CE-52C2C7C162D0}"/>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6" name="Footer Placeholder 5">
            <a:extLst>
              <a:ext uri="{FF2B5EF4-FFF2-40B4-BE49-F238E27FC236}">
                <a16:creationId xmlns:a16="http://schemas.microsoft.com/office/drawing/2014/main" id="{473BF401-FA08-ADB2-1E81-0B09E7878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16DC9-2C42-A560-0402-D1AA7CC0DA5C}"/>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229085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9C8A-0EA0-165E-DC81-9E2BCC1DC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1731BD-8C50-5CAF-6819-357F46EAD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F4743-A5A8-6F2B-2CD8-E10E9C5BC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9637F-03D0-C89D-6067-1E9894050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CFEF7-23B0-EFCD-65D7-4DFDD0923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5814-664A-7913-B824-67E833D62309}"/>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8" name="Footer Placeholder 7">
            <a:extLst>
              <a:ext uri="{FF2B5EF4-FFF2-40B4-BE49-F238E27FC236}">
                <a16:creationId xmlns:a16="http://schemas.microsoft.com/office/drawing/2014/main" id="{2A895C79-E1C4-BC5D-E453-85766A67B9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E422D-C677-3A2F-48D5-80E71BA05F87}"/>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294892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6FE-FFAA-C85A-5337-C96546B48A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71DF8-0F9E-4F02-9D2A-59272E21210A}"/>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4" name="Footer Placeholder 3">
            <a:extLst>
              <a:ext uri="{FF2B5EF4-FFF2-40B4-BE49-F238E27FC236}">
                <a16:creationId xmlns:a16="http://schemas.microsoft.com/office/drawing/2014/main" id="{4DC250D5-D9C2-3DDD-573C-D7E5629245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0FA0F-D97E-032D-652C-A643B741EC97}"/>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61588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7DF08-7FB3-8F25-CC62-643F4EC629F7}"/>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3" name="Footer Placeholder 2">
            <a:extLst>
              <a:ext uri="{FF2B5EF4-FFF2-40B4-BE49-F238E27FC236}">
                <a16:creationId xmlns:a16="http://schemas.microsoft.com/office/drawing/2014/main" id="{0C793808-C194-0CF5-CDB2-E0095954E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52D146-685B-0469-8950-613BD10BE965}"/>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8268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63A3-F7EC-942C-7A49-EE622475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D5B819-AFE6-E1DC-62F4-489FF0C56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5D0543-C051-E9F9-5325-9C44C1E39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5455F-E474-9DBD-4645-84D8A8B56253}"/>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6" name="Footer Placeholder 5">
            <a:extLst>
              <a:ext uri="{FF2B5EF4-FFF2-40B4-BE49-F238E27FC236}">
                <a16:creationId xmlns:a16="http://schemas.microsoft.com/office/drawing/2014/main" id="{7F8EAE5E-8ADA-2D5F-4857-556223AC8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5F26E-7504-9333-ACCE-F5C3DCB7E5D0}"/>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357952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27DD-49E1-AC14-65FE-BBF12AD07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79F537-880E-4816-FF1A-33C070278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C414B-5162-C83B-31AB-2A5C32AE8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037BB-6BFC-31A3-375F-2AA2653A2D96}"/>
              </a:ext>
            </a:extLst>
          </p:cNvPr>
          <p:cNvSpPr>
            <a:spLocks noGrp="1"/>
          </p:cNvSpPr>
          <p:nvPr>
            <p:ph type="dt" sz="half" idx="10"/>
          </p:nvPr>
        </p:nvSpPr>
        <p:spPr/>
        <p:txBody>
          <a:bodyPr/>
          <a:lstStyle/>
          <a:p>
            <a:fld id="{F1611DD8-0E04-44B1-A180-C8F73D549BEB}" type="datetimeFigureOut">
              <a:rPr lang="en-US" smtClean="0"/>
              <a:t>1/29/2023</a:t>
            </a:fld>
            <a:endParaRPr lang="en-US"/>
          </a:p>
        </p:txBody>
      </p:sp>
      <p:sp>
        <p:nvSpPr>
          <p:cNvPr id="6" name="Footer Placeholder 5">
            <a:extLst>
              <a:ext uri="{FF2B5EF4-FFF2-40B4-BE49-F238E27FC236}">
                <a16:creationId xmlns:a16="http://schemas.microsoft.com/office/drawing/2014/main" id="{2446C06F-1529-841D-9A5D-17F6CCE94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84D76-8F1D-0032-3A17-29DA8287DEA8}"/>
              </a:ext>
            </a:extLst>
          </p:cNvPr>
          <p:cNvSpPr>
            <a:spLocks noGrp="1"/>
          </p:cNvSpPr>
          <p:nvPr>
            <p:ph type="sldNum" sz="quarter" idx="12"/>
          </p:nvPr>
        </p:nvSpPr>
        <p:spPr/>
        <p:txBody>
          <a:bodyPr/>
          <a:lstStyle/>
          <a:p>
            <a:fld id="{370CEDC7-216D-4B92-83CE-CC73F5C1FF0F}" type="slidenum">
              <a:rPr lang="en-US" smtClean="0"/>
              <a:t>‹#›</a:t>
            </a:fld>
            <a:endParaRPr lang="en-US"/>
          </a:p>
        </p:txBody>
      </p:sp>
    </p:spTree>
    <p:extLst>
      <p:ext uri="{BB962C8B-B14F-4D97-AF65-F5344CB8AC3E}">
        <p14:creationId xmlns:p14="http://schemas.microsoft.com/office/powerpoint/2010/main" val="427037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0BC90-128C-1E30-8F2A-2E03CB118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076EC9-388C-4F21-EFB3-966B3AFD4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19046-DE98-EB81-64D4-FFAB6B348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11DD8-0E04-44B1-A180-C8F73D549BEB}" type="datetimeFigureOut">
              <a:rPr lang="en-US" smtClean="0"/>
              <a:t>1/29/2023</a:t>
            </a:fld>
            <a:endParaRPr lang="en-US"/>
          </a:p>
        </p:txBody>
      </p:sp>
      <p:sp>
        <p:nvSpPr>
          <p:cNvPr id="5" name="Footer Placeholder 4">
            <a:extLst>
              <a:ext uri="{FF2B5EF4-FFF2-40B4-BE49-F238E27FC236}">
                <a16:creationId xmlns:a16="http://schemas.microsoft.com/office/drawing/2014/main" id="{85EC2FE9-55BB-B777-9A13-AB3CA64EB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C718B-D3BD-5B45-B61C-7318F31E5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EDC7-216D-4B92-83CE-CC73F5C1FF0F}" type="slidenum">
              <a:rPr lang="en-US" smtClean="0"/>
              <a:t>‹#›</a:t>
            </a:fld>
            <a:endParaRPr lang="en-US"/>
          </a:p>
        </p:txBody>
      </p:sp>
    </p:spTree>
    <p:extLst>
      <p:ext uri="{BB962C8B-B14F-4D97-AF65-F5344CB8AC3E}">
        <p14:creationId xmlns:p14="http://schemas.microsoft.com/office/powerpoint/2010/main" val="122586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7F51D-843B-18C3-CBF6-BB6CFB490289}"/>
              </a:ext>
            </a:extLst>
          </p:cNvPr>
          <p:cNvSpPr>
            <a:spLocks noGrp="1"/>
          </p:cNvSpPr>
          <p:nvPr>
            <p:ph type="ctrTitle"/>
          </p:nvPr>
        </p:nvSpPr>
        <p:spPr>
          <a:xfrm>
            <a:off x="457200" y="921715"/>
            <a:ext cx="6573328" cy="1700715"/>
          </a:xfrm>
        </p:spPr>
        <p:txBody>
          <a:bodyPr vert="horz" lIns="91440" tIns="45720" rIns="91440" bIns="45720" rtlCol="0" anchor="b">
            <a:normAutofit/>
          </a:bodyPr>
          <a:lstStyle/>
          <a:p>
            <a:r>
              <a:rPr lang="en-US" sz="4800" b="1" dirty="0"/>
              <a:t>Coffee Cup Sales Analysis for 2018 and 2019</a:t>
            </a:r>
          </a:p>
        </p:txBody>
      </p:sp>
      <p:sp>
        <p:nvSpPr>
          <p:cNvPr id="26" name="Rectangle 2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B4B367E-5243-C20C-A6D4-0B104A33F001}"/>
              </a:ext>
            </a:extLst>
          </p:cNvPr>
          <p:cNvSpPr>
            <a:spLocks noGrp="1"/>
          </p:cNvSpPr>
          <p:nvPr>
            <p:ph type="subTitle" idx="1"/>
          </p:nvPr>
        </p:nvSpPr>
        <p:spPr>
          <a:xfrm>
            <a:off x="323377" y="4175185"/>
            <a:ext cx="5772623" cy="1761100"/>
          </a:xfrm>
        </p:spPr>
        <p:txBody>
          <a:bodyPr vert="horz" lIns="91440" tIns="45720" rIns="91440" bIns="45720" rtlCol="0" anchor="t">
            <a:normAutofit/>
          </a:bodyPr>
          <a:lstStyle/>
          <a:p>
            <a:pPr algn="l"/>
            <a:r>
              <a:rPr lang="en-US" sz="1700" b="1" dirty="0">
                <a:solidFill>
                  <a:srgbClr val="FFFFFF"/>
                </a:solidFill>
                <a:latin typeface="Comic Sans MS" panose="030F0702030302020204" pitchFamily="66" charset="0"/>
              </a:rPr>
              <a:t>By</a:t>
            </a:r>
          </a:p>
          <a:p>
            <a:pPr algn="l"/>
            <a:endParaRPr lang="en-US" sz="1700" b="1" dirty="0">
              <a:solidFill>
                <a:srgbClr val="FFFFFF"/>
              </a:solidFill>
              <a:latin typeface="Comic Sans MS" panose="030F0702030302020204" pitchFamily="66" charset="0"/>
            </a:endParaRPr>
          </a:p>
          <a:p>
            <a:pPr algn="l"/>
            <a:r>
              <a:rPr lang="en-US" sz="1700" b="1" dirty="0">
                <a:solidFill>
                  <a:srgbClr val="FFFFFF"/>
                </a:solidFill>
                <a:latin typeface="Comic Sans MS" panose="030F0702030302020204" pitchFamily="66" charset="0"/>
              </a:rPr>
              <a:t>Osahon P. Ize-Iyamu </a:t>
            </a:r>
          </a:p>
          <a:p>
            <a:pPr algn="l"/>
            <a:r>
              <a:rPr lang="en-US" sz="1700" b="1" dirty="0">
                <a:solidFill>
                  <a:srgbClr val="FFFFFF"/>
                </a:solidFill>
                <a:latin typeface="Comic Sans MS" panose="030F0702030302020204" pitchFamily="66" charset="0"/>
              </a:rPr>
              <a:t>December 2022</a:t>
            </a:r>
            <a:endParaRPr lang="en-US" sz="1700" dirty="0">
              <a:solidFill>
                <a:srgbClr val="FFFFFF"/>
              </a:solidFill>
              <a:latin typeface="Comic Sans MS" panose="030F0702030302020204" pitchFamily="66" charset="0"/>
            </a:endParaRPr>
          </a:p>
        </p:txBody>
      </p:sp>
      <p:pic>
        <p:nvPicPr>
          <p:cNvPr id="5" name="Picture 4" descr="Logo, company name&#10;&#10;Description automatically generated">
            <a:extLst>
              <a:ext uri="{FF2B5EF4-FFF2-40B4-BE49-F238E27FC236}">
                <a16:creationId xmlns:a16="http://schemas.microsoft.com/office/drawing/2014/main" id="{00AC604B-49DB-CE82-C5EA-3C469E2DC41D}"/>
              </a:ext>
            </a:extLst>
          </p:cNvPr>
          <p:cNvPicPr>
            <a:picLocks noChangeAspect="1"/>
          </p:cNvPicPr>
          <p:nvPr/>
        </p:nvPicPr>
        <p:blipFill>
          <a:blip r:embed="rId2">
            <a:extLst>
              <a:ext uri="{28A0092B-C50C-407E-A947-70E740481C1C}">
                <a14:useLocalDpi xmlns:a14="http://schemas.microsoft.com/office/drawing/2010/main" val="0"/>
              </a:ext>
            </a:extLst>
          </a:blip>
          <a:srcRect t="9586" b="9586"/>
          <a:stretch/>
        </p:blipFill>
        <p:spPr>
          <a:xfrm>
            <a:off x="6443932" y="1187086"/>
            <a:ext cx="4924626" cy="4174839"/>
          </a:xfrm>
          <a:prstGeom prst="rect">
            <a:avLst/>
          </a:prstGeom>
        </p:spPr>
      </p:pic>
      <p:sp>
        <p:nvSpPr>
          <p:cNvPr id="32" name="Rectangle 3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23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15C25-025F-BF1F-A872-9A70BF212CF2}"/>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Gross Profit – Top 5 Stores</a:t>
            </a:r>
          </a:p>
        </p:txBody>
      </p:sp>
      <p:pic>
        <p:nvPicPr>
          <p:cNvPr id="5" name="Picture 4">
            <a:extLst>
              <a:ext uri="{FF2B5EF4-FFF2-40B4-BE49-F238E27FC236}">
                <a16:creationId xmlns:a16="http://schemas.microsoft.com/office/drawing/2014/main" id="{53CB63C7-E485-8701-9A60-AB4B5A9A21B6}"/>
              </a:ext>
            </a:extLst>
          </p:cNvPr>
          <p:cNvPicPr>
            <a:picLocks noChangeAspect="1"/>
          </p:cNvPicPr>
          <p:nvPr/>
        </p:nvPicPr>
        <p:blipFill>
          <a:blip r:embed="rId2"/>
          <a:stretch>
            <a:fillRect/>
          </a:stretch>
        </p:blipFill>
        <p:spPr>
          <a:xfrm>
            <a:off x="2402074" y="434130"/>
            <a:ext cx="8311487" cy="3925412"/>
          </a:xfrm>
          <a:prstGeom prst="rect">
            <a:avLst/>
          </a:prstGeom>
        </p:spPr>
      </p:pic>
      <p:sp>
        <p:nvSpPr>
          <p:cNvPr id="3" name="Content Placeholder 2">
            <a:extLst>
              <a:ext uri="{FF2B5EF4-FFF2-40B4-BE49-F238E27FC236}">
                <a16:creationId xmlns:a16="http://schemas.microsoft.com/office/drawing/2014/main" id="{5F90F39E-180D-D344-5E61-52833F6396DA}"/>
              </a:ext>
            </a:extLst>
          </p:cNvPr>
          <p:cNvSpPr>
            <a:spLocks noGrp="1"/>
          </p:cNvSpPr>
          <p:nvPr>
            <p:ph idx="1"/>
          </p:nvPr>
        </p:nvSpPr>
        <p:spPr>
          <a:xfrm>
            <a:off x="1926251" y="4461164"/>
            <a:ext cx="8332826" cy="682280"/>
          </a:xfrm>
        </p:spPr>
        <p:txBody>
          <a:bodyPr anchor="ctr">
            <a:normAutofit/>
          </a:bodyPr>
          <a:lstStyle/>
          <a:p>
            <a:pPr marL="0" indent="0" algn="ctr">
              <a:buNone/>
            </a:pPr>
            <a:r>
              <a:rPr lang="en-US" b="1" dirty="0"/>
              <a:t>Store #6000 leads with $15,980</a:t>
            </a:r>
            <a:endParaRPr lang="en-US" b="1" dirty="0">
              <a:effectLst/>
            </a:endParaRPr>
          </a:p>
          <a:p>
            <a:pPr marL="0" indent="0" algn="ctr">
              <a:buNone/>
            </a:pPr>
            <a:endParaRPr lang="en-US" sz="2000" dirty="0"/>
          </a:p>
        </p:txBody>
      </p:sp>
    </p:spTree>
    <p:extLst>
      <p:ext uri="{BB962C8B-B14F-4D97-AF65-F5344CB8AC3E}">
        <p14:creationId xmlns:p14="http://schemas.microsoft.com/office/powerpoint/2010/main" val="143777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AF42A-61CB-5A79-CE10-18D57EA1273C}"/>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Net Margin – Top 5 Stores</a:t>
            </a:r>
          </a:p>
        </p:txBody>
      </p:sp>
      <p:pic>
        <p:nvPicPr>
          <p:cNvPr id="5" name="Picture 4">
            <a:extLst>
              <a:ext uri="{FF2B5EF4-FFF2-40B4-BE49-F238E27FC236}">
                <a16:creationId xmlns:a16="http://schemas.microsoft.com/office/drawing/2014/main" id="{295F6703-299B-4ED2-C33D-103B84ED5A2A}"/>
              </a:ext>
            </a:extLst>
          </p:cNvPr>
          <p:cNvPicPr>
            <a:picLocks noChangeAspect="1"/>
          </p:cNvPicPr>
          <p:nvPr/>
        </p:nvPicPr>
        <p:blipFill>
          <a:blip r:embed="rId2"/>
          <a:stretch>
            <a:fillRect/>
          </a:stretch>
        </p:blipFill>
        <p:spPr>
          <a:xfrm>
            <a:off x="1940256" y="314078"/>
            <a:ext cx="8311487" cy="4006028"/>
          </a:xfrm>
          <a:prstGeom prst="rect">
            <a:avLst/>
          </a:prstGeom>
        </p:spPr>
      </p:pic>
      <p:sp>
        <p:nvSpPr>
          <p:cNvPr id="3" name="Content Placeholder 2">
            <a:extLst>
              <a:ext uri="{FF2B5EF4-FFF2-40B4-BE49-F238E27FC236}">
                <a16:creationId xmlns:a16="http://schemas.microsoft.com/office/drawing/2014/main" id="{F83E3EAE-896C-950A-E4D2-3F958D66EF5D}"/>
              </a:ext>
            </a:extLst>
          </p:cNvPr>
          <p:cNvSpPr>
            <a:spLocks noGrp="1"/>
          </p:cNvSpPr>
          <p:nvPr>
            <p:ph idx="1"/>
          </p:nvPr>
        </p:nvSpPr>
        <p:spPr>
          <a:xfrm>
            <a:off x="1940256" y="4433454"/>
            <a:ext cx="8332826" cy="716681"/>
          </a:xfrm>
        </p:spPr>
        <p:txBody>
          <a:bodyPr anchor="ctr">
            <a:normAutofit/>
          </a:bodyPr>
          <a:lstStyle/>
          <a:p>
            <a:pPr marL="0" indent="0" algn="ctr">
              <a:buNone/>
            </a:pPr>
            <a:r>
              <a:rPr lang="en-US" b="1" dirty="0"/>
              <a:t>Stone #6000 leads with $12,715</a:t>
            </a:r>
          </a:p>
          <a:p>
            <a:pPr marL="0" indent="0" algn="ctr">
              <a:buNone/>
            </a:pPr>
            <a:endParaRPr lang="en-US" sz="2000" dirty="0"/>
          </a:p>
        </p:txBody>
      </p:sp>
    </p:spTree>
    <p:extLst>
      <p:ext uri="{BB962C8B-B14F-4D97-AF65-F5344CB8AC3E}">
        <p14:creationId xmlns:p14="http://schemas.microsoft.com/office/powerpoint/2010/main" val="421487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E2DE-E731-A819-8DA2-31D42E9D0591}"/>
              </a:ext>
            </a:extLst>
          </p:cNvPr>
          <p:cNvSpPr>
            <a:spLocks noGrp="1"/>
          </p:cNvSpPr>
          <p:nvPr>
            <p:ph type="title"/>
          </p:nvPr>
        </p:nvSpPr>
        <p:spPr>
          <a:xfrm>
            <a:off x="734683" y="129397"/>
            <a:ext cx="10515600" cy="664233"/>
          </a:xfrm>
        </p:spPr>
        <p:txBody>
          <a:bodyPr>
            <a:normAutofit/>
          </a:bodyPr>
          <a:lstStyle/>
          <a:p>
            <a:pPr algn="ctr"/>
            <a:r>
              <a:rPr lang="en-US" sz="3200" b="1" dirty="0">
                <a:solidFill>
                  <a:schemeClr val="accent4">
                    <a:lumMod val="50000"/>
                  </a:schemeClr>
                </a:solidFill>
                <a:effectLst/>
                <a:latin typeface="Comic Sans MS" panose="030F0702030302020204" pitchFamily="66" charset="0"/>
              </a:rPr>
              <a:t>Poor Performing Stores</a:t>
            </a:r>
            <a:endParaRPr lang="en-US" sz="3600" dirty="0">
              <a:solidFill>
                <a:schemeClr val="accent4">
                  <a:lumMod val="50000"/>
                </a:schemeClr>
              </a:solidFill>
            </a:endParaRPr>
          </a:p>
        </p:txBody>
      </p:sp>
      <p:pic>
        <p:nvPicPr>
          <p:cNvPr id="10" name="Content Placeholder 9">
            <a:extLst>
              <a:ext uri="{FF2B5EF4-FFF2-40B4-BE49-F238E27FC236}">
                <a16:creationId xmlns:a16="http://schemas.microsoft.com/office/drawing/2014/main" id="{DCD55702-49C0-E25A-5EF8-9288B91E59F2}"/>
              </a:ext>
            </a:extLst>
          </p:cNvPr>
          <p:cNvPicPr>
            <a:picLocks noGrp="1" noChangeAspect="1"/>
          </p:cNvPicPr>
          <p:nvPr>
            <p:ph idx="1"/>
          </p:nvPr>
        </p:nvPicPr>
        <p:blipFill>
          <a:blip r:embed="rId2"/>
          <a:stretch>
            <a:fillRect/>
          </a:stretch>
        </p:blipFill>
        <p:spPr>
          <a:xfrm>
            <a:off x="138545" y="720436"/>
            <a:ext cx="11914909" cy="6008167"/>
          </a:xfrm>
        </p:spPr>
      </p:pic>
    </p:spTree>
    <p:extLst>
      <p:ext uri="{BB962C8B-B14F-4D97-AF65-F5344CB8AC3E}">
        <p14:creationId xmlns:p14="http://schemas.microsoft.com/office/powerpoint/2010/main" val="28129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EBE66-E064-3AEB-64E7-4CEC20AD700A}"/>
              </a:ext>
            </a:extLst>
          </p:cNvPr>
          <p:cNvSpPr>
            <a:spLocks noGrp="1"/>
          </p:cNvSpPr>
          <p:nvPr>
            <p:ph type="title"/>
          </p:nvPr>
        </p:nvSpPr>
        <p:spPr>
          <a:xfrm>
            <a:off x="181155" y="525761"/>
            <a:ext cx="3546714" cy="3387497"/>
          </a:xfrm>
        </p:spPr>
        <p:txBody>
          <a:bodyPr anchor="b">
            <a:normAutofit/>
          </a:bodyPr>
          <a:lstStyle/>
          <a:p>
            <a:pPr algn="r"/>
            <a:r>
              <a:rPr lang="en-US" sz="3600" b="1" dirty="0">
                <a:solidFill>
                  <a:srgbClr val="FFFFFF"/>
                </a:solidFill>
              </a:rPr>
              <a:t>Recommendations</a:t>
            </a:r>
          </a:p>
        </p:txBody>
      </p:sp>
      <p:sp>
        <p:nvSpPr>
          <p:cNvPr id="3" name="Content Placeholder 2">
            <a:extLst>
              <a:ext uri="{FF2B5EF4-FFF2-40B4-BE49-F238E27FC236}">
                <a16:creationId xmlns:a16="http://schemas.microsoft.com/office/drawing/2014/main" id="{709481E5-0267-59C4-1ECC-15E7FD1D2C6E}"/>
              </a:ext>
            </a:extLst>
          </p:cNvPr>
          <p:cNvSpPr>
            <a:spLocks noGrp="1"/>
          </p:cNvSpPr>
          <p:nvPr>
            <p:ph idx="1"/>
          </p:nvPr>
        </p:nvSpPr>
        <p:spPr>
          <a:xfrm>
            <a:off x="4221018" y="267856"/>
            <a:ext cx="3751623" cy="6477624"/>
          </a:xfrm>
        </p:spPr>
        <p:txBody>
          <a:bodyPr anchor="ctr">
            <a:normAutofit fontScale="92500" lnSpcReduction="20000"/>
          </a:bodyPr>
          <a:lstStyle/>
          <a:p>
            <a:pPr>
              <a:lnSpc>
                <a:spcPct val="100000"/>
              </a:lnSpc>
            </a:pPr>
            <a:r>
              <a:rPr lang="en-US" sz="1600" dirty="0"/>
              <a:t>We are making losses from Green Tea; hence it should be dropped from our menu. </a:t>
            </a:r>
          </a:p>
          <a:p>
            <a:pPr marL="0" indent="0">
              <a:lnSpc>
                <a:spcPct val="100000"/>
              </a:lnSpc>
              <a:buNone/>
            </a:pPr>
            <a:endParaRPr lang="en-US" sz="100" dirty="0"/>
          </a:p>
          <a:p>
            <a:pPr>
              <a:lnSpc>
                <a:spcPct val="100000"/>
              </a:lnSpc>
            </a:pPr>
            <a:r>
              <a:rPr lang="en-US" sz="1600" dirty="0"/>
              <a:t>Complimentary products should be introduced to help improve sales. Products like donuts and muffins can be consumed together with tea, coffee, etc. </a:t>
            </a:r>
          </a:p>
          <a:p>
            <a:pPr marL="0" indent="0">
              <a:lnSpc>
                <a:spcPct val="100000"/>
              </a:lnSpc>
              <a:buNone/>
            </a:pPr>
            <a:endParaRPr lang="en-US" sz="100" dirty="0"/>
          </a:p>
          <a:p>
            <a:pPr>
              <a:lnSpc>
                <a:spcPct val="100000"/>
              </a:lnSpc>
            </a:pPr>
            <a:r>
              <a:rPr lang="en-US" sz="1600" dirty="0"/>
              <a:t>Introduction of chocolate drinks (hot and cold variants) is also recommended </a:t>
            </a:r>
          </a:p>
          <a:p>
            <a:pPr marL="0" indent="0">
              <a:lnSpc>
                <a:spcPct val="100000"/>
              </a:lnSpc>
              <a:buNone/>
            </a:pPr>
            <a:endParaRPr lang="en-US" sz="1500" dirty="0"/>
          </a:p>
          <a:p>
            <a:pPr>
              <a:lnSpc>
                <a:spcPct val="100000"/>
              </a:lnSpc>
            </a:pPr>
            <a:r>
              <a:rPr lang="en-US" sz="1600" dirty="0"/>
              <a:t>Growth Strategy: (1) Loyalty programs and promotions should be well-defined for the peak season (Summer) and off-peak season (Winter). (2) More stores should be established in BC. (3) Product diversification (complementary products)</a:t>
            </a:r>
          </a:p>
          <a:p>
            <a:pPr marL="0" indent="0">
              <a:lnSpc>
                <a:spcPct val="100000"/>
              </a:lnSpc>
              <a:buNone/>
            </a:pPr>
            <a:r>
              <a:rPr lang="en-US" sz="1600" dirty="0"/>
              <a:t> </a:t>
            </a:r>
          </a:p>
          <a:p>
            <a:pPr>
              <a:lnSpc>
                <a:spcPct val="100000"/>
              </a:lnSpc>
            </a:pPr>
            <a:r>
              <a:rPr lang="en-US" sz="1600" dirty="0">
                <a:effectLst/>
              </a:rPr>
              <a:t>For better analytics and informed business decision-making, the data collection process in Coffee Cup should be improved upon</a:t>
            </a:r>
          </a:p>
          <a:p>
            <a:pPr marL="0" indent="0">
              <a:lnSpc>
                <a:spcPct val="100000"/>
              </a:lnSpc>
              <a:buNone/>
            </a:pPr>
            <a:endParaRPr lang="en-US" sz="1500" dirty="0">
              <a:effectLst/>
            </a:endParaRPr>
          </a:p>
          <a:p>
            <a:pPr>
              <a:lnSpc>
                <a:spcPct val="100000"/>
              </a:lnSpc>
            </a:pPr>
            <a:r>
              <a:rPr lang="en-US" sz="1600" dirty="0">
                <a:effectLst/>
              </a:rPr>
              <a:t>Teams #6000 and #6200 should be rewarded with promotions while Team #914 should be engaged to ascertain the peculiarities of the store before any disciplinary measures are taken</a:t>
            </a:r>
            <a:endParaRPr lang="en-US" sz="1600" dirty="0"/>
          </a:p>
        </p:txBody>
      </p:sp>
      <p:pic>
        <p:nvPicPr>
          <p:cNvPr id="7" name="Picture 6">
            <a:extLst>
              <a:ext uri="{FF2B5EF4-FFF2-40B4-BE49-F238E27FC236}">
                <a16:creationId xmlns:a16="http://schemas.microsoft.com/office/drawing/2014/main" id="{97A47FB6-5A75-EDAF-519D-8B642AD88A55}"/>
              </a:ext>
            </a:extLst>
          </p:cNvPr>
          <p:cNvPicPr>
            <a:picLocks noChangeAspect="1"/>
          </p:cNvPicPr>
          <p:nvPr/>
        </p:nvPicPr>
        <p:blipFill>
          <a:blip r:embed="rId2"/>
          <a:stretch>
            <a:fillRect/>
          </a:stretch>
        </p:blipFill>
        <p:spPr>
          <a:xfrm>
            <a:off x="8109502" y="1250831"/>
            <a:ext cx="3615776" cy="3579962"/>
          </a:xfrm>
          <a:prstGeom prst="rect">
            <a:avLst/>
          </a:prstGeom>
        </p:spPr>
      </p:pic>
    </p:spTree>
    <p:extLst>
      <p:ext uri="{BB962C8B-B14F-4D97-AF65-F5344CB8AC3E}">
        <p14:creationId xmlns:p14="http://schemas.microsoft.com/office/powerpoint/2010/main" val="193567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D5C-E895-1294-4391-41823496DBAE}"/>
              </a:ext>
            </a:extLst>
          </p:cNvPr>
          <p:cNvSpPr>
            <a:spLocks noGrp="1"/>
          </p:cNvSpPr>
          <p:nvPr>
            <p:ph type="title"/>
          </p:nvPr>
        </p:nvSpPr>
        <p:spPr>
          <a:xfrm>
            <a:off x="838200" y="365126"/>
            <a:ext cx="10515600" cy="764934"/>
          </a:xfrm>
        </p:spPr>
        <p:txBody>
          <a:bodyPr>
            <a:normAutofit/>
          </a:bodyPr>
          <a:lstStyle/>
          <a:p>
            <a:r>
              <a:rPr lang="en-US" sz="4000" dirty="0"/>
              <a:t>Business Questions I – What Data Could Answer</a:t>
            </a:r>
          </a:p>
        </p:txBody>
      </p:sp>
      <p:graphicFrame>
        <p:nvGraphicFramePr>
          <p:cNvPr id="5" name="Table 5">
            <a:extLst>
              <a:ext uri="{FF2B5EF4-FFF2-40B4-BE49-F238E27FC236}">
                <a16:creationId xmlns:a16="http://schemas.microsoft.com/office/drawing/2014/main" id="{9D40182F-1C71-407B-3E32-09AC312464E8}"/>
              </a:ext>
            </a:extLst>
          </p:cNvPr>
          <p:cNvGraphicFramePr>
            <a:graphicFrameLocks noGrp="1"/>
          </p:cNvGraphicFramePr>
          <p:nvPr>
            <p:ph idx="1"/>
            <p:extLst>
              <p:ext uri="{D42A27DB-BD31-4B8C-83A1-F6EECF244321}">
                <p14:modId xmlns:p14="http://schemas.microsoft.com/office/powerpoint/2010/main" val="4163876635"/>
              </p:ext>
            </p:extLst>
          </p:nvPr>
        </p:nvGraphicFramePr>
        <p:xfrm>
          <a:off x="508958" y="1268083"/>
          <a:ext cx="11136702" cy="5478720"/>
        </p:xfrm>
        <a:graphic>
          <a:graphicData uri="http://schemas.openxmlformats.org/drawingml/2006/table">
            <a:tbl>
              <a:tblPr firstRow="1" bandRow="1">
                <a:tableStyleId>{5C22544A-7EE6-4342-B048-85BDC9FD1C3A}</a:tableStyleId>
              </a:tblPr>
              <a:tblGrid>
                <a:gridCol w="656265">
                  <a:extLst>
                    <a:ext uri="{9D8B030D-6E8A-4147-A177-3AD203B41FA5}">
                      <a16:colId xmlns:a16="http://schemas.microsoft.com/office/drawing/2014/main" val="3628298325"/>
                    </a:ext>
                  </a:extLst>
                </a:gridCol>
                <a:gridCol w="4536837">
                  <a:extLst>
                    <a:ext uri="{9D8B030D-6E8A-4147-A177-3AD203B41FA5}">
                      <a16:colId xmlns:a16="http://schemas.microsoft.com/office/drawing/2014/main" val="1001711981"/>
                    </a:ext>
                  </a:extLst>
                </a:gridCol>
                <a:gridCol w="543465">
                  <a:extLst>
                    <a:ext uri="{9D8B030D-6E8A-4147-A177-3AD203B41FA5}">
                      <a16:colId xmlns:a16="http://schemas.microsoft.com/office/drawing/2014/main" val="2816396532"/>
                    </a:ext>
                  </a:extLst>
                </a:gridCol>
                <a:gridCol w="5400135">
                  <a:extLst>
                    <a:ext uri="{9D8B030D-6E8A-4147-A177-3AD203B41FA5}">
                      <a16:colId xmlns:a16="http://schemas.microsoft.com/office/drawing/2014/main" val="1987164635"/>
                    </a:ext>
                  </a:extLst>
                </a:gridCol>
              </a:tblGrid>
              <a:tr h="483864">
                <a:tc>
                  <a:txBody>
                    <a:bodyPr/>
                    <a:lstStyle/>
                    <a:p>
                      <a:r>
                        <a:rPr lang="en-US" dirty="0"/>
                        <a:t>S/N</a:t>
                      </a:r>
                    </a:p>
                  </a:txBody>
                  <a:tcPr/>
                </a:tc>
                <a:tc>
                  <a:txBody>
                    <a:bodyPr/>
                    <a:lstStyle/>
                    <a:p>
                      <a:r>
                        <a:rPr lang="en-US" dirty="0"/>
                        <a:t>QUESTIONS</a:t>
                      </a:r>
                    </a:p>
                  </a:txBody>
                  <a:tcPr/>
                </a:tc>
                <a:tc>
                  <a:txBody>
                    <a:bodyPr/>
                    <a:lstStyle/>
                    <a:p>
                      <a:r>
                        <a:rPr lang="en-US" dirty="0"/>
                        <a:t>S/N</a:t>
                      </a:r>
                    </a:p>
                  </a:txBody>
                  <a:tcPr/>
                </a:tc>
                <a:tc>
                  <a:txBody>
                    <a:bodyPr/>
                    <a:lstStyle/>
                    <a:p>
                      <a:r>
                        <a:rPr lang="en-US" dirty="0"/>
                        <a:t>QUESTIONS</a:t>
                      </a:r>
                    </a:p>
                  </a:txBody>
                  <a:tcPr/>
                </a:tc>
                <a:extLst>
                  <a:ext uri="{0D108BD9-81ED-4DB2-BD59-A6C34878D82A}">
                    <a16:rowId xmlns:a16="http://schemas.microsoft.com/office/drawing/2014/main" val="2057812594"/>
                  </a:ext>
                </a:extLst>
              </a:tr>
              <a:tr h="483864">
                <a:tc>
                  <a:txBody>
                    <a:bodyPr/>
                    <a:lstStyle/>
                    <a:p>
                      <a:r>
                        <a:rPr lang="en-US" dirty="0"/>
                        <a:t>1</a:t>
                      </a:r>
                    </a:p>
                  </a:txBody>
                  <a:tcPr/>
                </a:tc>
                <a:tc>
                  <a:txBody>
                    <a:bodyPr/>
                    <a:lstStyle/>
                    <a:p>
                      <a:r>
                        <a:rPr lang="en-US" dirty="0"/>
                        <a:t>Peak season</a:t>
                      </a:r>
                    </a:p>
                  </a:txBody>
                  <a:tcPr/>
                </a:tc>
                <a:tc>
                  <a:txBody>
                    <a:bodyPr/>
                    <a:lstStyle/>
                    <a:p>
                      <a:r>
                        <a:rPr lang="en-US" dirty="0"/>
                        <a:t>11</a:t>
                      </a:r>
                    </a:p>
                  </a:txBody>
                  <a:tcPr/>
                </a:tc>
                <a:tc>
                  <a:txBody>
                    <a:bodyPr/>
                    <a:lstStyle/>
                    <a:p>
                      <a:r>
                        <a:rPr lang="en-US" dirty="0"/>
                        <a:t>Most Profitable City – Net Margin</a:t>
                      </a:r>
                    </a:p>
                  </a:txBody>
                  <a:tcPr/>
                </a:tc>
                <a:extLst>
                  <a:ext uri="{0D108BD9-81ED-4DB2-BD59-A6C34878D82A}">
                    <a16:rowId xmlns:a16="http://schemas.microsoft.com/office/drawing/2014/main" val="3619023570"/>
                  </a:ext>
                </a:extLst>
              </a:tr>
              <a:tr h="483864">
                <a:tc>
                  <a:txBody>
                    <a:bodyPr/>
                    <a:lstStyle/>
                    <a:p>
                      <a:r>
                        <a:rPr lang="en-US" dirty="0"/>
                        <a:t>2</a:t>
                      </a:r>
                    </a:p>
                  </a:txBody>
                  <a:tcPr/>
                </a:tc>
                <a:tc>
                  <a:txBody>
                    <a:bodyPr/>
                    <a:lstStyle/>
                    <a:p>
                      <a:r>
                        <a:rPr lang="en-US" dirty="0"/>
                        <a:t>Off-peak season</a:t>
                      </a:r>
                    </a:p>
                  </a:txBody>
                  <a:tcPr/>
                </a:tc>
                <a:tc>
                  <a:txBody>
                    <a:bodyPr/>
                    <a:lstStyle/>
                    <a:p>
                      <a:r>
                        <a:rPr lang="en-US" dirty="0"/>
                        <a:t>12</a:t>
                      </a:r>
                    </a:p>
                  </a:txBody>
                  <a:tcPr/>
                </a:tc>
                <a:tc>
                  <a:txBody>
                    <a:bodyPr/>
                    <a:lstStyle/>
                    <a:p>
                      <a:r>
                        <a:rPr lang="en-US" dirty="0"/>
                        <a:t>Number of Stores - Province</a:t>
                      </a:r>
                    </a:p>
                  </a:txBody>
                  <a:tcPr/>
                </a:tc>
                <a:extLst>
                  <a:ext uri="{0D108BD9-81ED-4DB2-BD59-A6C34878D82A}">
                    <a16:rowId xmlns:a16="http://schemas.microsoft.com/office/drawing/2014/main" val="2497257965"/>
                  </a:ext>
                </a:extLst>
              </a:tr>
              <a:tr h="483864">
                <a:tc>
                  <a:txBody>
                    <a:bodyPr/>
                    <a:lstStyle/>
                    <a:p>
                      <a:r>
                        <a:rPr lang="en-US" dirty="0"/>
                        <a:t>3</a:t>
                      </a:r>
                    </a:p>
                  </a:txBody>
                  <a:tcPr/>
                </a:tc>
                <a:tc>
                  <a:txBody>
                    <a:bodyPr/>
                    <a:lstStyle/>
                    <a:p>
                      <a:r>
                        <a:rPr lang="en-US" dirty="0"/>
                        <a:t>Most Profitable Province – Gross Profit</a:t>
                      </a:r>
                    </a:p>
                  </a:txBody>
                  <a:tcPr/>
                </a:tc>
                <a:tc>
                  <a:txBody>
                    <a:bodyPr/>
                    <a:lstStyle/>
                    <a:p>
                      <a:r>
                        <a:rPr lang="en-US"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Stores - City</a:t>
                      </a:r>
                    </a:p>
                  </a:txBody>
                  <a:tcPr/>
                </a:tc>
                <a:extLst>
                  <a:ext uri="{0D108BD9-81ED-4DB2-BD59-A6C34878D82A}">
                    <a16:rowId xmlns:a16="http://schemas.microsoft.com/office/drawing/2014/main" val="3586436261"/>
                  </a:ext>
                </a:extLst>
              </a:tr>
              <a:tr h="483864">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Profitable Province – Gross Margin</a:t>
                      </a:r>
                    </a:p>
                  </a:txBody>
                  <a:tcPr/>
                </a:tc>
                <a:tc>
                  <a:txBody>
                    <a:bodyPr/>
                    <a:lstStyle/>
                    <a:p>
                      <a:r>
                        <a:rPr lang="en-US" dirty="0"/>
                        <a:t>14</a:t>
                      </a:r>
                    </a:p>
                  </a:txBody>
                  <a:tcPr/>
                </a:tc>
                <a:tc>
                  <a:txBody>
                    <a:bodyPr/>
                    <a:lstStyle/>
                    <a:p>
                      <a:r>
                        <a:rPr lang="en-US" dirty="0"/>
                        <a:t>Growth in Profit from 2018 to 2019</a:t>
                      </a:r>
                    </a:p>
                  </a:txBody>
                  <a:tcPr/>
                </a:tc>
                <a:extLst>
                  <a:ext uri="{0D108BD9-81ED-4DB2-BD59-A6C34878D82A}">
                    <a16:rowId xmlns:a16="http://schemas.microsoft.com/office/drawing/2014/main" val="2205065317"/>
                  </a:ext>
                </a:extLst>
              </a:tr>
              <a:tr h="483864">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Profitable Province </a:t>
                      </a:r>
                      <a:r>
                        <a:rPr lang="en-US"/>
                        <a:t>– Net Margin</a:t>
                      </a:r>
                      <a:endParaRPr lang="en-US" dirty="0"/>
                    </a:p>
                  </a:txBody>
                  <a:tcPr/>
                </a:tc>
                <a:tc>
                  <a:txBody>
                    <a:bodyPr/>
                    <a:lstStyle/>
                    <a:p>
                      <a:r>
                        <a:rPr lang="en-US" dirty="0"/>
                        <a:t>15</a:t>
                      </a:r>
                    </a:p>
                  </a:txBody>
                  <a:tcPr/>
                </a:tc>
                <a:tc>
                  <a:txBody>
                    <a:bodyPr/>
                    <a:lstStyle/>
                    <a:p>
                      <a:r>
                        <a:rPr lang="en-US" dirty="0"/>
                        <a:t>Product Percentage Contribution to Gross Profit</a:t>
                      </a:r>
                    </a:p>
                  </a:txBody>
                  <a:tcPr/>
                </a:tc>
                <a:extLst>
                  <a:ext uri="{0D108BD9-81ED-4DB2-BD59-A6C34878D82A}">
                    <a16:rowId xmlns:a16="http://schemas.microsoft.com/office/drawing/2014/main" val="2130715560"/>
                  </a:ext>
                </a:extLst>
              </a:tr>
              <a:tr h="483864">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Profitable Store – Gross Margin</a:t>
                      </a:r>
                    </a:p>
                  </a:txBody>
                  <a:tcPr/>
                </a:tc>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Percentage Contribution to Net Margin</a:t>
                      </a:r>
                    </a:p>
                  </a:txBody>
                  <a:tcPr/>
                </a:tc>
                <a:extLst>
                  <a:ext uri="{0D108BD9-81ED-4DB2-BD59-A6C34878D82A}">
                    <a16:rowId xmlns:a16="http://schemas.microsoft.com/office/drawing/2014/main" val="3288700563"/>
                  </a:ext>
                </a:extLst>
              </a:tr>
              <a:tr h="483864">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Profitable Store – Net Margin</a:t>
                      </a:r>
                    </a:p>
                  </a:txBody>
                  <a:tcPr/>
                </a:tc>
                <a:tc>
                  <a:txBody>
                    <a:bodyPr/>
                    <a:lstStyle/>
                    <a:p>
                      <a:r>
                        <a:rPr lang="en-US"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Percentage Contribution to Gross Margin</a:t>
                      </a:r>
                    </a:p>
                  </a:txBody>
                  <a:tcPr/>
                </a:tc>
                <a:extLst>
                  <a:ext uri="{0D108BD9-81ED-4DB2-BD59-A6C34878D82A}">
                    <a16:rowId xmlns:a16="http://schemas.microsoft.com/office/drawing/2014/main" val="3269332135"/>
                  </a:ext>
                </a:extLst>
              </a:tr>
              <a:tr h="483864">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Profitable Store – Gross Profit</a:t>
                      </a:r>
                    </a:p>
                  </a:txBody>
                  <a:tcPr/>
                </a:tc>
                <a:tc>
                  <a:txBody>
                    <a:bodyPr/>
                    <a:lstStyle/>
                    <a:p>
                      <a:r>
                        <a:rPr lang="en-US" dirty="0"/>
                        <a:t>18</a:t>
                      </a:r>
                    </a:p>
                  </a:txBody>
                  <a:tcPr/>
                </a:tc>
                <a:tc>
                  <a:txBody>
                    <a:bodyPr/>
                    <a:lstStyle/>
                    <a:p>
                      <a:r>
                        <a:rPr lang="en-US" dirty="0"/>
                        <a:t>Less populated provinces have more stores than more populated provinces</a:t>
                      </a:r>
                    </a:p>
                  </a:txBody>
                  <a:tcPr/>
                </a:tc>
                <a:extLst>
                  <a:ext uri="{0D108BD9-81ED-4DB2-BD59-A6C34878D82A}">
                    <a16:rowId xmlns:a16="http://schemas.microsoft.com/office/drawing/2014/main" val="4060464333"/>
                  </a:ext>
                </a:extLst>
              </a:tr>
              <a:tr h="483864">
                <a:tc>
                  <a:txBody>
                    <a:bodyPr/>
                    <a:lstStyle/>
                    <a:p>
                      <a:r>
                        <a:rPr lang="en-US" dirty="0"/>
                        <a:t>9</a:t>
                      </a:r>
                    </a:p>
                  </a:txBody>
                  <a:tcPr/>
                </a:tc>
                <a:tc>
                  <a:txBody>
                    <a:bodyPr/>
                    <a:lstStyle/>
                    <a:p>
                      <a:r>
                        <a:rPr lang="en-US" dirty="0"/>
                        <a:t>Most Profitable City – Gross Profit</a:t>
                      </a:r>
                    </a:p>
                  </a:txBody>
                  <a:tcPr/>
                </a:tc>
                <a:tc>
                  <a:txBody>
                    <a:bodyPr/>
                    <a:lstStyle/>
                    <a:p>
                      <a:r>
                        <a:rPr lang="en-US" dirty="0"/>
                        <a:t>19</a:t>
                      </a:r>
                    </a:p>
                  </a:txBody>
                  <a:tcPr/>
                </a:tc>
                <a:tc>
                  <a:txBody>
                    <a:bodyPr/>
                    <a:lstStyle/>
                    <a:p>
                      <a:r>
                        <a:rPr lang="en-US" dirty="0"/>
                        <a:t>Most Performing Stores, Cities &amp; Province (Profitability)</a:t>
                      </a:r>
                    </a:p>
                  </a:txBody>
                  <a:tcPr/>
                </a:tc>
                <a:extLst>
                  <a:ext uri="{0D108BD9-81ED-4DB2-BD59-A6C34878D82A}">
                    <a16:rowId xmlns:a16="http://schemas.microsoft.com/office/drawing/2014/main" val="3288883606"/>
                  </a:ext>
                </a:extLst>
              </a:tr>
              <a:tr h="483864">
                <a:tc>
                  <a:txBody>
                    <a:bodyPr/>
                    <a:lstStyle/>
                    <a:p>
                      <a:r>
                        <a:rPr lang="en-US" dirty="0"/>
                        <a:t>10</a:t>
                      </a:r>
                    </a:p>
                  </a:txBody>
                  <a:tcPr/>
                </a:tc>
                <a:tc>
                  <a:txBody>
                    <a:bodyPr/>
                    <a:lstStyle/>
                    <a:p>
                      <a:r>
                        <a:rPr lang="en-US" dirty="0"/>
                        <a:t>Most Profitable City – Gross Margin</a:t>
                      </a:r>
                    </a:p>
                  </a:txBody>
                  <a:tcPr/>
                </a:tc>
                <a:tc>
                  <a:txBody>
                    <a:bodyPr/>
                    <a:lstStyle/>
                    <a:p>
                      <a:r>
                        <a:rPr lang="en-US" dirty="0"/>
                        <a:t>20</a:t>
                      </a:r>
                    </a:p>
                  </a:txBody>
                  <a:tcPr/>
                </a:tc>
                <a:tc>
                  <a:txBody>
                    <a:bodyPr/>
                    <a:lstStyle/>
                    <a:p>
                      <a:r>
                        <a:rPr lang="en-US" dirty="0"/>
                        <a:t>Least Performing Stores (Profitability)</a:t>
                      </a:r>
                    </a:p>
                  </a:txBody>
                  <a:tcPr/>
                </a:tc>
                <a:extLst>
                  <a:ext uri="{0D108BD9-81ED-4DB2-BD59-A6C34878D82A}">
                    <a16:rowId xmlns:a16="http://schemas.microsoft.com/office/drawing/2014/main" val="3031326306"/>
                  </a:ext>
                </a:extLst>
              </a:tr>
            </a:tbl>
          </a:graphicData>
        </a:graphic>
      </p:graphicFrame>
    </p:spTree>
    <p:extLst>
      <p:ext uri="{BB962C8B-B14F-4D97-AF65-F5344CB8AC3E}">
        <p14:creationId xmlns:p14="http://schemas.microsoft.com/office/powerpoint/2010/main" val="134819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BD32A4-E790-82E5-D842-B8183C0AE6E3}"/>
              </a:ext>
            </a:extLst>
          </p:cNvPr>
          <p:cNvSpPr>
            <a:spLocks noGrp="1"/>
          </p:cNvSpPr>
          <p:nvPr>
            <p:ph type="title"/>
          </p:nvPr>
        </p:nvSpPr>
        <p:spPr>
          <a:xfrm>
            <a:off x="838200" y="365125"/>
            <a:ext cx="10515600" cy="1325563"/>
          </a:xfrm>
        </p:spPr>
        <p:txBody>
          <a:bodyPr>
            <a:normAutofit/>
          </a:bodyPr>
          <a:lstStyle/>
          <a:p>
            <a:r>
              <a:rPr lang="en-US" sz="3600" b="1" dirty="0">
                <a:solidFill>
                  <a:srgbClr val="FFFFFF"/>
                </a:solidFill>
              </a:rPr>
              <a:t>Business Question II – What Data Could Not Answer</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2F346F2-AC0E-9998-4970-8CD604C16022}"/>
              </a:ext>
            </a:extLst>
          </p:cNvPr>
          <p:cNvGraphicFramePr>
            <a:graphicFrameLocks noGrp="1"/>
          </p:cNvGraphicFramePr>
          <p:nvPr>
            <p:ph idx="1"/>
            <p:extLst>
              <p:ext uri="{D42A27DB-BD31-4B8C-83A1-F6EECF244321}">
                <p14:modId xmlns:p14="http://schemas.microsoft.com/office/powerpoint/2010/main" val="1635526754"/>
              </p:ext>
            </p:extLst>
          </p:nvPr>
        </p:nvGraphicFramePr>
        <p:xfrm>
          <a:off x="838200" y="1591878"/>
          <a:ext cx="10515600" cy="4585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37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E7FAF03-48D1-E90F-5DB8-5258AFE0155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Strategy Map</a:t>
            </a:r>
          </a:p>
        </p:txBody>
      </p:sp>
      <p:pic>
        <p:nvPicPr>
          <p:cNvPr id="5" name="Content Placeholder 4">
            <a:extLst>
              <a:ext uri="{FF2B5EF4-FFF2-40B4-BE49-F238E27FC236}">
                <a16:creationId xmlns:a16="http://schemas.microsoft.com/office/drawing/2014/main" id="{98ECBF56-7969-AAD8-30D2-7954FD61FBD8}"/>
              </a:ext>
            </a:extLst>
          </p:cNvPr>
          <p:cNvPicPr>
            <a:picLocks noGrp="1" noChangeAspect="1"/>
          </p:cNvPicPr>
          <p:nvPr>
            <p:ph idx="1"/>
          </p:nvPr>
        </p:nvPicPr>
        <p:blipFill>
          <a:blip r:embed="rId2"/>
          <a:stretch>
            <a:fillRect/>
          </a:stretch>
        </p:blipFill>
        <p:spPr>
          <a:xfrm>
            <a:off x="4241442" y="212436"/>
            <a:ext cx="7691940" cy="6474691"/>
          </a:xfrm>
          <a:prstGeom prst="rect">
            <a:avLst/>
          </a:prstGeom>
        </p:spPr>
      </p:pic>
    </p:spTree>
    <p:extLst>
      <p:ext uri="{BB962C8B-B14F-4D97-AF65-F5344CB8AC3E}">
        <p14:creationId xmlns:p14="http://schemas.microsoft.com/office/powerpoint/2010/main" val="204159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FD327E05-A7EF-4E1C-8C2C-4B4409A18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2" y="0"/>
            <a:ext cx="6067238" cy="6858000"/>
          </a:xfrm>
          <a:custGeom>
            <a:avLst/>
            <a:gdLst>
              <a:gd name="connsiteX0" fmla="*/ 1619628 w 6067238"/>
              <a:gd name="connsiteY0" fmla="*/ 0 h 6858000"/>
              <a:gd name="connsiteX1" fmla="*/ 6067238 w 6067238"/>
              <a:gd name="connsiteY1" fmla="*/ 0 h 6858000"/>
              <a:gd name="connsiteX2" fmla="*/ 6067238 w 6067238"/>
              <a:gd name="connsiteY2" fmla="*/ 6858000 h 6858000"/>
              <a:gd name="connsiteX3" fmla="*/ 1619627 w 6067238"/>
              <a:gd name="connsiteY3" fmla="*/ 6858000 h 6858000"/>
              <a:gd name="connsiteX4" fmla="*/ 1615622 w 6067238"/>
              <a:gd name="connsiteY4" fmla="*/ 6854853 h 6858000"/>
              <a:gd name="connsiteX5" fmla="*/ 0 w 6067238"/>
              <a:gd name="connsiteY5" fmla="*/ 3429000 h 6858000"/>
              <a:gd name="connsiteX6" fmla="*/ 1615622 w 6067238"/>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8" h="6858000">
                <a:moveTo>
                  <a:pt x="1619628" y="0"/>
                </a:moveTo>
                <a:lnTo>
                  <a:pt x="6067238" y="0"/>
                </a:lnTo>
                <a:lnTo>
                  <a:pt x="6067238"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1">
            <a:extLst>
              <a:ext uri="{FF2B5EF4-FFF2-40B4-BE49-F238E27FC236}">
                <a16:creationId xmlns:a16="http://schemas.microsoft.com/office/drawing/2014/main" id="{B2DDB937-68D3-4159-B17C-BE48C5DBD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95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3CFD3CC-5F48-4351-92B2-B8D02F08E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FD99C6-43D4-6515-BE7A-968785D91CB2}"/>
              </a:ext>
            </a:extLst>
          </p:cNvPr>
          <p:cNvSpPr>
            <a:spLocks noGrp="1"/>
          </p:cNvSpPr>
          <p:nvPr>
            <p:ph idx="1"/>
          </p:nvPr>
        </p:nvSpPr>
        <p:spPr>
          <a:xfrm>
            <a:off x="6271491" y="1091821"/>
            <a:ext cx="1644073" cy="4674357"/>
          </a:xfrm>
        </p:spPr>
        <p:txBody>
          <a:bodyPr anchor="ctr">
            <a:normAutofit/>
          </a:bodyPr>
          <a:lstStyle/>
          <a:p>
            <a:pPr marL="0" indent="0">
              <a:buNone/>
            </a:pPr>
            <a:r>
              <a:rPr lang="en-US" b="1" dirty="0">
                <a:solidFill>
                  <a:schemeClr val="bg1"/>
                </a:solidFill>
              </a:rPr>
              <a:t>THE END</a:t>
            </a:r>
          </a:p>
        </p:txBody>
      </p:sp>
    </p:spTree>
    <p:extLst>
      <p:ext uri="{BB962C8B-B14F-4D97-AF65-F5344CB8AC3E}">
        <p14:creationId xmlns:p14="http://schemas.microsoft.com/office/powerpoint/2010/main" val="397653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C8B3C-CA27-8409-04ED-2E24F357D9B6}"/>
              </a:ext>
            </a:extLst>
          </p:cNvPr>
          <p:cNvSpPr>
            <a:spLocks noGrp="1"/>
          </p:cNvSpPr>
          <p:nvPr>
            <p:ph type="title"/>
          </p:nvPr>
        </p:nvSpPr>
        <p:spPr>
          <a:xfrm>
            <a:off x="1329991" y="1590420"/>
            <a:ext cx="3750009" cy="3706176"/>
          </a:xfrm>
        </p:spPr>
        <p:txBody>
          <a:bodyPr>
            <a:normAutofit/>
          </a:bodyPr>
          <a:lstStyle/>
          <a:p>
            <a:r>
              <a:rPr lang="en-US" sz="4800">
                <a:solidFill>
                  <a:srgbClr val="FFFFFF"/>
                </a:solidFill>
              </a:rPr>
              <a:t>Table of Content</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178F20-0EA6-4BFD-C5A1-F38FEF6AC2BC}"/>
              </a:ext>
            </a:extLst>
          </p:cNvPr>
          <p:cNvSpPr>
            <a:spLocks noGrp="1"/>
          </p:cNvSpPr>
          <p:nvPr>
            <p:ph idx="1"/>
          </p:nvPr>
        </p:nvSpPr>
        <p:spPr>
          <a:xfrm>
            <a:off x="5684582" y="886691"/>
            <a:ext cx="5819493" cy="5135418"/>
          </a:xfrm>
        </p:spPr>
        <p:txBody>
          <a:bodyPr anchor="ctr">
            <a:normAutofit/>
          </a:bodyPr>
          <a:lstStyle/>
          <a:p>
            <a:r>
              <a:rPr lang="en-US" sz="3200" dirty="0">
                <a:solidFill>
                  <a:schemeClr val="bg1"/>
                </a:solidFill>
              </a:rPr>
              <a:t>Data Cleaning</a:t>
            </a:r>
          </a:p>
          <a:p>
            <a:r>
              <a:rPr lang="en-US" sz="3200" dirty="0">
                <a:solidFill>
                  <a:schemeClr val="bg1"/>
                </a:solidFill>
              </a:rPr>
              <a:t>Executive Summary</a:t>
            </a:r>
          </a:p>
          <a:p>
            <a:r>
              <a:rPr lang="en-US" sz="3200" dirty="0">
                <a:solidFill>
                  <a:schemeClr val="bg1"/>
                </a:solidFill>
              </a:rPr>
              <a:t>Detailed Analysis</a:t>
            </a:r>
          </a:p>
          <a:p>
            <a:r>
              <a:rPr lang="en-US" sz="3200" dirty="0">
                <a:solidFill>
                  <a:schemeClr val="bg1"/>
                </a:solidFill>
              </a:rPr>
              <a:t>Recommendations</a:t>
            </a:r>
          </a:p>
          <a:p>
            <a:r>
              <a:rPr lang="en-US" sz="3200" dirty="0">
                <a:solidFill>
                  <a:schemeClr val="bg1"/>
                </a:solidFill>
              </a:rPr>
              <a:t>Business Questions I – What Data Could Answer</a:t>
            </a:r>
          </a:p>
          <a:p>
            <a:r>
              <a:rPr lang="en-US" sz="3200" dirty="0">
                <a:solidFill>
                  <a:schemeClr val="bg1"/>
                </a:solidFill>
              </a:rPr>
              <a:t>Business Questions II – What Data Could Not Answer</a:t>
            </a:r>
          </a:p>
          <a:p>
            <a:r>
              <a:rPr lang="en-US" sz="3200" dirty="0">
                <a:solidFill>
                  <a:schemeClr val="bg1"/>
                </a:solidFill>
              </a:rPr>
              <a:t>Strategy Map</a:t>
            </a:r>
          </a:p>
          <a:p>
            <a:pPr marL="0" indent="0">
              <a:buNone/>
            </a:pPr>
            <a:endParaRPr lang="en-US" sz="1800" dirty="0">
              <a:solidFill>
                <a:schemeClr val="bg1"/>
              </a:solidFill>
            </a:endParaRPr>
          </a:p>
        </p:txBody>
      </p:sp>
    </p:spTree>
    <p:extLst>
      <p:ext uri="{BB962C8B-B14F-4D97-AF65-F5344CB8AC3E}">
        <p14:creationId xmlns:p14="http://schemas.microsoft.com/office/powerpoint/2010/main" val="112232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8668-43CB-1051-79FB-A03FF4850A6F}"/>
              </a:ext>
            </a:extLst>
          </p:cNvPr>
          <p:cNvSpPr>
            <a:spLocks noGrp="1"/>
          </p:cNvSpPr>
          <p:nvPr>
            <p:ph type="title"/>
          </p:nvPr>
        </p:nvSpPr>
        <p:spPr>
          <a:xfrm>
            <a:off x="115021" y="365125"/>
            <a:ext cx="4064896" cy="635539"/>
          </a:xfrm>
        </p:spPr>
        <p:txBody>
          <a:bodyPr>
            <a:normAutofit fontScale="90000"/>
          </a:bodyPr>
          <a:lstStyle/>
          <a:p>
            <a:r>
              <a:rPr lang="en-US" b="1" dirty="0">
                <a:solidFill>
                  <a:srgbClr val="002060"/>
                </a:solidFill>
              </a:rPr>
              <a:t>Data Cleaning </a:t>
            </a:r>
          </a:p>
        </p:txBody>
      </p:sp>
      <p:sp>
        <p:nvSpPr>
          <p:cNvPr id="3" name="Content Placeholder 2">
            <a:extLst>
              <a:ext uri="{FF2B5EF4-FFF2-40B4-BE49-F238E27FC236}">
                <a16:creationId xmlns:a16="http://schemas.microsoft.com/office/drawing/2014/main" id="{6BDDB3BD-4FAA-2E39-68B6-D2D2BC0DE34D}"/>
              </a:ext>
            </a:extLst>
          </p:cNvPr>
          <p:cNvSpPr>
            <a:spLocks noGrp="1"/>
          </p:cNvSpPr>
          <p:nvPr>
            <p:ph idx="1"/>
          </p:nvPr>
        </p:nvSpPr>
        <p:spPr>
          <a:xfrm>
            <a:off x="189781" y="1380226"/>
            <a:ext cx="4157932" cy="5396881"/>
          </a:xfrm>
        </p:spPr>
        <p:txBody>
          <a:bodyPr>
            <a:normAutofit/>
          </a:bodyPr>
          <a:lstStyle/>
          <a:p>
            <a:pPr marL="0" indent="0">
              <a:buNone/>
            </a:pPr>
            <a:r>
              <a:rPr lang="en-US" sz="2400" dirty="0"/>
              <a:t>Tools:</a:t>
            </a:r>
          </a:p>
          <a:p>
            <a:pPr marL="0" indent="0">
              <a:buNone/>
            </a:pPr>
            <a:r>
              <a:rPr lang="en-US" sz="2400" dirty="0"/>
              <a:t>Python: To detect “null values”</a:t>
            </a:r>
          </a:p>
          <a:p>
            <a:pPr marL="0" indent="0">
              <a:buNone/>
            </a:pPr>
            <a:r>
              <a:rPr lang="en-US" sz="2400" dirty="0"/>
              <a:t>	</a:t>
            </a:r>
          </a:p>
          <a:p>
            <a:pPr marL="0" indent="0">
              <a:buNone/>
            </a:pPr>
            <a:r>
              <a:rPr lang="en-US" sz="2400"/>
              <a:t>SQL: </a:t>
            </a:r>
            <a:r>
              <a:rPr lang="en-US" sz="2400" dirty="0"/>
              <a:t>To sort “zeros”</a:t>
            </a:r>
          </a:p>
          <a:p>
            <a:pPr marL="0" indent="0">
              <a:buNone/>
            </a:pPr>
            <a:endParaRPr lang="en-US" sz="2400" dirty="0"/>
          </a:p>
          <a:p>
            <a:pPr marL="0" indent="0">
              <a:buNone/>
            </a:pPr>
            <a:r>
              <a:rPr lang="en-US" sz="2400" dirty="0"/>
              <a:t>Tableau: To transform the Date Column to the appropriate date format</a:t>
            </a:r>
          </a:p>
          <a:p>
            <a:pPr marL="0" indent="0">
              <a:buNone/>
            </a:pPr>
            <a:endParaRPr lang="en-US" dirty="0"/>
          </a:p>
          <a:p>
            <a:pPr marL="0" indent="0">
              <a:buNone/>
            </a:pPr>
            <a:endParaRPr lang="en-US" dirty="0"/>
          </a:p>
          <a:p>
            <a:endParaRPr lang="en-US" dirty="0"/>
          </a:p>
        </p:txBody>
      </p:sp>
      <p:graphicFrame>
        <p:nvGraphicFramePr>
          <p:cNvPr id="5" name="Table 5">
            <a:extLst>
              <a:ext uri="{FF2B5EF4-FFF2-40B4-BE49-F238E27FC236}">
                <a16:creationId xmlns:a16="http://schemas.microsoft.com/office/drawing/2014/main" id="{D22755A4-77FF-32AE-C35F-B806151DBC3C}"/>
              </a:ext>
            </a:extLst>
          </p:cNvPr>
          <p:cNvGraphicFramePr>
            <a:graphicFrameLocks noGrp="1"/>
          </p:cNvGraphicFramePr>
          <p:nvPr>
            <p:extLst>
              <p:ext uri="{D42A27DB-BD31-4B8C-83A1-F6EECF244321}">
                <p14:modId xmlns:p14="http://schemas.microsoft.com/office/powerpoint/2010/main" val="1395924458"/>
              </p:ext>
            </p:extLst>
          </p:nvPr>
        </p:nvGraphicFramePr>
        <p:xfrm>
          <a:off x="4371103" y="80893"/>
          <a:ext cx="7705878" cy="6634130"/>
        </p:xfrm>
        <a:graphic>
          <a:graphicData uri="http://schemas.openxmlformats.org/drawingml/2006/table">
            <a:tbl>
              <a:tblPr firstRow="1" bandRow="1">
                <a:tableStyleId>{5C22544A-7EE6-4342-B048-85BDC9FD1C3A}</a:tableStyleId>
              </a:tblPr>
              <a:tblGrid>
                <a:gridCol w="502559">
                  <a:extLst>
                    <a:ext uri="{9D8B030D-6E8A-4147-A177-3AD203B41FA5}">
                      <a16:colId xmlns:a16="http://schemas.microsoft.com/office/drawing/2014/main" val="3738082724"/>
                    </a:ext>
                  </a:extLst>
                </a:gridCol>
                <a:gridCol w="1013931">
                  <a:extLst>
                    <a:ext uri="{9D8B030D-6E8A-4147-A177-3AD203B41FA5}">
                      <a16:colId xmlns:a16="http://schemas.microsoft.com/office/drawing/2014/main" val="3168636929"/>
                    </a:ext>
                  </a:extLst>
                </a:gridCol>
                <a:gridCol w="1842709">
                  <a:extLst>
                    <a:ext uri="{9D8B030D-6E8A-4147-A177-3AD203B41FA5}">
                      <a16:colId xmlns:a16="http://schemas.microsoft.com/office/drawing/2014/main" val="97267254"/>
                    </a:ext>
                  </a:extLst>
                </a:gridCol>
                <a:gridCol w="758244">
                  <a:extLst>
                    <a:ext uri="{9D8B030D-6E8A-4147-A177-3AD203B41FA5}">
                      <a16:colId xmlns:a16="http://schemas.microsoft.com/office/drawing/2014/main" val="3757484328"/>
                    </a:ext>
                  </a:extLst>
                </a:gridCol>
                <a:gridCol w="590726">
                  <a:extLst>
                    <a:ext uri="{9D8B030D-6E8A-4147-A177-3AD203B41FA5}">
                      <a16:colId xmlns:a16="http://schemas.microsoft.com/office/drawing/2014/main" val="2861451635"/>
                    </a:ext>
                  </a:extLst>
                </a:gridCol>
                <a:gridCol w="2997709">
                  <a:extLst>
                    <a:ext uri="{9D8B030D-6E8A-4147-A177-3AD203B41FA5}">
                      <a16:colId xmlns:a16="http://schemas.microsoft.com/office/drawing/2014/main" val="1945736086"/>
                    </a:ext>
                  </a:extLst>
                </a:gridCol>
              </a:tblGrid>
              <a:tr h="668728">
                <a:tc gridSpan="6">
                  <a:txBody>
                    <a:bodyPr/>
                    <a:lstStyle/>
                    <a:p>
                      <a:r>
                        <a:rPr lang="en-US" dirty="0"/>
                        <a:t>Data Cleaning Issues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3613170"/>
                  </a:ext>
                </a:extLst>
              </a:tr>
              <a:tr h="817238">
                <a:tc>
                  <a:txBody>
                    <a:bodyPr/>
                    <a:lstStyle/>
                    <a:p>
                      <a:r>
                        <a:rPr lang="en-US" sz="1400" b="1" dirty="0"/>
                        <a:t>S/N</a:t>
                      </a:r>
                    </a:p>
                  </a:txBody>
                  <a:tcPr/>
                </a:tc>
                <a:tc>
                  <a:txBody>
                    <a:bodyPr/>
                    <a:lstStyle/>
                    <a:p>
                      <a:r>
                        <a:rPr lang="en-US" sz="1400" b="1" dirty="0"/>
                        <a:t>Column Name</a:t>
                      </a:r>
                    </a:p>
                  </a:txBody>
                  <a:tcPr/>
                </a:tc>
                <a:tc>
                  <a:txBody>
                    <a:bodyPr/>
                    <a:lstStyle/>
                    <a:p>
                      <a:r>
                        <a:rPr lang="en-US" sz="1400" b="1" dirty="0"/>
                        <a:t>Description</a:t>
                      </a:r>
                    </a:p>
                  </a:txBody>
                  <a:tcPr/>
                </a:tc>
                <a:tc>
                  <a:txBody>
                    <a:bodyPr/>
                    <a:lstStyle/>
                    <a:p>
                      <a:r>
                        <a:rPr lang="en-US" sz="1400" b="1" dirty="0"/>
                        <a:t>#Rows</a:t>
                      </a:r>
                    </a:p>
                  </a:txBody>
                  <a:tcPr/>
                </a:tc>
                <a:tc>
                  <a:txBody>
                    <a:bodyPr/>
                    <a:lstStyle/>
                    <a:p>
                      <a:r>
                        <a:rPr lang="en-US" sz="1400" b="1" dirty="0"/>
                        <a:t>%</a:t>
                      </a:r>
                    </a:p>
                  </a:txBody>
                  <a:tcPr/>
                </a:tc>
                <a:tc>
                  <a:txBody>
                    <a:bodyPr/>
                    <a:lstStyle/>
                    <a:p>
                      <a:r>
                        <a:rPr lang="en-US" sz="1400" b="1" dirty="0"/>
                        <a:t>Remarks</a:t>
                      </a:r>
                    </a:p>
                  </a:txBody>
                  <a:tcPr/>
                </a:tc>
                <a:extLst>
                  <a:ext uri="{0D108BD9-81ED-4DB2-BD59-A6C34878D82A}">
                    <a16:rowId xmlns:a16="http://schemas.microsoft.com/office/drawing/2014/main" val="1247281443"/>
                  </a:ext>
                </a:extLst>
              </a:tr>
              <a:tr h="563196">
                <a:tc>
                  <a:txBody>
                    <a:bodyPr/>
                    <a:lstStyle/>
                    <a:p>
                      <a:r>
                        <a:rPr lang="en-US" sz="1400" dirty="0"/>
                        <a:t>1</a:t>
                      </a:r>
                    </a:p>
                  </a:txBody>
                  <a:tcPr/>
                </a:tc>
                <a:tc>
                  <a:txBody>
                    <a:bodyPr/>
                    <a:lstStyle/>
                    <a:p>
                      <a:r>
                        <a:rPr lang="en-US" sz="1400" dirty="0"/>
                        <a:t>Budget COGS</a:t>
                      </a:r>
                    </a:p>
                  </a:txBody>
                  <a:tcPr/>
                </a:tc>
                <a:tc>
                  <a:txBody>
                    <a:bodyPr/>
                    <a:lstStyle/>
                    <a:p>
                      <a:r>
                        <a:rPr lang="en-US" sz="1400" dirty="0"/>
                        <a:t>Number of “Zeros”</a:t>
                      </a:r>
                    </a:p>
                  </a:txBody>
                  <a:tcPr/>
                </a:tc>
                <a:tc>
                  <a:txBody>
                    <a:bodyPr/>
                    <a:lstStyle/>
                    <a:p>
                      <a:r>
                        <a:rPr lang="en-US" sz="1400" dirty="0"/>
                        <a:t>82</a:t>
                      </a:r>
                    </a:p>
                  </a:txBody>
                  <a:tcPr/>
                </a:tc>
                <a:tc>
                  <a:txBody>
                    <a:bodyPr/>
                    <a:lstStyle/>
                    <a:p>
                      <a:r>
                        <a:rPr lang="en-US" sz="1400" dirty="0"/>
                        <a:t>2</a:t>
                      </a:r>
                    </a:p>
                  </a:txBody>
                  <a:tcPr/>
                </a:tc>
                <a:tc>
                  <a:txBody>
                    <a:bodyPr/>
                    <a:lstStyle/>
                    <a:p>
                      <a:r>
                        <a:rPr lang="en-US" sz="1400" dirty="0"/>
                        <a:t>Ignored in analysis</a:t>
                      </a:r>
                    </a:p>
                  </a:txBody>
                  <a:tcPr/>
                </a:tc>
                <a:extLst>
                  <a:ext uri="{0D108BD9-81ED-4DB2-BD59-A6C34878D82A}">
                    <a16:rowId xmlns:a16="http://schemas.microsoft.com/office/drawing/2014/main" val="2336448509"/>
                  </a:ext>
                </a:extLst>
              </a:tr>
              <a:tr h="563196">
                <a:tc>
                  <a:txBody>
                    <a:bodyPr/>
                    <a:lstStyle/>
                    <a:p>
                      <a:r>
                        <a:rPr lang="en-US" sz="1400" dirty="0"/>
                        <a:t>2</a:t>
                      </a:r>
                    </a:p>
                  </a:txBody>
                  <a:tcPr/>
                </a:tc>
                <a:tc>
                  <a:txBody>
                    <a:bodyPr/>
                    <a:lstStyle/>
                    <a:p>
                      <a:r>
                        <a:rPr lang="en-US" sz="1400" dirty="0"/>
                        <a:t>Budget 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of “Zeros”</a:t>
                      </a:r>
                    </a:p>
                  </a:txBody>
                  <a:tcPr/>
                </a:tc>
                <a:tc>
                  <a:txBody>
                    <a:bodyPr/>
                    <a:lstStyle/>
                    <a:p>
                      <a:r>
                        <a:rPr lang="en-US" sz="1400" dirty="0"/>
                        <a:t>24</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Ignored in analysis</a:t>
                      </a:r>
                    </a:p>
                  </a:txBody>
                  <a:tcPr/>
                </a:tc>
                <a:extLst>
                  <a:ext uri="{0D108BD9-81ED-4DB2-BD59-A6C34878D82A}">
                    <a16:rowId xmlns:a16="http://schemas.microsoft.com/office/drawing/2014/main" val="324464176"/>
                  </a:ext>
                </a:extLst>
              </a:tr>
              <a:tr h="563196">
                <a:tc>
                  <a:txBody>
                    <a:bodyPr/>
                    <a:lstStyle/>
                    <a:p>
                      <a:r>
                        <a:rPr lang="en-US" sz="1400" dirty="0"/>
                        <a:t>3</a:t>
                      </a:r>
                    </a:p>
                  </a:txBody>
                  <a:tcPr/>
                </a:tc>
                <a:tc>
                  <a:txBody>
                    <a:bodyPr/>
                    <a:lstStyle/>
                    <a:p>
                      <a:r>
                        <a:rPr lang="en-US" sz="1400" dirty="0"/>
                        <a:t>Budget Profit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of “Zeros”</a:t>
                      </a:r>
                    </a:p>
                  </a:txBody>
                  <a:tcPr/>
                </a:tc>
                <a:tc>
                  <a:txBody>
                    <a:bodyPr/>
                    <a:lstStyle/>
                    <a:p>
                      <a:r>
                        <a:rPr lang="en-US" sz="1400" dirty="0"/>
                        <a:t>152</a:t>
                      </a:r>
                    </a:p>
                  </a:txBody>
                  <a:tcPr/>
                </a:tc>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Ignored in analysis</a:t>
                      </a:r>
                    </a:p>
                  </a:txBody>
                  <a:tcPr/>
                </a:tc>
                <a:extLst>
                  <a:ext uri="{0D108BD9-81ED-4DB2-BD59-A6C34878D82A}">
                    <a16:rowId xmlns:a16="http://schemas.microsoft.com/office/drawing/2014/main" val="2309910568"/>
                  </a:ext>
                </a:extLst>
              </a:tr>
              <a:tr h="563196">
                <a:tc>
                  <a:txBody>
                    <a:bodyPr/>
                    <a:lstStyle/>
                    <a:p>
                      <a:r>
                        <a:rPr lang="en-US" sz="1400" dirty="0"/>
                        <a:t>4</a:t>
                      </a:r>
                    </a:p>
                  </a:txBody>
                  <a:tcPr/>
                </a:tc>
                <a:tc>
                  <a:txBody>
                    <a:bodyPr/>
                    <a:lstStyle/>
                    <a:p>
                      <a:r>
                        <a:rPr lang="en-US" sz="1400" dirty="0"/>
                        <a:t>Marketing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of “Zeros”</a:t>
                      </a:r>
                    </a:p>
                  </a:txBody>
                  <a:tcPr/>
                </a:tc>
                <a:tc>
                  <a:txBody>
                    <a:bodyPr/>
                    <a:lstStyle/>
                    <a:p>
                      <a:r>
                        <a:rPr lang="en-US" sz="1400" dirty="0"/>
                        <a:t>66</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Ignored in analysis</a:t>
                      </a:r>
                    </a:p>
                  </a:txBody>
                  <a:tcPr/>
                </a:tc>
                <a:extLst>
                  <a:ext uri="{0D108BD9-81ED-4DB2-BD59-A6C34878D82A}">
                    <a16:rowId xmlns:a16="http://schemas.microsoft.com/office/drawing/2014/main" val="141180053"/>
                  </a:ext>
                </a:extLst>
              </a:tr>
              <a:tr h="800332">
                <a:tc>
                  <a:txBody>
                    <a:bodyPr/>
                    <a:lstStyle/>
                    <a:p>
                      <a:r>
                        <a:rPr lang="en-US" sz="1400" dirty="0"/>
                        <a:t>5</a:t>
                      </a:r>
                    </a:p>
                  </a:txBody>
                  <a:tcPr/>
                </a:tc>
                <a:tc>
                  <a:txBody>
                    <a:bodyPr/>
                    <a:lstStyle/>
                    <a:p>
                      <a:r>
                        <a:rPr lang="en-US" sz="1400" dirty="0"/>
                        <a:t>COGS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of “Zeros”</a:t>
                      </a:r>
                    </a:p>
                  </a:txBody>
                  <a:tcPr/>
                </a:tc>
                <a:tc>
                  <a:txBody>
                    <a:bodyPr/>
                    <a:lstStyle/>
                    <a:p>
                      <a:r>
                        <a:rPr lang="en-US" sz="1400" dirty="0"/>
                        <a:t>66</a:t>
                      </a:r>
                    </a:p>
                  </a:txBody>
                  <a:tcPr/>
                </a:tc>
                <a:tc>
                  <a:txBody>
                    <a:bodyPr/>
                    <a:lstStyle/>
                    <a:p>
                      <a:r>
                        <a:rPr lang="en-US" sz="1400" dirty="0"/>
                        <a:t>2</a:t>
                      </a:r>
                    </a:p>
                  </a:txBody>
                  <a:tcPr/>
                </a:tc>
                <a:tc>
                  <a:txBody>
                    <a:bodyPr/>
                    <a:lstStyle/>
                    <a:p>
                      <a:r>
                        <a:rPr lang="en-US" sz="1400" dirty="0"/>
                        <a:t>Could not be optimized. May impact computations for Net Margin and Gross Margin</a:t>
                      </a:r>
                    </a:p>
                  </a:txBody>
                  <a:tcPr/>
                </a:tc>
                <a:extLst>
                  <a:ext uri="{0D108BD9-81ED-4DB2-BD59-A6C34878D82A}">
                    <a16:rowId xmlns:a16="http://schemas.microsoft.com/office/drawing/2014/main" val="2439703301"/>
                  </a:ext>
                </a:extLst>
              </a:tr>
              <a:tr h="800332">
                <a:tc>
                  <a:txBody>
                    <a:bodyPr/>
                    <a:lstStyle/>
                    <a:p>
                      <a:r>
                        <a:rPr lang="en-US" sz="1400" dirty="0"/>
                        <a:t>6</a:t>
                      </a:r>
                    </a:p>
                  </a:txBody>
                  <a:tcPr/>
                </a:tc>
                <a:tc>
                  <a:txBody>
                    <a:bodyPr/>
                    <a:lstStyle/>
                    <a:p>
                      <a:r>
                        <a:rPr lang="en-US" sz="1400" dirty="0"/>
                        <a:t>Profit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of “Zeros”</a:t>
                      </a:r>
                    </a:p>
                  </a:txBody>
                  <a:tcPr/>
                </a:tc>
                <a:tc>
                  <a:txBody>
                    <a:bodyPr/>
                    <a:lstStyle/>
                    <a:p>
                      <a:r>
                        <a:rPr lang="en-US" sz="1400" dirty="0"/>
                        <a:t>32</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Could not be optimized. May impact computations for Net Margin and Gross Margin</a:t>
                      </a:r>
                    </a:p>
                  </a:txBody>
                  <a:tcPr/>
                </a:tc>
                <a:extLst>
                  <a:ext uri="{0D108BD9-81ED-4DB2-BD59-A6C34878D82A}">
                    <a16:rowId xmlns:a16="http://schemas.microsoft.com/office/drawing/2014/main" val="4212560167"/>
                  </a:ext>
                </a:extLst>
              </a:tr>
              <a:tr h="563196">
                <a:tc>
                  <a:txBody>
                    <a:bodyPr/>
                    <a:lstStyle/>
                    <a:p>
                      <a:r>
                        <a:rPr lang="en-US" sz="1400" dirty="0"/>
                        <a:t>7</a:t>
                      </a:r>
                    </a:p>
                  </a:txBody>
                  <a:tcPr/>
                </a:tc>
                <a:tc>
                  <a:txBody>
                    <a:bodyPr/>
                    <a:lstStyle/>
                    <a:p>
                      <a:r>
                        <a:rPr lang="en-US" sz="1400" dirty="0"/>
                        <a:t>Inventory</a:t>
                      </a:r>
                    </a:p>
                  </a:txBody>
                  <a:tcPr/>
                </a:tc>
                <a:tc>
                  <a:txBody>
                    <a:bodyPr/>
                    <a:lstStyle/>
                    <a:p>
                      <a:r>
                        <a:rPr lang="en-US" sz="1400" dirty="0"/>
                        <a:t>Negative values</a:t>
                      </a:r>
                    </a:p>
                  </a:txBody>
                  <a:tcPr/>
                </a:tc>
                <a:tc>
                  <a:txBody>
                    <a:bodyPr/>
                    <a:lstStyle/>
                    <a:p>
                      <a:r>
                        <a:rPr lang="en-US" sz="1400" dirty="0"/>
                        <a:t>88</a:t>
                      </a:r>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Ignored in analysis</a:t>
                      </a:r>
                    </a:p>
                  </a:txBody>
                  <a:tcPr/>
                </a:tc>
                <a:extLst>
                  <a:ext uri="{0D108BD9-81ED-4DB2-BD59-A6C34878D82A}">
                    <a16:rowId xmlns:a16="http://schemas.microsoft.com/office/drawing/2014/main" val="1461230530"/>
                  </a:ext>
                </a:extLst>
              </a:tr>
              <a:tr h="668728">
                <a:tc>
                  <a:txBody>
                    <a:bodyPr/>
                    <a:lstStyle/>
                    <a:p>
                      <a:r>
                        <a:rPr lang="en-US" sz="1400" dirty="0"/>
                        <a:t>8</a:t>
                      </a:r>
                    </a:p>
                  </a:txBody>
                  <a:tcPr/>
                </a:tc>
                <a:tc>
                  <a:txBody>
                    <a:bodyPr/>
                    <a:lstStyle/>
                    <a:p>
                      <a:r>
                        <a:rPr lang="en-US" sz="1400" dirty="0"/>
                        <a:t>Date</a:t>
                      </a:r>
                    </a:p>
                  </a:txBody>
                  <a:tcPr/>
                </a:tc>
                <a:tc gridSpan="3">
                  <a:txBody>
                    <a:bodyPr/>
                    <a:lstStyle/>
                    <a:p>
                      <a:r>
                        <a:rPr lang="en-US" sz="1400" dirty="0"/>
                        <a:t>(a) Not in a date format</a:t>
                      </a:r>
                    </a:p>
                    <a:p>
                      <a:r>
                        <a:rPr lang="en-US" sz="1400" dirty="0"/>
                        <a:t>(b) The year 2012 has incomplete data on products. 2013 to 2017 were missing</a:t>
                      </a:r>
                    </a:p>
                  </a:txBody>
                  <a:tcPr/>
                </a:tc>
                <a:tc hMerge="1">
                  <a:txBody>
                    <a:bodyPr/>
                    <a:lstStyle/>
                    <a:p>
                      <a:endParaRPr lang="en-US" sz="1400" dirty="0"/>
                    </a:p>
                  </a:txBody>
                  <a:tcPr/>
                </a:tc>
                <a:tc hMerge="1">
                  <a:txBody>
                    <a:bodyPr/>
                    <a:lstStyle/>
                    <a:p>
                      <a:endParaRPr lang="en-US" sz="1400" dirty="0"/>
                    </a:p>
                  </a:txBody>
                  <a:tcPr/>
                </a:tc>
                <a:tc>
                  <a:txBody>
                    <a:bodyPr/>
                    <a:lstStyle/>
                    <a:p>
                      <a:r>
                        <a:rPr lang="en-US" sz="1400" dirty="0"/>
                        <a:t>(a) Transformed to date format using Tableau.</a:t>
                      </a:r>
                    </a:p>
                    <a:p>
                      <a:r>
                        <a:rPr lang="en-US" sz="1400" dirty="0"/>
                        <a:t>(b) 2012 was ignored in analysis</a:t>
                      </a:r>
                    </a:p>
                  </a:txBody>
                  <a:tcPr/>
                </a:tc>
                <a:extLst>
                  <a:ext uri="{0D108BD9-81ED-4DB2-BD59-A6C34878D82A}">
                    <a16:rowId xmlns:a16="http://schemas.microsoft.com/office/drawing/2014/main" val="221634470"/>
                  </a:ext>
                </a:extLst>
              </a:tr>
            </a:tbl>
          </a:graphicData>
        </a:graphic>
      </p:graphicFrame>
      <p:graphicFrame>
        <p:nvGraphicFramePr>
          <p:cNvPr id="6" name="Table 5">
            <a:extLst>
              <a:ext uri="{FF2B5EF4-FFF2-40B4-BE49-F238E27FC236}">
                <a16:creationId xmlns:a16="http://schemas.microsoft.com/office/drawing/2014/main" id="{86AD5A22-CEAA-B909-F168-722E9C63F300}"/>
              </a:ext>
            </a:extLst>
          </p:cNvPr>
          <p:cNvGraphicFramePr>
            <a:graphicFrameLocks noGrp="1"/>
          </p:cNvGraphicFramePr>
          <p:nvPr>
            <p:extLst>
              <p:ext uri="{D42A27DB-BD31-4B8C-83A1-F6EECF244321}">
                <p14:modId xmlns:p14="http://schemas.microsoft.com/office/powerpoint/2010/main" val="1622093352"/>
              </p:ext>
            </p:extLst>
          </p:nvPr>
        </p:nvGraphicFramePr>
        <p:xfrm>
          <a:off x="150454" y="4934309"/>
          <a:ext cx="3994030" cy="1737360"/>
        </p:xfrm>
        <a:graphic>
          <a:graphicData uri="http://schemas.openxmlformats.org/drawingml/2006/table">
            <a:tbl>
              <a:tblPr/>
              <a:tblGrid>
                <a:gridCol w="3994030">
                  <a:extLst>
                    <a:ext uri="{9D8B030D-6E8A-4147-A177-3AD203B41FA5}">
                      <a16:colId xmlns:a16="http://schemas.microsoft.com/office/drawing/2014/main" val="3110801349"/>
                    </a:ext>
                  </a:extLst>
                </a:gridCol>
              </a:tblGrid>
              <a:tr h="1655180">
                <a:tc>
                  <a:txBody>
                    <a:bodyPr/>
                    <a:lstStyle/>
                    <a:p>
                      <a:pPr algn="ctr"/>
                      <a:r>
                        <a:rPr lang="en-US" b="1" dirty="0">
                          <a:solidFill>
                            <a:srgbClr val="002060"/>
                          </a:solidFill>
                        </a:rPr>
                        <a:t>There are 4248 rows and 20 columns in the dataset. The dataset gives insights into sales and profits across all provinces and territories in Canada. It covers sales activities for 2012, 2018, and 2019. Total of 102 stores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00772915"/>
                  </a:ext>
                </a:extLst>
              </a:tr>
            </a:tbl>
          </a:graphicData>
        </a:graphic>
      </p:graphicFrame>
    </p:spTree>
    <p:extLst>
      <p:ext uri="{BB962C8B-B14F-4D97-AF65-F5344CB8AC3E}">
        <p14:creationId xmlns:p14="http://schemas.microsoft.com/office/powerpoint/2010/main" val="389683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6050-4848-60E4-08F6-B81D03D0F21D}"/>
              </a:ext>
            </a:extLst>
          </p:cNvPr>
          <p:cNvSpPr>
            <a:spLocks noGrp="1"/>
          </p:cNvSpPr>
          <p:nvPr>
            <p:ph type="title"/>
          </p:nvPr>
        </p:nvSpPr>
        <p:spPr>
          <a:xfrm>
            <a:off x="254124" y="113847"/>
            <a:ext cx="3035710" cy="786580"/>
          </a:xfrm>
        </p:spPr>
        <p:txBody>
          <a:bodyPr>
            <a:normAutofit fontScale="90000"/>
          </a:bodyPr>
          <a:lstStyle/>
          <a:p>
            <a:pPr algn="ctr"/>
            <a:r>
              <a:rPr lang="en-US" b="1" dirty="0">
                <a:solidFill>
                  <a:srgbClr val="002060"/>
                </a:solidFill>
                <a:effectLst>
                  <a:outerShdw blurRad="38100" dist="38100" dir="2700000" algn="tl">
                    <a:srgbClr val="000000">
                      <a:alpha val="43137"/>
                    </a:srgbClr>
                  </a:outerShdw>
                </a:effectLst>
              </a:rPr>
              <a:t>Ice Breaker</a:t>
            </a:r>
            <a:br>
              <a:rPr lang="en-US" b="1" dirty="0">
                <a:solidFill>
                  <a:srgbClr val="002060"/>
                </a:solidFill>
                <a:effectLst>
                  <a:outerShdw blurRad="38100" dist="38100" dir="2700000" algn="tl">
                    <a:srgbClr val="000000">
                      <a:alpha val="43137"/>
                    </a:srgbClr>
                  </a:outerShdw>
                </a:effectLst>
              </a:rPr>
            </a:br>
            <a:endParaRPr lang="en-US" b="1" dirty="0">
              <a:solidFill>
                <a:srgbClr val="002060"/>
              </a:solidFill>
              <a:effectLst>
                <a:outerShdw blurRad="38100" dist="38100" dir="2700000" algn="tl">
                  <a:srgbClr val="000000">
                    <a:alpha val="43137"/>
                  </a:srgbClr>
                </a:outerShdw>
              </a:effectLst>
            </a:endParaRPr>
          </a:p>
        </p:txBody>
      </p:sp>
      <p:sp>
        <p:nvSpPr>
          <p:cNvPr id="6" name="Arrow: Down 5">
            <a:extLst>
              <a:ext uri="{FF2B5EF4-FFF2-40B4-BE49-F238E27FC236}">
                <a16:creationId xmlns:a16="http://schemas.microsoft.com/office/drawing/2014/main" id="{40BA1B7A-D841-F6EE-4200-217048C62256}"/>
              </a:ext>
            </a:extLst>
          </p:cNvPr>
          <p:cNvSpPr/>
          <p:nvPr/>
        </p:nvSpPr>
        <p:spPr>
          <a:xfrm rot="3372023">
            <a:off x="3129914" y="1312867"/>
            <a:ext cx="319840" cy="2436831"/>
          </a:xfrm>
          <a:prstGeom prst="downArrow">
            <a:avLst/>
          </a:prstGeom>
          <a:solidFill>
            <a:schemeClr val="accent1"/>
          </a:solidFill>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1</a:t>
            </a:r>
          </a:p>
        </p:txBody>
      </p:sp>
      <p:sp>
        <p:nvSpPr>
          <p:cNvPr id="7" name="Content Placeholder 2">
            <a:extLst>
              <a:ext uri="{FF2B5EF4-FFF2-40B4-BE49-F238E27FC236}">
                <a16:creationId xmlns:a16="http://schemas.microsoft.com/office/drawing/2014/main" id="{AD40954E-9EBC-AE3C-0C07-68613B150F90}"/>
              </a:ext>
            </a:extLst>
          </p:cNvPr>
          <p:cNvSpPr txBox="1">
            <a:spLocks/>
          </p:cNvSpPr>
          <p:nvPr/>
        </p:nvSpPr>
        <p:spPr>
          <a:xfrm>
            <a:off x="1575621" y="3277888"/>
            <a:ext cx="1917291" cy="636555"/>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700" b="1" dirty="0"/>
              <a:t>Employee</a:t>
            </a:r>
          </a:p>
        </p:txBody>
      </p:sp>
      <p:sp>
        <p:nvSpPr>
          <p:cNvPr id="8" name="Arrow: Down 7">
            <a:extLst>
              <a:ext uri="{FF2B5EF4-FFF2-40B4-BE49-F238E27FC236}">
                <a16:creationId xmlns:a16="http://schemas.microsoft.com/office/drawing/2014/main" id="{23397482-1FC2-623F-ED52-1775DD833D3B}"/>
              </a:ext>
            </a:extLst>
          </p:cNvPr>
          <p:cNvSpPr/>
          <p:nvPr/>
        </p:nvSpPr>
        <p:spPr>
          <a:xfrm rot="18561796">
            <a:off x="7431230" y="1513891"/>
            <a:ext cx="319840" cy="2034787"/>
          </a:xfrm>
          <a:prstGeom prst="downArrow">
            <a:avLst/>
          </a:prstGeom>
          <a:ln>
            <a:noFill/>
          </a:ln>
          <a:effectLst>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2</a:t>
            </a:r>
          </a:p>
        </p:txBody>
      </p:sp>
      <p:sp>
        <p:nvSpPr>
          <p:cNvPr id="9" name="Content Placeholder 2">
            <a:extLst>
              <a:ext uri="{FF2B5EF4-FFF2-40B4-BE49-F238E27FC236}">
                <a16:creationId xmlns:a16="http://schemas.microsoft.com/office/drawing/2014/main" id="{F5ADD6CD-CB32-E0C5-8555-26B75EDA50A1}"/>
              </a:ext>
            </a:extLst>
          </p:cNvPr>
          <p:cNvSpPr txBox="1">
            <a:spLocks/>
          </p:cNvSpPr>
          <p:nvPr/>
        </p:nvSpPr>
        <p:spPr>
          <a:xfrm>
            <a:off x="7334867" y="3301569"/>
            <a:ext cx="2005779" cy="471217"/>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t>Shareholders</a:t>
            </a:r>
            <a:endParaRPr lang="en-US" sz="1000" b="1" dirty="0"/>
          </a:p>
        </p:txBody>
      </p:sp>
      <p:sp>
        <p:nvSpPr>
          <p:cNvPr id="10" name="Arrow: Down 9">
            <a:extLst>
              <a:ext uri="{FF2B5EF4-FFF2-40B4-BE49-F238E27FC236}">
                <a16:creationId xmlns:a16="http://schemas.microsoft.com/office/drawing/2014/main" id="{9C7FB502-4FC0-7E64-CAA6-3D0B1AFA1431}"/>
              </a:ext>
            </a:extLst>
          </p:cNvPr>
          <p:cNvSpPr/>
          <p:nvPr/>
        </p:nvSpPr>
        <p:spPr>
          <a:xfrm>
            <a:off x="5240304" y="1847839"/>
            <a:ext cx="319840" cy="816703"/>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3</a:t>
            </a:r>
          </a:p>
        </p:txBody>
      </p:sp>
      <p:sp>
        <p:nvSpPr>
          <p:cNvPr id="11" name="Content Placeholder 2">
            <a:extLst>
              <a:ext uri="{FF2B5EF4-FFF2-40B4-BE49-F238E27FC236}">
                <a16:creationId xmlns:a16="http://schemas.microsoft.com/office/drawing/2014/main" id="{7FFF779F-4ED5-5B22-7057-32AE4C0D2951}"/>
              </a:ext>
            </a:extLst>
          </p:cNvPr>
          <p:cNvSpPr txBox="1">
            <a:spLocks/>
          </p:cNvSpPr>
          <p:nvPr/>
        </p:nvSpPr>
        <p:spPr>
          <a:xfrm>
            <a:off x="3687097" y="2776790"/>
            <a:ext cx="3372464" cy="972968"/>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3200" b="1" dirty="0">
                <a:solidFill>
                  <a:schemeClr val="bg1"/>
                </a:solidFill>
                <a:effectLst>
                  <a:outerShdw blurRad="38100" dist="38100" dir="2700000" algn="tl">
                    <a:srgbClr val="000000">
                      <a:alpha val="43137"/>
                    </a:srgbClr>
                  </a:outerShdw>
                </a:effectLst>
              </a:rPr>
              <a:t>Top Executive &amp;</a:t>
            </a:r>
          </a:p>
          <a:p>
            <a:pPr marL="0" indent="0" algn="ctr">
              <a:lnSpc>
                <a:spcPct val="120000"/>
              </a:lnSpc>
              <a:buFont typeface="Arial" panose="020B0604020202020204" pitchFamily="34" charset="0"/>
              <a:buNone/>
            </a:pPr>
            <a:r>
              <a:rPr lang="en-US" sz="3200" b="1" dirty="0">
                <a:solidFill>
                  <a:schemeClr val="bg1"/>
                </a:solidFill>
                <a:effectLst>
                  <a:outerShdw blurRad="38100" dist="38100" dir="2700000" algn="tl">
                    <a:srgbClr val="000000">
                      <a:alpha val="43137"/>
                    </a:srgbClr>
                  </a:outerShdw>
                </a:effectLst>
              </a:rPr>
              <a:t>Senior Management</a:t>
            </a:r>
            <a:endParaRPr lang="en-US" sz="1000" b="1" dirty="0">
              <a:solidFill>
                <a:schemeClr val="bg1"/>
              </a:solidFill>
              <a:effectLst>
                <a:outerShdw blurRad="38100" dist="38100" dir="2700000" algn="tl">
                  <a:srgbClr val="000000">
                    <a:alpha val="43137"/>
                  </a:srgbClr>
                </a:outerShdw>
              </a:effectLst>
            </a:endParaRPr>
          </a:p>
        </p:txBody>
      </p:sp>
      <p:sp>
        <p:nvSpPr>
          <p:cNvPr id="12" name="Arrow: Down 11">
            <a:extLst>
              <a:ext uri="{FF2B5EF4-FFF2-40B4-BE49-F238E27FC236}">
                <a16:creationId xmlns:a16="http://schemas.microsoft.com/office/drawing/2014/main" id="{7E6B2B52-F71B-4AB1-E852-0F5AFD76B680}"/>
              </a:ext>
            </a:extLst>
          </p:cNvPr>
          <p:cNvSpPr/>
          <p:nvPr/>
        </p:nvSpPr>
        <p:spPr>
          <a:xfrm>
            <a:off x="2188383" y="3914443"/>
            <a:ext cx="319840" cy="1049056"/>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352CE780-56BE-C643-6C9B-04DB445F038C}"/>
              </a:ext>
            </a:extLst>
          </p:cNvPr>
          <p:cNvSpPr/>
          <p:nvPr/>
        </p:nvSpPr>
        <p:spPr>
          <a:xfrm>
            <a:off x="8151152" y="3793374"/>
            <a:ext cx="319840" cy="1049056"/>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74CD95C9-AA38-08DF-F3FD-32F1CCD8A8A4}"/>
              </a:ext>
            </a:extLst>
          </p:cNvPr>
          <p:cNvSpPr/>
          <p:nvPr/>
        </p:nvSpPr>
        <p:spPr>
          <a:xfrm>
            <a:off x="5244063" y="3635133"/>
            <a:ext cx="319840" cy="1049056"/>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AF0BD19C-9657-E879-461C-59F7E7DC4F45}"/>
              </a:ext>
            </a:extLst>
          </p:cNvPr>
          <p:cNvSpPr txBox="1">
            <a:spLocks/>
          </p:cNvSpPr>
          <p:nvPr/>
        </p:nvSpPr>
        <p:spPr>
          <a:xfrm>
            <a:off x="1142528" y="5036174"/>
            <a:ext cx="2202901" cy="636555"/>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700" b="1" dirty="0"/>
              <a:t>Salaries/Wages</a:t>
            </a:r>
          </a:p>
        </p:txBody>
      </p:sp>
      <p:sp>
        <p:nvSpPr>
          <p:cNvPr id="16" name="Content Placeholder 2">
            <a:extLst>
              <a:ext uri="{FF2B5EF4-FFF2-40B4-BE49-F238E27FC236}">
                <a16:creationId xmlns:a16="http://schemas.microsoft.com/office/drawing/2014/main" id="{202BE3AA-BBE0-AD26-22D4-D42999E392C0}"/>
              </a:ext>
            </a:extLst>
          </p:cNvPr>
          <p:cNvSpPr txBox="1">
            <a:spLocks/>
          </p:cNvSpPr>
          <p:nvPr/>
        </p:nvSpPr>
        <p:spPr>
          <a:xfrm>
            <a:off x="7375797" y="4939081"/>
            <a:ext cx="2202901" cy="636555"/>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700" b="1" dirty="0"/>
              <a:t>Dividend</a:t>
            </a:r>
          </a:p>
        </p:txBody>
      </p:sp>
      <p:sp>
        <p:nvSpPr>
          <p:cNvPr id="17" name="Content Placeholder 2">
            <a:extLst>
              <a:ext uri="{FF2B5EF4-FFF2-40B4-BE49-F238E27FC236}">
                <a16:creationId xmlns:a16="http://schemas.microsoft.com/office/drawing/2014/main" id="{160C5726-EF0D-408A-B341-DE8EA4386F16}"/>
              </a:ext>
            </a:extLst>
          </p:cNvPr>
          <p:cNvSpPr txBox="1">
            <a:spLocks/>
          </p:cNvSpPr>
          <p:nvPr/>
        </p:nvSpPr>
        <p:spPr>
          <a:xfrm>
            <a:off x="3958191" y="4684189"/>
            <a:ext cx="3632312" cy="471217"/>
          </a:xfrm>
          <a:prstGeom prst="rect">
            <a:avLst/>
          </a:prstGeom>
          <a:solidFill>
            <a:schemeClr val="accent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700" b="1" dirty="0">
                <a:solidFill>
                  <a:schemeClr val="bg1"/>
                </a:solidFill>
                <a:effectLst>
                  <a:outerShdw blurRad="38100" dist="38100" dir="2700000" algn="tl">
                    <a:srgbClr val="000000">
                      <a:alpha val="43137"/>
                    </a:srgbClr>
                  </a:outerShdw>
                </a:effectLst>
              </a:rPr>
              <a:t>Bonus/Salaries/Dividend</a:t>
            </a:r>
          </a:p>
        </p:txBody>
      </p:sp>
      <p:sp>
        <p:nvSpPr>
          <p:cNvPr id="3" name="Content Placeholder 2">
            <a:extLst>
              <a:ext uri="{FF2B5EF4-FFF2-40B4-BE49-F238E27FC236}">
                <a16:creationId xmlns:a16="http://schemas.microsoft.com/office/drawing/2014/main" id="{19EDE7FE-9365-F5F9-3FD8-48B03D68975E}"/>
              </a:ext>
            </a:extLst>
          </p:cNvPr>
          <p:cNvSpPr>
            <a:spLocks noGrp="1"/>
          </p:cNvSpPr>
          <p:nvPr>
            <p:ph idx="1"/>
          </p:nvPr>
        </p:nvSpPr>
        <p:spPr>
          <a:xfrm>
            <a:off x="2802195" y="766915"/>
            <a:ext cx="5515898" cy="1189704"/>
          </a:xfr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20000"/>
          </a:bodyPr>
          <a:lstStyle/>
          <a:p>
            <a:pPr marL="0" indent="0" algn="ctr">
              <a:buNone/>
            </a:pPr>
            <a:r>
              <a:rPr lang="en-US" sz="7700" b="1" dirty="0">
                <a:solidFill>
                  <a:schemeClr val="bg1"/>
                </a:solidFill>
                <a:effectLst>
                  <a:outerShdw blurRad="38100" dist="38100" dir="2700000" algn="tl">
                    <a:srgbClr val="000000">
                      <a:alpha val="43137"/>
                    </a:srgbClr>
                  </a:outerShdw>
                </a:effectLst>
              </a:rPr>
              <a:t>Profit!</a:t>
            </a:r>
          </a:p>
          <a:p>
            <a:pPr marL="0" indent="0" algn="ctr">
              <a:buNone/>
            </a:pPr>
            <a:r>
              <a:rPr lang="en-US" b="1" dirty="0">
                <a:solidFill>
                  <a:schemeClr val="bg1"/>
                </a:solidFill>
                <a:effectLst>
                  <a:outerShdw blurRad="38100" dist="38100" dir="2700000" algn="tl">
                    <a:srgbClr val="000000">
                      <a:alpha val="43137"/>
                    </a:srgbClr>
                  </a:outerShdw>
                </a:effectLst>
              </a:rPr>
              <a:t>What does this mean</a:t>
            </a:r>
          </a:p>
        </p:txBody>
      </p:sp>
    </p:spTree>
    <p:extLst>
      <p:ext uri="{BB962C8B-B14F-4D97-AF65-F5344CB8AC3E}">
        <p14:creationId xmlns:p14="http://schemas.microsoft.com/office/powerpoint/2010/main" val="24085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5" grpId="0" animBg="1"/>
      <p:bldP spid="16" grpId="0" animBg="1"/>
      <p:bldP spid="17"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C857-42FD-7A31-8CA2-1B169A45F17E}"/>
              </a:ext>
            </a:extLst>
          </p:cNvPr>
          <p:cNvSpPr>
            <a:spLocks noGrp="1"/>
          </p:cNvSpPr>
          <p:nvPr>
            <p:ph type="title"/>
          </p:nvPr>
        </p:nvSpPr>
        <p:spPr>
          <a:xfrm>
            <a:off x="838200" y="171162"/>
            <a:ext cx="10515600" cy="493856"/>
          </a:xfrm>
        </p:spPr>
        <p:txBody>
          <a:bodyPr>
            <a:normAutofit/>
          </a:bodyPr>
          <a:lstStyle/>
          <a:p>
            <a:r>
              <a:rPr lang="en-US" sz="2000" b="1" dirty="0">
                <a:solidFill>
                  <a:srgbClr val="5500FF"/>
                </a:solidFill>
                <a:effectLst/>
                <a:latin typeface="Comic Sans MS" panose="030F0702030302020204" pitchFamily="66" charset="0"/>
              </a:rPr>
              <a:t>EXECUTIVE SUMMARY: COFFEE CUP SALES ANALYSIS FOR 2018 AND 2019</a:t>
            </a:r>
            <a:endParaRPr lang="en-US" sz="2000" dirty="0"/>
          </a:p>
        </p:txBody>
      </p:sp>
      <p:pic>
        <p:nvPicPr>
          <p:cNvPr id="14" name="Content Placeholder 13">
            <a:extLst>
              <a:ext uri="{FF2B5EF4-FFF2-40B4-BE49-F238E27FC236}">
                <a16:creationId xmlns:a16="http://schemas.microsoft.com/office/drawing/2014/main" id="{CAC2B338-1DA2-B02D-C563-F63A7F3570D5}"/>
              </a:ext>
            </a:extLst>
          </p:cNvPr>
          <p:cNvPicPr>
            <a:picLocks noGrp="1" noChangeAspect="1"/>
          </p:cNvPicPr>
          <p:nvPr>
            <p:ph idx="1"/>
          </p:nvPr>
        </p:nvPicPr>
        <p:blipFill>
          <a:blip r:embed="rId2"/>
          <a:stretch>
            <a:fillRect/>
          </a:stretch>
        </p:blipFill>
        <p:spPr>
          <a:xfrm>
            <a:off x="129309" y="665018"/>
            <a:ext cx="11951855" cy="6086763"/>
          </a:xfrm>
        </p:spPr>
      </p:pic>
    </p:spTree>
    <p:extLst>
      <p:ext uri="{BB962C8B-B14F-4D97-AF65-F5344CB8AC3E}">
        <p14:creationId xmlns:p14="http://schemas.microsoft.com/office/powerpoint/2010/main" val="130128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AF22-5AA9-9F9B-C697-393E1A68A2E2}"/>
              </a:ext>
            </a:extLst>
          </p:cNvPr>
          <p:cNvSpPr>
            <a:spLocks noGrp="1"/>
          </p:cNvSpPr>
          <p:nvPr>
            <p:ph type="title"/>
          </p:nvPr>
        </p:nvSpPr>
        <p:spPr>
          <a:xfrm>
            <a:off x="767586" y="77639"/>
            <a:ext cx="10515600" cy="638353"/>
          </a:xfrm>
        </p:spPr>
        <p:txBody>
          <a:bodyPr>
            <a:normAutofit/>
          </a:bodyPr>
          <a:lstStyle/>
          <a:p>
            <a:pPr algn="ctr"/>
            <a:r>
              <a:rPr lang="en-US" sz="2400" b="1" dirty="0">
                <a:solidFill>
                  <a:srgbClr val="5500FF"/>
                </a:solidFill>
                <a:effectLst/>
                <a:latin typeface="Comic Sans MS" panose="030F0702030302020204" pitchFamily="66" charset="0"/>
              </a:rPr>
              <a:t>Trend Analysis of Profit from 2018 to 2019</a:t>
            </a:r>
            <a:endParaRPr lang="en-US" sz="5400" dirty="0"/>
          </a:p>
        </p:txBody>
      </p:sp>
      <p:pic>
        <p:nvPicPr>
          <p:cNvPr id="5" name="Content Placeholder 4">
            <a:extLst>
              <a:ext uri="{FF2B5EF4-FFF2-40B4-BE49-F238E27FC236}">
                <a16:creationId xmlns:a16="http://schemas.microsoft.com/office/drawing/2014/main" id="{D78F6B73-8C27-ED12-7E67-BEFEC4C1BAB1}"/>
              </a:ext>
            </a:extLst>
          </p:cNvPr>
          <p:cNvPicPr>
            <a:picLocks noGrp="1" noChangeAspect="1"/>
          </p:cNvPicPr>
          <p:nvPr>
            <p:ph idx="1"/>
          </p:nvPr>
        </p:nvPicPr>
        <p:blipFill>
          <a:blip r:embed="rId2"/>
          <a:stretch>
            <a:fillRect/>
          </a:stretch>
        </p:blipFill>
        <p:spPr>
          <a:xfrm>
            <a:off x="33736" y="715992"/>
            <a:ext cx="11983301" cy="6064369"/>
          </a:xfrm>
        </p:spPr>
      </p:pic>
    </p:spTree>
    <p:extLst>
      <p:ext uri="{BB962C8B-B14F-4D97-AF65-F5344CB8AC3E}">
        <p14:creationId xmlns:p14="http://schemas.microsoft.com/office/powerpoint/2010/main" val="324589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BD28-AF4D-3B56-3379-9E9A666B86E3}"/>
              </a:ext>
            </a:extLst>
          </p:cNvPr>
          <p:cNvSpPr>
            <a:spLocks noGrp="1"/>
          </p:cNvSpPr>
          <p:nvPr>
            <p:ph type="title"/>
          </p:nvPr>
        </p:nvSpPr>
        <p:spPr>
          <a:xfrm>
            <a:off x="838200" y="365126"/>
            <a:ext cx="10515600" cy="523396"/>
          </a:xfrm>
        </p:spPr>
        <p:txBody>
          <a:bodyPr>
            <a:normAutofit/>
          </a:bodyPr>
          <a:lstStyle/>
          <a:p>
            <a:pPr algn="ctr"/>
            <a:r>
              <a:rPr lang="en-US" sz="2800" b="1" dirty="0">
                <a:solidFill>
                  <a:srgbClr val="5500FF"/>
                </a:solidFill>
                <a:effectLst/>
                <a:latin typeface="Comic Sans MS" panose="030F0702030302020204" pitchFamily="66" charset="0"/>
              </a:rPr>
              <a:t>Profit Performance By Cities</a:t>
            </a:r>
            <a:endParaRPr lang="en-US" sz="6000" dirty="0"/>
          </a:p>
        </p:txBody>
      </p:sp>
      <p:sp>
        <p:nvSpPr>
          <p:cNvPr id="4" name="Content Placeholder 3">
            <a:extLst>
              <a:ext uri="{FF2B5EF4-FFF2-40B4-BE49-F238E27FC236}">
                <a16:creationId xmlns:a16="http://schemas.microsoft.com/office/drawing/2014/main" id="{E29429B1-712E-FC7D-4893-F6ECD1A1D300}"/>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B1EA6A51-65F6-298C-3281-C5D73E999DF2}"/>
              </a:ext>
            </a:extLst>
          </p:cNvPr>
          <p:cNvPicPr>
            <a:picLocks noChangeAspect="1"/>
          </p:cNvPicPr>
          <p:nvPr/>
        </p:nvPicPr>
        <p:blipFill>
          <a:blip r:embed="rId2"/>
          <a:stretch>
            <a:fillRect/>
          </a:stretch>
        </p:blipFill>
        <p:spPr>
          <a:xfrm>
            <a:off x="94891" y="186059"/>
            <a:ext cx="11982090" cy="6485882"/>
          </a:xfrm>
          <a:prstGeom prst="rect">
            <a:avLst/>
          </a:prstGeom>
        </p:spPr>
      </p:pic>
    </p:spTree>
    <p:extLst>
      <p:ext uri="{BB962C8B-B14F-4D97-AF65-F5344CB8AC3E}">
        <p14:creationId xmlns:p14="http://schemas.microsoft.com/office/powerpoint/2010/main" val="43485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0FB3-4B30-40EF-C453-BF2C2572571B}"/>
              </a:ext>
            </a:extLst>
          </p:cNvPr>
          <p:cNvSpPr>
            <a:spLocks noGrp="1"/>
          </p:cNvSpPr>
          <p:nvPr>
            <p:ph type="title"/>
          </p:nvPr>
        </p:nvSpPr>
        <p:spPr>
          <a:xfrm>
            <a:off x="838200" y="261609"/>
            <a:ext cx="10515600" cy="454383"/>
          </a:xfrm>
        </p:spPr>
        <p:txBody>
          <a:bodyPr>
            <a:normAutofit fontScale="90000"/>
          </a:bodyPr>
          <a:lstStyle/>
          <a:p>
            <a:pPr algn="ctr"/>
            <a:r>
              <a:rPr lang="en-US" sz="2800" b="1" dirty="0">
                <a:solidFill>
                  <a:srgbClr val="5500FF"/>
                </a:solidFill>
                <a:effectLst/>
                <a:latin typeface="Comic Sans MS" panose="030F0702030302020204" pitchFamily="66" charset="0"/>
              </a:rPr>
              <a:t>2018 &amp; 2019 Sales and Profit Analysis</a:t>
            </a:r>
            <a:endParaRPr lang="en-US" sz="6000" dirty="0"/>
          </a:p>
        </p:txBody>
      </p:sp>
      <p:pic>
        <p:nvPicPr>
          <p:cNvPr id="5" name="Content Placeholder 4">
            <a:extLst>
              <a:ext uri="{FF2B5EF4-FFF2-40B4-BE49-F238E27FC236}">
                <a16:creationId xmlns:a16="http://schemas.microsoft.com/office/drawing/2014/main" id="{ABB8CC1C-0FC8-16E2-7D6B-459E3A1BA632}"/>
              </a:ext>
            </a:extLst>
          </p:cNvPr>
          <p:cNvPicPr>
            <a:picLocks noGrp="1" noChangeAspect="1"/>
          </p:cNvPicPr>
          <p:nvPr>
            <p:ph idx="1"/>
          </p:nvPr>
        </p:nvPicPr>
        <p:blipFill>
          <a:blip r:embed="rId2"/>
          <a:stretch>
            <a:fillRect/>
          </a:stretch>
        </p:blipFill>
        <p:spPr>
          <a:xfrm>
            <a:off x="172528" y="854016"/>
            <a:ext cx="11809563" cy="5840082"/>
          </a:xfrm>
        </p:spPr>
      </p:pic>
    </p:spTree>
    <p:extLst>
      <p:ext uri="{BB962C8B-B14F-4D97-AF65-F5344CB8AC3E}">
        <p14:creationId xmlns:p14="http://schemas.microsoft.com/office/powerpoint/2010/main" val="310117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4FF67-7896-DF40-0AEE-B32A22E935A9}"/>
              </a:ext>
            </a:extLst>
          </p:cNvPr>
          <p:cNvSpPr>
            <a:spLocks noGrp="1"/>
          </p:cNvSpPr>
          <p:nvPr>
            <p:ph type="title"/>
          </p:nvPr>
        </p:nvSpPr>
        <p:spPr>
          <a:xfrm>
            <a:off x="1371599" y="5510253"/>
            <a:ext cx="9895951" cy="1033669"/>
          </a:xfrm>
        </p:spPr>
        <p:txBody>
          <a:bodyPr>
            <a:normAutofit/>
          </a:bodyPr>
          <a:lstStyle/>
          <a:p>
            <a:pPr algn="ctr"/>
            <a:r>
              <a:rPr lang="en-US" sz="4000" b="1" dirty="0">
                <a:solidFill>
                  <a:srgbClr val="FFFFFF"/>
                </a:solidFill>
              </a:rPr>
              <a:t>Gross Margin – Top 5 Stores</a:t>
            </a:r>
          </a:p>
        </p:txBody>
      </p:sp>
      <p:sp>
        <p:nvSpPr>
          <p:cNvPr id="9" name="Content Placeholder 8">
            <a:extLst>
              <a:ext uri="{FF2B5EF4-FFF2-40B4-BE49-F238E27FC236}">
                <a16:creationId xmlns:a16="http://schemas.microsoft.com/office/drawing/2014/main" id="{5BB9ABF8-D32C-CA01-E905-EBE514361F46}"/>
              </a:ext>
            </a:extLst>
          </p:cNvPr>
          <p:cNvSpPr>
            <a:spLocks noGrp="1"/>
          </p:cNvSpPr>
          <p:nvPr>
            <p:ph idx="1"/>
          </p:nvPr>
        </p:nvSpPr>
        <p:spPr>
          <a:xfrm>
            <a:off x="1926251" y="4328154"/>
            <a:ext cx="8332826" cy="815290"/>
          </a:xfrm>
        </p:spPr>
        <p:txBody>
          <a:bodyPr anchor="ctr">
            <a:normAutofit/>
          </a:bodyPr>
          <a:lstStyle/>
          <a:p>
            <a:pPr marL="0" indent="0" algn="ctr">
              <a:buNone/>
            </a:pPr>
            <a:r>
              <a:rPr lang="en-US" b="1" dirty="0"/>
              <a:t>Store #6200 leads with $21,376</a:t>
            </a:r>
          </a:p>
        </p:txBody>
      </p:sp>
      <p:pic>
        <p:nvPicPr>
          <p:cNvPr id="7" name="Picture 6">
            <a:extLst>
              <a:ext uri="{FF2B5EF4-FFF2-40B4-BE49-F238E27FC236}">
                <a16:creationId xmlns:a16="http://schemas.microsoft.com/office/drawing/2014/main" id="{1A84BBBB-3A58-43CD-141C-B5CB21EAADCB}"/>
              </a:ext>
            </a:extLst>
          </p:cNvPr>
          <p:cNvPicPr>
            <a:picLocks noChangeAspect="1"/>
          </p:cNvPicPr>
          <p:nvPr/>
        </p:nvPicPr>
        <p:blipFill>
          <a:blip r:embed="rId2"/>
          <a:stretch>
            <a:fillRect/>
          </a:stretch>
        </p:blipFill>
        <p:spPr>
          <a:xfrm>
            <a:off x="0" y="314078"/>
            <a:ext cx="12192000" cy="4006232"/>
          </a:xfrm>
          <a:prstGeom prst="rect">
            <a:avLst/>
          </a:prstGeom>
        </p:spPr>
      </p:pic>
    </p:spTree>
    <p:extLst>
      <p:ext uri="{BB962C8B-B14F-4D97-AF65-F5344CB8AC3E}">
        <p14:creationId xmlns:p14="http://schemas.microsoft.com/office/powerpoint/2010/main" val="381740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746</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Comic Sans MS</vt:lpstr>
      <vt:lpstr>Office Theme</vt:lpstr>
      <vt:lpstr>Coffee Cup Sales Analysis for 2018 and 2019</vt:lpstr>
      <vt:lpstr>Table of Content</vt:lpstr>
      <vt:lpstr>Data Cleaning </vt:lpstr>
      <vt:lpstr>Ice Breaker </vt:lpstr>
      <vt:lpstr>EXECUTIVE SUMMARY: COFFEE CUP SALES ANALYSIS FOR 2018 AND 2019</vt:lpstr>
      <vt:lpstr>Trend Analysis of Profit from 2018 to 2019</vt:lpstr>
      <vt:lpstr>Profit Performance By Cities</vt:lpstr>
      <vt:lpstr>2018 &amp; 2019 Sales and Profit Analysis</vt:lpstr>
      <vt:lpstr>Gross Margin – Top 5 Stores</vt:lpstr>
      <vt:lpstr>Gross Profit – Top 5 Stores</vt:lpstr>
      <vt:lpstr>Net Margin – Top 5 Stores</vt:lpstr>
      <vt:lpstr>Poor Performing Stores</vt:lpstr>
      <vt:lpstr>Recommendations</vt:lpstr>
      <vt:lpstr>Business Questions I – What Data Could Answer</vt:lpstr>
      <vt:lpstr>Business Question II – What Data Could Not Answer</vt:lpstr>
      <vt:lpstr>Strategy 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Osahon Ize-Iyamu</dc:creator>
  <cp:lastModifiedBy>Osahon Ize-Iyamu</cp:lastModifiedBy>
  <cp:revision>3</cp:revision>
  <dcterms:created xsi:type="dcterms:W3CDTF">2022-12-02T00:56:59Z</dcterms:created>
  <dcterms:modified xsi:type="dcterms:W3CDTF">2023-01-29T12:54:59Z</dcterms:modified>
</cp:coreProperties>
</file>