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Canva Sans Bold" charset="1" panose="020B0803030501040103"/>
      <p:regular r:id="rId19"/>
    </p:embeddedFont>
    <p:embeddedFont>
      <p:font typeface="Montserrat Classic" charset="1" panose="00000500000000000000"/>
      <p:regular r:id="rId20"/>
    </p:embeddedFont>
    <p:embeddedFont>
      <p:font typeface="Andika" charset="1" panose="02000000000000000000"/>
      <p:regular r:id="rId21"/>
    </p:embeddedFont>
    <p:embeddedFont>
      <p:font typeface="Montserrat Bold" charset="1" panose="00000800000000000000"/>
      <p:regular r:id="rId22"/>
    </p:embeddedFont>
    <p:embeddedFont>
      <p:font typeface="Montserrat Classic Bold" charset="1" panose="00000800000000000000"/>
      <p:regular r:id="rId23"/>
    </p:embeddedFont>
    <p:embeddedFont>
      <p:font typeface="Canva Sans" charset="1" panose="020B0503030501040103"/>
      <p:regular r:id="rId24"/>
    </p:embeddedFont>
    <p:embeddedFont>
      <p:font typeface="Public Sans" charset="1" panose="00000000000000000000"/>
      <p:regular r:id="rId25"/>
    </p:embeddedFont>
    <p:embeddedFont>
      <p:font typeface="Public Sans Bold" charset="1" panose="00000000000000000000"/>
      <p:regular r:id="rId26"/>
    </p:embeddedFont>
    <p:embeddedFont>
      <p:font typeface="Montserrat Semi-Bold" charset="1" panose="00000700000000000000"/>
      <p:regular r:id="rId27"/>
    </p:embeddedFont>
    <p:embeddedFont>
      <p:font typeface="Now Bold" charset="1" panose="00000800000000000000"/>
      <p:regular r:id="rId31"/>
    </p:embeddedFont>
    <p:embeddedFont>
      <p:font typeface="Montserrat" charset="1" panose="0000050000000000000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notesMasters/notesMaster1.xml" Type="http://schemas.openxmlformats.org/officeDocument/2006/relationships/notesMaster"/><Relationship Id="rId29" Target="theme/theme2.xml" Type="http://schemas.openxmlformats.org/officeDocument/2006/relationships/theme"/><Relationship Id="rId3" Target="viewProps.xml" Type="http://schemas.openxmlformats.org/officeDocument/2006/relationships/viewProps"/><Relationship Id="rId30" Target="notesSlides/notesSlide1.xml" Type="http://schemas.openxmlformats.org/officeDocument/2006/relationships/notesSlide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7.jpeg" Type="http://schemas.openxmlformats.org/officeDocument/2006/relationships/image"/><Relationship Id="rId5" Target="../media/image28.jpeg" Type="http://schemas.openxmlformats.org/officeDocument/2006/relationships/image"/><Relationship Id="rId6" Target="../media/image29.jpeg" Type="http://schemas.openxmlformats.org/officeDocument/2006/relationships/image"/><Relationship Id="rId7" Target="../media/image30.jpeg" Type="http://schemas.openxmlformats.org/officeDocument/2006/relationships/image"/><Relationship Id="rId8" Target="../media/image3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Relationship Id="rId7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Relationship Id="rId8" Target="../media/image14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jpeg" Type="http://schemas.openxmlformats.org/officeDocument/2006/relationships/image"/><Relationship Id="rId11" Target="../media/image20.jpeg" Type="http://schemas.openxmlformats.org/officeDocument/2006/relationships/image"/><Relationship Id="rId12" Target="../media/image21.jpeg" Type="http://schemas.openxmlformats.org/officeDocument/2006/relationships/image"/><Relationship Id="rId13" Target="../media/image22.png" Type="http://schemas.openxmlformats.org/officeDocument/2006/relationships/image"/><Relationship Id="rId14" Target="../media/image23.jpeg" Type="http://schemas.openxmlformats.org/officeDocument/2006/relationships/image"/><Relationship Id="rId15" Target="../media/image24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8.png" Type="http://schemas.openxmlformats.org/officeDocument/2006/relationships/image"/><Relationship Id="rId9" Target="../media/image18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25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26.png" Type="http://schemas.openxmlformats.org/officeDocument/2006/relationships/image"/><Relationship Id="rId7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45944" y="-5505866"/>
            <a:ext cx="21298732" cy="21298732"/>
          </a:xfrm>
          <a:custGeom>
            <a:avLst/>
            <a:gdLst/>
            <a:ahLst/>
            <a:cxnLst/>
            <a:rect r="r" b="b" t="t" l="l"/>
            <a:pathLst>
              <a:path h="21298732" w="21298732">
                <a:moveTo>
                  <a:pt x="0" y="0"/>
                </a:moveTo>
                <a:lnTo>
                  <a:pt x="21298732" y="0"/>
                </a:lnTo>
                <a:lnTo>
                  <a:pt x="21298732" y="21298732"/>
                </a:lnTo>
                <a:lnTo>
                  <a:pt x="0" y="212987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1574">
            <a:off x="9849516" y="2766381"/>
            <a:ext cx="15975639" cy="12983837"/>
          </a:xfrm>
          <a:custGeom>
            <a:avLst/>
            <a:gdLst/>
            <a:ahLst/>
            <a:cxnLst/>
            <a:rect r="r" b="b" t="t" l="l"/>
            <a:pathLst>
              <a:path h="12983837" w="15975639">
                <a:moveTo>
                  <a:pt x="0" y="0"/>
                </a:moveTo>
                <a:lnTo>
                  <a:pt x="15975638" y="0"/>
                </a:lnTo>
                <a:lnTo>
                  <a:pt x="15975638" y="12983838"/>
                </a:lnTo>
                <a:lnTo>
                  <a:pt x="0" y="129838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461675" y="8767127"/>
            <a:ext cx="337566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OSC_Ninja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25941" y="3164643"/>
            <a:ext cx="17154962" cy="3072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86"/>
              </a:lnSpc>
            </a:pPr>
            <a:r>
              <a:rPr lang="en-US" sz="8847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Welcome  To DevFest Manosura Hackathon 2024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22448" y="544513"/>
            <a:ext cx="10389255" cy="863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PROBLEM DEFINITION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0800000">
            <a:off x="16291353" y="-514016"/>
            <a:ext cx="2936423" cy="2936423"/>
          </a:xfrm>
          <a:custGeom>
            <a:avLst/>
            <a:gdLst/>
            <a:ahLst/>
            <a:cxnLst/>
            <a:rect r="r" b="b" t="t" l="l"/>
            <a:pathLst>
              <a:path h="2936423" w="2936423">
                <a:moveTo>
                  <a:pt x="0" y="0"/>
                </a:moveTo>
                <a:lnTo>
                  <a:pt x="2936424" y="0"/>
                </a:lnTo>
                <a:lnTo>
                  <a:pt x="2936424" y="2936423"/>
                </a:lnTo>
                <a:lnTo>
                  <a:pt x="0" y="29364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1699200" y="-125534"/>
            <a:ext cx="16309134" cy="1616220"/>
          </a:xfrm>
          <a:custGeom>
            <a:avLst/>
            <a:gdLst/>
            <a:ahLst/>
            <a:cxnLst/>
            <a:rect r="r" b="b" t="t" l="l"/>
            <a:pathLst>
              <a:path h="1616220" w="16309134">
                <a:moveTo>
                  <a:pt x="16309134" y="0"/>
                </a:moveTo>
                <a:lnTo>
                  <a:pt x="0" y="0"/>
                </a:lnTo>
                <a:lnTo>
                  <a:pt x="0" y="1616220"/>
                </a:lnTo>
                <a:lnTo>
                  <a:pt x="16309134" y="1616220"/>
                </a:lnTo>
                <a:lnTo>
                  <a:pt x="1630913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49477" y="2695230"/>
            <a:ext cx="15318435" cy="7029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69"/>
              </a:lnSpc>
            </a:pPr>
            <a:r>
              <a:rPr lang="en-US" b="true" sz="2831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Break down how the investment will be used. This should be tied to growth and revenue generation.</a:t>
            </a:r>
          </a:p>
          <a:p>
            <a:pPr algn="l">
              <a:lnSpc>
                <a:spcPts val="3694"/>
              </a:lnSpc>
            </a:pPr>
          </a:p>
          <a:p>
            <a:pPr algn="l" marL="632347" indent="-316173" lvl="1">
              <a:lnSpc>
                <a:spcPts val="6209"/>
              </a:lnSpc>
              <a:buFont typeface="Arial"/>
              <a:buChar char="•"/>
            </a:pPr>
            <a:r>
              <a:rPr lang="en-US" b="true" sz="2928">
                <a:solidFill>
                  <a:srgbClr val="0048C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Product Development: </a:t>
            </a:r>
            <a:r>
              <a:rPr lang="en-US" b="true" sz="2928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“50% of the funds will go towards improving the user experience with a seamless interface, easy order management, real-time tracking</a:t>
            </a:r>
          </a:p>
          <a:p>
            <a:pPr algn="l" marL="632347" indent="-316173" lvl="1">
              <a:lnSpc>
                <a:spcPts val="6209"/>
              </a:lnSpc>
              <a:buFont typeface="Arial"/>
              <a:buChar char="•"/>
            </a:pPr>
            <a:r>
              <a:rPr lang="en-US" b="true" sz="2928">
                <a:solidFill>
                  <a:srgbClr val="0048C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Marketing and Sales:</a:t>
            </a:r>
            <a:r>
              <a:rPr lang="en-US" b="true" sz="2928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“30% will be allocated to expand our reach through digital marketing and partnerships.”</a:t>
            </a:r>
          </a:p>
          <a:p>
            <a:pPr algn="l" marL="632347" indent="-316173" lvl="1">
              <a:lnSpc>
                <a:spcPts val="6209"/>
              </a:lnSpc>
              <a:buFont typeface="Arial"/>
              <a:buChar char="•"/>
            </a:pPr>
            <a:r>
              <a:rPr lang="en-US" b="true" sz="2928">
                <a:solidFill>
                  <a:srgbClr val="0048C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Miscellaneous Costs:</a:t>
            </a:r>
            <a:r>
              <a:rPr lang="en-US" b="true" sz="2928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“20% for for operational costs to run a small team for managing operations and customer communication.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323570" y="252600"/>
            <a:ext cx="1964430" cy="1732176"/>
          </a:xfrm>
          <a:custGeom>
            <a:avLst/>
            <a:gdLst/>
            <a:ahLst/>
            <a:cxnLst/>
            <a:rect r="r" b="b" t="t" l="l"/>
            <a:pathLst>
              <a:path h="1732176" w="1964430">
                <a:moveTo>
                  <a:pt x="0" y="0"/>
                </a:moveTo>
                <a:lnTo>
                  <a:pt x="1964430" y="0"/>
                </a:lnTo>
                <a:lnTo>
                  <a:pt x="1964430" y="1732177"/>
                </a:lnTo>
                <a:lnTo>
                  <a:pt x="0" y="17321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6995" r="-9109" b="-16743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715702" y="330683"/>
            <a:ext cx="12185718" cy="698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6"/>
              </a:lnSpc>
              <a:spcBef>
                <a:spcPct val="0"/>
              </a:spcBef>
            </a:pPr>
            <a:r>
              <a:rPr lang="en-US" b="true" sz="4019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INVESTMENT ASK AND EQUITY OFFER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35455" y="1859824"/>
            <a:ext cx="3594616" cy="712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191EA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Use of Funds: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767193" y="-1755973"/>
            <a:ext cx="13798946" cy="13798946"/>
          </a:xfrm>
          <a:custGeom>
            <a:avLst/>
            <a:gdLst/>
            <a:ahLst/>
            <a:cxnLst/>
            <a:rect r="r" b="b" t="t" l="l"/>
            <a:pathLst>
              <a:path h="13798946" w="13798946">
                <a:moveTo>
                  <a:pt x="0" y="0"/>
                </a:moveTo>
                <a:lnTo>
                  <a:pt x="13798946" y="0"/>
                </a:lnTo>
                <a:lnTo>
                  <a:pt x="13798946" y="13798946"/>
                </a:lnTo>
                <a:lnTo>
                  <a:pt x="0" y="137989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491287" y="1028700"/>
            <a:ext cx="3187098" cy="3187098"/>
          </a:xfrm>
          <a:custGeom>
            <a:avLst/>
            <a:gdLst/>
            <a:ahLst/>
            <a:cxnLst/>
            <a:rect r="r" b="b" t="t" l="l"/>
            <a:pathLst>
              <a:path h="3187098" w="3187098">
                <a:moveTo>
                  <a:pt x="0" y="0"/>
                </a:moveTo>
                <a:lnTo>
                  <a:pt x="3187098" y="0"/>
                </a:lnTo>
                <a:lnTo>
                  <a:pt x="3187098" y="3187098"/>
                </a:lnTo>
                <a:lnTo>
                  <a:pt x="0" y="31870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527621" y="5955948"/>
            <a:ext cx="2731679" cy="3302352"/>
          </a:xfrm>
          <a:custGeom>
            <a:avLst/>
            <a:gdLst/>
            <a:ahLst/>
            <a:cxnLst/>
            <a:rect r="r" b="b" t="t" l="l"/>
            <a:pathLst>
              <a:path h="3302352" w="2731679">
                <a:moveTo>
                  <a:pt x="0" y="0"/>
                </a:moveTo>
                <a:lnTo>
                  <a:pt x="2731679" y="0"/>
                </a:lnTo>
                <a:lnTo>
                  <a:pt x="2731679" y="3302352"/>
                </a:lnTo>
                <a:lnTo>
                  <a:pt x="0" y="33023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685" t="0" r="-5685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765743" y="5955948"/>
            <a:ext cx="2912642" cy="3302352"/>
          </a:xfrm>
          <a:custGeom>
            <a:avLst/>
            <a:gdLst/>
            <a:ahLst/>
            <a:cxnLst/>
            <a:rect r="r" b="b" t="t" l="l"/>
            <a:pathLst>
              <a:path h="3302352" w="2912642">
                <a:moveTo>
                  <a:pt x="0" y="0"/>
                </a:moveTo>
                <a:lnTo>
                  <a:pt x="2912642" y="0"/>
                </a:lnTo>
                <a:lnTo>
                  <a:pt x="2912642" y="3302352"/>
                </a:lnTo>
                <a:lnTo>
                  <a:pt x="0" y="33023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8799" r="0" b="-8799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524309" y="835048"/>
            <a:ext cx="2731679" cy="3380750"/>
          </a:xfrm>
          <a:custGeom>
            <a:avLst/>
            <a:gdLst/>
            <a:ahLst/>
            <a:cxnLst/>
            <a:rect r="r" b="b" t="t" l="l"/>
            <a:pathLst>
              <a:path h="3380750" w="2731679">
                <a:moveTo>
                  <a:pt x="0" y="0"/>
                </a:moveTo>
                <a:lnTo>
                  <a:pt x="2731679" y="0"/>
                </a:lnTo>
                <a:lnTo>
                  <a:pt x="2731679" y="3380750"/>
                </a:lnTo>
                <a:lnTo>
                  <a:pt x="0" y="33807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2092" t="0" r="-8757" b="-5728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796122" y="2965765"/>
            <a:ext cx="2613762" cy="3563625"/>
          </a:xfrm>
          <a:custGeom>
            <a:avLst/>
            <a:gdLst/>
            <a:ahLst/>
            <a:cxnLst/>
            <a:rect r="r" b="b" t="t" l="l"/>
            <a:pathLst>
              <a:path h="3563625" w="2613762">
                <a:moveTo>
                  <a:pt x="0" y="0"/>
                </a:moveTo>
                <a:lnTo>
                  <a:pt x="2613762" y="0"/>
                </a:lnTo>
                <a:lnTo>
                  <a:pt x="2613762" y="3563625"/>
                </a:lnTo>
                <a:lnTo>
                  <a:pt x="0" y="35636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21821" r="-9152" b="-20505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60190" y="4652327"/>
            <a:ext cx="312741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Our Team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65743" y="4461828"/>
            <a:ext cx="263818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Ahmed ElSany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142235" y="9505950"/>
            <a:ext cx="2434114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Mohand Adel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713089" y="4461828"/>
            <a:ext cx="2454235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Ahmed Samir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547235" y="9505950"/>
            <a:ext cx="2785944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Mohamed Nasr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487512" y="6791264"/>
            <a:ext cx="325540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Marwa Mohamed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291458">
            <a:off x="14642159" y="-7232502"/>
            <a:ext cx="15191719" cy="15191719"/>
          </a:xfrm>
          <a:custGeom>
            <a:avLst/>
            <a:gdLst/>
            <a:ahLst/>
            <a:cxnLst/>
            <a:rect r="r" b="b" t="t" l="l"/>
            <a:pathLst>
              <a:path h="15191719" w="15191719">
                <a:moveTo>
                  <a:pt x="0" y="0"/>
                </a:moveTo>
                <a:lnTo>
                  <a:pt x="15191719" y="0"/>
                </a:lnTo>
                <a:lnTo>
                  <a:pt x="15191719" y="15191719"/>
                </a:lnTo>
                <a:lnTo>
                  <a:pt x="0" y="151917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291458">
            <a:off x="-11269231" y="2303860"/>
            <a:ext cx="15191719" cy="15191719"/>
          </a:xfrm>
          <a:custGeom>
            <a:avLst/>
            <a:gdLst/>
            <a:ahLst/>
            <a:cxnLst/>
            <a:rect r="r" b="b" t="t" l="l"/>
            <a:pathLst>
              <a:path h="15191719" w="15191719">
                <a:moveTo>
                  <a:pt x="0" y="0"/>
                </a:moveTo>
                <a:lnTo>
                  <a:pt x="15191719" y="0"/>
                </a:lnTo>
                <a:lnTo>
                  <a:pt x="15191719" y="15191719"/>
                </a:lnTo>
                <a:lnTo>
                  <a:pt x="0" y="151917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098001" y="3162490"/>
            <a:ext cx="12091998" cy="2323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914"/>
              </a:lnSpc>
              <a:spcBef>
                <a:spcPct val="0"/>
              </a:spcBef>
            </a:pPr>
            <a:r>
              <a:rPr lang="en-US" b="true" sz="1351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THANK YOU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158489" y="5352972"/>
            <a:ext cx="9971022" cy="1160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0"/>
              </a:lnSpc>
              <a:spcBef>
                <a:spcPct val="0"/>
              </a:spcBef>
            </a:pPr>
            <a:r>
              <a:rPr lang="en-US" sz="6800">
                <a:solidFill>
                  <a:srgbClr val="314FDD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FOR WATCHING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70828" y="1790811"/>
            <a:ext cx="3048000" cy="4798047"/>
            <a:chOff x="0" y="0"/>
            <a:chExt cx="802765" cy="12636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2765" cy="1263683"/>
            </a:xfrm>
            <a:custGeom>
              <a:avLst/>
              <a:gdLst/>
              <a:ahLst/>
              <a:cxnLst/>
              <a:rect r="r" b="b" t="t" l="l"/>
              <a:pathLst>
                <a:path h="1263683" w="802765">
                  <a:moveTo>
                    <a:pt x="88900" y="0"/>
                  </a:moveTo>
                  <a:lnTo>
                    <a:pt x="713865" y="0"/>
                  </a:lnTo>
                  <a:cubicBezTo>
                    <a:pt x="762964" y="0"/>
                    <a:pt x="802765" y="39802"/>
                    <a:pt x="802765" y="88900"/>
                  </a:cubicBezTo>
                  <a:lnTo>
                    <a:pt x="802765" y="1174783"/>
                  </a:lnTo>
                  <a:cubicBezTo>
                    <a:pt x="802765" y="1198361"/>
                    <a:pt x="793399" y="1220973"/>
                    <a:pt x="776727" y="1237645"/>
                  </a:cubicBezTo>
                  <a:cubicBezTo>
                    <a:pt x="760055" y="1254317"/>
                    <a:pt x="737443" y="1263683"/>
                    <a:pt x="713865" y="1263683"/>
                  </a:cubicBezTo>
                  <a:lnTo>
                    <a:pt x="88900" y="1263683"/>
                  </a:lnTo>
                  <a:cubicBezTo>
                    <a:pt x="65322" y="1263683"/>
                    <a:pt x="42710" y="1254317"/>
                    <a:pt x="26038" y="1237645"/>
                  </a:cubicBezTo>
                  <a:cubicBezTo>
                    <a:pt x="9366" y="1220973"/>
                    <a:pt x="0" y="1198361"/>
                    <a:pt x="0" y="1174783"/>
                  </a:cubicBezTo>
                  <a:lnTo>
                    <a:pt x="0" y="88900"/>
                  </a:lnTo>
                  <a:cubicBezTo>
                    <a:pt x="0" y="39802"/>
                    <a:pt x="39802" y="0"/>
                    <a:pt x="88900" y="0"/>
                  </a:cubicBezTo>
                  <a:close/>
                </a:path>
              </a:pathLst>
            </a:custGeom>
            <a:solidFill>
              <a:srgbClr val="0048CD">
                <a:alpha val="69804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38100"/>
              <a:ext cx="802765" cy="1225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48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295414" y="1790909"/>
            <a:ext cx="3048000" cy="2286000"/>
            <a:chOff x="0" y="0"/>
            <a:chExt cx="802765" cy="6020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02765" cy="602074"/>
            </a:xfrm>
            <a:custGeom>
              <a:avLst/>
              <a:gdLst/>
              <a:ahLst/>
              <a:cxnLst/>
              <a:rect r="r" b="b" t="t" l="l"/>
              <a:pathLst>
                <a:path h="602074" w="802765">
                  <a:moveTo>
                    <a:pt x="88900" y="0"/>
                  </a:moveTo>
                  <a:lnTo>
                    <a:pt x="713865" y="0"/>
                  </a:lnTo>
                  <a:cubicBezTo>
                    <a:pt x="762964" y="0"/>
                    <a:pt x="802765" y="39802"/>
                    <a:pt x="802765" y="88900"/>
                  </a:cubicBezTo>
                  <a:lnTo>
                    <a:pt x="802765" y="513174"/>
                  </a:lnTo>
                  <a:cubicBezTo>
                    <a:pt x="802765" y="536752"/>
                    <a:pt x="793399" y="559364"/>
                    <a:pt x="776727" y="576036"/>
                  </a:cubicBezTo>
                  <a:cubicBezTo>
                    <a:pt x="760055" y="592708"/>
                    <a:pt x="737443" y="602074"/>
                    <a:pt x="713865" y="602074"/>
                  </a:cubicBezTo>
                  <a:lnTo>
                    <a:pt x="88900" y="602074"/>
                  </a:lnTo>
                  <a:cubicBezTo>
                    <a:pt x="65322" y="602074"/>
                    <a:pt x="42710" y="592708"/>
                    <a:pt x="26038" y="576036"/>
                  </a:cubicBezTo>
                  <a:cubicBezTo>
                    <a:pt x="9366" y="559364"/>
                    <a:pt x="0" y="536752"/>
                    <a:pt x="0" y="513174"/>
                  </a:cubicBezTo>
                  <a:lnTo>
                    <a:pt x="0" y="88900"/>
                  </a:lnTo>
                  <a:cubicBezTo>
                    <a:pt x="0" y="39802"/>
                    <a:pt x="39802" y="0"/>
                    <a:pt x="88900" y="0"/>
                  </a:cubicBezTo>
                  <a:close/>
                </a:path>
              </a:pathLst>
            </a:custGeom>
            <a:solidFill>
              <a:srgbClr val="00BF63">
                <a:alpha val="6980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38100"/>
              <a:ext cx="802765" cy="563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48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620000" y="1790516"/>
            <a:ext cx="3048000" cy="4798047"/>
            <a:chOff x="0" y="0"/>
            <a:chExt cx="802765" cy="126368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02765" cy="1263683"/>
            </a:xfrm>
            <a:custGeom>
              <a:avLst/>
              <a:gdLst/>
              <a:ahLst/>
              <a:cxnLst/>
              <a:rect r="r" b="b" t="t" l="l"/>
              <a:pathLst>
                <a:path h="1263683" w="802765">
                  <a:moveTo>
                    <a:pt x="88900" y="0"/>
                  </a:moveTo>
                  <a:lnTo>
                    <a:pt x="713865" y="0"/>
                  </a:lnTo>
                  <a:cubicBezTo>
                    <a:pt x="762964" y="0"/>
                    <a:pt x="802765" y="39802"/>
                    <a:pt x="802765" y="88900"/>
                  </a:cubicBezTo>
                  <a:lnTo>
                    <a:pt x="802765" y="1174783"/>
                  </a:lnTo>
                  <a:cubicBezTo>
                    <a:pt x="802765" y="1198361"/>
                    <a:pt x="793399" y="1220973"/>
                    <a:pt x="776727" y="1237645"/>
                  </a:cubicBezTo>
                  <a:cubicBezTo>
                    <a:pt x="760055" y="1254317"/>
                    <a:pt x="737443" y="1263683"/>
                    <a:pt x="713865" y="1263683"/>
                  </a:cubicBezTo>
                  <a:lnTo>
                    <a:pt x="88900" y="1263683"/>
                  </a:lnTo>
                  <a:cubicBezTo>
                    <a:pt x="65322" y="1263683"/>
                    <a:pt x="42710" y="1254317"/>
                    <a:pt x="26038" y="1237645"/>
                  </a:cubicBezTo>
                  <a:cubicBezTo>
                    <a:pt x="9366" y="1220973"/>
                    <a:pt x="0" y="1198361"/>
                    <a:pt x="0" y="1174783"/>
                  </a:cubicBezTo>
                  <a:lnTo>
                    <a:pt x="0" y="88900"/>
                  </a:lnTo>
                  <a:cubicBezTo>
                    <a:pt x="0" y="39802"/>
                    <a:pt x="39802" y="0"/>
                    <a:pt x="88900" y="0"/>
                  </a:cubicBezTo>
                  <a:close/>
                </a:path>
              </a:pathLst>
            </a:custGeom>
            <a:solidFill>
              <a:srgbClr val="EAEE28">
                <a:alpha val="69804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38100"/>
              <a:ext cx="802765" cy="1225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48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944586" y="1790615"/>
            <a:ext cx="3048000" cy="2286000"/>
            <a:chOff x="0" y="0"/>
            <a:chExt cx="802765" cy="60207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02765" cy="602074"/>
            </a:xfrm>
            <a:custGeom>
              <a:avLst/>
              <a:gdLst/>
              <a:ahLst/>
              <a:cxnLst/>
              <a:rect r="r" b="b" t="t" l="l"/>
              <a:pathLst>
                <a:path h="602074" w="802765">
                  <a:moveTo>
                    <a:pt x="88900" y="0"/>
                  </a:moveTo>
                  <a:lnTo>
                    <a:pt x="713865" y="0"/>
                  </a:lnTo>
                  <a:cubicBezTo>
                    <a:pt x="762964" y="0"/>
                    <a:pt x="802765" y="39802"/>
                    <a:pt x="802765" y="88900"/>
                  </a:cubicBezTo>
                  <a:lnTo>
                    <a:pt x="802765" y="513174"/>
                  </a:lnTo>
                  <a:cubicBezTo>
                    <a:pt x="802765" y="536752"/>
                    <a:pt x="793399" y="559364"/>
                    <a:pt x="776727" y="576036"/>
                  </a:cubicBezTo>
                  <a:cubicBezTo>
                    <a:pt x="760055" y="592708"/>
                    <a:pt x="737443" y="602074"/>
                    <a:pt x="713865" y="602074"/>
                  </a:cubicBezTo>
                  <a:lnTo>
                    <a:pt x="88900" y="602074"/>
                  </a:lnTo>
                  <a:cubicBezTo>
                    <a:pt x="65322" y="602074"/>
                    <a:pt x="42710" y="592708"/>
                    <a:pt x="26038" y="576036"/>
                  </a:cubicBezTo>
                  <a:cubicBezTo>
                    <a:pt x="9366" y="559364"/>
                    <a:pt x="0" y="536752"/>
                    <a:pt x="0" y="513174"/>
                  </a:cubicBezTo>
                  <a:lnTo>
                    <a:pt x="0" y="88900"/>
                  </a:lnTo>
                  <a:cubicBezTo>
                    <a:pt x="0" y="39802"/>
                    <a:pt x="39802" y="0"/>
                    <a:pt x="88900" y="0"/>
                  </a:cubicBezTo>
                  <a:close/>
                </a:path>
              </a:pathLst>
            </a:custGeom>
            <a:solidFill>
              <a:srgbClr val="FFBD59">
                <a:alpha val="69804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38100"/>
              <a:ext cx="802765" cy="563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48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4269172" y="1790713"/>
            <a:ext cx="3048000" cy="4798047"/>
            <a:chOff x="0" y="0"/>
            <a:chExt cx="802765" cy="126368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02765" cy="1263683"/>
            </a:xfrm>
            <a:custGeom>
              <a:avLst/>
              <a:gdLst/>
              <a:ahLst/>
              <a:cxnLst/>
              <a:rect r="r" b="b" t="t" l="l"/>
              <a:pathLst>
                <a:path h="1263683" w="802765">
                  <a:moveTo>
                    <a:pt x="88900" y="0"/>
                  </a:moveTo>
                  <a:lnTo>
                    <a:pt x="713865" y="0"/>
                  </a:lnTo>
                  <a:cubicBezTo>
                    <a:pt x="762964" y="0"/>
                    <a:pt x="802765" y="39802"/>
                    <a:pt x="802765" y="88900"/>
                  </a:cubicBezTo>
                  <a:lnTo>
                    <a:pt x="802765" y="1174783"/>
                  </a:lnTo>
                  <a:cubicBezTo>
                    <a:pt x="802765" y="1198361"/>
                    <a:pt x="793399" y="1220973"/>
                    <a:pt x="776727" y="1237645"/>
                  </a:cubicBezTo>
                  <a:cubicBezTo>
                    <a:pt x="760055" y="1254317"/>
                    <a:pt x="737443" y="1263683"/>
                    <a:pt x="713865" y="1263683"/>
                  </a:cubicBezTo>
                  <a:lnTo>
                    <a:pt x="88900" y="1263683"/>
                  </a:lnTo>
                  <a:cubicBezTo>
                    <a:pt x="65322" y="1263683"/>
                    <a:pt x="42710" y="1254317"/>
                    <a:pt x="26038" y="1237645"/>
                  </a:cubicBezTo>
                  <a:cubicBezTo>
                    <a:pt x="9366" y="1220973"/>
                    <a:pt x="0" y="1198361"/>
                    <a:pt x="0" y="1174783"/>
                  </a:cubicBezTo>
                  <a:lnTo>
                    <a:pt x="0" y="88900"/>
                  </a:lnTo>
                  <a:cubicBezTo>
                    <a:pt x="0" y="39802"/>
                    <a:pt x="39802" y="0"/>
                    <a:pt x="88900" y="0"/>
                  </a:cubicBezTo>
                  <a:close/>
                </a:path>
              </a:pathLst>
            </a:custGeom>
            <a:solidFill>
              <a:srgbClr val="EAEE28">
                <a:alpha val="69804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38100"/>
              <a:ext cx="802765" cy="1225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48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71189" y="6845738"/>
            <a:ext cx="8048625" cy="2829951"/>
            <a:chOff x="0" y="0"/>
            <a:chExt cx="2119802" cy="74533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119802" cy="745337"/>
            </a:xfrm>
            <a:custGeom>
              <a:avLst/>
              <a:gdLst/>
              <a:ahLst/>
              <a:cxnLst/>
              <a:rect r="r" b="b" t="t" l="l"/>
              <a:pathLst>
                <a:path h="745337" w="2119802">
                  <a:moveTo>
                    <a:pt x="33666" y="0"/>
                  </a:moveTo>
                  <a:lnTo>
                    <a:pt x="2086136" y="0"/>
                  </a:lnTo>
                  <a:cubicBezTo>
                    <a:pt x="2095065" y="0"/>
                    <a:pt x="2103628" y="3547"/>
                    <a:pt x="2109942" y="9861"/>
                  </a:cubicBezTo>
                  <a:cubicBezTo>
                    <a:pt x="2116256" y="16174"/>
                    <a:pt x="2119802" y="24737"/>
                    <a:pt x="2119802" y="33666"/>
                  </a:cubicBezTo>
                  <a:lnTo>
                    <a:pt x="2119802" y="711671"/>
                  </a:lnTo>
                  <a:cubicBezTo>
                    <a:pt x="2119802" y="720600"/>
                    <a:pt x="2116256" y="729163"/>
                    <a:pt x="2109942" y="735476"/>
                  </a:cubicBezTo>
                  <a:cubicBezTo>
                    <a:pt x="2103628" y="741790"/>
                    <a:pt x="2095065" y="745337"/>
                    <a:pt x="2086136" y="745337"/>
                  </a:cubicBezTo>
                  <a:lnTo>
                    <a:pt x="33666" y="745337"/>
                  </a:lnTo>
                  <a:cubicBezTo>
                    <a:pt x="24737" y="745337"/>
                    <a:pt x="16174" y="741790"/>
                    <a:pt x="9861" y="735476"/>
                  </a:cubicBezTo>
                  <a:cubicBezTo>
                    <a:pt x="3547" y="729163"/>
                    <a:pt x="0" y="720600"/>
                    <a:pt x="0" y="711671"/>
                  </a:cubicBezTo>
                  <a:lnTo>
                    <a:pt x="0" y="33666"/>
                  </a:lnTo>
                  <a:cubicBezTo>
                    <a:pt x="0" y="24737"/>
                    <a:pt x="3547" y="16174"/>
                    <a:pt x="9861" y="9861"/>
                  </a:cubicBezTo>
                  <a:cubicBezTo>
                    <a:pt x="16174" y="3547"/>
                    <a:pt x="24737" y="0"/>
                    <a:pt x="33666" y="0"/>
                  </a:cubicBezTo>
                  <a:close/>
                </a:path>
              </a:pathLst>
            </a:custGeom>
            <a:solidFill>
              <a:srgbClr val="FF5757">
                <a:alpha val="69804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38100"/>
              <a:ext cx="2119802" cy="707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48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268547" y="6845738"/>
            <a:ext cx="8048625" cy="2829951"/>
            <a:chOff x="0" y="0"/>
            <a:chExt cx="2119802" cy="74533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119802" cy="745337"/>
            </a:xfrm>
            <a:custGeom>
              <a:avLst/>
              <a:gdLst/>
              <a:ahLst/>
              <a:cxnLst/>
              <a:rect r="r" b="b" t="t" l="l"/>
              <a:pathLst>
                <a:path h="745337" w="2119802">
                  <a:moveTo>
                    <a:pt x="33666" y="0"/>
                  </a:moveTo>
                  <a:lnTo>
                    <a:pt x="2086136" y="0"/>
                  </a:lnTo>
                  <a:cubicBezTo>
                    <a:pt x="2095065" y="0"/>
                    <a:pt x="2103628" y="3547"/>
                    <a:pt x="2109942" y="9861"/>
                  </a:cubicBezTo>
                  <a:cubicBezTo>
                    <a:pt x="2116256" y="16174"/>
                    <a:pt x="2119802" y="24737"/>
                    <a:pt x="2119802" y="33666"/>
                  </a:cubicBezTo>
                  <a:lnTo>
                    <a:pt x="2119802" y="711671"/>
                  </a:lnTo>
                  <a:cubicBezTo>
                    <a:pt x="2119802" y="720600"/>
                    <a:pt x="2116256" y="729163"/>
                    <a:pt x="2109942" y="735476"/>
                  </a:cubicBezTo>
                  <a:cubicBezTo>
                    <a:pt x="2103628" y="741790"/>
                    <a:pt x="2095065" y="745337"/>
                    <a:pt x="2086136" y="745337"/>
                  </a:cubicBezTo>
                  <a:lnTo>
                    <a:pt x="33666" y="745337"/>
                  </a:lnTo>
                  <a:cubicBezTo>
                    <a:pt x="24737" y="745337"/>
                    <a:pt x="16174" y="741790"/>
                    <a:pt x="9861" y="735476"/>
                  </a:cubicBezTo>
                  <a:cubicBezTo>
                    <a:pt x="3547" y="729163"/>
                    <a:pt x="0" y="720600"/>
                    <a:pt x="0" y="711671"/>
                  </a:cubicBezTo>
                  <a:lnTo>
                    <a:pt x="0" y="33666"/>
                  </a:lnTo>
                  <a:cubicBezTo>
                    <a:pt x="0" y="24737"/>
                    <a:pt x="3547" y="16174"/>
                    <a:pt x="9861" y="9861"/>
                  </a:cubicBezTo>
                  <a:cubicBezTo>
                    <a:pt x="16174" y="3547"/>
                    <a:pt x="24737" y="0"/>
                    <a:pt x="33666" y="0"/>
                  </a:cubicBezTo>
                  <a:close/>
                </a:path>
              </a:pathLst>
            </a:custGeom>
            <a:solidFill>
              <a:srgbClr val="FF5757">
                <a:alpha val="69804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38100"/>
              <a:ext cx="2119802" cy="707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48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449415" y="2105500"/>
            <a:ext cx="2204077" cy="238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853"/>
              </a:lnSpc>
              <a:spcBef>
                <a:spcPct val="0"/>
              </a:spcBef>
            </a:pPr>
            <a:r>
              <a:rPr lang="en-US" b="true" sz="1799" spc="89">
                <a:solidFill>
                  <a:srgbClr val="301906"/>
                </a:solidFill>
                <a:latin typeface="Now Bold"/>
                <a:ea typeface="Now Bold"/>
                <a:cs typeface="Now Bold"/>
                <a:sym typeface="Now Bold"/>
              </a:rPr>
              <a:t>Key Partners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663388" y="2062956"/>
            <a:ext cx="2232712" cy="238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853"/>
              </a:lnSpc>
              <a:spcBef>
                <a:spcPct val="0"/>
              </a:spcBef>
            </a:pPr>
            <a:r>
              <a:rPr lang="en-US" b="true" sz="1799" spc="89">
                <a:solidFill>
                  <a:srgbClr val="301906"/>
                </a:solidFill>
                <a:latin typeface="Now Bold"/>
                <a:ea typeface="Now Bold"/>
                <a:cs typeface="Now Bold"/>
                <a:sym typeface="Now Bold"/>
              </a:rPr>
              <a:t>Key Activities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901731" y="2020411"/>
            <a:ext cx="2485260" cy="238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853"/>
              </a:lnSpc>
              <a:spcBef>
                <a:spcPct val="0"/>
              </a:spcBef>
            </a:pPr>
            <a:r>
              <a:rPr lang="en-US" b="true" sz="1799" spc="89">
                <a:solidFill>
                  <a:srgbClr val="301906"/>
                </a:solidFill>
                <a:latin typeface="Now Bold"/>
                <a:ea typeface="Now Bold"/>
                <a:cs typeface="Now Bold"/>
                <a:sym typeface="Now Bold"/>
              </a:rPr>
              <a:t>Value Propositions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171258" y="2043099"/>
            <a:ext cx="2744626" cy="215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647"/>
              </a:lnSpc>
              <a:spcBef>
                <a:spcPct val="0"/>
              </a:spcBef>
            </a:pPr>
            <a:r>
              <a:rPr lang="en-US" b="true" sz="1599" spc="79">
                <a:solidFill>
                  <a:srgbClr val="301906"/>
                </a:solidFill>
                <a:latin typeface="Now Bold"/>
                <a:ea typeface="Now Bold"/>
                <a:cs typeface="Now Bold"/>
                <a:sym typeface="Now Bold"/>
              </a:rPr>
              <a:t>Customer Relationship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554561" y="2134329"/>
            <a:ext cx="2600686" cy="238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853"/>
              </a:lnSpc>
              <a:spcBef>
                <a:spcPct val="0"/>
              </a:spcBef>
            </a:pPr>
            <a:r>
              <a:rPr lang="en-US" b="true" sz="1799" spc="89">
                <a:solidFill>
                  <a:srgbClr val="301906"/>
                </a:solidFill>
                <a:latin typeface="Now Bold"/>
                <a:ea typeface="Now Bold"/>
                <a:cs typeface="Now Bold"/>
                <a:sym typeface="Now Bold"/>
              </a:rPr>
              <a:t>Customer Segments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67437" y="7175971"/>
            <a:ext cx="2368033" cy="267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56"/>
              </a:lnSpc>
              <a:spcBef>
                <a:spcPct val="0"/>
              </a:spcBef>
            </a:pPr>
            <a:r>
              <a:rPr lang="en-US" b="true" sz="1899" spc="94" strike="noStrike" u="none">
                <a:solidFill>
                  <a:srgbClr val="301906"/>
                </a:solidFill>
                <a:latin typeface="Now Bold"/>
                <a:ea typeface="Now Bold"/>
                <a:cs typeface="Now Bold"/>
                <a:sym typeface="Now Bold"/>
              </a:rPr>
              <a:t>Cost Structure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768310" y="7175971"/>
            <a:ext cx="3380587" cy="267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56"/>
              </a:lnSpc>
              <a:spcBef>
                <a:spcPct val="0"/>
              </a:spcBef>
            </a:pPr>
            <a:r>
              <a:rPr lang="en-US" b="true" sz="1899" spc="94" strike="noStrike" u="none">
                <a:solidFill>
                  <a:srgbClr val="301906"/>
                </a:solidFill>
                <a:latin typeface="Now Bold"/>
                <a:ea typeface="Now Bold"/>
                <a:cs typeface="Now Bold"/>
                <a:sym typeface="Now Bold"/>
              </a:rPr>
              <a:t>Revenue Stream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4295414" y="4318471"/>
            <a:ext cx="3048000" cy="2286000"/>
            <a:chOff x="0" y="0"/>
            <a:chExt cx="802765" cy="602074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02765" cy="602074"/>
            </a:xfrm>
            <a:custGeom>
              <a:avLst/>
              <a:gdLst/>
              <a:ahLst/>
              <a:cxnLst/>
              <a:rect r="r" b="b" t="t" l="l"/>
              <a:pathLst>
                <a:path h="602074" w="802765">
                  <a:moveTo>
                    <a:pt x="88900" y="0"/>
                  </a:moveTo>
                  <a:lnTo>
                    <a:pt x="713865" y="0"/>
                  </a:lnTo>
                  <a:cubicBezTo>
                    <a:pt x="762964" y="0"/>
                    <a:pt x="802765" y="39802"/>
                    <a:pt x="802765" y="88900"/>
                  </a:cubicBezTo>
                  <a:lnTo>
                    <a:pt x="802765" y="513174"/>
                  </a:lnTo>
                  <a:cubicBezTo>
                    <a:pt x="802765" y="536752"/>
                    <a:pt x="793399" y="559364"/>
                    <a:pt x="776727" y="576036"/>
                  </a:cubicBezTo>
                  <a:cubicBezTo>
                    <a:pt x="760055" y="592708"/>
                    <a:pt x="737443" y="602074"/>
                    <a:pt x="713865" y="602074"/>
                  </a:cubicBezTo>
                  <a:lnTo>
                    <a:pt x="88900" y="602074"/>
                  </a:lnTo>
                  <a:cubicBezTo>
                    <a:pt x="65322" y="602074"/>
                    <a:pt x="42710" y="592708"/>
                    <a:pt x="26038" y="576036"/>
                  </a:cubicBezTo>
                  <a:cubicBezTo>
                    <a:pt x="9366" y="559364"/>
                    <a:pt x="0" y="536752"/>
                    <a:pt x="0" y="513174"/>
                  </a:cubicBezTo>
                  <a:lnTo>
                    <a:pt x="0" y="88900"/>
                  </a:lnTo>
                  <a:cubicBezTo>
                    <a:pt x="0" y="39802"/>
                    <a:pt x="39802" y="0"/>
                    <a:pt x="88900" y="0"/>
                  </a:cubicBezTo>
                  <a:close/>
                </a:path>
              </a:pathLst>
            </a:custGeom>
            <a:solidFill>
              <a:srgbClr val="0048CD">
                <a:alpha val="69804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38100"/>
              <a:ext cx="802765" cy="563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48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0944586" y="4318176"/>
            <a:ext cx="3048000" cy="2286000"/>
            <a:chOff x="0" y="0"/>
            <a:chExt cx="802765" cy="602074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02765" cy="602074"/>
            </a:xfrm>
            <a:custGeom>
              <a:avLst/>
              <a:gdLst/>
              <a:ahLst/>
              <a:cxnLst/>
              <a:rect r="r" b="b" t="t" l="l"/>
              <a:pathLst>
                <a:path h="602074" w="802765">
                  <a:moveTo>
                    <a:pt x="88900" y="0"/>
                  </a:moveTo>
                  <a:lnTo>
                    <a:pt x="713865" y="0"/>
                  </a:lnTo>
                  <a:cubicBezTo>
                    <a:pt x="762964" y="0"/>
                    <a:pt x="802765" y="39802"/>
                    <a:pt x="802765" y="88900"/>
                  </a:cubicBezTo>
                  <a:lnTo>
                    <a:pt x="802765" y="513174"/>
                  </a:lnTo>
                  <a:cubicBezTo>
                    <a:pt x="802765" y="536752"/>
                    <a:pt x="793399" y="559364"/>
                    <a:pt x="776727" y="576036"/>
                  </a:cubicBezTo>
                  <a:cubicBezTo>
                    <a:pt x="760055" y="592708"/>
                    <a:pt x="737443" y="602074"/>
                    <a:pt x="713865" y="602074"/>
                  </a:cubicBezTo>
                  <a:lnTo>
                    <a:pt x="88900" y="602074"/>
                  </a:lnTo>
                  <a:cubicBezTo>
                    <a:pt x="65322" y="602074"/>
                    <a:pt x="42710" y="592708"/>
                    <a:pt x="26038" y="576036"/>
                  </a:cubicBezTo>
                  <a:cubicBezTo>
                    <a:pt x="9366" y="559364"/>
                    <a:pt x="0" y="536752"/>
                    <a:pt x="0" y="513174"/>
                  </a:cubicBezTo>
                  <a:lnTo>
                    <a:pt x="0" y="88900"/>
                  </a:lnTo>
                  <a:cubicBezTo>
                    <a:pt x="0" y="39802"/>
                    <a:pt x="39802" y="0"/>
                    <a:pt x="88900" y="0"/>
                  </a:cubicBezTo>
                  <a:close/>
                </a:path>
              </a:pathLst>
            </a:custGeom>
            <a:solidFill>
              <a:srgbClr val="FFBD59">
                <a:alpha val="69804"/>
              </a:srgbClr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38100"/>
              <a:ext cx="802765" cy="563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48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4736576" y="4547973"/>
            <a:ext cx="2232712" cy="238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853"/>
              </a:lnSpc>
              <a:spcBef>
                <a:spcPct val="0"/>
              </a:spcBef>
            </a:pPr>
            <a:r>
              <a:rPr lang="en-US" b="true" sz="1799" spc="89">
                <a:solidFill>
                  <a:srgbClr val="301906"/>
                </a:solidFill>
                <a:latin typeface="Now Bold"/>
                <a:ea typeface="Now Bold"/>
                <a:cs typeface="Now Bold"/>
                <a:sym typeface="Now Bold"/>
              </a:rPr>
              <a:t>Key Resources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1316061" y="4562387"/>
            <a:ext cx="2167089" cy="238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853"/>
              </a:lnSpc>
              <a:spcBef>
                <a:spcPct val="0"/>
              </a:spcBef>
            </a:pPr>
            <a:r>
              <a:rPr lang="en-US" b="true" sz="1799" spc="89">
                <a:solidFill>
                  <a:srgbClr val="301906"/>
                </a:solidFill>
                <a:latin typeface="Now Bold"/>
                <a:ea typeface="Now Bold"/>
                <a:cs typeface="Now Bold"/>
                <a:sym typeface="Now Bold"/>
              </a:rPr>
              <a:t>Channels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7782286" y="2344641"/>
            <a:ext cx="3162300" cy="4032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314FD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For Factories: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301906"/>
                </a:solidFill>
                <a:latin typeface="Montserrat"/>
                <a:ea typeface="Montserrat"/>
                <a:cs typeface="Montserrat"/>
                <a:sym typeface="Montserrat"/>
              </a:rPr>
              <a:t>Reliable supplier network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301906"/>
                </a:solidFill>
                <a:latin typeface="Montserrat"/>
                <a:ea typeface="Montserrat"/>
                <a:cs typeface="Montserrat"/>
                <a:sym typeface="Montserrat"/>
              </a:rPr>
              <a:t>Real-time tracking of orders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301906"/>
                </a:solidFill>
                <a:latin typeface="Montserrat"/>
                <a:ea typeface="Montserrat"/>
                <a:cs typeface="Montserrat"/>
                <a:sym typeface="Montserrat"/>
              </a:rPr>
              <a:t>Market insights for better purchasing decisions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314FD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For Suppliers: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301906"/>
                </a:solidFill>
                <a:latin typeface="Montserrat"/>
                <a:ea typeface="Montserrat"/>
                <a:cs typeface="Montserrat"/>
                <a:sym typeface="Montserrat"/>
              </a:rPr>
              <a:t>Access to new customers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301906"/>
                </a:solidFill>
                <a:latin typeface="Montserrat"/>
                <a:ea typeface="Montserrat"/>
                <a:cs typeface="Montserrat"/>
                <a:sym typeface="Montserrat"/>
              </a:rPr>
              <a:t>Reliable customer feedback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9816852" y="7508838"/>
            <a:ext cx="3332045" cy="1198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799" indent="-215899" lvl="1">
              <a:lnSpc>
                <a:spcPts val="3239"/>
              </a:lnSpc>
              <a:buFont typeface="Arial"/>
              <a:buChar char="•"/>
            </a:pPr>
            <a:r>
              <a:rPr lang="en-US" sz="1999">
                <a:solidFill>
                  <a:srgbClr val="301906"/>
                </a:solidFill>
                <a:latin typeface="Montserrat"/>
                <a:ea typeface="Montserrat"/>
                <a:cs typeface="Montserrat"/>
                <a:sym typeface="Montserrat"/>
              </a:rPr>
              <a:t>Transaction Fees</a:t>
            </a:r>
          </a:p>
          <a:p>
            <a:pPr algn="just" marL="431799" indent="-215899" lvl="1">
              <a:lnSpc>
                <a:spcPts val="3239"/>
              </a:lnSpc>
              <a:buFont typeface="Arial"/>
              <a:buChar char="•"/>
            </a:pPr>
            <a:r>
              <a:rPr lang="en-US" sz="1999">
                <a:solidFill>
                  <a:srgbClr val="301906"/>
                </a:solidFill>
                <a:latin typeface="Montserrat"/>
                <a:ea typeface="Montserrat"/>
                <a:cs typeface="Montserrat"/>
                <a:sym typeface="Montserrat"/>
              </a:rPr>
              <a:t>Subscription Fees</a:t>
            </a:r>
          </a:p>
          <a:p>
            <a:pPr algn="just" marL="431799" indent="-215899" lvl="1">
              <a:lnSpc>
                <a:spcPts val="3239"/>
              </a:lnSpc>
              <a:buFont typeface="Arial"/>
              <a:buChar char="•"/>
            </a:pPr>
            <a:r>
              <a:rPr lang="en-US" sz="1999">
                <a:solidFill>
                  <a:srgbClr val="301906"/>
                </a:solidFill>
                <a:latin typeface="Montserrat"/>
                <a:ea typeface="Montserrat"/>
                <a:cs typeface="Montserrat"/>
                <a:sym typeface="Montserrat"/>
              </a:rPr>
              <a:t>Advertising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663456" y="7530464"/>
            <a:ext cx="5308844" cy="1454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79813" indent="-189906" lvl="1">
              <a:lnSpc>
                <a:spcPts val="2955"/>
              </a:lnSpc>
              <a:buFont typeface="Arial"/>
              <a:buChar char="•"/>
            </a:pPr>
            <a:r>
              <a:rPr lang="en-US" sz="1759">
                <a:solidFill>
                  <a:srgbClr val="301906"/>
                </a:solidFill>
                <a:latin typeface="Montserrat"/>
                <a:ea typeface="Montserrat"/>
                <a:cs typeface="Montserrat"/>
                <a:sym typeface="Montserrat"/>
              </a:rPr>
              <a:t>Development &amp; Maintenance</a:t>
            </a:r>
          </a:p>
          <a:p>
            <a:pPr algn="just" marL="379813" indent="-189906" lvl="1">
              <a:lnSpc>
                <a:spcPts val="2955"/>
              </a:lnSpc>
              <a:buFont typeface="Arial"/>
              <a:buChar char="•"/>
            </a:pPr>
            <a:r>
              <a:rPr lang="en-US" sz="1759">
                <a:solidFill>
                  <a:srgbClr val="301906"/>
                </a:solidFill>
                <a:latin typeface="Montserrat"/>
                <a:ea typeface="Montserrat"/>
                <a:cs typeface="Montserrat"/>
                <a:sym typeface="Montserrat"/>
              </a:rPr>
              <a:t>Marketing &amp; Advertising</a:t>
            </a:r>
            <a:r>
              <a:rPr lang="en-US" sz="1759">
                <a:solidFill>
                  <a:srgbClr val="30190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l" marL="379813" indent="-189906" lvl="1">
              <a:lnSpc>
                <a:spcPts val="2955"/>
              </a:lnSpc>
              <a:buFont typeface="Arial"/>
              <a:buChar char="•"/>
            </a:pPr>
            <a:r>
              <a:rPr lang="en-US" sz="1759">
                <a:solidFill>
                  <a:srgbClr val="301906"/>
                </a:solidFill>
                <a:latin typeface="Montserrat"/>
                <a:ea typeface="Montserrat"/>
                <a:cs typeface="Montserrat"/>
                <a:sym typeface="Montserrat"/>
              </a:rPr>
              <a:t>Transaction Fees</a:t>
            </a:r>
          </a:p>
          <a:p>
            <a:pPr algn="l" marL="379813" indent="-189906" lvl="1">
              <a:lnSpc>
                <a:spcPts val="2955"/>
              </a:lnSpc>
              <a:buFont typeface="Arial"/>
              <a:buChar char="•"/>
            </a:pPr>
            <a:r>
              <a:rPr lang="en-US" sz="1759">
                <a:solidFill>
                  <a:srgbClr val="301906"/>
                </a:solidFill>
                <a:latin typeface="Montserrat"/>
                <a:ea typeface="Montserrat"/>
                <a:cs typeface="Montserrat"/>
                <a:sym typeface="Montserrat"/>
              </a:rPr>
              <a:t>.Logistics Integration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4336197" y="2649441"/>
            <a:ext cx="3037414" cy="3395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3401"/>
              </a:lnSpc>
              <a:buFont typeface="Arial"/>
              <a:buChar char="•"/>
            </a:pPr>
            <a:r>
              <a:rPr lang="en-US" sz="1800">
                <a:solidFill>
                  <a:srgbClr val="301906"/>
                </a:solidFill>
                <a:latin typeface="Montserrat"/>
                <a:ea typeface="Montserrat"/>
                <a:cs typeface="Montserrat"/>
                <a:sym typeface="Montserrat"/>
              </a:rPr>
              <a:t> Factory Owners &amp; Managers</a:t>
            </a:r>
          </a:p>
          <a:p>
            <a:pPr algn="l" marL="388620" indent="-194310" lvl="1">
              <a:lnSpc>
                <a:spcPts val="3401"/>
              </a:lnSpc>
              <a:buFont typeface="Arial"/>
              <a:buChar char="•"/>
            </a:pPr>
            <a:r>
              <a:rPr lang="en-US" sz="1800">
                <a:solidFill>
                  <a:srgbClr val="301906"/>
                </a:solidFill>
                <a:latin typeface="Montserrat"/>
                <a:ea typeface="Montserrat"/>
                <a:cs typeface="Montserrat"/>
                <a:sym typeface="Montserrat"/>
              </a:rPr>
              <a:t>Manufacturers &amp; Industrial Companies</a:t>
            </a:r>
          </a:p>
          <a:p>
            <a:pPr algn="l" marL="388620" indent="-194310" lvl="1">
              <a:lnSpc>
                <a:spcPts val="3401"/>
              </a:lnSpc>
              <a:buFont typeface="Arial"/>
              <a:buChar char="•"/>
            </a:pPr>
            <a:r>
              <a:rPr lang="en-US" sz="1800">
                <a:solidFill>
                  <a:srgbClr val="301906"/>
                </a:solidFill>
                <a:latin typeface="Montserrat"/>
                <a:ea typeface="Montserrat"/>
                <a:cs typeface="Montserrat"/>
                <a:sym typeface="Montserrat"/>
              </a:rPr>
              <a:t>Local &amp; International Suppliers</a:t>
            </a:r>
          </a:p>
          <a:p>
            <a:pPr algn="l">
              <a:lnSpc>
                <a:spcPts val="3401"/>
              </a:lnSpc>
            </a:pPr>
          </a:p>
          <a:p>
            <a:pPr algn="l">
              <a:lnSpc>
                <a:spcPts val="3401"/>
              </a:lnSpc>
            </a:pPr>
          </a:p>
        </p:txBody>
      </p:sp>
      <p:sp>
        <p:nvSpPr>
          <p:cNvPr name="TextBox 42" id="42"/>
          <p:cNvSpPr txBox="true"/>
          <p:nvPr/>
        </p:nvSpPr>
        <p:spPr>
          <a:xfrm rot="0">
            <a:off x="11281745" y="4929988"/>
            <a:ext cx="2523653" cy="1359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38960" indent="-169480" lvl="1">
              <a:lnSpc>
                <a:spcPts val="2197"/>
              </a:lnSpc>
              <a:buFont typeface="Arial"/>
              <a:buChar char="•"/>
            </a:pPr>
            <a:r>
              <a:rPr lang="en-US" sz="1569">
                <a:solidFill>
                  <a:srgbClr val="301906"/>
                </a:solidFill>
                <a:latin typeface="Montserrat"/>
                <a:ea typeface="Montserrat"/>
                <a:cs typeface="Montserrat"/>
                <a:sym typeface="Montserrat"/>
              </a:rPr>
              <a:t>Mobile App (iOS &amp; Android</a:t>
            </a:r>
          </a:p>
          <a:p>
            <a:pPr algn="l" marL="338960" indent="-169480" lvl="1">
              <a:lnSpc>
                <a:spcPts val="2197"/>
              </a:lnSpc>
              <a:buFont typeface="Arial"/>
              <a:buChar char="•"/>
            </a:pPr>
            <a:r>
              <a:rPr lang="en-US" sz="1569">
                <a:solidFill>
                  <a:srgbClr val="301906"/>
                </a:solidFill>
                <a:latin typeface="Montserrat"/>
                <a:ea typeface="Montserrat"/>
                <a:cs typeface="Montserrat"/>
                <a:sym typeface="Montserrat"/>
              </a:rPr>
              <a:t>Email and Customer Support Lines</a:t>
            </a:r>
          </a:p>
          <a:p>
            <a:pPr algn="l" marL="338960" indent="-169480" lvl="1">
              <a:lnSpc>
                <a:spcPts val="2197"/>
              </a:lnSpc>
              <a:buFont typeface="Arial"/>
              <a:buChar char="•"/>
            </a:pPr>
            <a:r>
              <a:rPr lang="en-US" sz="1569">
                <a:solidFill>
                  <a:srgbClr val="301906"/>
                </a:solidFill>
                <a:latin typeface="Montserrat"/>
                <a:ea typeface="Montserrat"/>
                <a:cs typeface="Montserrat"/>
                <a:sym typeface="Montserrat"/>
              </a:rPr>
              <a:t>Social Media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4525688" y="2341751"/>
            <a:ext cx="2814027" cy="1159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3097" indent="-181549" lvl="1">
              <a:lnSpc>
                <a:spcPts val="3161"/>
              </a:lnSpc>
              <a:buFont typeface="Arial"/>
              <a:buChar char="•"/>
            </a:pPr>
            <a:r>
              <a:rPr lang="en-US" sz="1681">
                <a:solidFill>
                  <a:srgbClr val="301906"/>
                </a:solidFill>
                <a:latin typeface="Montserrat"/>
                <a:ea typeface="Montserrat"/>
                <a:cs typeface="Montserrat"/>
                <a:sym typeface="Montserrat"/>
              </a:rPr>
              <a:t>Supplier Onboarding</a:t>
            </a:r>
          </a:p>
          <a:p>
            <a:pPr algn="l" marL="363097" indent="-181549" lvl="1">
              <a:lnSpc>
                <a:spcPts val="3161"/>
              </a:lnSpc>
              <a:buFont typeface="Arial"/>
              <a:buChar char="•"/>
            </a:pPr>
            <a:r>
              <a:rPr lang="en-US" sz="1681">
                <a:solidFill>
                  <a:srgbClr val="301906"/>
                </a:solidFill>
                <a:latin typeface="Montserrat"/>
                <a:ea typeface="Montserrat"/>
                <a:cs typeface="Montserrat"/>
                <a:sym typeface="Montserrat"/>
              </a:rPr>
              <a:t> Data Analysis</a:t>
            </a:r>
          </a:p>
          <a:p>
            <a:pPr algn="l" marL="363097" indent="-181549" lvl="1">
              <a:lnSpc>
                <a:spcPts val="3161"/>
              </a:lnSpc>
              <a:buFont typeface="Arial"/>
              <a:buChar char="•"/>
            </a:pPr>
            <a:r>
              <a:rPr lang="en-US" sz="1681">
                <a:solidFill>
                  <a:srgbClr val="301906"/>
                </a:solidFill>
                <a:latin typeface="Montserrat"/>
                <a:ea typeface="Montserrat"/>
                <a:cs typeface="Montserrat"/>
                <a:sym typeface="Montserrat"/>
              </a:rPr>
              <a:t>Customer Support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4652456" y="4929988"/>
            <a:ext cx="2691319" cy="1461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7031" indent="-183515" lvl="1">
              <a:lnSpc>
                <a:spcPts val="2380"/>
              </a:lnSpc>
              <a:buFont typeface="Arial"/>
              <a:buChar char="•"/>
            </a:pPr>
            <a:r>
              <a:rPr lang="en-US" sz="1700">
                <a:solidFill>
                  <a:srgbClr val="301906"/>
                </a:solidFill>
                <a:latin typeface="Montserrat"/>
                <a:ea typeface="Montserrat"/>
                <a:cs typeface="Montserrat"/>
                <a:sym typeface="Montserrat"/>
              </a:rPr>
              <a:t>Technology Infrastructure</a:t>
            </a:r>
          </a:p>
          <a:p>
            <a:pPr algn="l" marL="367031" indent="-183515" lvl="1">
              <a:lnSpc>
                <a:spcPts val="2380"/>
              </a:lnSpc>
              <a:buFont typeface="Arial"/>
              <a:buChar char="•"/>
            </a:pPr>
            <a:r>
              <a:rPr lang="en-US" sz="1700">
                <a:solidFill>
                  <a:srgbClr val="301906"/>
                </a:solidFill>
                <a:latin typeface="Montserrat"/>
                <a:ea typeface="Montserrat"/>
                <a:cs typeface="Montserrat"/>
                <a:sym typeface="Montserrat"/>
              </a:rPr>
              <a:t>Marketing &amp; Sales Team</a:t>
            </a:r>
          </a:p>
          <a:p>
            <a:pPr algn="l" marL="367031" indent="-183515" lvl="1">
              <a:lnSpc>
                <a:spcPts val="2380"/>
              </a:lnSpc>
              <a:buFont typeface="Arial"/>
              <a:buChar char="•"/>
            </a:pPr>
            <a:r>
              <a:rPr lang="en-US" sz="1700">
                <a:solidFill>
                  <a:srgbClr val="301906"/>
                </a:solidFill>
                <a:latin typeface="Montserrat"/>
                <a:ea typeface="Montserrat"/>
                <a:cs typeface="Montserrat"/>
                <a:sym typeface="Montserrat"/>
              </a:rPr>
              <a:t> Market Data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232422" y="2433550"/>
            <a:ext cx="2715149" cy="2525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7031" indent="-183515" lvl="1">
              <a:lnSpc>
                <a:spcPts val="3383"/>
              </a:lnSpc>
              <a:buFont typeface="Arial"/>
              <a:buChar char="•"/>
            </a:pPr>
            <a:r>
              <a:rPr lang="en-US" sz="1700">
                <a:solidFill>
                  <a:srgbClr val="301906"/>
                </a:solidFill>
                <a:latin typeface="Montserrat"/>
                <a:ea typeface="Montserrat"/>
                <a:cs typeface="Montserrat"/>
                <a:sym typeface="Montserrat"/>
              </a:rPr>
              <a:t>Suppliers of raw materials</a:t>
            </a:r>
          </a:p>
          <a:p>
            <a:pPr algn="l" marL="367031" indent="-183515" lvl="1">
              <a:lnSpc>
                <a:spcPts val="3383"/>
              </a:lnSpc>
              <a:buFont typeface="Arial"/>
              <a:buChar char="•"/>
            </a:pPr>
            <a:r>
              <a:rPr lang="en-US" sz="1700">
                <a:solidFill>
                  <a:srgbClr val="301906"/>
                </a:solidFill>
                <a:latin typeface="Montserrat"/>
                <a:ea typeface="Montserrat"/>
                <a:cs typeface="Montserrat"/>
                <a:sym typeface="Montserrat"/>
              </a:rPr>
              <a:t>Logistics Companies</a:t>
            </a:r>
          </a:p>
          <a:p>
            <a:pPr algn="l" marL="367031" indent="-183515" lvl="1">
              <a:lnSpc>
                <a:spcPts val="3383"/>
              </a:lnSpc>
              <a:buFont typeface="Arial"/>
              <a:buChar char="•"/>
            </a:pPr>
            <a:r>
              <a:rPr lang="en-US" sz="1700">
                <a:solidFill>
                  <a:srgbClr val="301906"/>
                </a:solidFill>
                <a:latin typeface="Montserrat"/>
                <a:ea typeface="Montserrat"/>
                <a:cs typeface="Montserrat"/>
                <a:sym typeface="Montserrat"/>
              </a:rPr>
              <a:t>Market Research firms</a:t>
            </a:r>
          </a:p>
          <a:p>
            <a:pPr algn="l" marL="367031" indent="-183515" lvl="1">
              <a:lnSpc>
                <a:spcPts val="3383"/>
              </a:lnSpc>
              <a:buFont typeface="Arial"/>
              <a:buChar char="•"/>
            </a:pPr>
            <a:r>
              <a:rPr lang="en-US" sz="1700">
                <a:solidFill>
                  <a:srgbClr val="301906"/>
                </a:solidFill>
                <a:latin typeface="Montserrat"/>
                <a:ea typeface="Montserrat"/>
                <a:cs typeface="Montserrat"/>
                <a:sym typeface="Montserrat"/>
              </a:rPr>
              <a:t>Payment Processors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1028753" y="2401746"/>
            <a:ext cx="3240419" cy="1614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7031" indent="-183515" lvl="1">
              <a:lnSpc>
                <a:spcPts val="2380"/>
              </a:lnSpc>
              <a:buFont typeface="Arial"/>
              <a:buChar char="•"/>
            </a:pPr>
            <a:r>
              <a:rPr lang="en-US" sz="1700">
                <a:solidFill>
                  <a:srgbClr val="301906"/>
                </a:solidFill>
                <a:latin typeface="Montserrat"/>
                <a:ea typeface="Montserrat"/>
                <a:cs typeface="Montserrat"/>
                <a:sym typeface="Montserrat"/>
              </a:rPr>
              <a:t>Personalized Support</a:t>
            </a:r>
          </a:p>
          <a:p>
            <a:pPr algn="ctr">
              <a:lnSpc>
                <a:spcPts val="2380"/>
              </a:lnSpc>
            </a:pPr>
          </a:p>
          <a:p>
            <a:pPr algn="l" marL="367031" indent="-183515" lvl="1">
              <a:lnSpc>
                <a:spcPts val="1207"/>
              </a:lnSpc>
              <a:buFont typeface="Arial"/>
              <a:buChar char="•"/>
            </a:pPr>
            <a:r>
              <a:rPr lang="en-US" sz="1700">
                <a:solidFill>
                  <a:srgbClr val="301906"/>
                </a:solidFill>
                <a:latin typeface="Montserrat"/>
                <a:ea typeface="Montserrat"/>
                <a:cs typeface="Montserrat"/>
                <a:sym typeface="Montserrat"/>
              </a:rPr>
              <a:t>Self-Service</a:t>
            </a:r>
          </a:p>
          <a:p>
            <a:pPr algn="ctr">
              <a:lnSpc>
                <a:spcPts val="2380"/>
              </a:lnSpc>
            </a:pPr>
          </a:p>
          <a:p>
            <a:pPr algn="l" marL="367031" indent="-183515" lvl="1">
              <a:lnSpc>
                <a:spcPts val="2380"/>
              </a:lnSpc>
              <a:buFont typeface="Arial"/>
              <a:buChar char="•"/>
            </a:pPr>
            <a:r>
              <a:rPr lang="en-US" sz="1700">
                <a:solidFill>
                  <a:srgbClr val="301906"/>
                </a:solidFill>
                <a:latin typeface="Montserrat"/>
                <a:ea typeface="Montserrat"/>
                <a:cs typeface="Montserrat"/>
                <a:sym typeface="Montserrat"/>
              </a:rPr>
              <a:t>Community Feedback</a:t>
            </a:r>
          </a:p>
          <a:p>
            <a:pPr algn="l">
              <a:lnSpc>
                <a:spcPts val="2380"/>
              </a:lnSpc>
            </a:pPr>
          </a:p>
        </p:txBody>
      </p:sp>
      <p:sp>
        <p:nvSpPr>
          <p:cNvPr name="TextBox 47" id="47"/>
          <p:cNvSpPr txBox="true"/>
          <p:nvPr/>
        </p:nvSpPr>
        <p:spPr>
          <a:xfrm rot="0">
            <a:off x="3322448" y="544513"/>
            <a:ext cx="10389255" cy="863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PROBLEM DEFINITION</a:t>
            </a:r>
          </a:p>
        </p:txBody>
      </p:sp>
      <p:sp>
        <p:nvSpPr>
          <p:cNvPr name="Freeform 48" id="48"/>
          <p:cNvSpPr/>
          <p:nvPr/>
        </p:nvSpPr>
        <p:spPr>
          <a:xfrm flipH="true" flipV="false" rot="0">
            <a:off x="-1721937" y="22298"/>
            <a:ext cx="14190523" cy="1406268"/>
          </a:xfrm>
          <a:custGeom>
            <a:avLst/>
            <a:gdLst/>
            <a:ahLst/>
            <a:cxnLst/>
            <a:rect r="r" b="b" t="t" l="l"/>
            <a:pathLst>
              <a:path h="1406268" w="14190523">
                <a:moveTo>
                  <a:pt x="14190523" y="0"/>
                </a:moveTo>
                <a:lnTo>
                  <a:pt x="0" y="0"/>
                </a:lnTo>
                <a:lnTo>
                  <a:pt x="0" y="1406268"/>
                </a:lnTo>
                <a:lnTo>
                  <a:pt x="14190523" y="1406268"/>
                </a:lnTo>
                <a:lnTo>
                  <a:pt x="1419052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9" id="49"/>
          <p:cNvSpPr txBox="true"/>
          <p:nvPr/>
        </p:nvSpPr>
        <p:spPr>
          <a:xfrm rot="0">
            <a:off x="2589996" y="224454"/>
            <a:ext cx="12185718" cy="813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6"/>
              </a:lnSpc>
              <a:spcBef>
                <a:spcPct val="0"/>
              </a:spcBef>
            </a:pPr>
            <a:r>
              <a:rPr lang="en-US" b="true" sz="4718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BMC</a:t>
            </a:r>
          </a:p>
        </p:txBody>
      </p:sp>
      <p:sp>
        <p:nvSpPr>
          <p:cNvPr name="Freeform 50" id="50"/>
          <p:cNvSpPr/>
          <p:nvPr/>
        </p:nvSpPr>
        <p:spPr>
          <a:xfrm flipH="false" flipV="false" rot="-10800000">
            <a:off x="16742684" y="-409292"/>
            <a:ext cx="2114279" cy="2114279"/>
          </a:xfrm>
          <a:custGeom>
            <a:avLst/>
            <a:gdLst/>
            <a:ahLst/>
            <a:cxnLst/>
            <a:rect r="r" b="b" t="t" l="l"/>
            <a:pathLst>
              <a:path h="2114279" w="2114279">
                <a:moveTo>
                  <a:pt x="0" y="0"/>
                </a:moveTo>
                <a:lnTo>
                  <a:pt x="2114279" y="0"/>
                </a:lnTo>
                <a:lnTo>
                  <a:pt x="2114279" y="2114280"/>
                </a:lnTo>
                <a:lnTo>
                  <a:pt x="0" y="21142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1" id="51"/>
          <p:cNvSpPr/>
          <p:nvPr/>
        </p:nvSpPr>
        <p:spPr>
          <a:xfrm flipH="false" flipV="false" rot="0">
            <a:off x="16765880" y="142687"/>
            <a:ext cx="1414426" cy="1247199"/>
          </a:xfrm>
          <a:custGeom>
            <a:avLst/>
            <a:gdLst/>
            <a:ahLst/>
            <a:cxnLst/>
            <a:rect r="r" b="b" t="t" l="l"/>
            <a:pathLst>
              <a:path h="1247199" w="1414426">
                <a:moveTo>
                  <a:pt x="0" y="0"/>
                </a:moveTo>
                <a:lnTo>
                  <a:pt x="1414426" y="0"/>
                </a:lnTo>
                <a:lnTo>
                  <a:pt x="1414426" y="1247199"/>
                </a:lnTo>
                <a:lnTo>
                  <a:pt x="0" y="124719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6995" r="-9109" b="-16743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26633" y="-5468306"/>
            <a:ext cx="14317722" cy="14317722"/>
          </a:xfrm>
          <a:custGeom>
            <a:avLst/>
            <a:gdLst/>
            <a:ahLst/>
            <a:cxnLst/>
            <a:rect r="r" b="b" t="t" l="l"/>
            <a:pathLst>
              <a:path h="14317722" w="14317722">
                <a:moveTo>
                  <a:pt x="0" y="0"/>
                </a:moveTo>
                <a:lnTo>
                  <a:pt x="14317722" y="0"/>
                </a:lnTo>
                <a:lnTo>
                  <a:pt x="14317722" y="14317723"/>
                </a:lnTo>
                <a:lnTo>
                  <a:pt x="0" y="143177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1574">
            <a:off x="9849516" y="2766381"/>
            <a:ext cx="15975639" cy="12983837"/>
          </a:xfrm>
          <a:custGeom>
            <a:avLst/>
            <a:gdLst/>
            <a:ahLst/>
            <a:cxnLst/>
            <a:rect r="r" b="b" t="t" l="l"/>
            <a:pathLst>
              <a:path h="12983837" w="15975639">
                <a:moveTo>
                  <a:pt x="0" y="0"/>
                </a:moveTo>
                <a:lnTo>
                  <a:pt x="15975638" y="0"/>
                </a:lnTo>
                <a:lnTo>
                  <a:pt x="15975638" y="12983838"/>
                </a:lnTo>
                <a:lnTo>
                  <a:pt x="0" y="129838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2021850" y="7995133"/>
            <a:ext cx="7830938" cy="1708568"/>
          </a:xfrm>
          <a:custGeom>
            <a:avLst/>
            <a:gdLst/>
            <a:ahLst/>
            <a:cxnLst/>
            <a:rect r="r" b="b" t="t" l="l"/>
            <a:pathLst>
              <a:path h="1708568" w="7830938">
                <a:moveTo>
                  <a:pt x="7830938" y="0"/>
                </a:moveTo>
                <a:lnTo>
                  <a:pt x="0" y="0"/>
                </a:lnTo>
                <a:lnTo>
                  <a:pt x="0" y="1708568"/>
                </a:lnTo>
                <a:lnTo>
                  <a:pt x="7830938" y="1708568"/>
                </a:lnTo>
                <a:lnTo>
                  <a:pt x="783093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282506"/>
            <a:ext cx="8341838" cy="1137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9"/>
              </a:lnSpc>
              <a:spcBef>
                <a:spcPct val="0"/>
              </a:spcBef>
            </a:pPr>
            <a:r>
              <a:rPr lang="en-US" sz="6606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RawLink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19387" y="4846893"/>
            <a:ext cx="10404348" cy="1607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11"/>
              </a:lnSpc>
            </a:pPr>
            <a:r>
              <a:rPr lang="en-US" sz="3509">
                <a:solidFill>
                  <a:srgbClr val="FFFFFF"/>
                </a:solidFill>
                <a:latin typeface="Andika"/>
                <a:ea typeface="Andika"/>
                <a:cs typeface="Andika"/>
                <a:sym typeface="Andika"/>
              </a:rPr>
              <a:t> connects factories with trusted suppliers, optimizing procurement and boosting Egypt's economy.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389191" y="8121231"/>
            <a:ext cx="337566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OSC_Ninja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-757790" y="8474240"/>
            <a:ext cx="2890978" cy="2363000"/>
          </a:xfrm>
          <a:custGeom>
            <a:avLst/>
            <a:gdLst/>
            <a:ahLst/>
            <a:cxnLst/>
            <a:rect r="r" b="b" t="t" l="l"/>
            <a:pathLst>
              <a:path h="2363000" w="2890978">
                <a:moveTo>
                  <a:pt x="2890978" y="0"/>
                </a:moveTo>
                <a:lnTo>
                  <a:pt x="0" y="0"/>
                </a:lnTo>
                <a:lnTo>
                  <a:pt x="0" y="2363000"/>
                </a:lnTo>
                <a:lnTo>
                  <a:pt x="2890978" y="2363000"/>
                </a:lnTo>
                <a:lnTo>
                  <a:pt x="2890978" y="0"/>
                </a:lnTo>
                <a:close/>
              </a:path>
            </a:pathLst>
          </a:custGeom>
          <a:blipFill>
            <a:blip r:embed="rId2"/>
            <a:stretch>
              <a:fillRect l="-23558" t="-47608" r="0" b="-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6291353" y="-514016"/>
            <a:ext cx="2936423" cy="2936423"/>
          </a:xfrm>
          <a:custGeom>
            <a:avLst/>
            <a:gdLst/>
            <a:ahLst/>
            <a:cxnLst/>
            <a:rect r="r" b="b" t="t" l="l"/>
            <a:pathLst>
              <a:path h="2936423" w="2936423">
                <a:moveTo>
                  <a:pt x="0" y="0"/>
                </a:moveTo>
                <a:lnTo>
                  <a:pt x="2936424" y="0"/>
                </a:lnTo>
                <a:lnTo>
                  <a:pt x="2936424" y="2936423"/>
                </a:lnTo>
                <a:lnTo>
                  <a:pt x="0" y="29364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23570" y="252600"/>
            <a:ext cx="1964430" cy="1732176"/>
          </a:xfrm>
          <a:custGeom>
            <a:avLst/>
            <a:gdLst/>
            <a:ahLst/>
            <a:cxnLst/>
            <a:rect r="r" b="b" t="t" l="l"/>
            <a:pathLst>
              <a:path h="1732176" w="1964430">
                <a:moveTo>
                  <a:pt x="0" y="0"/>
                </a:moveTo>
                <a:lnTo>
                  <a:pt x="1964430" y="0"/>
                </a:lnTo>
                <a:lnTo>
                  <a:pt x="1964430" y="1732177"/>
                </a:lnTo>
                <a:lnTo>
                  <a:pt x="0" y="17321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6995" r="-9109" b="-16743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286761" y="1820545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7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434707" y="1738125"/>
            <a:ext cx="17853293" cy="1737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21"/>
              </a:lnSpc>
              <a:spcBef>
                <a:spcPct val="0"/>
              </a:spcBef>
            </a:pPr>
            <a:r>
              <a:rPr lang="en-US" b="true" sz="3515">
                <a:solidFill>
                  <a:srgbClr val="314FD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Factories in Egypt often face challenges in efficiently sourcing raw m</a:t>
            </a:r>
            <a:r>
              <a:rPr lang="en-US" b="true" sz="3515">
                <a:solidFill>
                  <a:srgbClr val="314FD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aterials and components. These challenges include:</a:t>
            </a:r>
          </a:p>
          <a:p>
            <a:pPr algn="l">
              <a:lnSpc>
                <a:spcPts val="4081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244011" y="3304287"/>
            <a:ext cx="15462334" cy="5641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6904" indent="-318452" lvl="1">
              <a:lnSpc>
                <a:spcPts val="6519"/>
              </a:lnSpc>
              <a:buFont typeface="Arial"/>
              <a:buChar char="•"/>
            </a:pPr>
            <a:r>
              <a:rPr lang="en-US" b="true" sz="294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294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Difficulty in finding reliable and trusted suppliers.</a:t>
            </a:r>
          </a:p>
          <a:p>
            <a:pPr algn="l" marL="636904" indent="-318452" lvl="1">
              <a:lnSpc>
                <a:spcPts val="6519"/>
              </a:lnSpc>
              <a:buFont typeface="Arial"/>
              <a:buChar char="•"/>
            </a:pPr>
            <a:r>
              <a:rPr lang="en-US" b="true" sz="294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High procurement costs due to lack of price transparency.</a:t>
            </a:r>
          </a:p>
          <a:p>
            <a:pPr algn="l" marL="636904" indent="-318452" lvl="1">
              <a:lnSpc>
                <a:spcPts val="6519"/>
              </a:lnSpc>
              <a:buFont typeface="Arial"/>
              <a:buChar char="•"/>
            </a:pPr>
            <a:r>
              <a:rPr lang="en-US" b="true" sz="294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Delays in material delivery, leading to production interruptions.</a:t>
            </a:r>
          </a:p>
          <a:p>
            <a:pPr algn="l" marL="636904" indent="-318452" lvl="1">
              <a:lnSpc>
                <a:spcPts val="6519"/>
              </a:lnSpc>
              <a:buFont typeface="Arial"/>
              <a:buChar char="•"/>
            </a:pPr>
            <a:r>
              <a:rPr lang="en-US" b="true" sz="294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Limite</a:t>
            </a:r>
            <a:r>
              <a:rPr lang="en-US" b="true" sz="294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 visibility and analysis of supplier performance.</a:t>
            </a:r>
          </a:p>
          <a:p>
            <a:pPr algn="l" marL="636904" indent="-318452" lvl="1">
              <a:lnSpc>
                <a:spcPts val="6519"/>
              </a:lnSpc>
              <a:buFont typeface="Arial"/>
              <a:buChar char="•"/>
            </a:pPr>
            <a:r>
              <a:rPr lang="en-US" b="true" sz="294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Inability to optimize procurement decisions based on market insights and supplier reviews.</a:t>
            </a:r>
          </a:p>
          <a:p>
            <a:pPr algn="l">
              <a:lnSpc>
                <a:spcPts val="651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322448" y="544513"/>
            <a:ext cx="10389255" cy="863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PROBLEM DEFINITION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-1699200" y="-21677"/>
            <a:ext cx="15261120" cy="1512363"/>
          </a:xfrm>
          <a:custGeom>
            <a:avLst/>
            <a:gdLst/>
            <a:ahLst/>
            <a:cxnLst/>
            <a:rect r="r" b="b" t="t" l="l"/>
            <a:pathLst>
              <a:path h="1512363" w="15261120">
                <a:moveTo>
                  <a:pt x="15261120" y="0"/>
                </a:moveTo>
                <a:lnTo>
                  <a:pt x="0" y="0"/>
                </a:lnTo>
                <a:lnTo>
                  <a:pt x="0" y="1512363"/>
                </a:lnTo>
                <a:lnTo>
                  <a:pt x="15261120" y="1512363"/>
                </a:lnTo>
                <a:lnTo>
                  <a:pt x="1526112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590727" y="281170"/>
            <a:ext cx="10971194" cy="813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6"/>
              </a:lnSpc>
              <a:spcBef>
                <a:spcPct val="0"/>
              </a:spcBef>
            </a:pPr>
            <a:r>
              <a:rPr lang="en-US" b="true" sz="4718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Problem Definition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22448" y="544513"/>
            <a:ext cx="10389255" cy="863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PROBLEM DEFINITION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0800000">
            <a:off x="16291353" y="-514016"/>
            <a:ext cx="2936423" cy="2936423"/>
          </a:xfrm>
          <a:custGeom>
            <a:avLst/>
            <a:gdLst/>
            <a:ahLst/>
            <a:cxnLst/>
            <a:rect r="r" b="b" t="t" l="l"/>
            <a:pathLst>
              <a:path h="2936423" w="2936423">
                <a:moveTo>
                  <a:pt x="0" y="0"/>
                </a:moveTo>
                <a:lnTo>
                  <a:pt x="2936424" y="0"/>
                </a:lnTo>
                <a:lnTo>
                  <a:pt x="2936424" y="2936423"/>
                </a:lnTo>
                <a:lnTo>
                  <a:pt x="0" y="29364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23570" y="252600"/>
            <a:ext cx="1964430" cy="1732176"/>
          </a:xfrm>
          <a:custGeom>
            <a:avLst/>
            <a:gdLst/>
            <a:ahLst/>
            <a:cxnLst/>
            <a:rect r="r" b="b" t="t" l="l"/>
            <a:pathLst>
              <a:path h="1732176" w="1964430">
                <a:moveTo>
                  <a:pt x="0" y="0"/>
                </a:moveTo>
                <a:lnTo>
                  <a:pt x="1964430" y="0"/>
                </a:lnTo>
                <a:lnTo>
                  <a:pt x="1964430" y="1732177"/>
                </a:lnTo>
                <a:lnTo>
                  <a:pt x="0" y="17321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6995" r="-9109" b="-16743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77253" y="3923403"/>
            <a:ext cx="2500492" cy="2500492"/>
          </a:xfrm>
          <a:custGeom>
            <a:avLst/>
            <a:gdLst/>
            <a:ahLst/>
            <a:cxnLst/>
            <a:rect r="r" b="b" t="t" l="l"/>
            <a:pathLst>
              <a:path h="2500492" w="2500492">
                <a:moveTo>
                  <a:pt x="0" y="0"/>
                </a:moveTo>
                <a:lnTo>
                  <a:pt x="2500492" y="0"/>
                </a:lnTo>
                <a:lnTo>
                  <a:pt x="2500492" y="2500492"/>
                </a:lnTo>
                <a:lnTo>
                  <a:pt x="0" y="25004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433955" y="3923403"/>
            <a:ext cx="2327292" cy="2327292"/>
          </a:xfrm>
          <a:custGeom>
            <a:avLst/>
            <a:gdLst/>
            <a:ahLst/>
            <a:cxnLst/>
            <a:rect r="r" b="b" t="t" l="l"/>
            <a:pathLst>
              <a:path h="2327292" w="2327292">
                <a:moveTo>
                  <a:pt x="0" y="0"/>
                </a:moveTo>
                <a:lnTo>
                  <a:pt x="2327291" y="0"/>
                </a:lnTo>
                <a:lnTo>
                  <a:pt x="2327291" y="2327291"/>
                </a:lnTo>
                <a:lnTo>
                  <a:pt x="0" y="23272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143237" y="4010003"/>
            <a:ext cx="2327292" cy="2327292"/>
          </a:xfrm>
          <a:custGeom>
            <a:avLst/>
            <a:gdLst/>
            <a:ahLst/>
            <a:cxnLst/>
            <a:rect r="r" b="b" t="t" l="l"/>
            <a:pathLst>
              <a:path h="2327292" w="2327292">
                <a:moveTo>
                  <a:pt x="0" y="0"/>
                </a:moveTo>
                <a:lnTo>
                  <a:pt x="2327291" y="0"/>
                </a:lnTo>
                <a:lnTo>
                  <a:pt x="2327291" y="2327292"/>
                </a:lnTo>
                <a:lnTo>
                  <a:pt x="0" y="232729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423153" y="3820109"/>
            <a:ext cx="2605294" cy="2605294"/>
          </a:xfrm>
          <a:custGeom>
            <a:avLst/>
            <a:gdLst/>
            <a:ahLst/>
            <a:cxnLst/>
            <a:rect r="r" b="b" t="t" l="l"/>
            <a:pathLst>
              <a:path h="2605294" w="2605294">
                <a:moveTo>
                  <a:pt x="0" y="0"/>
                </a:moveTo>
                <a:lnTo>
                  <a:pt x="2605294" y="0"/>
                </a:lnTo>
                <a:lnTo>
                  <a:pt x="2605294" y="2605294"/>
                </a:lnTo>
                <a:lnTo>
                  <a:pt x="0" y="260529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56330" y="1789379"/>
            <a:ext cx="15321489" cy="183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191EA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unified delivery service platform that connects factories directly with suppliers to streamline the process of ordering, delivering, and tracking materials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25478" y="6662020"/>
            <a:ext cx="3204043" cy="86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Unified Delivery Service Platform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995579" y="6580281"/>
            <a:ext cx="3204043" cy="1308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Direct Connection between factories and suppliers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704861" y="6580281"/>
            <a:ext cx="3204043" cy="1308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Direct Connection between factories and suppliers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328129" y="6580281"/>
            <a:ext cx="3204043" cy="1308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Real-Time Shipment Tracking for better visibility</a:t>
            </a:r>
          </a:p>
        </p:txBody>
      </p:sp>
      <p:sp>
        <p:nvSpPr>
          <p:cNvPr name="Freeform 14" id="14"/>
          <p:cNvSpPr/>
          <p:nvPr/>
        </p:nvSpPr>
        <p:spPr>
          <a:xfrm flipH="true" flipV="false" rot="0">
            <a:off x="-1699200" y="-21677"/>
            <a:ext cx="15261120" cy="1512363"/>
          </a:xfrm>
          <a:custGeom>
            <a:avLst/>
            <a:gdLst/>
            <a:ahLst/>
            <a:cxnLst/>
            <a:rect r="r" b="b" t="t" l="l"/>
            <a:pathLst>
              <a:path h="1512363" w="15261120">
                <a:moveTo>
                  <a:pt x="15261120" y="0"/>
                </a:moveTo>
                <a:lnTo>
                  <a:pt x="0" y="0"/>
                </a:lnTo>
                <a:lnTo>
                  <a:pt x="0" y="1512363"/>
                </a:lnTo>
                <a:lnTo>
                  <a:pt x="15261120" y="1512363"/>
                </a:lnTo>
                <a:lnTo>
                  <a:pt x="1526112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590727" y="281170"/>
            <a:ext cx="10971194" cy="813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6"/>
              </a:lnSpc>
              <a:spcBef>
                <a:spcPct val="0"/>
              </a:spcBef>
            </a:pPr>
            <a:r>
              <a:rPr lang="en-US" b="true" sz="4718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Raw link Solution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807966" y="0"/>
            <a:ext cx="14372793" cy="1424331"/>
          </a:xfrm>
          <a:custGeom>
            <a:avLst/>
            <a:gdLst/>
            <a:ahLst/>
            <a:cxnLst/>
            <a:rect r="r" b="b" t="t" l="l"/>
            <a:pathLst>
              <a:path h="1424331" w="14372793">
                <a:moveTo>
                  <a:pt x="14372793" y="0"/>
                </a:moveTo>
                <a:lnTo>
                  <a:pt x="0" y="0"/>
                </a:lnTo>
                <a:lnTo>
                  <a:pt x="0" y="1424331"/>
                </a:lnTo>
                <a:lnTo>
                  <a:pt x="14372793" y="1424331"/>
                </a:lnTo>
                <a:lnTo>
                  <a:pt x="1437279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16112" y="3053707"/>
            <a:ext cx="9605047" cy="6915634"/>
          </a:xfrm>
          <a:custGeom>
            <a:avLst/>
            <a:gdLst/>
            <a:ahLst/>
            <a:cxnLst/>
            <a:rect r="r" b="b" t="t" l="l"/>
            <a:pathLst>
              <a:path h="6915634" w="9605047">
                <a:moveTo>
                  <a:pt x="0" y="0"/>
                </a:moveTo>
                <a:lnTo>
                  <a:pt x="9605048" y="0"/>
                </a:lnTo>
                <a:lnTo>
                  <a:pt x="9605048" y="6915634"/>
                </a:lnTo>
                <a:lnTo>
                  <a:pt x="0" y="69156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24216" y="406344"/>
            <a:ext cx="12185718" cy="754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86"/>
              </a:lnSpc>
              <a:spcBef>
                <a:spcPct val="0"/>
              </a:spcBef>
            </a:pPr>
            <a:r>
              <a:rPr lang="en-US" b="true" sz="4418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Prototype</a:t>
            </a:r>
            <a:r>
              <a:rPr lang="en-US" b="true" sz="4418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786162"/>
            <a:ext cx="7929136" cy="431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191EA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"The app's design prioritizes ease of use and efficiency, offering real-time updates, streamlined order management, and seamless communication between suppliers and factories to improve operational flow."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1878" y="2003704"/>
            <a:ext cx="7469473" cy="3669746"/>
            <a:chOff x="0" y="0"/>
            <a:chExt cx="1372917" cy="6745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2917" cy="674513"/>
            </a:xfrm>
            <a:custGeom>
              <a:avLst/>
              <a:gdLst/>
              <a:ahLst/>
              <a:cxnLst/>
              <a:rect r="r" b="b" t="t" l="l"/>
              <a:pathLst>
                <a:path h="674513" w="1372917">
                  <a:moveTo>
                    <a:pt x="1248457" y="674513"/>
                  </a:moveTo>
                  <a:lnTo>
                    <a:pt x="124460" y="674513"/>
                  </a:lnTo>
                  <a:cubicBezTo>
                    <a:pt x="55880" y="674513"/>
                    <a:pt x="0" y="618633"/>
                    <a:pt x="0" y="55005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248457" y="0"/>
                  </a:lnTo>
                  <a:cubicBezTo>
                    <a:pt x="1317037" y="0"/>
                    <a:pt x="1372917" y="55880"/>
                    <a:pt x="1372917" y="124460"/>
                  </a:cubicBezTo>
                  <a:lnTo>
                    <a:pt x="1372917" y="550053"/>
                  </a:lnTo>
                  <a:cubicBezTo>
                    <a:pt x="1372917" y="618633"/>
                    <a:pt x="1317037" y="674513"/>
                    <a:pt x="1248457" y="674513"/>
                  </a:cubicBezTo>
                  <a:close/>
                </a:path>
              </a:pathLst>
            </a:custGeom>
            <a:solidFill>
              <a:srgbClr val="38B6FF">
                <a:alpha val="69804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866937" y="1956261"/>
            <a:ext cx="8049868" cy="3669746"/>
            <a:chOff x="0" y="0"/>
            <a:chExt cx="1479596" cy="67451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79596" cy="674513"/>
            </a:xfrm>
            <a:custGeom>
              <a:avLst/>
              <a:gdLst/>
              <a:ahLst/>
              <a:cxnLst/>
              <a:rect r="r" b="b" t="t" l="l"/>
              <a:pathLst>
                <a:path h="674513" w="1479596">
                  <a:moveTo>
                    <a:pt x="1355136" y="674513"/>
                  </a:moveTo>
                  <a:lnTo>
                    <a:pt x="124460" y="674513"/>
                  </a:lnTo>
                  <a:cubicBezTo>
                    <a:pt x="55880" y="674513"/>
                    <a:pt x="0" y="618633"/>
                    <a:pt x="0" y="55005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55136" y="0"/>
                  </a:lnTo>
                  <a:cubicBezTo>
                    <a:pt x="1423716" y="0"/>
                    <a:pt x="1479596" y="55880"/>
                    <a:pt x="1479596" y="124460"/>
                  </a:cubicBezTo>
                  <a:lnTo>
                    <a:pt x="1479596" y="550053"/>
                  </a:lnTo>
                  <a:cubicBezTo>
                    <a:pt x="1479596" y="618633"/>
                    <a:pt x="1423716" y="674513"/>
                    <a:pt x="1355136" y="674513"/>
                  </a:cubicBezTo>
                  <a:close/>
                </a:path>
              </a:pathLst>
            </a:custGeom>
            <a:solidFill>
              <a:srgbClr val="FCBF88">
                <a:alpha val="69804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8866937" y="5768207"/>
            <a:ext cx="8049868" cy="3669746"/>
            <a:chOff x="0" y="0"/>
            <a:chExt cx="1479596" cy="67451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79596" cy="674513"/>
            </a:xfrm>
            <a:custGeom>
              <a:avLst/>
              <a:gdLst/>
              <a:ahLst/>
              <a:cxnLst/>
              <a:rect r="r" b="b" t="t" l="l"/>
              <a:pathLst>
                <a:path h="674513" w="1479596">
                  <a:moveTo>
                    <a:pt x="1355136" y="674513"/>
                  </a:moveTo>
                  <a:lnTo>
                    <a:pt x="124460" y="674513"/>
                  </a:lnTo>
                  <a:cubicBezTo>
                    <a:pt x="55880" y="674513"/>
                    <a:pt x="0" y="618633"/>
                    <a:pt x="0" y="55005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55136" y="0"/>
                  </a:lnTo>
                  <a:cubicBezTo>
                    <a:pt x="1423716" y="0"/>
                    <a:pt x="1479596" y="55880"/>
                    <a:pt x="1479596" y="124460"/>
                  </a:cubicBezTo>
                  <a:lnTo>
                    <a:pt x="1479596" y="550053"/>
                  </a:lnTo>
                  <a:cubicBezTo>
                    <a:pt x="1479596" y="618633"/>
                    <a:pt x="1423716" y="674513"/>
                    <a:pt x="1355136" y="674513"/>
                  </a:cubicBezTo>
                  <a:close/>
                </a:path>
              </a:pathLst>
            </a:custGeom>
            <a:solidFill>
              <a:srgbClr val="FFDE59">
                <a:alpha val="69804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831878" y="5815651"/>
            <a:ext cx="7469473" cy="3669746"/>
            <a:chOff x="0" y="0"/>
            <a:chExt cx="1372917" cy="67451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72917" cy="674513"/>
            </a:xfrm>
            <a:custGeom>
              <a:avLst/>
              <a:gdLst/>
              <a:ahLst/>
              <a:cxnLst/>
              <a:rect r="r" b="b" t="t" l="l"/>
              <a:pathLst>
                <a:path h="674513" w="1372917">
                  <a:moveTo>
                    <a:pt x="1248457" y="674513"/>
                  </a:moveTo>
                  <a:lnTo>
                    <a:pt x="124460" y="674513"/>
                  </a:lnTo>
                  <a:cubicBezTo>
                    <a:pt x="55880" y="674513"/>
                    <a:pt x="0" y="618633"/>
                    <a:pt x="0" y="55005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248457" y="0"/>
                  </a:lnTo>
                  <a:cubicBezTo>
                    <a:pt x="1317037" y="0"/>
                    <a:pt x="1372917" y="55880"/>
                    <a:pt x="1372917" y="124460"/>
                  </a:cubicBezTo>
                  <a:lnTo>
                    <a:pt x="1372917" y="550053"/>
                  </a:lnTo>
                  <a:cubicBezTo>
                    <a:pt x="1372917" y="618633"/>
                    <a:pt x="1317037" y="674513"/>
                    <a:pt x="1248457" y="674513"/>
                  </a:cubicBezTo>
                  <a:close/>
                </a:path>
              </a:pathLst>
            </a:custGeom>
            <a:solidFill>
              <a:srgbClr val="00BF63">
                <a:alpha val="69804"/>
              </a:srgbClr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361392" y="2058975"/>
            <a:ext cx="2918126" cy="497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4"/>
              </a:lnSpc>
            </a:pPr>
            <a:r>
              <a:rPr lang="en-US" sz="2902" b="true">
                <a:solidFill>
                  <a:srgbClr val="FF5757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Problem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301350" y="2011532"/>
            <a:ext cx="2918126" cy="481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8"/>
              </a:lnSpc>
            </a:pPr>
            <a:r>
              <a:rPr lang="en-US" b="true" sz="2798">
                <a:solidFill>
                  <a:srgbClr val="FF5757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Soluation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866937" y="5873976"/>
            <a:ext cx="3527541" cy="481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8"/>
              </a:lnSpc>
            </a:pPr>
            <a:r>
              <a:rPr lang="en-US" b="true" sz="2798">
                <a:solidFill>
                  <a:srgbClr val="FF5757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Target Audience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43985" y="5921419"/>
            <a:ext cx="2918126" cy="481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8"/>
              </a:lnSpc>
            </a:pPr>
            <a:r>
              <a:rPr lang="en-US" sz="2798" b="true">
                <a:solidFill>
                  <a:srgbClr val="FF5757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Add Value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42302" y="2628131"/>
            <a:ext cx="6552474" cy="2870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5356" indent="-222678" lvl="1">
              <a:lnSpc>
                <a:spcPts val="2887"/>
              </a:lnSpc>
              <a:buFont typeface="Arial"/>
              <a:buChar char="•"/>
            </a:pPr>
            <a:r>
              <a:rPr lang="en-US" b="true" sz="206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Inefficient delivery and supply chain management:</a:t>
            </a:r>
          </a:p>
          <a:p>
            <a:pPr algn="l" marL="445356" indent="-222678" lvl="1">
              <a:lnSpc>
                <a:spcPts val="2887"/>
              </a:lnSpc>
              <a:buFont typeface="Arial"/>
              <a:buChar char="•"/>
            </a:pPr>
            <a:r>
              <a:rPr lang="en-US" b="true" sz="206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Delays in receiving raw materials and equipment.</a:t>
            </a:r>
          </a:p>
          <a:p>
            <a:pPr algn="l" marL="445356" indent="-222678" lvl="1">
              <a:lnSpc>
                <a:spcPts val="2887"/>
              </a:lnSpc>
              <a:buFont typeface="Arial"/>
              <a:buChar char="•"/>
            </a:pPr>
            <a:r>
              <a:rPr lang="en-US" b="true" sz="206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Difficulty finding reliable suppliers and managing multiple sources.</a:t>
            </a:r>
          </a:p>
          <a:p>
            <a:pPr algn="l" marL="445356" indent="-222678" lvl="1">
              <a:lnSpc>
                <a:spcPts val="2887"/>
              </a:lnSpc>
              <a:buFont typeface="Arial"/>
              <a:buChar char="•"/>
            </a:pPr>
            <a:r>
              <a:rPr lang="en-US" b="true" sz="206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Lack of real-time tracking and visibility of deliveries.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466668" y="2840849"/>
            <a:ext cx="7031223" cy="2584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8721" indent="-229360" lvl="1">
              <a:lnSpc>
                <a:spcPts val="2974"/>
              </a:lnSpc>
              <a:buFont typeface="Arial"/>
              <a:buChar char="•"/>
            </a:pPr>
            <a:r>
              <a:rPr lang="en-US" b="true" sz="212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 unified delivery service platform:</a:t>
            </a:r>
          </a:p>
          <a:p>
            <a:pPr algn="l" marL="458721" indent="-229360" lvl="1">
              <a:lnSpc>
                <a:spcPts val="2974"/>
              </a:lnSpc>
              <a:buFont typeface="Arial"/>
              <a:buChar char="•"/>
            </a:pPr>
            <a:r>
              <a:rPr lang="en-US" b="true" sz="212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Connects factories with suppliers for raw materials, machinery, and other resources.</a:t>
            </a:r>
          </a:p>
          <a:p>
            <a:pPr algn="l" marL="458721" indent="-229360" lvl="1">
              <a:lnSpc>
                <a:spcPts val="2974"/>
              </a:lnSpc>
              <a:buFont typeface="Arial"/>
              <a:buChar char="•"/>
            </a:pPr>
            <a:r>
              <a:rPr lang="en-US" b="true" sz="212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Real-time tracking of shipments and status updates.</a:t>
            </a:r>
          </a:p>
          <a:p>
            <a:pPr algn="l" marL="458721" indent="-229360" lvl="1">
              <a:lnSpc>
                <a:spcPts val="2974"/>
              </a:lnSpc>
              <a:buFont typeface="Arial"/>
              <a:buChar char="•"/>
            </a:pPr>
            <a:r>
              <a:rPr lang="en-US" b="true" sz="212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Simplified communication between factories and suppliers.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466668" y="6622031"/>
            <a:ext cx="6639160" cy="1841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8721" indent="-229360" lvl="1">
              <a:lnSpc>
                <a:spcPts val="2974"/>
              </a:lnSpc>
              <a:buFont typeface="Arial"/>
              <a:buChar char="•"/>
            </a:pPr>
            <a:r>
              <a:rPr lang="en-US" b="true" sz="212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Factories and manufacturing plants needing consistent and timely deliveries.</a:t>
            </a:r>
          </a:p>
          <a:p>
            <a:pPr algn="l" marL="458721" indent="-229360" lvl="1">
              <a:lnSpc>
                <a:spcPts val="2974"/>
              </a:lnSpc>
              <a:buFont typeface="Arial"/>
              <a:buChar char="•"/>
            </a:pPr>
            <a:r>
              <a:rPr lang="en-US" b="true" sz="212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Suppliers of raw materials and machinery looking to streamline their delivery process.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43985" y="6576778"/>
            <a:ext cx="6749110" cy="2955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8721" indent="-229360" lvl="1">
              <a:lnSpc>
                <a:spcPts val="2974"/>
              </a:lnSpc>
              <a:buFont typeface="Arial"/>
              <a:buChar char="•"/>
            </a:pPr>
            <a:r>
              <a:rPr lang="en-US" b="true" sz="212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Improved delivery speed and reliability: Fast, on-time deliveries for factories.</a:t>
            </a:r>
          </a:p>
          <a:p>
            <a:pPr algn="l" marL="458721" indent="-229360" lvl="1">
              <a:lnSpc>
                <a:spcPts val="2974"/>
              </a:lnSpc>
              <a:buFont typeface="Arial"/>
              <a:buChar char="•"/>
            </a:pPr>
            <a:r>
              <a:rPr lang="en-US" b="true" sz="212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Enhanced tracking and transparency: Real-time updates and notifications.</a:t>
            </a:r>
          </a:p>
          <a:p>
            <a:pPr algn="l" marL="458721" indent="-229360" lvl="1">
              <a:lnSpc>
                <a:spcPts val="2974"/>
              </a:lnSpc>
              <a:buFont typeface="Arial"/>
              <a:buChar char="•"/>
            </a:pPr>
            <a:r>
              <a:rPr lang="en-US" b="true" sz="212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Streamlined supply chain management: Unified platform for sourcing and managing resources.</a:t>
            </a:r>
          </a:p>
          <a:p>
            <a:pPr algn="l">
              <a:lnSpc>
                <a:spcPts val="2974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3322448" y="544513"/>
            <a:ext cx="10389255" cy="863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PROBLEM DEFINITION</a:t>
            </a:r>
          </a:p>
        </p:txBody>
      </p:sp>
      <p:sp>
        <p:nvSpPr>
          <p:cNvPr name="Freeform 19" id="19"/>
          <p:cNvSpPr/>
          <p:nvPr/>
        </p:nvSpPr>
        <p:spPr>
          <a:xfrm flipH="true" flipV="false" rot="0">
            <a:off x="-2010205" y="-194009"/>
            <a:ext cx="15261120" cy="1512363"/>
          </a:xfrm>
          <a:custGeom>
            <a:avLst/>
            <a:gdLst/>
            <a:ahLst/>
            <a:cxnLst/>
            <a:rect r="r" b="b" t="t" l="l"/>
            <a:pathLst>
              <a:path h="1512363" w="15261120">
                <a:moveTo>
                  <a:pt x="15261120" y="0"/>
                </a:moveTo>
                <a:lnTo>
                  <a:pt x="0" y="0"/>
                </a:lnTo>
                <a:lnTo>
                  <a:pt x="0" y="1512364"/>
                </a:lnTo>
                <a:lnTo>
                  <a:pt x="15261120" y="1512364"/>
                </a:lnTo>
                <a:lnTo>
                  <a:pt x="1526112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590727" y="271645"/>
            <a:ext cx="10971194" cy="863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26"/>
              </a:lnSpc>
              <a:spcBef>
                <a:spcPct val="0"/>
              </a:spcBef>
            </a:pPr>
            <a:r>
              <a:rPr lang="en-US" b="true" sz="5018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BMC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22448" y="544513"/>
            <a:ext cx="10389255" cy="863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PROBLEM DEFINITION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0800000">
            <a:off x="16291353" y="-514016"/>
            <a:ext cx="2936423" cy="2936423"/>
          </a:xfrm>
          <a:custGeom>
            <a:avLst/>
            <a:gdLst/>
            <a:ahLst/>
            <a:cxnLst/>
            <a:rect r="r" b="b" t="t" l="l"/>
            <a:pathLst>
              <a:path h="2936423" w="2936423">
                <a:moveTo>
                  <a:pt x="0" y="0"/>
                </a:moveTo>
                <a:lnTo>
                  <a:pt x="2936424" y="0"/>
                </a:lnTo>
                <a:lnTo>
                  <a:pt x="2936424" y="2936423"/>
                </a:lnTo>
                <a:lnTo>
                  <a:pt x="0" y="29364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2383890" y="0"/>
            <a:ext cx="16309134" cy="1616220"/>
          </a:xfrm>
          <a:custGeom>
            <a:avLst/>
            <a:gdLst/>
            <a:ahLst/>
            <a:cxnLst/>
            <a:rect r="r" b="b" t="t" l="l"/>
            <a:pathLst>
              <a:path h="1616220" w="16309134">
                <a:moveTo>
                  <a:pt x="16309133" y="0"/>
                </a:moveTo>
                <a:lnTo>
                  <a:pt x="0" y="0"/>
                </a:lnTo>
                <a:lnTo>
                  <a:pt x="0" y="1616220"/>
                </a:lnTo>
                <a:lnTo>
                  <a:pt x="16309133" y="1616220"/>
                </a:lnTo>
                <a:lnTo>
                  <a:pt x="1630913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028549" y="7122345"/>
            <a:ext cx="9869980" cy="9869980"/>
          </a:xfrm>
          <a:custGeom>
            <a:avLst/>
            <a:gdLst/>
            <a:ahLst/>
            <a:cxnLst/>
            <a:rect r="r" b="b" t="t" l="l"/>
            <a:pathLst>
              <a:path h="9869980" w="9869980">
                <a:moveTo>
                  <a:pt x="0" y="0"/>
                </a:moveTo>
                <a:lnTo>
                  <a:pt x="9869980" y="0"/>
                </a:lnTo>
                <a:lnTo>
                  <a:pt x="9869980" y="9869981"/>
                </a:lnTo>
                <a:lnTo>
                  <a:pt x="0" y="98699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7325038" y="8606988"/>
            <a:ext cx="1925923" cy="1302624"/>
          </a:xfrm>
          <a:custGeom>
            <a:avLst/>
            <a:gdLst/>
            <a:ahLst/>
            <a:cxnLst/>
            <a:rect r="r" b="b" t="t" l="l"/>
            <a:pathLst>
              <a:path h="1302624" w="1925923">
                <a:moveTo>
                  <a:pt x="0" y="0"/>
                </a:moveTo>
                <a:lnTo>
                  <a:pt x="1925924" y="0"/>
                </a:lnTo>
                <a:lnTo>
                  <a:pt x="1925924" y="1302624"/>
                </a:lnTo>
                <a:lnTo>
                  <a:pt x="0" y="13026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323570" y="252600"/>
            <a:ext cx="1964430" cy="1732176"/>
          </a:xfrm>
          <a:custGeom>
            <a:avLst/>
            <a:gdLst/>
            <a:ahLst/>
            <a:cxnLst/>
            <a:rect r="r" b="b" t="t" l="l"/>
            <a:pathLst>
              <a:path h="1732176" w="1964430">
                <a:moveTo>
                  <a:pt x="0" y="0"/>
                </a:moveTo>
                <a:lnTo>
                  <a:pt x="1964430" y="0"/>
                </a:lnTo>
                <a:lnTo>
                  <a:pt x="1964430" y="1732177"/>
                </a:lnTo>
                <a:lnTo>
                  <a:pt x="0" y="173217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6995" r="-9109" b="-16743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841431" y="2603387"/>
            <a:ext cx="2533161" cy="2380561"/>
          </a:xfrm>
          <a:custGeom>
            <a:avLst/>
            <a:gdLst/>
            <a:ahLst/>
            <a:cxnLst/>
            <a:rect r="r" b="b" t="t" l="l"/>
            <a:pathLst>
              <a:path h="2380561" w="2533161">
                <a:moveTo>
                  <a:pt x="0" y="0"/>
                </a:moveTo>
                <a:lnTo>
                  <a:pt x="2533161" y="0"/>
                </a:lnTo>
                <a:lnTo>
                  <a:pt x="2533161" y="2380561"/>
                </a:lnTo>
                <a:lnTo>
                  <a:pt x="0" y="238056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087327" y="2924246"/>
            <a:ext cx="2867641" cy="1362004"/>
          </a:xfrm>
          <a:custGeom>
            <a:avLst/>
            <a:gdLst/>
            <a:ahLst/>
            <a:cxnLst/>
            <a:rect r="r" b="b" t="t" l="l"/>
            <a:pathLst>
              <a:path h="1362004" w="2867641">
                <a:moveTo>
                  <a:pt x="0" y="0"/>
                </a:moveTo>
                <a:lnTo>
                  <a:pt x="2867641" y="0"/>
                </a:lnTo>
                <a:lnTo>
                  <a:pt x="2867641" y="1362004"/>
                </a:lnTo>
                <a:lnTo>
                  <a:pt x="0" y="136200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70575" r="0" b="-914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022661" y="2850105"/>
            <a:ext cx="2857494" cy="1688519"/>
          </a:xfrm>
          <a:custGeom>
            <a:avLst/>
            <a:gdLst/>
            <a:ahLst/>
            <a:cxnLst/>
            <a:rect r="r" b="b" t="t" l="l"/>
            <a:pathLst>
              <a:path h="1688519" w="2857494">
                <a:moveTo>
                  <a:pt x="0" y="0"/>
                </a:moveTo>
                <a:lnTo>
                  <a:pt x="2857495" y="0"/>
                </a:lnTo>
                <a:lnTo>
                  <a:pt x="2857495" y="1688519"/>
                </a:lnTo>
                <a:lnTo>
                  <a:pt x="0" y="168851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578808" y="7122345"/>
            <a:ext cx="2795785" cy="1644153"/>
          </a:xfrm>
          <a:custGeom>
            <a:avLst/>
            <a:gdLst/>
            <a:ahLst/>
            <a:cxnLst/>
            <a:rect r="r" b="b" t="t" l="l"/>
            <a:pathLst>
              <a:path h="1644153" w="2795785">
                <a:moveTo>
                  <a:pt x="0" y="0"/>
                </a:moveTo>
                <a:lnTo>
                  <a:pt x="2795784" y="0"/>
                </a:lnTo>
                <a:lnTo>
                  <a:pt x="2795784" y="1644154"/>
                </a:lnTo>
                <a:lnTo>
                  <a:pt x="0" y="164415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521465" y="5143500"/>
            <a:ext cx="3999365" cy="1142508"/>
          </a:xfrm>
          <a:custGeom>
            <a:avLst/>
            <a:gdLst/>
            <a:ahLst/>
            <a:cxnLst/>
            <a:rect r="r" b="b" t="t" l="l"/>
            <a:pathLst>
              <a:path h="1142508" w="3999365">
                <a:moveTo>
                  <a:pt x="0" y="0"/>
                </a:moveTo>
                <a:lnTo>
                  <a:pt x="3999365" y="0"/>
                </a:lnTo>
                <a:lnTo>
                  <a:pt x="3999365" y="1142508"/>
                </a:lnTo>
                <a:lnTo>
                  <a:pt x="0" y="114250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4570" t="0" r="-457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641393" y="7122345"/>
            <a:ext cx="2238763" cy="1577923"/>
          </a:xfrm>
          <a:custGeom>
            <a:avLst/>
            <a:gdLst/>
            <a:ahLst/>
            <a:cxnLst/>
            <a:rect r="r" b="b" t="t" l="l"/>
            <a:pathLst>
              <a:path h="1577923" w="2238763">
                <a:moveTo>
                  <a:pt x="0" y="0"/>
                </a:moveTo>
                <a:lnTo>
                  <a:pt x="2238763" y="0"/>
                </a:lnTo>
                <a:lnTo>
                  <a:pt x="2238763" y="1577923"/>
                </a:lnTo>
                <a:lnTo>
                  <a:pt x="0" y="1577923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374781" y="7445795"/>
            <a:ext cx="3005433" cy="1029490"/>
          </a:xfrm>
          <a:custGeom>
            <a:avLst/>
            <a:gdLst/>
            <a:ahLst/>
            <a:cxnLst/>
            <a:rect r="r" b="b" t="t" l="l"/>
            <a:pathLst>
              <a:path h="1029490" w="3005433">
                <a:moveTo>
                  <a:pt x="0" y="0"/>
                </a:moveTo>
                <a:lnTo>
                  <a:pt x="3005433" y="0"/>
                </a:lnTo>
                <a:lnTo>
                  <a:pt x="3005433" y="1029489"/>
                </a:lnTo>
                <a:lnTo>
                  <a:pt x="0" y="1029489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-10534" r="0" b="-10534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433741" y="434415"/>
            <a:ext cx="12185718" cy="698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6"/>
              </a:lnSpc>
              <a:spcBef>
                <a:spcPct val="0"/>
              </a:spcBef>
            </a:pPr>
            <a:r>
              <a:rPr lang="en-US" b="true" sz="4019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COMPETITORS &amp; MARKET LANDSCAPE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6291353" y="-514016"/>
            <a:ext cx="2647959" cy="2647959"/>
          </a:xfrm>
          <a:custGeom>
            <a:avLst/>
            <a:gdLst/>
            <a:ahLst/>
            <a:cxnLst/>
            <a:rect r="r" b="b" t="t" l="l"/>
            <a:pathLst>
              <a:path h="2647959" w="2647959">
                <a:moveTo>
                  <a:pt x="0" y="0"/>
                </a:moveTo>
                <a:lnTo>
                  <a:pt x="2647959" y="0"/>
                </a:lnTo>
                <a:lnTo>
                  <a:pt x="2647959" y="2647958"/>
                </a:lnTo>
                <a:lnTo>
                  <a:pt x="0" y="26479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736195" y="97798"/>
            <a:ext cx="14372793" cy="1424331"/>
          </a:xfrm>
          <a:custGeom>
            <a:avLst/>
            <a:gdLst/>
            <a:ahLst/>
            <a:cxnLst/>
            <a:rect r="r" b="b" t="t" l="l"/>
            <a:pathLst>
              <a:path h="1424331" w="14372793">
                <a:moveTo>
                  <a:pt x="14372793" y="0"/>
                </a:moveTo>
                <a:lnTo>
                  <a:pt x="0" y="0"/>
                </a:lnTo>
                <a:lnTo>
                  <a:pt x="0" y="1424330"/>
                </a:lnTo>
                <a:lnTo>
                  <a:pt x="14372793" y="1424330"/>
                </a:lnTo>
                <a:lnTo>
                  <a:pt x="1437279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095423" y="7596118"/>
            <a:ext cx="9869980" cy="9869980"/>
          </a:xfrm>
          <a:custGeom>
            <a:avLst/>
            <a:gdLst/>
            <a:ahLst/>
            <a:cxnLst/>
            <a:rect r="r" b="b" t="t" l="l"/>
            <a:pathLst>
              <a:path h="9869980" w="9869980">
                <a:moveTo>
                  <a:pt x="0" y="0"/>
                </a:moveTo>
                <a:lnTo>
                  <a:pt x="9869980" y="0"/>
                </a:lnTo>
                <a:lnTo>
                  <a:pt x="9869980" y="9869980"/>
                </a:lnTo>
                <a:lnTo>
                  <a:pt x="0" y="9869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424216" y="406344"/>
            <a:ext cx="12185718" cy="721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06"/>
              </a:lnSpc>
              <a:spcBef>
                <a:spcPct val="0"/>
              </a:spcBef>
            </a:pPr>
            <a:r>
              <a:rPr lang="en-US" b="true" sz="4218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Competitive Analysis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5400000">
            <a:off x="17325038" y="8606988"/>
            <a:ext cx="1925923" cy="1302624"/>
          </a:xfrm>
          <a:custGeom>
            <a:avLst/>
            <a:gdLst/>
            <a:ahLst/>
            <a:cxnLst/>
            <a:rect r="r" b="b" t="t" l="l"/>
            <a:pathLst>
              <a:path h="1302624" w="1925923">
                <a:moveTo>
                  <a:pt x="0" y="0"/>
                </a:moveTo>
                <a:lnTo>
                  <a:pt x="1925924" y="0"/>
                </a:lnTo>
                <a:lnTo>
                  <a:pt x="1925924" y="1302624"/>
                </a:lnTo>
                <a:lnTo>
                  <a:pt x="0" y="13026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5727838" y="2277483"/>
          <a:ext cx="17875956" cy="13194832"/>
        </p:xfrm>
        <a:graphic>
          <a:graphicData uri="http://schemas.openxmlformats.org/drawingml/2006/table">
            <a:tbl>
              <a:tblPr/>
              <a:tblGrid>
                <a:gridCol w="4529750"/>
                <a:gridCol w="4459811"/>
                <a:gridCol w="4443197"/>
                <a:gridCol w="4443197"/>
              </a:tblGrid>
              <a:tr h="287023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60"/>
                        </a:lnSpc>
                        <a:defRPr/>
                      </a:pPr>
                      <a:r>
                        <a:rPr lang="en-US" sz="1828" spc="54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AMAZON BUSINESS</a:t>
                      </a:r>
                      <a:endParaRPr lang="en-US" sz="1100"/>
                    </a:p>
                  </a:txBody>
                  <a:tcPr marL="282983" marR="282983" marT="282983" marB="282983" anchor="ctr">
                    <a:lnL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60"/>
                        </a:lnSpc>
                        <a:defRPr/>
                      </a:pPr>
                      <a:r>
                        <a:rPr lang="en-US" sz="1828" spc="54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ALIBABA</a:t>
                      </a:r>
                      <a:endParaRPr lang="en-US" sz="1100"/>
                    </a:p>
                  </a:txBody>
                  <a:tcPr marL="282983" marR="282983" marT="282983" marB="282983" anchor="ctr">
                    <a:lnL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60"/>
                        </a:lnSpc>
                        <a:defRPr/>
                      </a:pPr>
                      <a:r>
                        <a:rPr lang="en-US" sz="1828" spc="54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SAP ARIBA</a:t>
                      </a:r>
                      <a:endParaRPr lang="en-US" sz="1100"/>
                    </a:p>
                  </a:txBody>
                  <a:tcPr marL="282983" marR="282983" marT="282983" marB="282983" anchor="ctr">
                    <a:lnL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60"/>
                        </a:lnSpc>
                        <a:defRPr/>
                      </a:pPr>
                      <a:r>
                        <a:rPr lang="en-US" sz="1828" spc="54">
                          <a:solidFill>
                            <a:srgbClr val="F6F6F6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OUR SOLUTION</a:t>
                      </a:r>
                      <a:endParaRPr lang="en-US" sz="1100"/>
                    </a:p>
                  </a:txBody>
                  <a:tcPr marL="282983" marR="282983" marT="282983" marB="282983" anchor="ctr">
                    <a:lnL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B6FF"/>
                    </a:solidFill>
                  </a:tcPr>
                </a:tc>
              </a:tr>
              <a:tr h="206491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282983" marR="282983" marT="282983" marB="282983" anchor="ctr">
                    <a:lnL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282983" marR="282983" marT="282983" marB="282983" anchor="ctr">
                    <a:lnL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282983" marR="282983" marT="282983" marB="282983" anchor="ctr">
                    <a:lnL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282983" marR="282983" marT="282983" marB="282983" anchor="ctr">
                    <a:lnL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6491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282983" marR="282983" marT="282983" marB="282983" anchor="ctr">
                    <a:lnL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282983" marR="282983" marT="282983" marB="282983" anchor="ctr">
                    <a:lnL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282983" marR="282983" marT="282983" marB="282983" anchor="ctr">
                    <a:lnL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282983" marR="282983" marT="282983" marB="282983" anchor="ctr">
                    <a:lnL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64919">
                <a:tc>
                  <a:txBody>
                    <a:bodyPr anchor="t" rtlCol="false"/>
                    <a:lstStyle/>
                    <a:p>
                      <a:pPr algn="ctr" rtl="true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282983" marR="282983" marT="282983" marB="282983" anchor="ctr">
                    <a:lnL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282983" marR="282983" marT="282983" marB="282983" anchor="ctr">
                    <a:lnL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282983" marR="282983" marT="282983" marB="282983" anchor="ctr">
                    <a:lnL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282983" marR="282983" marT="282983" marB="282983" anchor="ctr">
                    <a:lnL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6491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282983" marR="282983" marT="282983" marB="282983" anchor="ctr">
                    <a:lnL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282983" marR="282983" marT="282983" marB="282983" anchor="ctr">
                    <a:lnL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282983" marR="282983" marT="282983" marB="282983" anchor="ctr">
                    <a:lnL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282983" marR="282983" marT="282983" marB="282983" anchor="ctr">
                    <a:lnL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6491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282983" marR="282983" marT="282983" marB="282983" anchor="ctr">
                    <a:lnL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282983" marR="282983" marT="282983" marB="282983" anchor="ctr">
                    <a:lnL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282983" marR="282983" marT="282983" marB="282983" anchor="ctr">
                    <a:lnL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282983" marR="282983" marT="282983" marB="282983" anchor="ctr">
                    <a:lnL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001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2233089" y="3890385"/>
          <a:ext cx="2986193" cy="5491523"/>
        </p:xfrm>
        <a:graphic>
          <a:graphicData uri="http://schemas.openxmlformats.org/drawingml/2006/table">
            <a:tbl>
              <a:tblPr/>
              <a:tblGrid>
                <a:gridCol w="1401140"/>
              </a:tblGrid>
              <a:tr h="105562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34"/>
                        </a:lnSpc>
                        <a:defRPr/>
                      </a:pPr>
                      <a:r>
                        <a:rPr lang="en-US" b="true" sz="1738" spc="52">
                          <a:solidFill>
                            <a:srgbClr val="FFFFFF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REAL-TIME TRACKING</a:t>
                      </a:r>
                      <a:endParaRPr lang="en-US" sz="1100"/>
                    </a:p>
                  </a:txBody>
                  <a:tcPr marL="282983" marR="282983" marT="282983" marB="282983" anchor="ctr">
                    <a:lnL cmpd="sng" algn="ctr" cap="flat" w="14593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4593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4593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4593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8CD"/>
                    </a:solidFill>
                  </a:tcPr>
                </a:tc>
              </a:tr>
              <a:tr h="12077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04"/>
                        </a:lnSpc>
                        <a:defRPr/>
                      </a:pPr>
                      <a:r>
                        <a:rPr lang="en-US" b="true" sz="1645" spc="49">
                          <a:solidFill>
                            <a:srgbClr val="FFFFFF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INTEGRATION WITH LOGISTICS</a:t>
                      </a:r>
                      <a:endParaRPr lang="en-US" sz="1100"/>
                    </a:p>
                  </a:txBody>
                  <a:tcPr marL="282983" marR="282983" marT="282983" marB="282983" anchor="ctr">
                    <a:lnL cmpd="sng" algn="ctr" cap="flat" w="14593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4593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4593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4593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4FDD"/>
                    </a:solidFill>
                  </a:tcPr>
                </a:tc>
              </a:tr>
              <a:tr h="102891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74"/>
                        </a:lnSpc>
                        <a:defRPr/>
                      </a:pPr>
                      <a:r>
                        <a:rPr lang="en-US" b="true" sz="1552" spc="46">
                          <a:solidFill>
                            <a:srgbClr val="FFFFFF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MARKET INSIGHTS</a:t>
                      </a:r>
                      <a:endParaRPr lang="en-US" sz="1100"/>
                    </a:p>
                  </a:txBody>
                  <a:tcPr marL="282983" marR="282983" marT="282983" marB="282983" anchor="ctr">
                    <a:lnL cmpd="sng" algn="ctr" cap="flat" w="14593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4593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4593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4593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4FDD"/>
                    </a:solidFill>
                  </a:tcPr>
                </a:tc>
              </a:tr>
              <a:tr h="102891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74"/>
                        </a:lnSpc>
                        <a:defRPr/>
                      </a:pPr>
                      <a:r>
                        <a:rPr lang="en-US" b="true" sz="1552" spc="46">
                          <a:solidFill>
                            <a:srgbClr val="FFFFFF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COST EFFICIENCY</a:t>
                      </a:r>
                      <a:endParaRPr lang="en-US" sz="1100"/>
                    </a:p>
                  </a:txBody>
                  <a:tcPr marL="282983" marR="282983" marT="282983" marB="282983" anchor="ctr">
                    <a:lnL cmpd="sng" algn="ctr" cap="flat" w="14593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4593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4593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4593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4FDD"/>
                    </a:solidFill>
                  </a:tcPr>
                </a:tc>
              </a:tr>
              <a:tr h="117030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74"/>
                        </a:lnSpc>
                        <a:defRPr/>
                      </a:pPr>
                      <a:r>
                        <a:rPr lang="en-US" b="true" sz="1552" spc="46">
                          <a:solidFill>
                            <a:srgbClr val="FFFFFF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E-COMMERCE &amp; BULK PURCHASING</a:t>
                      </a:r>
                      <a:endParaRPr lang="en-US" sz="1100"/>
                    </a:p>
                  </a:txBody>
                  <a:tcPr marL="282983" marR="282983" marT="282983" marB="282983" anchor="ctr">
                    <a:lnL cmpd="sng" algn="ctr" cap="flat" w="14593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4593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4593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4593">
                      <a:solidFill>
                        <a:srgbClr val="988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4FDD"/>
                    </a:solidFill>
                  </a:tcPr>
                </a:tc>
              </a:tr>
            </a:tbl>
          </a:graphicData>
        </a:graphic>
      </p:graphicFrame>
      <p:sp>
        <p:nvSpPr>
          <p:cNvPr name="Freeform 9" id="9"/>
          <p:cNvSpPr/>
          <p:nvPr/>
        </p:nvSpPr>
        <p:spPr>
          <a:xfrm flipH="false" flipV="false" rot="0">
            <a:off x="14124512" y="5210692"/>
            <a:ext cx="665605" cy="750024"/>
          </a:xfrm>
          <a:custGeom>
            <a:avLst/>
            <a:gdLst/>
            <a:ahLst/>
            <a:cxnLst/>
            <a:rect r="r" b="b" t="t" l="l"/>
            <a:pathLst>
              <a:path h="750024" w="665605">
                <a:moveTo>
                  <a:pt x="0" y="0"/>
                </a:moveTo>
                <a:lnTo>
                  <a:pt x="665605" y="0"/>
                </a:lnTo>
                <a:lnTo>
                  <a:pt x="665605" y="750023"/>
                </a:lnTo>
                <a:lnTo>
                  <a:pt x="0" y="75002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6341" t="0" r="-6341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124512" y="4024945"/>
            <a:ext cx="665605" cy="750024"/>
          </a:xfrm>
          <a:custGeom>
            <a:avLst/>
            <a:gdLst/>
            <a:ahLst/>
            <a:cxnLst/>
            <a:rect r="r" b="b" t="t" l="l"/>
            <a:pathLst>
              <a:path h="750024" w="665605">
                <a:moveTo>
                  <a:pt x="0" y="0"/>
                </a:moveTo>
                <a:lnTo>
                  <a:pt x="665605" y="0"/>
                </a:lnTo>
                <a:lnTo>
                  <a:pt x="665605" y="750023"/>
                </a:lnTo>
                <a:lnTo>
                  <a:pt x="0" y="75002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6341" t="0" r="-6341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124512" y="6397257"/>
            <a:ext cx="665605" cy="750024"/>
          </a:xfrm>
          <a:custGeom>
            <a:avLst/>
            <a:gdLst/>
            <a:ahLst/>
            <a:cxnLst/>
            <a:rect r="r" b="b" t="t" l="l"/>
            <a:pathLst>
              <a:path h="750024" w="665605">
                <a:moveTo>
                  <a:pt x="0" y="0"/>
                </a:moveTo>
                <a:lnTo>
                  <a:pt x="665605" y="0"/>
                </a:lnTo>
                <a:lnTo>
                  <a:pt x="665605" y="750023"/>
                </a:lnTo>
                <a:lnTo>
                  <a:pt x="0" y="75002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6341" t="0" r="-6341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124512" y="7583822"/>
            <a:ext cx="665605" cy="750024"/>
          </a:xfrm>
          <a:custGeom>
            <a:avLst/>
            <a:gdLst/>
            <a:ahLst/>
            <a:cxnLst/>
            <a:rect r="r" b="b" t="t" l="l"/>
            <a:pathLst>
              <a:path h="750024" w="665605">
                <a:moveTo>
                  <a:pt x="0" y="0"/>
                </a:moveTo>
                <a:lnTo>
                  <a:pt x="665605" y="0"/>
                </a:lnTo>
                <a:lnTo>
                  <a:pt x="665605" y="750023"/>
                </a:lnTo>
                <a:lnTo>
                  <a:pt x="0" y="75002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6341" t="0" r="-6341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573358" y="7547365"/>
            <a:ext cx="665605" cy="750024"/>
          </a:xfrm>
          <a:custGeom>
            <a:avLst/>
            <a:gdLst/>
            <a:ahLst/>
            <a:cxnLst/>
            <a:rect r="r" b="b" t="t" l="l"/>
            <a:pathLst>
              <a:path h="750024" w="665605">
                <a:moveTo>
                  <a:pt x="0" y="0"/>
                </a:moveTo>
                <a:lnTo>
                  <a:pt x="665606" y="0"/>
                </a:lnTo>
                <a:lnTo>
                  <a:pt x="665606" y="750023"/>
                </a:lnTo>
                <a:lnTo>
                  <a:pt x="0" y="75002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6341" t="0" r="-6341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599588" y="5228829"/>
            <a:ext cx="669628" cy="754556"/>
          </a:xfrm>
          <a:custGeom>
            <a:avLst/>
            <a:gdLst/>
            <a:ahLst/>
            <a:cxnLst/>
            <a:rect r="r" b="b" t="t" l="l"/>
            <a:pathLst>
              <a:path h="754556" w="669628">
                <a:moveTo>
                  <a:pt x="0" y="0"/>
                </a:moveTo>
                <a:lnTo>
                  <a:pt x="669627" y="0"/>
                </a:lnTo>
                <a:lnTo>
                  <a:pt x="669627" y="754556"/>
                </a:lnTo>
                <a:lnTo>
                  <a:pt x="0" y="7545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6341" t="0" r="-6341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664000" y="4035505"/>
            <a:ext cx="669628" cy="754556"/>
          </a:xfrm>
          <a:custGeom>
            <a:avLst/>
            <a:gdLst/>
            <a:ahLst/>
            <a:cxnLst/>
            <a:rect r="r" b="b" t="t" l="l"/>
            <a:pathLst>
              <a:path h="754556" w="669628">
                <a:moveTo>
                  <a:pt x="0" y="0"/>
                </a:moveTo>
                <a:lnTo>
                  <a:pt x="669628" y="0"/>
                </a:lnTo>
                <a:lnTo>
                  <a:pt x="669628" y="754556"/>
                </a:lnTo>
                <a:lnTo>
                  <a:pt x="0" y="7545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6341" t="0" r="-6341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664000" y="5222250"/>
            <a:ext cx="669628" cy="754556"/>
          </a:xfrm>
          <a:custGeom>
            <a:avLst/>
            <a:gdLst/>
            <a:ahLst/>
            <a:cxnLst/>
            <a:rect r="r" b="b" t="t" l="l"/>
            <a:pathLst>
              <a:path h="754556" w="669628">
                <a:moveTo>
                  <a:pt x="0" y="0"/>
                </a:moveTo>
                <a:lnTo>
                  <a:pt x="669628" y="0"/>
                </a:lnTo>
                <a:lnTo>
                  <a:pt x="669628" y="754556"/>
                </a:lnTo>
                <a:lnTo>
                  <a:pt x="0" y="7545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6341" t="0" r="-6341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119787" y="7583822"/>
            <a:ext cx="633251" cy="713566"/>
          </a:xfrm>
          <a:custGeom>
            <a:avLst/>
            <a:gdLst/>
            <a:ahLst/>
            <a:cxnLst/>
            <a:rect r="r" b="b" t="t" l="l"/>
            <a:pathLst>
              <a:path h="713566" w="633251">
                <a:moveTo>
                  <a:pt x="0" y="0"/>
                </a:moveTo>
                <a:lnTo>
                  <a:pt x="633251" y="0"/>
                </a:lnTo>
                <a:lnTo>
                  <a:pt x="633251" y="713566"/>
                </a:lnTo>
                <a:lnTo>
                  <a:pt x="0" y="71356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6341" t="0" r="-6341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323570" y="252600"/>
            <a:ext cx="1964430" cy="1732176"/>
          </a:xfrm>
          <a:custGeom>
            <a:avLst/>
            <a:gdLst/>
            <a:ahLst/>
            <a:cxnLst/>
            <a:rect r="r" b="b" t="t" l="l"/>
            <a:pathLst>
              <a:path h="1732176" w="1964430">
                <a:moveTo>
                  <a:pt x="0" y="0"/>
                </a:moveTo>
                <a:lnTo>
                  <a:pt x="1964430" y="0"/>
                </a:lnTo>
                <a:lnTo>
                  <a:pt x="1964430" y="1732177"/>
                </a:lnTo>
                <a:lnTo>
                  <a:pt x="0" y="173217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6995" r="-9109" b="-16743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639703" y="6397257"/>
            <a:ext cx="665605" cy="750024"/>
          </a:xfrm>
          <a:custGeom>
            <a:avLst/>
            <a:gdLst/>
            <a:ahLst/>
            <a:cxnLst/>
            <a:rect r="r" b="b" t="t" l="l"/>
            <a:pathLst>
              <a:path h="750024" w="665605">
                <a:moveTo>
                  <a:pt x="0" y="0"/>
                </a:moveTo>
                <a:lnTo>
                  <a:pt x="665605" y="0"/>
                </a:lnTo>
                <a:lnTo>
                  <a:pt x="665605" y="750023"/>
                </a:lnTo>
                <a:lnTo>
                  <a:pt x="0" y="75002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6341" t="0" r="-6341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6567038" y="4035505"/>
            <a:ext cx="669628" cy="754556"/>
          </a:xfrm>
          <a:custGeom>
            <a:avLst/>
            <a:gdLst/>
            <a:ahLst/>
            <a:cxnLst/>
            <a:rect r="r" b="b" t="t" l="l"/>
            <a:pathLst>
              <a:path h="754556" w="669628">
                <a:moveTo>
                  <a:pt x="0" y="0"/>
                </a:moveTo>
                <a:lnTo>
                  <a:pt x="669628" y="0"/>
                </a:lnTo>
                <a:lnTo>
                  <a:pt x="669628" y="754556"/>
                </a:lnTo>
                <a:lnTo>
                  <a:pt x="0" y="7545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6341" t="0" r="-6341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6567038" y="8735538"/>
            <a:ext cx="665605" cy="750024"/>
          </a:xfrm>
          <a:custGeom>
            <a:avLst/>
            <a:gdLst/>
            <a:ahLst/>
            <a:cxnLst/>
            <a:rect r="r" b="b" t="t" l="l"/>
            <a:pathLst>
              <a:path h="750024" w="665605">
                <a:moveTo>
                  <a:pt x="0" y="0"/>
                </a:moveTo>
                <a:lnTo>
                  <a:pt x="665605" y="0"/>
                </a:lnTo>
                <a:lnTo>
                  <a:pt x="665605" y="750024"/>
                </a:lnTo>
                <a:lnTo>
                  <a:pt x="0" y="75002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6341" t="0" r="-6341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1639703" y="8883288"/>
            <a:ext cx="665605" cy="750024"/>
          </a:xfrm>
          <a:custGeom>
            <a:avLst/>
            <a:gdLst/>
            <a:ahLst/>
            <a:cxnLst/>
            <a:rect r="r" b="b" t="t" l="l"/>
            <a:pathLst>
              <a:path h="750024" w="665605">
                <a:moveTo>
                  <a:pt x="0" y="0"/>
                </a:moveTo>
                <a:lnTo>
                  <a:pt x="665605" y="0"/>
                </a:lnTo>
                <a:lnTo>
                  <a:pt x="665605" y="750024"/>
                </a:lnTo>
                <a:lnTo>
                  <a:pt x="0" y="75002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6341" t="0" r="-6341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9119787" y="8735538"/>
            <a:ext cx="665605" cy="750024"/>
          </a:xfrm>
          <a:custGeom>
            <a:avLst/>
            <a:gdLst/>
            <a:ahLst/>
            <a:cxnLst/>
            <a:rect r="r" b="b" t="t" l="l"/>
            <a:pathLst>
              <a:path h="750024" w="665605">
                <a:moveTo>
                  <a:pt x="0" y="0"/>
                </a:moveTo>
                <a:lnTo>
                  <a:pt x="665605" y="0"/>
                </a:lnTo>
                <a:lnTo>
                  <a:pt x="665605" y="750024"/>
                </a:lnTo>
                <a:lnTo>
                  <a:pt x="0" y="75002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6341" t="0" r="-6341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22448" y="544513"/>
            <a:ext cx="10389255" cy="863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PROBLEM DEFINITION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0800000">
            <a:off x="16291353" y="-514016"/>
            <a:ext cx="2936423" cy="2936423"/>
          </a:xfrm>
          <a:custGeom>
            <a:avLst/>
            <a:gdLst/>
            <a:ahLst/>
            <a:cxnLst/>
            <a:rect r="r" b="b" t="t" l="l"/>
            <a:pathLst>
              <a:path h="2936423" w="2936423">
                <a:moveTo>
                  <a:pt x="0" y="0"/>
                </a:moveTo>
                <a:lnTo>
                  <a:pt x="2936424" y="0"/>
                </a:lnTo>
                <a:lnTo>
                  <a:pt x="2936424" y="2936423"/>
                </a:lnTo>
                <a:lnTo>
                  <a:pt x="0" y="29364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1699200" y="-125534"/>
            <a:ext cx="16309134" cy="1616220"/>
          </a:xfrm>
          <a:custGeom>
            <a:avLst/>
            <a:gdLst/>
            <a:ahLst/>
            <a:cxnLst/>
            <a:rect r="r" b="b" t="t" l="l"/>
            <a:pathLst>
              <a:path h="1616220" w="16309134">
                <a:moveTo>
                  <a:pt x="16309134" y="0"/>
                </a:moveTo>
                <a:lnTo>
                  <a:pt x="0" y="0"/>
                </a:lnTo>
                <a:lnTo>
                  <a:pt x="0" y="1616220"/>
                </a:lnTo>
                <a:lnTo>
                  <a:pt x="16309134" y="1616220"/>
                </a:lnTo>
                <a:lnTo>
                  <a:pt x="1630913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138698" y="3920328"/>
            <a:ext cx="5120602" cy="5120602"/>
          </a:xfrm>
          <a:custGeom>
            <a:avLst/>
            <a:gdLst/>
            <a:ahLst/>
            <a:cxnLst/>
            <a:rect r="r" b="b" t="t" l="l"/>
            <a:pathLst>
              <a:path h="5120602" w="5120602">
                <a:moveTo>
                  <a:pt x="0" y="0"/>
                </a:moveTo>
                <a:lnTo>
                  <a:pt x="5120602" y="0"/>
                </a:lnTo>
                <a:lnTo>
                  <a:pt x="5120602" y="5120602"/>
                </a:lnTo>
                <a:lnTo>
                  <a:pt x="0" y="51206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15702" y="330683"/>
            <a:ext cx="12185718" cy="698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6"/>
              </a:lnSpc>
              <a:spcBef>
                <a:spcPct val="0"/>
              </a:spcBef>
            </a:pPr>
            <a:r>
              <a:rPr lang="en-US" b="true" sz="4019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INVESTMENT ASK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77739" y="3120854"/>
            <a:ext cx="10062345" cy="1417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90"/>
              </a:lnSpc>
            </a:pPr>
            <a:r>
              <a:rPr lang="en-US" sz="3290" b="true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Seeking 300,000 L.E to scale marketing, product development, and customer support.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55122" y="2184416"/>
            <a:ext cx="4521160" cy="712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191EA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Investment Ask :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6323570" y="252600"/>
            <a:ext cx="1964430" cy="1732176"/>
          </a:xfrm>
          <a:custGeom>
            <a:avLst/>
            <a:gdLst/>
            <a:ahLst/>
            <a:cxnLst/>
            <a:rect r="r" b="b" t="t" l="l"/>
            <a:pathLst>
              <a:path h="1732176" w="1964430">
                <a:moveTo>
                  <a:pt x="0" y="0"/>
                </a:moveTo>
                <a:lnTo>
                  <a:pt x="1964430" y="0"/>
                </a:lnTo>
                <a:lnTo>
                  <a:pt x="1964430" y="1732177"/>
                </a:lnTo>
                <a:lnTo>
                  <a:pt x="0" y="173217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6995" r="-9109" b="-16743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DAGYIT3mk6k</dc:identifier>
  <dcterms:modified xsi:type="dcterms:W3CDTF">2011-08-01T06:04:30Z</dcterms:modified>
  <cp:revision>1</cp:revision>
  <dc:title>DevFest Manosura Hackathon 2024 RawLink</dc:title>
</cp:coreProperties>
</file>