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76C14-A425-44EE-B87F-D5E4F1A884A0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32C7-B558-4D6B-B067-201F19D4B1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79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Hola buen </a:t>
            </a:r>
            <a:r>
              <a:rPr lang="es-PE" dirty="0" err="1"/>
              <a:t>dia</a:t>
            </a:r>
            <a:r>
              <a:rPr lang="es-PE" dirty="0"/>
              <a:t> con todos. El </a:t>
            </a:r>
            <a:r>
              <a:rPr lang="es-PE" dirty="0" err="1"/>
              <a:t>dia</a:t>
            </a:r>
            <a:r>
              <a:rPr lang="es-PE" dirty="0"/>
              <a:t> de hoy iniciaremos un curso sobre la herramienta de </a:t>
            </a:r>
            <a:r>
              <a:rPr lang="es-PE" dirty="0" err="1"/>
              <a:t>dynamo</a:t>
            </a:r>
            <a:r>
              <a:rPr lang="es-PE" dirty="0"/>
              <a:t> para Revit. </a:t>
            </a:r>
            <a:r>
              <a:rPr lang="es-PE" dirty="0" err="1"/>
              <a:t>Empezemos</a:t>
            </a:r>
            <a:r>
              <a:rPr lang="es-PE" dirty="0"/>
              <a:t> con esta frase: “</a:t>
            </a:r>
            <a:r>
              <a:rPr lang="es-PE" dirty="0" err="1"/>
              <a:t>Tra</a:t>
            </a:r>
            <a:r>
              <a:rPr lang="es-PE" dirty="0"/>
              <a:t>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11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1"/>
                </a:solidFill>
              </a:rPr>
              <a:t>Es aquel </a:t>
            </a:r>
            <a:r>
              <a:rPr lang="es-ES" sz="1200" b="1" dirty="0">
                <a:solidFill>
                  <a:schemeClr val="tx1"/>
                </a:solidFill>
              </a:rPr>
              <a:t>lenguaje de programación </a:t>
            </a:r>
            <a:r>
              <a:rPr lang="es-ES" sz="1200" dirty="0">
                <a:solidFill>
                  <a:schemeClr val="tx1"/>
                </a:solidFill>
              </a:rPr>
              <a:t>en la que se presenta de manera </a:t>
            </a:r>
            <a:r>
              <a:rPr lang="es-ES" sz="1200" b="1" dirty="0">
                <a:solidFill>
                  <a:schemeClr val="tx1"/>
                </a:solidFill>
              </a:rPr>
              <a:t>grafica y ordenada</a:t>
            </a:r>
            <a:r>
              <a:rPr lang="es-ES" sz="1200" dirty="0">
                <a:solidFill>
                  <a:schemeClr val="tx1"/>
                </a:solidFill>
              </a:rPr>
              <a:t> los pasos que se dan para llegar al resultado final a través de </a:t>
            </a:r>
            <a:r>
              <a:rPr lang="es-ES" sz="1200" b="1" dirty="0">
                <a:solidFill>
                  <a:schemeClr val="tx1"/>
                </a:solidFill>
              </a:rPr>
              <a:t>bloques</a:t>
            </a:r>
            <a:r>
              <a:rPr lang="es-ES" sz="1200" dirty="0">
                <a:solidFill>
                  <a:schemeClr val="tx1"/>
                </a:solidFill>
              </a:rPr>
              <a:t>. Pudiendo gestionar con este lenguaje en</a:t>
            </a:r>
          </a:p>
          <a:p>
            <a:r>
              <a:rPr lang="es-ES" sz="1200" dirty="0">
                <a:solidFill>
                  <a:schemeClr val="tx1"/>
                </a:solidFill>
              </a:rPr>
              <a:t>Dynamo: Excel, elementos de Revit, etc.</a:t>
            </a:r>
            <a:endParaRPr lang="es-ES" sz="100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6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95E3-38C9-99DE-701A-2F59A9A96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7C40D1-C7F8-FF38-BFE7-DC6AAA527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9C9AAB-93EC-73EF-A343-C7C7BC3AB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1"/>
                </a:solidFill>
              </a:rPr>
              <a:t>Es aquel </a:t>
            </a:r>
            <a:r>
              <a:rPr lang="es-ES" sz="1200" b="1" dirty="0">
                <a:solidFill>
                  <a:schemeClr val="tx1"/>
                </a:solidFill>
              </a:rPr>
              <a:t>lenguaje de programación </a:t>
            </a:r>
            <a:r>
              <a:rPr lang="es-ES" sz="1200" dirty="0">
                <a:solidFill>
                  <a:schemeClr val="tx1"/>
                </a:solidFill>
              </a:rPr>
              <a:t>en la que se presenta de manera </a:t>
            </a:r>
            <a:r>
              <a:rPr lang="es-ES" sz="1200" b="1" dirty="0">
                <a:solidFill>
                  <a:schemeClr val="tx1"/>
                </a:solidFill>
              </a:rPr>
              <a:t>grafica y ordenada</a:t>
            </a:r>
            <a:r>
              <a:rPr lang="es-ES" sz="1200" dirty="0">
                <a:solidFill>
                  <a:schemeClr val="tx1"/>
                </a:solidFill>
              </a:rPr>
              <a:t> los pasos que se dan para llegar al resultado final a través de </a:t>
            </a:r>
            <a:r>
              <a:rPr lang="es-ES" sz="1200" b="1" dirty="0">
                <a:solidFill>
                  <a:schemeClr val="tx1"/>
                </a:solidFill>
              </a:rPr>
              <a:t>bloques</a:t>
            </a:r>
            <a:r>
              <a:rPr lang="es-ES" sz="1200" dirty="0">
                <a:solidFill>
                  <a:schemeClr val="tx1"/>
                </a:solidFill>
              </a:rPr>
              <a:t>. Pudiendo gestionar con este lenguaje en</a:t>
            </a:r>
          </a:p>
          <a:p>
            <a:r>
              <a:rPr lang="es-ES" sz="1200" dirty="0">
                <a:solidFill>
                  <a:schemeClr val="tx1"/>
                </a:solidFill>
              </a:rPr>
              <a:t>Dynamo: Excel, elementos de Revit, etc.</a:t>
            </a:r>
            <a:endParaRPr lang="es-ES" sz="100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47E093-F652-231C-AF96-425C77FC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330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E212F-C109-592D-64CD-6C9A7C61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A8169D-E42A-0E84-46D5-667C3B33D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C72114-1151-DA17-A701-1333CF1B4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solidFill>
                  <a:schemeClr val="tx1"/>
                </a:solidFill>
              </a:rPr>
              <a:t>Es aquel </a:t>
            </a:r>
            <a:r>
              <a:rPr lang="es-ES" sz="1200" b="1" dirty="0">
                <a:solidFill>
                  <a:schemeClr val="tx1"/>
                </a:solidFill>
              </a:rPr>
              <a:t>lenguaje de programación </a:t>
            </a:r>
            <a:r>
              <a:rPr lang="es-ES" sz="1200" dirty="0">
                <a:solidFill>
                  <a:schemeClr val="tx1"/>
                </a:solidFill>
              </a:rPr>
              <a:t>en la que se presenta de manera </a:t>
            </a:r>
            <a:r>
              <a:rPr lang="es-ES" sz="1200" b="1" dirty="0">
                <a:solidFill>
                  <a:schemeClr val="tx1"/>
                </a:solidFill>
              </a:rPr>
              <a:t>grafica y ordenada</a:t>
            </a:r>
            <a:r>
              <a:rPr lang="es-ES" sz="1200" dirty="0">
                <a:solidFill>
                  <a:schemeClr val="tx1"/>
                </a:solidFill>
              </a:rPr>
              <a:t> los pasos que se dan para llegar al resultado final a través de </a:t>
            </a:r>
            <a:r>
              <a:rPr lang="es-ES" sz="1200" b="1" dirty="0">
                <a:solidFill>
                  <a:schemeClr val="tx1"/>
                </a:solidFill>
              </a:rPr>
              <a:t>bloques</a:t>
            </a:r>
            <a:r>
              <a:rPr lang="es-ES" sz="1200" dirty="0">
                <a:solidFill>
                  <a:schemeClr val="tx1"/>
                </a:solidFill>
              </a:rPr>
              <a:t>. Pudiendo gestionar con este lenguaje en</a:t>
            </a:r>
          </a:p>
          <a:p>
            <a:r>
              <a:rPr lang="es-ES" sz="1200" dirty="0">
                <a:solidFill>
                  <a:schemeClr val="tx1"/>
                </a:solidFill>
              </a:rPr>
              <a:t>Dynamo: Excel, elementos de Revit, etc.</a:t>
            </a:r>
            <a:endParaRPr lang="es-ES" sz="100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AA6D5-B2C7-FCCD-D49C-CB374CBB0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577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45919-BC50-CE3F-0E36-CFF7C172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A0E286-4712-65C8-7E04-9A58B68CC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B0009A-3800-62CC-04FC-7565851C6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Hola buen </a:t>
            </a:r>
            <a:r>
              <a:rPr lang="es-PE" dirty="0" err="1"/>
              <a:t>dia</a:t>
            </a:r>
            <a:r>
              <a:rPr lang="es-PE" dirty="0"/>
              <a:t> con todos. El </a:t>
            </a:r>
            <a:r>
              <a:rPr lang="es-PE" dirty="0" err="1"/>
              <a:t>dia</a:t>
            </a:r>
            <a:r>
              <a:rPr lang="es-PE" dirty="0"/>
              <a:t> de hoy iniciaremos un curso sobre la herramienta de </a:t>
            </a:r>
            <a:r>
              <a:rPr lang="es-PE" dirty="0" err="1"/>
              <a:t>dynamo</a:t>
            </a:r>
            <a:r>
              <a:rPr lang="es-PE" dirty="0"/>
              <a:t> para Revit. </a:t>
            </a:r>
            <a:r>
              <a:rPr lang="es-PE" dirty="0" err="1"/>
              <a:t>Empezemos</a:t>
            </a:r>
            <a:r>
              <a:rPr lang="es-PE" dirty="0"/>
              <a:t> con esta frase: “</a:t>
            </a:r>
            <a:r>
              <a:rPr lang="es-PE" dirty="0" err="1"/>
              <a:t>Tra</a:t>
            </a:r>
            <a:r>
              <a:rPr lang="es-PE" dirty="0"/>
              <a:t>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50CEF0-FECA-78F0-6F55-1E36B67CB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32C7-B558-4D6B-B067-201F19D4B10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4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0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25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60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2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8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7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8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00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219E18-DB71-4D51-81FE-F1B8B0BEEF96}" type="datetimeFigureOut">
              <a:rPr lang="es-PE" smtClean="0"/>
              <a:t>23/11/2024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648573-F963-4D8E-B8F5-47FEDDBD99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4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4AD015-1AE7-EE4C-C018-ABFF44573203}"/>
              </a:ext>
            </a:extLst>
          </p:cNvPr>
          <p:cNvSpPr/>
          <p:nvPr/>
        </p:nvSpPr>
        <p:spPr>
          <a:xfrm>
            <a:off x="530094" y="2185233"/>
            <a:ext cx="11083969" cy="272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Clase  6 – Guía Definitiva de Listas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B6CFD5-81AA-1C22-A9E8-DA65D976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099" y="5074159"/>
            <a:ext cx="1833672" cy="183367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F9C5EE6-9CE2-1145-2374-1A7887027EFF}"/>
              </a:ext>
            </a:extLst>
          </p:cNvPr>
          <p:cNvSpPr/>
          <p:nvPr/>
        </p:nvSpPr>
        <p:spPr>
          <a:xfrm>
            <a:off x="10414453" y="6108773"/>
            <a:ext cx="1410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OM BIM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C18858-E1FD-4647-6B1D-E3E7333E61BC}"/>
              </a:ext>
            </a:extLst>
          </p:cNvPr>
          <p:cNvSpPr/>
          <p:nvPr/>
        </p:nvSpPr>
        <p:spPr>
          <a:xfrm>
            <a:off x="530094" y="2185233"/>
            <a:ext cx="4738062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chemeClr val="tx1"/>
                </a:solidFill>
              </a:rPr>
              <a:t>DYNAMO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4C8816-2DE3-D682-FE7A-B837790D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956" y="3706939"/>
            <a:ext cx="8257143" cy="161905"/>
          </a:xfrm>
          <a:prstGeom prst="rect">
            <a:avLst/>
          </a:prstGeom>
        </p:spPr>
      </p:pic>
      <p:pic>
        <p:nvPicPr>
          <p:cNvPr id="2" name="Picture 4" descr="DYNAMO - El Diseño Paramétrico del Futuro">
            <a:extLst>
              <a:ext uri="{FF2B5EF4-FFF2-40B4-BE49-F238E27FC236}">
                <a16:creationId xmlns:a16="http://schemas.microsoft.com/office/drawing/2014/main" id="{45BC6204-5D62-4309-7531-92ABA0D8E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72389"/>
          <a:stretch/>
        </p:blipFill>
        <p:spPr bwMode="auto">
          <a:xfrm>
            <a:off x="7257103" y="1252739"/>
            <a:ext cx="2368012" cy="3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oric + Revit | Data Integration">
            <a:extLst>
              <a:ext uri="{FF2B5EF4-FFF2-40B4-BE49-F238E27FC236}">
                <a16:creationId xmlns:a16="http://schemas.microsoft.com/office/drawing/2014/main" id="{2B51ECA5-8415-C693-8714-D5B6682B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71" y="2275256"/>
            <a:ext cx="1628466" cy="1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7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B973837-3F1E-6B17-1299-463719BEF937}"/>
              </a:ext>
            </a:extLst>
          </p:cNvPr>
          <p:cNvSpPr/>
          <p:nvPr/>
        </p:nvSpPr>
        <p:spPr>
          <a:xfrm>
            <a:off x="216344" y="234994"/>
            <a:ext cx="11759312" cy="6388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D3A865-FAE0-B396-E329-9F0FA802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4A4E94C-44BE-5C50-9D18-8A681D80DE80}"/>
              </a:ext>
            </a:extLst>
          </p:cNvPr>
          <p:cNvSpPr/>
          <p:nvPr/>
        </p:nvSpPr>
        <p:spPr>
          <a:xfrm>
            <a:off x="343233" y="1194205"/>
            <a:ext cx="668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1. DEFINICION: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9AA98F-FB9B-F118-280C-363A41A49BD4}"/>
              </a:ext>
            </a:extLst>
          </p:cNvPr>
          <p:cNvSpPr/>
          <p:nvPr/>
        </p:nvSpPr>
        <p:spPr>
          <a:xfrm>
            <a:off x="1842787" y="1731619"/>
            <a:ext cx="895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Es un conjunto de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elementos o ítems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. En Dynamo las listas se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ponen en orden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y el primer elemento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siempre es 0.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Se va a utilizar listas en todos los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scripts que desarrollemos.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</a:t>
            </a:r>
            <a:endParaRPr lang="es-ES" b="1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DF4EF4-8536-7C4D-A4A4-50DAE18CB3CC}"/>
              </a:ext>
            </a:extLst>
          </p:cNvPr>
          <p:cNvSpPr/>
          <p:nvPr/>
        </p:nvSpPr>
        <p:spPr>
          <a:xfrm>
            <a:off x="5195174" y="6102851"/>
            <a:ext cx="1391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Fuente: Dynamo Primer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F2BAFB-B570-3C9D-01C4-E7243ABFE4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26" b="8294"/>
          <a:stretch/>
        </p:blipFill>
        <p:spPr>
          <a:xfrm>
            <a:off x="2054293" y="2730698"/>
            <a:ext cx="3259813" cy="32964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849D294-D511-B0ED-F4C2-DD557F8DC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343" y="2858640"/>
            <a:ext cx="3115048" cy="329640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7EF2C7-60DF-2931-FA9C-3A8E32B4AF1E}"/>
              </a:ext>
            </a:extLst>
          </p:cNvPr>
          <p:cNvSpPr/>
          <p:nvPr/>
        </p:nvSpPr>
        <p:spPr>
          <a:xfrm>
            <a:off x="9814799" y="6155043"/>
            <a:ext cx="139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Fuente: Propia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F89A3EC-6AFE-DB34-EC37-77FFC984FAC0}"/>
              </a:ext>
            </a:extLst>
          </p:cNvPr>
          <p:cNvSpPr/>
          <p:nvPr/>
        </p:nvSpPr>
        <p:spPr>
          <a:xfrm>
            <a:off x="4954341" y="231928"/>
            <a:ext cx="1873362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rgbClr val="0070C0"/>
                </a:solidFill>
              </a:rPr>
              <a:t>LISTAS</a:t>
            </a:r>
            <a:endParaRPr lang="es-PE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03FD-3778-43E4-F6A4-E9915325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3922650-EF48-6AB4-C487-7E5E27CD4BE4}"/>
              </a:ext>
            </a:extLst>
          </p:cNvPr>
          <p:cNvSpPr/>
          <p:nvPr/>
        </p:nvSpPr>
        <p:spPr>
          <a:xfrm>
            <a:off x="216344" y="234994"/>
            <a:ext cx="11759312" cy="6388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5C7659-9A34-C14A-29A1-87BFA17A4C29}"/>
              </a:ext>
            </a:extLst>
          </p:cNvPr>
          <p:cNvSpPr/>
          <p:nvPr/>
        </p:nvSpPr>
        <p:spPr>
          <a:xfrm>
            <a:off x="461368" y="743540"/>
            <a:ext cx="668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2. COMPOSICIÓN DE LAS LISTAS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029F8E-959E-1E5C-4FD5-8925B7C0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76" y="1482704"/>
            <a:ext cx="4858401" cy="43719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07D83C7-BEDC-E289-0762-8A8A169C6F92}"/>
              </a:ext>
            </a:extLst>
          </p:cNvPr>
          <p:cNvSpPr/>
          <p:nvPr/>
        </p:nvSpPr>
        <p:spPr>
          <a:xfrm>
            <a:off x="5497962" y="2123975"/>
            <a:ext cx="66819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s-PE" sz="2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iveles</a:t>
            </a:r>
            <a:r>
              <a:rPr lang="es-PE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endParaRPr lang="es-PE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750218-7972-6B4C-DB78-564821DC758B}"/>
              </a:ext>
            </a:extLst>
          </p:cNvPr>
          <p:cNvSpPr/>
          <p:nvPr/>
        </p:nvSpPr>
        <p:spPr>
          <a:xfrm>
            <a:off x="5730691" y="2641832"/>
            <a:ext cx="6449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Son las agrupaciones por la que se puede construir una lista sencilla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.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La ejecución de nuestro script dependerá de los niveles. </a:t>
            </a:r>
            <a:endParaRPr lang="es-ES" b="1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19BC8E9-942E-12F7-75D2-990EF82C98A6}"/>
              </a:ext>
            </a:extLst>
          </p:cNvPr>
          <p:cNvSpPr/>
          <p:nvPr/>
        </p:nvSpPr>
        <p:spPr>
          <a:xfrm>
            <a:off x="5497961" y="3381497"/>
            <a:ext cx="66819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Índices:</a:t>
            </a:r>
            <a:endParaRPr lang="es-PE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00EB11-92CF-37EC-8212-DB3A364FF4CA}"/>
              </a:ext>
            </a:extLst>
          </p:cNvPr>
          <p:cNvSpPr/>
          <p:nvPr/>
        </p:nvSpPr>
        <p:spPr>
          <a:xfrm>
            <a:off x="5739905" y="3862526"/>
            <a:ext cx="6449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El índice es el número que indica la posición de un elemento en una lista o de una lista en una lista de un nivel superior.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157D906-1288-2486-E30E-F1D000B7E82C}"/>
              </a:ext>
            </a:extLst>
          </p:cNvPr>
          <p:cNvSpPr/>
          <p:nvPr/>
        </p:nvSpPr>
        <p:spPr>
          <a:xfrm>
            <a:off x="4431402" y="5854117"/>
            <a:ext cx="139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Fuente: Propia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73FDB69-0DB5-17B6-7A8D-FB2E8FF9F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6718-0FF9-4ED8-C2EA-A860330E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8C8AEAD-3FA6-AC1D-FB99-7C1B0FEA07F5}"/>
              </a:ext>
            </a:extLst>
          </p:cNvPr>
          <p:cNvSpPr/>
          <p:nvPr/>
        </p:nvSpPr>
        <p:spPr>
          <a:xfrm>
            <a:off x="216344" y="234994"/>
            <a:ext cx="11759312" cy="6388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05A87026-94E9-3850-A2E4-E61D2979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5370707"/>
            <a:ext cx="1492250" cy="148729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9D6B4DE-27DF-054B-B4F1-D9BD09F23E35}"/>
              </a:ext>
            </a:extLst>
          </p:cNvPr>
          <p:cNvSpPr/>
          <p:nvPr/>
        </p:nvSpPr>
        <p:spPr>
          <a:xfrm>
            <a:off x="173621" y="826666"/>
            <a:ext cx="668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3. FORMAS DE PROCESAMIENTO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098686-4363-CD96-1EA4-E1D590813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06" y="1534656"/>
            <a:ext cx="6413490" cy="374213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F789134-75BF-CC68-5851-9296242CBA8A}"/>
              </a:ext>
            </a:extLst>
          </p:cNvPr>
          <p:cNvSpPr/>
          <p:nvPr/>
        </p:nvSpPr>
        <p:spPr>
          <a:xfrm>
            <a:off x="6931119" y="1832197"/>
            <a:ext cx="5168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1.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Repite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la acción que desarrolla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para cada uno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de los elementos de la lista.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CircleByCenterPointRadius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devuelve 4 círculos debido al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itemizado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</a:t>
            </a:r>
            <a:endParaRPr lang="es-ES" b="1" dirty="0">
              <a:solidFill>
                <a:schemeClr val="bg2">
                  <a:lumMod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F000BD-5588-56AF-8F4E-FC2D52FD52D2}"/>
              </a:ext>
            </a:extLst>
          </p:cNvPr>
          <p:cNvSpPr/>
          <p:nvPr/>
        </p:nvSpPr>
        <p:spPr>
          <a:xfrm>
            <a:off x="6931119" y="3405724"/>
            <a:ext cx="5168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2. Desarrolla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la acción a partir de todos los elementos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de la lista. Ejemplo.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NurbsCurveByPoints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 que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cs typeface="Calibri" panose="020F0502020204030204" pitchFamily="34" charset="0"/>
              </a:rPr>
              <a:t>devuelve una única curva</a:t>
            </a:r>
          </a:p>
        </p:txBody>
      </p:sp>
    </p:spTree>
    <p:extLst>
      <p:ext uri="{BB962C8B-B14F-4D97-AF65-F5344CB8AC3E}">
        <p14:creationId xmlns:p14="http://schemas.microsoft.com/office/powerpoint/2010/main" val="253345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73C4C-BB59-8FCA-B99A-850CA441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A5824B9-96D5-FA90-FB54-1C4DD1B2F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43" y="4536711"/>
            <a:ext cx="1833672" cy="183367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57938A6-9224-0D16-41BE-8C7348FE7FC2}"/>
              </a:ext>
            </a:extLst>
          </p:cNvPr>
          <p:cNvSpPr/>
          <p:nvPr/>
        </p:nvSpPr>
        <p:spPr>
          <a:xfrm>
            <a:off x="5107097" y="5661164"/>
            <a:ext cx="1410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OM BIM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E44C98-DC14-39E1-4F76-8330D5BC81FF}"/>
              </a:ext>
            </a:extLst>
          </p:cNvPr>
          <p:cNvSpPr/>
          <p:nvPr/>
        </p:nvSpPr>
        <p:spPr>
          <a:xfrm>
            <a:off x="3565826" y="2439723"/>
            <a:ext cx="5060347" cy="1060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b="1" dirty="0">
                <a:solidFill>
                  <a:schemeClr val="tx1"/>
                </a:solidFill>
              </a:rPr>
              <a:t>VAMOS AL DYNAMO!</a:t>
            </a:r>
            <a:endParaRPr lang="es-PE" sz="4000" b="1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C062B08-67F2-1A8C-0A11-DB4BFB8CD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956" y="3706939"/>
            <a:ext cx="8257143" cy="161905"/>
          </a:xfrm>
          <a:prstGeom prst="rect">
            <a:avLst/>
          </a:prstGeom>
        </p:spPr>
      </p:pic>
      <p:pic>
        <p:nvPicPr>
          <p:cNvPr id="2" name="Picture 4" descr="DYNAMO - El Diseño Paramétrico del Futuro">
            <a:extLst>
              <a:ext uri="{FF2B5EF4-FFF2-40B4-BE49-F238E27FC236}">
                <a16:creationId xmlns:a16="http://schemas.microsoft.com/office/drawing/2014/main" id="{D8092ADC-ADA1-F75C-CAC1-393D494F3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r="72389"/>
          <a:stretch/>
        </p:blipFill>
        <p:spPr bwMode="auto">
          <a:xfrm>
            <a:off x="3745740" y="4075566"/>
            <a:ext cx="1522416" cy="2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oric + Revit | Data Integration">
            <a:extLst>
              <a:ext uri="{FF2B5EF4-FFF2-40B4-BE49-F238E27FC236}">
                <a16:creationId xmlns:a16="http://schemas.microsoft.com/office/drawing/2014/main" id="{AB9698DD-AED8-96EA-1E8A-4593BD9A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60" y="4678685"/>
            <a:ext cx="1081920" cy="9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45516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258</TotalTime>
  <Words>381</Words>
  <Application>Microsoft Office PowerPoint</Application>
  <PresentationFormat>Panorámica</PresentationFormat>
  <Paragraphs>32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Williams Mendoza Ballena</dc:creator>
  <cp:lastModifiedBy>Oscar Williams Mendoza Ballena</cp:lastModifiedBy>
  <cp:revision>5</cp:revision>
  <dcterms:created xsi:type="dcterms:W3CDTF">2024-10-03T12:17:27Z</dcterms:created>
  <dcterms:modified xsi:type="dcterms:W3CDTF">2024-11-23T18:46:14Z</dcterms:modified>
</cp:coreProperties>
</file>