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60" r:id="rId2"/>
    <p:sldId id="266" r:id="rId3"/>
    <p:sldId id="261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65430" autoAdjust="0"/>
  </p:normalViewPr>
  <p:slideViewPr>
    <p:cSldViewPr snapToGrid="0">
      <p:cViewPr varScale="1">
        <p:scale>
          <a:sx n="59" d="100"/>
          <a:sy n="59" d="100"/>
        </p:scale>
        <p:origin x="161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6C14-A425-44EE-B87F-D5E4F1A884A0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32C7-B558-4D6B-B067-201F19D4B1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79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"¡Bienvenidos a OMBIM! El canal donde simplificamos el mundo BIM con automatizaciones usando </a:t>
            </a:r>
            <a:r>
              <a:rPr lang="es-MX" dirty="0" err="1"/>
              <a:t>Dynamo</a:t>
            </a:r>
            <a:r>
              <a:rPr lang="es-MX" dirty="0"/>
              <a:t>. ¡Aprende, crea y optimiza tus proyectos!"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411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Cuando empiezas en </a:t>
            </a:r>
            <a:r>
              <a:rPr lang="es-MX" dirty="0" err="1"/>
              <a:t>Dynamo</a:t>
            </a:r>
            <a:r>
              <a:rPr lang="es-MX" dirty="0"/>
              <a:t>, uno de los mayores desafíos es entender cómo obtener información de los elementos en Revit. La clave está en distinguir entre </a:t>
            </a:r>
            <a:r>
              <a:rPr lang="es-MX" b="1" dirty="0"/>
              <a:t>propiedades</a:t>
            </a:r>
            <a:r>
              <a:rPr lang="es-MX" dirty="0"/>
              <a:t> y </a:t>
            </a:r>
            <a:r>
              <a:rPr lang="es-MX" b="1" dirty="0"/>
              <a:t>parámetros</a:t>
            </a:r>
            <a:r>
              <a:rPr lang="es-MX" dirty="0"/>
              <a:t>, y saber qué nodos usar.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8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La Programación Orientada a Objetos (POO) es un paradigma de programación basado en objetos, que representan entidades del mundo real. Cada objeto combina datos (atributos) y comportamientos (métodos) que interactúan entre sí</a:t>
            </a:r>
          </a:p>
          <a:p>
            <a:pPr algn="l"/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Objeto: Una instancia de la clase (ej., "Muro de concreto A").</a:t>
            </a: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Atributos: Las propiedades o datos del objeto (ej., altura, material).</a:t>
            </a: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Métodos: Las funciones o acciones que el objeto puede realizar.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6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EF5DD-76C0-CF92-EDE9-0AD646CE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6B6DAF4-61D3-03D0-A9AE-FDA449C8A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6562D9-341E-C77F-5083-108D437A3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Propiedades vs Parámetros en </a:t>
            </a:r>
            <a:r>
              <a:rPr lang="es-MX" b="0" i="0" dirty="0" err="1">
                <a:solidFill>
                  <a:srgbClr val="0D0D0D"/>
                </a:solidFill>
                <a:effectLst/>
                <a:latin typeface="ui-sans-serif"/>
              </a:rPr>
              <a:t>Dynamo</a:t>
            </a:r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   Propiedades:</a:t>
            </a: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   Características básicas del objeto, definidas por Revit (ej., ID, categoría, nombre).</a:t>
            </a: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       Acceso: Nodos como </a:t>
            </a:r>
            <a:r>
              <a:rPr lang="es-MX" b="0" i="0" dirty="0" err="1">
                <a:solidFill>
                  <a:srgbClr val="0D0D0D"/>
                </a:solidFill>
                <a:effectLst/>
                <a:latin typeface="ui-sans-serif"/>
              </a:rPr>
              <a:t>Element.Name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o </a:t>
            </a:r>
            <a:r>
              <a:rPr lang="es-MX" b="0" i="0" dirty="0" err="1">
                <a:solidFill>
                  <a:srgbClr val="0D0D0D"/>
                </a:solidFill>
                <a:effectLst/>
                <a:latin typeface="ui-sans-serif"/>
              </a:rPr>
              <a:t>Element.Id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   Parámetros:</a:t>
            </a: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   Información adicional personalizable (ej., Área, Material, Tipo).</a:t>
            </a: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       Acceso: Nodo </a:t>
            </a:r>
            <a:r>
              <a:rPr lang="es-MX" b="0" i="0" dirty="0" err="1">
                <a:solidFill>
                  <a:srgbClr val="0D0D0D"/>
                </a:solidFill>
                <a:effectLst/>
                <a:latin typeface="ui-sans-serif"/>
              </a:rPr>
              <a:t>Element.GetParameterValueByName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(ingresando el nombre exacto del parámetro).</a:t>
            </a:r>
          </a:p>
          <a:p>
            <a:pPr algn="l"/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Diferencia clave:</a:t>
            </a:r>
          </a:p>
          <a:p>
            <a:pPr algn="l"/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   Las propiedades son generales y parte del objeto.</a:t>
            </a: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   Los parámetros son configurables y específicos del modelo.</a:t>
            </a:r>
          </a:p>
          <a:p>
            <a:pPr algn="l"/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¿Te interesa un ejemplo práctico con ambos?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0E0459-108C-B341-DAFF-F96D7FB7A0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851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40DCC-C675-A4DD-B931-1F1D7879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33283FB-C78A-9DE2-0A6A-244ADF0EE1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1431E8E-D306-EF79-3DC1-3A14D287D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pero bien     . </a:t>
            </a:r>
            <a:r>
              <a:rPr lang="es-ES" dirty="0"/>
              <a:t>Esto facilita que nuestras actividades diarias, como la exportación de </a:t>
            </a:r>
            <a:r>
              <a:rPr lang="es-ES" dirty="0" err="1"/>
              <a:t>metrados</a:t>
            </a:r>
            <a:r>
              <a:rPr lang="es-ES" dirty="0"/>
              <a:t> o el modelado automatizado de geometría MEP, como luminarias, se realicen de manera más precisa y en un menor tiempo.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A392C2-C3E1-13B0-BF74-D55AA003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655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0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25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60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22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82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173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8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000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219E18-DB71-4D51-81FE-F1B8B0BEEF96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840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B04C8816-2DE3-D682-FE7A-B837790D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956" y="3706939"/>
            <a:ext cx="8257143" cy="16190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44AD015-1AE7-EE4C-C018-ABFF44573203}"/>
              </a:ext>
            </a:extLst>
          </p:cNvPr>
          <p:cNvSpPr/>
          <p:nvPr/>
        </p:nvSpPr>
        <p:spPr>
          <a:xfrm>
            <a:off x="532542" y="1931952"/>
            <a:ext cx="11083969" cy="272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</a:rPr>
              <a:t>Clase  8 – </a:t>
            </a:r>
            <a:r>
              <a:rPr lang="es-PE" sz="2800" dirty="0">
                <a:solidFill>
                  <a:schemeClr val="tx1"/>
                </a:solidFill>
              </a:rPr>
              <a:t>Explorando Propiedades </a:t>
            </a:r>
          </a:p>
          <a:p>
            <a:r>
              <a:rPr lang="es-PE" sz="2800" dirty="0">
                <a:solidFill>
                  <a:schemeClr val="tx1"/>
                </a:solidFill>
              </a:rPr>
              <a:t>			con RevitLookup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1B6CFD5-81AA-1C22-A9E8-DA65D9763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099" y="5074159"/>
            <a:ext cx="1833672" cy="183367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F9C5EE6-9CE2-1145-2374-1A7887027EFF}"/>
              </a:ext>
            </a:extLst>
          </p:cNvPr>
          <p:cNvSpPr/>
          <p:nvPr/>
        </p:nvSpPr>
        <p:spPr>
          <a:xfrm>
            <a:off x="10414453" y="6108773"/>
            <a:ext cx="14109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OM BIM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C18858-E1FD-4647-6B1D-E3E7333E61BC}"/>
              </a:ext>
            </a:extLst>
          </p:cNvPr>
          <p:cNvSpPr/>
          <p:nvPr/>
        </p:nvSpPr>
        <p:spPr>
          <a:xfrm>
            <a:off x="545368" y="1784704"/>
            <a:ext cx="4738062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chemeClr val="tx1"/>
                </a:solidFill>
              </a:rPr>
              <a:t>DYNAMO</a:t>
            </a:r>
            <a:endParaRPr lang="es-PE" sz="4000" b="1" dirty="0">
              <a:solidFill>
                <a:schemeClr val="tx1"/>
              </a:solidFill>
            </a:endParaRPr>
          </a:p>
        </p:txBody>
      </p:sp>
      <p:pic>
        <p:nvPicPr>
          <p:cNvPr id="2" name="Picture 4" descr="DYNAMO - El Diseño Paramétrico del Futuro">
            <a:extLst>
              <a:ext uri="{FF2B5EF4-FFF2-40B4-BE49-F238E27FC236}">
                <a16:creationId xmlns:a16="http://schemas.microsoft.com/office/drawing/2014/main" id="{45BC6204-5D62-4309-7531-92ABA0D8E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r="72389"/>
          <a:stretch/>
        </p:blipFill>
        <p:spPr bwMode="auto">
          <a:xfrm>
            <a:off x="7257103" y="1252739"/>
            <a:ext cx="2368012" cy="35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oric + Revit | Data Integration">
            <a:extLst>
              <a:ext uri="{FF2B5EF4-FFF2-40B4-BE49-F238E27FC236}">
                <a16:creationId xmlns:a16="http://schemas.microsoft.com/office/drawing/2014/main" id="{2B51ECA5-8415-C693-8714-D5B6682B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71" y="2275256"/>
            <a:ext cx="1628466" cy="1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12879B8-E711-D515-2323-ED26E8CF5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16" y="2659419"/>
            <a:ext cx="7542567" cy="37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7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522C497-AEDD-731A-27A2-31460D459FC4}"/>
              </a:ext>
            </a:extLst>
          </p:cNvPr>
          <p:cNvSpPr/>
          <p:nvPr/>
        </p:nvSpPr>
        <p:spPr>
          <a:xfrm>
            <a:off x="2713836" y="361906"/>
            <a:ext cx="6764327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70C0"/>
                </a:solidFill>
              </a:rPr>
              <a:t>PROPIEDADES NO ES IGUAL QUE PARAMETROS </a:t>
            </a:r>
            <a:endParaRPr lang="es-PE" sz="2800" b="1" dirty="0">
              <a:solidFill>
                <a:srgbClr val="0070C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1BDFA8-C253-0409-DCC2-75F82A803EA4}"/>
              </a:ext>
            </a:extLst>
          </p:cNvPr>
          <p:cNvSpPr/>
          <p:nvPr/>
        </p:nvSpPr>
        <p:spPr>
          <a:xfrm>
            <a:off x="2459836" y="1142956"/>
            <a:ext cx="6764327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rgbClr val="00B0F0"/>
                </a:solidFill>
              </a:rPr>
              <a:t>¿Qué es una propiedad?</a:t>
            </a:r>
            <a:endParaRPr lang="es-PE" sz="2000" b="1" dirty="0">
              <a:solidFill>
                <a:srgbClr val="00B0F0"/>
              </a:solidFill>
            </a:endParaRPr>
          </a:p>
        </p:txBody>
      </p:sp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A8E7E13-7996-501F-9024-2A54FAD73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 r="-166" b="30042"/>
          <a:stretch/>
        </p:blipFill>
        <p:spPr>
          <a:xfrm>
            <a:off x="2967837" y="2203450"/>
            <a:ext cx="6731200" cy="1422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130ED3-B56C-10A6-5493-8EC86F3068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29" r="56887" b="39601"/>
          <a:stretch/>
        </p:blipFill>
        <p:spPr>
          <a:xfrm>
            <a:off x="7853017" y="3625850"/>
            <a:ext cx="2742291" cy="26392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AEC66E-3EA5-E4B9-D365-91E964D0E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90" y="3625850"/>
            <a:ext cx="4008093" cy="25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CE273F7-30BA-1687-A53C-89E6175A7798}"/>
              </a:ext>
            </a:extLst>
          </p:cNvPr>
          <p:cNvSpPr/>
          <p:nvPr/>
        </p:nvSpPr>
        <p:spPr>
          <a:xfrm>
            <a:off x="228600" y="228600"/>
            <a:ext cx="11861800" cy="640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D3A865-FAE0-B396-E329-9F0FA802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5370707"/>
            <a:ext cx="1492250" cy="148729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05838FE7-028E-2032-46C8-50618414DEE4}"/>
              </a:ext>
            </a:extLst>
          </p:cNvPr>
          <p:cNvSpPr/>
          <p:nvPr/>
        </p:nvSpPr>
        <p:spPr>
          <a:xfrm>
            <a:off x="2659073" y="241256"/>
            <a:ext cx="6764327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70C0"/>
                </a:solidFill>
              </a:rPr>
              <a:t>PROGRAMACION ORIENTADA A OBJETOS</a:t>
            </a:r>
            <a:endParaRPr lang="es-PE" sz="28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1.1 Clase y Objeto | POO en Java">
            <a:extLst>
              <a:ext uri="{FF2B5EF4-FFF2-40B4-BE49-F238E27FC236}">
                <a16:creationId xmlns:a16="http://schemas.microsoft.com/office/drawing/2014/main" id="{82E51B25-A051-1D1E-8FD3-5D1A3EF8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42" y="1496559"/>
            <a:ext cx="7279358" cy="46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54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27DD7-741E-2CAA-0651-927AF799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6193B2-BB3D-C2F9-3395-8FB8C24491C7}"/>
              </a:ext>
            </a:extLst>
          </p:cNvPr>
          <p:cNvSpPr/>
          <p:nvPr/>
        </p:nvSpPr>
        <p:spPr>
          <a:xfrm>
            <a:off x="228600" y="228600"/>
            <a:ext cx="11861800" cy="640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525DCB-B6F6-F072-8986-5F0CA6F6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5370707"/>
            <a:ext cx="1492250" cy="148729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D8C57B6C-0553-3107-1973-D9A854B5E7DF}"/>
              </a:ext>
            </a:extLst>
          </p:cNvPr>
          <p:cNvSpPr/>
          <p:nvPr/>
        </p:nvSpPr>
        <p:spPr>
          <a:xfrm>
            <a:off x="2659073" y="241256"/>
            <a:ext cx="6764327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70C0"/>
                </a:solidFill>
              </a:rPr>
              <a:t>PROGRAMACION ORIENTADA A OBJETOS – REVIT API</a:t>
            </a:r>
            <a:endParaRPr lang="es-PE" sz="2800" b="1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99CFF4-FDB3-09D1-5B01-ED56FB9B9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18" y="1756792"/>
            <a:ext cx="5069415" cy="32356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966C9F9-E2E4-D89B-6358-28DA5B929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909" y="1623354"/>
            <a:ext cx="4620981" cy="3413564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54D4F0D-4A29-3D9B-1DC1-5B17D87DE609}"/>
              </a:ext>
            </a:extLst>
          </p:cNvPr>
          <p:cNvSpPr/>
          <p:nvPr/>
        </p:nvSpPr>
        <p:spPr>
          <a:xfrm>
            <a:off x="6159500" y="2870200"/>
            <a:ext cx="749300" cy="4402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7860264-586D-CB01-A7D3-EA8A05DCA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73" y="4978370"/>
            <a:ext cx="2869364" cy="14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212E7-D311-7581-B5EE-0DCF1BEA8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92EDC2D-D16F-1401-6F12-FBCA33CC17D8}"/>
              </a:ext>
            </a:extLst>
          </p:cNvPr>
          <p:cNvSpPr/>
          <p:nvPr/>
        </p:nvSpPr>
        <p:spPr>
          <a:xfrm>
            <a:off x="3238954" y="2368506"/>
            <a:ext cx="5409746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rgbClr val="0070C0"/>
                </a:solidFill>
              </a:rPr>
              <a:t>¡VAMOS AL DYNAMO!</a:t>
            </a:r>
            <a:r>
              <a:rPr lang="es-ES" sz="4000" b="1" dirty="0">
                <a:solidFill>
                  <a:schemeClr val="tx1"/>
                </a:solidFill>
              </a:rPr>
              <a:t> </a:t>
            </a:r>
            <a:endParaRPr lang="es-PE" sz="4000" b="1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F8E2C88-17D8-8BF4-CB36-832A90A7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65" y="3709997"/>
            <a:ext cx="8257143" cy="161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DAAFA1-B0A4-D261-E547-991AD5E7B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451" y="3429000"/>
            <a:ext cx="1492250" cy="1487293"/>
          </a:xfrm>
          <a:prstGeom prst="rect">
            <a:avLst/>
          </a:prstGeom>
        </p:spPr>
      </p:pic>
      <p:pic>
        <p:nvPicPr>
          <p:cNvPr id="2" name="Picture 4" descr="DYNAMO - El Diseño Paramétrico del Futuro">
            <a:extLst>
              <a:ext uri="{FF2B5EF4-FFF2-40B4-BE49-F238E27FC236}">
                <a16:creationId xmlns:a16="http://schemas.microsoft.com/office/drawing/2014/main" id="{FF661E28-1C6F-AC51-A641-5E0DA9141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r="72389"/>
          <a:stretch/>
        </p:blipFill>
        <p:spPr bwMode="auto">
          <a:xfrm>
            <a:off x="4721904" y="3079707"/>
            <a:ext cx="1374096" cy="204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Toric + Revit | Data Integration">
            <a:extLst>
              <a:ext uri="{FF2B5EF4-FFF2-40B4-BE49-F238E27FC236}">
                <a16:creationId xmlns:a16="http://schemas.microsoft.com/office/drawing/2014/main" id="{E9B031BB-02DF-A644-5CF9-D74D6625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61" y="3709997"/>
            <a:ext cx="944957" cy="8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9192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370</TotalTime>
  <Words>332</Words>
  <Application>Microsoft Office PowerPoint</Application>
  <PresentationFormat>Panorámica</PresentationFormat>
  <Paragraphs>38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Corbel</vt:lpstr>
      <vt:lpstr>ui-sans-serif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Williams Mendoza Ballena</dc:creator>
  <cp:lastModifiedBy>Oscar Mendoza</cp:lastModifiedBy>
  <cp:revision>8</cp:revision>
  <dcterms:created xsi:type="dcterms:W3CDTF">2024-10-03T12:17:27Z</dcterms:created>
  <dcterms:modified xsi:type="dcterms:W3CDTF">2024-12-16T16:47:39Z</dcterms:modified>
</cp:coreProperties>
</file>