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60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6C14-A425-44EE-B87F-D5E4F1A884A0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32C7-B558-4D6B-B067-201F19D4B1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79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Hola buen </a:t>
            </a:r>
            <a:r>
              <a:rPr lang="es-PE" dirty="0" err="1"/>
              <a:t>dia</a:t>
            </a:r>
            <a:r>
              <a:rPr lang="es-PE" dirty="0"/>
              <a:t> con todos. El </a:t>
            </a:r>
            <a:r>
              <a:rPr lang="es-PE" dirty="0" err="1"/>
              <a:t>dia</a:t>
            </a:r>
            <a:r>
              <a:rPr lang="es-PE" dirty="0"/>
              <a:t> de hoy iniciaremos un curso sobre la herramienta de </a:t>
            </a:r>
            <a:r>
              <a:rPr lang="es-PE" dirty="0" err="1"/>
              <a:t>dynamo</a:t>
            </a:r>
            <a:r>
              <a:rPr lang="es-PE" dirty="0"/>
              <a:t> para Revit. </a:t>
            </a:r>
            <a:r>
              <a:rPr lang="es-PE" dirty="0" err="1"/>
              <a:t>Empezemos</a:t>
            </a:r>
            <a:r>
              <a:rPr lang="es-PE" dirty="0"/>
              <a:t> con esta frase: “</a:t>
            </a:r>
            <a:r>
              <a:rPr lang="es-PE" dirty="0" err="1"/>
              <a:t>Tra</a:t>
            </a:r>
            <a:r>
              <a:rPr lang="es-PE" dirty="0"/>
              <a:t>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11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chemeClr val="tx1"/>
                </a:solidFill>
              </a:rPr>
              <a:t>Es aquel </a:t>
            </a:r>
            <a:r>
              <a:rPr lang="es-ES" sz="1200" b="1" dirty="0">
                <a:solidFill>
                  <a:schemeClr val="tx1"/>
                </a:solidFill>
              </a:rPr>
              <a:t>lenguaje de programación </a:t>
            </a:r>
            <a:r>
              <a:rPr lang="es-ES" sz="1200" dirty="0">
                <a:solidFill>
                  <a:schemeClr val="tx1"/>
                </a:solidFill>
              </a:rPr>
              <a:t>en la que se presenta de manera </a:t>
            </a:r>
            <a:r>
              <a:rPr lang="es-ES" sz="1200" b="1" dirty="0">
                <a:solidFill>
                  <a:schemeClr val="tx1"/>
                </a:solidFill>
              </a:rPr>
              <a:t>grafica y ordenada</a:t>
            </a:r>
            <a:r>
              <a:rPr lang="es-ES" sz="1200" dirty="0">
                <a:solidFill>
                  <a:schemeClr val="tx1"/>
                </a:solidFill>
              </a:rPr>
              <a:t> los pasos que se dan para llegar al resultado final a través de </a:t>
            </a:r>
            <a:r>
              <a:rPr lang="es-ES" sz="1200" b="1" dirty="0">
                <a:solidFill>
                  <a:schemeClr val="tx1"/>
                </a:solidFill>
              </a:rPr>
              <a:t>bloques</a:t>
            </a:r>
            <a:r>
              <a:rPr lang="es-ES" sz="1200" dirty="0">
                <a:solidFill>
                  <a:schemeClr val="tx1"/>
                </a:solidFill>
              </a:rPr>
              <a:t>. Pudiendo gestionar con este lenguaje en</a:t>
            </a:r>
          </a:p>
          <a:p>
            <a:r>
              <a:rPr lang="es-ES" sz="1200" dirty="0">
                <a:solidFill>
                  <a:schemeClr val="tx1"/>
                </a:solidFill>
              </a:rPr>
              <a:t>Dynamo: Excel, elementos de Revit, etc.</a:t>
            </a:r>
            <a:endParaRPr lang="es-ES" sz="100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6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B134-10EB-B219-81C4-BF7E69E4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EF2B76-B116-F7A0-393B-410594BE8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E49AF6B-79D6-E862-923F-093873765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pero bien     . </a:t>
            </a:r>
            <a:r>
              <a:rPr lang="es-ES" dirty="0"/>
              <a:t>Esto facilita que nuestras actividades diarias, como la exportación de </a:t>
            </a:r>
            <a:r>
              <a:rPr lang="es-ES" dirty="0" err="1"/>
              <a:t>metrados</a:t>
            </a:r>
            <a:r>
              <a:rPr lang="es-ES" dirty="0"/>
              <a:t> o el modelado automatizado de geometría MEP, como luminarias, se realicen de manera más precisa y en un menor tiempo.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7ECC61-8DEF-16F9-55EC-C4272DBEE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242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40DCC-C675-A4DD-B931-1F1D7879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33283FB-C78A-9DE2-0A6A-244ADF0EE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1431E8E-D306-EF79-3DC1-3A14D287D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pero bien     . </a:t>
            </a:r>
            <a:r>
              <a:rPr lang="es-ES" dirty="0"/>
              <a:t>Esto facilita que nuestras actividades diarias, como la exportación de </a:t>
            </a:r>
            <a:r>
              <a:rPr lang="es-ES" dirty="0" err="1"/>
              <a:t>metrados</a:t>
            </a:r>
            <a:r>
              <a:rPr lang="es-ES" dirty="0"/>
              <a:t> o el modelado automatizado de geometría MEP, como luminarias, se realicen de manera más precisa y en un menor tiempo.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A392C2-C3E1-13B0-BF74-D55AA003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655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75E15-0668-06A5-2224-1BF64C6D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25AB405-D914-EAAA-ABB2-85DAE4165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00F51A-26FE-CB39-7072-91B01FCA6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pero bien     . </a:t>
            </a:r>
            <a:r>
              <a:rPr lang="es-ES" dirty="0"/>
              <a:t>Esto facilita que nuestras actividades diarias, como la exportación de </a:t>
            </a:r>
            <a:r>
              <a:rPr lang="es-ES" dirty="0" err="1"/>
              <a:t>metrados</a:t>
            </a:r>
            <a:r>
              <a:rPr lang="es-ES" dirty="0"/>
              <a:t> o el modelado automatizado de geometría MEP, como luminarias, se realicen de manera más precisa y en un menor tiempo.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A049C5-F7A3-D44E-A8D0-53FCFC800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05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0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25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60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22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82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73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8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000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219E18-DB71-4D51-81FE-F1B8B0BEEF9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4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4AD015-1AE7-EE4C-C018-ABFF44573203}"/>
              </a:ext>
            </a:extLst>
          </p:cNvPr>
          <p:cNvSpPr/>
          <p:nvPr/>
        </p:nvSpPr>
        <p:spPr>
          <a:xfrm>
            <a:off x="530094" y="2185233"/>
            <a:ext cx="11083969" cy="272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Clase  3- Conceptos </a:t>
            </a:r>
            <a:r>
              <a:rPr lang="es-ES" sz="3200">
                <a:solidFill>
                  <a:schemeClr val="tx1"/>
                </a:solidFill>
              </a:rPr>
              <a:t>Basicos 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1B6CFD5-81AA-1C22-A9E8-DA65D9763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099" y="5074159"/>
            <a:ext cx="1833672" cy="183367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F9C5EE6-9CE2-1145-2374-1A7887027EFF}"/>
              </a:ext>
            </a:extLst>
          </p:cNvPr>
          <p:cNvSpPr/>
          <p:nvPr/>
        </p:nvSpPr>
        <p:spPr>
          <a:xfrm>
            <a:off x="10414453" y="6108773"/>
            <a:ext cx="1410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OM BIM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C18858-E1FD-4647-6B1D-E3E7333E61BC}"/>
              </a:ext>
            </a:extLst>
          </p:cNvPr>
          <p:cNvSpPr/>
          <p:nvPr/>
        </p:nvSpPr>
        <p:spPr>
          <a:xfrm>
            <a:off x="530094" y="2185233"/>
            <a:ext cx="4738062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chemeClr val="tx1"/>
                </a:solidFill>
              </a:rPr>
              <a:t>DYNAMO</a:t>
            </a:r>
            <a:endParaRPr lang="es-PE" sz="4000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4C8816-2DE3-D682-FE7A-B837790D7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956" y="3706939"/>
            <a:ext cx="8257143" cy="161905"/>
          </a:xfrm>
          <a:prstGeom prst="rect">
            <a:avLst/>
          </a:prstGeom>
        </p:spPr>
      </p:pic>
      <p:pic>
        <p:nvPicPr>
          <p:cNvPr id="2" name="Picture 4" descr="DYNAMO - El Diseño Paramétrico del Futuro">
            <a:extLst>
              <a:ext uri="{FF2B5EF4-FFF2-40B4-BE49-F238E27FC236}">
                <a16:creationId xmlns:a16="http://schemas.microsoft.com/office/drawing/2014/main" id="{45BC6204-5D62-4309-7531-92ABA0D8E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72389"/>
          <a:stretch/>
        </p:blipFill>
        <p:spPr bwMode="auto">
          <a:xfrm>
            <a:off x="7257103" y="1252739"/>
            <a:ext cx="2368012" cy="35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oric + Revit | Data Integration">
            <a:extLst>
              <a:ext uri="{FF2B5EF4-FFF2-40B4-BE49-F238E27FC236}">
                <a16:creationId xmlns:a16="http://schemas.microsoft.com/office/drawing/2014/main" id="{2B51ECA5-8415-C693-8714-D5B6682B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71" y="2275256"/>
            <a:ext cx="1628466" cy="1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6C18858-E1FD-4647-6B1D-E3E7333E61BC}"/>
              </a:ext>
            </a:extLst>
          </p:cNvPr>
          <p:cNvSpPr/>
          <p:nvPr/>
        </p:nvSpPr>
        <p:spPr>
          <a:xfrm>
            <a:off x="2512885" y="335278"/>
            <a:ext cx="8802815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rgbClr val="0070C0"/>
                </a:solidFill>
              </a:rPr>
              <a:t>¿Qué es la programación visual?</a:t>
            </a:r>
            <a:endParaRPr lang="es-PE" sz="4000" b="1" dirty="0">
              <a:solidFill>
                <a:srgbClr val="0070C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4C8816-2DE3-D682-FE7A-B837790D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65" y="3709997"/>
            <a:ext cx="8257143" cy="16190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9C66CB3-A49E-D43C-3C4C-4C7EEB6E9DAA}"/>
              </a:ext>
            </a:extLst>
          </p:cNvPr>
          <p:cNvSpPr/>
          <p:nvPr/>
        </p:nvSpPr>
        <p:spPr>
          <a:xfrm>
            <a:off x="8783544" y="3709997"/>
            <a:ext cx="3127505" cy="47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rgbClr val="0070C0"/>
                </a:solidFill>
              </a:rPr>
              <a:t>Fuente: Dynamo - Primer</a:t>
            </a:r>
            <a:endParaRPr lang="es-ES" sz="200" dirty="0">
              <a:solidFill>
                <a:srgbClr val="0070C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D3A865-FAE0-B396-E329-9F0FA8022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F2E105-10CF-3050-C447-7901E6A60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825" y="1395772"/>
            <a:ext cx="6198067" cy="236600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186FE8B-EE57-22ED-CB36-14CCF7054EC9}"/>
              </a:ext>
            </a:extLst>
          </p:cNvPr>
          <p:cNvSpPr/>
          <p:nvPr/>
        </p:nvSpPr>
        <p:spPr>
          <a:xfrm>
            <a:off x="2009703" y="3678473"/>
            <a:ext cx="9046987" cy="272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>
                <a:solidFill>
                  <a:schemeClr val="tx1"/>
                </a:solidFill>
              </a:rPr>
              <a:t>Es aquel </a:t>
            </a:r>
            <a:r>
              <a:rPr lang="es-ES" sz="2400" b="1" dirty="0">
                <a:solidFill>
                  <a:schemeClr val="tx1"/>
                </a:solidFill>
              </a:rPr>
              <a:t>lenguaje de programación </a:t>
            </a:r>
            <a:r>
              <a:rPr lang="es-ES" sz="2400" dirty="0">
                <a:solidFill>
                  <a:schemeClr val="tx1"/>
                </a:solidFill>
              </a:rPr>
              <a:t>en la que se presenta de manera</a:t>
            </a:r>
          </a:p>
          <a:p>
            <a:r>
              <a:rPr lang="es-ES" sz="2400" b="1" dirty="0">
                <a:solidFill>
                  <a:schemeClr val="tx1"/>
                </a:solidFill>
              </a:rPr>
              <a:t>grafica y ordenada</a:t>
            </a:r>
            <a:r>
              <a:rPr lang="es-ES" sz="2400" dirty="0">
                <a:solidFill>
                  <a:schemeClr val="tx1"/>
                </a:solidFill>
              </a:rPr>
              <a:t> los pasos que se dan para llegar al resultado final</a:t>
            </a:r>
          </a:p>
          <a:p>
            <a:r>
              <a:rPr lang="es-ES" sz="2400" dirty="0">
                <a:solidFill>
                  <a:schemeClr val="tx1"/>
                </a:solidFill>
              </a:rPr>
              <a:t>a través de </a:t>
            </a:r>
            <a:r>
              <a:rPr lang="es-ES" sz="2400" b="1" dirty="0">
                <a:solidFill>
                  <a:schemeClr val="tx1"/>
                </a:solidFill>
              </a:rPr>
              <a:t>bloques</a:t>
            </a:r>
            <a:r>
              <a:rPr lang="es-ES" sz="2400" dirty="0">
                <a:solidFill>
                  <a:schemeClr val="tx1"/>
                </a:solidFill>
              </a:rPr>
              <a:t>.</a:t>
            </a:r>
            <a:endParaRPr lang="es-E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049CC-5CD4-1D06-DB72-9A2382F49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FBA4099-5F4D-4682-4AD8-C36C88F0F7E4}"/>
              </a:ext>
            </a:extLst>
          </p:cNvPr>
          <p:cNvSpPr/>
          <p:nvPr/>
        </p:nvSpPr>
        <p:spPr>
          <a:xfrm>
            <a:off x="2487623" y="271876"/>
            <a:ext cx="7574972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rgbClr val="0070C0"/>
                </a:solidFill>
              </a:rPr>
              <a:t>Anatomía de un programa visual  </a:t>
            </a:r>
            <a:endParaRPr lang="es-PE" sz="4000" b="1" dirty="0">
              <a:solidFill>
                <a:srgbClr val="0070C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3C27A50-B6E1-28DA-8BB0-54A4879C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65" y="3709997"/>
            <a:ext cx="8257143" cy="161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FA33C8-14F0-256E-4E50-532D59641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EF63A7-4001-38AC-9290-285554938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227" y="1332370"/>
            <a:ext cx="5985545" cy="315480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B6B801B-3065-9A74-B195-2232200E970F}"/>
              </a:ext>
            </a:extLst>
          </p:cNvPr>
          <p:cNvSpPr/>
          <p:nvPr/>
        </p:nvSpPr>
        <p:spPr>
          <a:xfrm>
            <a:off x="2185873" y="4369050"/>
            <a:ext cx="9046987" cy="272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>
                <a:solidFill>
                  <a:schemeClr val="tx2"/>
                </a:solidFill>
              </a:rPr>
              <a:t>Un script de Dynamo esta compuesto por una sucesión de </a:t>
            </a:r>
            <a:r>
              <a:rPr lang="es-ES" sz="2400" b="1" dirty="0">
                <a:solidFill>
                  <a:schemeClr val="tx2"/>
                </a:solidFill>
              </a:rPr>
              <a:t>nodos </a:t>
            </a:r>
            <a:r>
              <a:rPr lang="es-ES" sz="2400" dirty="0">
                <a:solidFill>
                  <a:schemeClr val="tx2"/>
                </a:solidFill>
              </a:rPr>
              <a:t>relacionados entre si con </a:t>
            </a:r>
            <a:r>
              <a:rPr lang="es-ES" sz="2400" b="1" dirty="0">
                <a:solidFill>
                  <a:schemeClr val="tx2"/>
                </a:solidFill>
              </a:rPr>
              <a:t>conectores</a:t>
            </a:r>
            <a:r>
              <a:rPr lang="es-ES" sz="2400" dirty="0">
                <a:solidFill>
                  <a:schemeClr val="tx2"/>
                </a:solidFill>
              </a:rPr>
              <a:t> para una serie de </a:t>
            </a:r>
            <a:r>
              <a:rPr lang="es-ES" sz="2400" b="1" dirty="0">
                <a:solidFill>
                  <a:schemeClr val="tx2"/>
                </a:solidFill>
              </a:rPr>
              <a:t>datos</a:t>
            </a:r>
            <a:r>
              <a:rPr lang="es-ES" sz="2400" dirty="0">
                <a:solidFill>
                  <a:schemeClr val="tx2"/>
                </a:solidFill>
              </a:rPr>
              <a:t> para poder desarrollar una </a:t>
            </a:r>
            <a:r>
              <a:rPr lang="es-ES" sz="2400" b="1" dirty="0">
                <a:solidFill>
                  <a:schemeClr val="tx2"/>
                </a:solidFill>
              </a:rPr>
              <a:t>tarea especifica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" sz="5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134D6F-E44B-AEA8-01DA-CC5FEC60F47C}"/>
              </a:ext>
            </a:extLst>
          </p:cNvPr>
          <p:cNvSpPr/>
          <p:nvPr/>
        </p:nvSpPr>
        <p:spPr>
          <a:xfrm>
            <a:off x="8900989" y="4369050"/>
            <a:ext cx="3127505" cy="47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rgbClr val="0070C0"/>
                </a:solidFill>
              </a:rPr>
              <a:t>Fuente: Dynamo - Primer</a:t>
            </a:r>
            <a:endParaRPr lang="es-ES" sz="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212E7-D311-7581-B5EE-0DCF1BEA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92EDC2D-D16F-1401-6F12-FBCA33CC17D8}"/>
              </a:ext>
            </a:extLst>
          </p:cNvPr>
          <p:cNvSpPr/>
          <p:nvPr/>
        </p:nvSpPr>
        <p:spPr>
          <a:xfrm>
            <a:off x="5124904" y="271876"/>
            <a:ext cx="1866263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rgbClr val="0070C0"/>
                </a:solidFill>
              </a:rPr>
              <a:t>Nodos</a:t>
            </a:r>
            <a:r>
              <a:rPr lang="es-ES" sz="4000" b="1" dirty="0">
                <a:solidFill>
                  <a:schemeClr val="tx1"/>
                </a:solidFill>
              </a:rPr>
              <a:t> </a:t>
            </a:r>
            <a:endParaRPr lang="es-PE" sz="4000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F8E2C88-17D8-8BF4-CB36-832A90A7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65" y="3709997"/>
            <a:ext cx="8257143" cy="161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DAAFA1-B0A4-D261-E547-991AD5E7B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4CB97F2-FF52-DF0A-F5E2-D5023E7E9BC3}"/>
              </a:ext>
            </a:extLst>
          </p:cNvPr>
          <p:cNvSpPr/>
          <p:nvPr/>
        </p:nvSpPr>
        <p:spPr>
          <a:xfrm>
            <a:off x="2185873" y="4369050"/>
            <a:ext cx="9046987" cy="272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dirty="0">
              <a:solidFill>
                <a:schemeClr val="tx2"/>
              </a:solidFill>
            </a:endParaRPr>
          </a:p>
          <a:p>
            <a:r>
              <a:rPr lang="es-ES" sz="2400" dirty="0">
                <a:solidFill>
                  <a:schemeClr val="tx2"/>
                </a:solidFill>
              </a:rPr>
              <a:t>Un nodo en Dynamo es el objeto que </a:t>
            </a:r>
            <a:r>
              <a:rPr lang="es-ES" sz="2400" b="1" dirty="0">
                <a:solidFill>
                  <a:schemeClr val="tx2"/>
                </a:solidFill>
              </a:rPr>
              <a:t>realiza una operación</a:t>
            </a:r>
            <a:r>
              <a:rPr lang="es-ES" sz="2400" dirty="0">
                <a:solidFill>
                  <a:schemeClr val="tx2"/>
                </a:solidFill>
              </a:rPr>
              <a:t>, como introducir texto o crear curvas complejas. Para ello, tiene puertos de </a:t>
            </a:r>
            <a:r>
              <a:rPr lang="es-ES" sz="2400" b="1" dirty="0">
                <a:solidFill>
                  <a:schemeClr val="tx2"/>
                </a:solidFill>
              </a:rPr>
              <a:t>entrada</a:t>
            </a:r>
            <a:r>
              <a:rPr lang="es-ES" sz="2400" dirty="0">
                <a:solidFill>
                  <a:schemeClr val="tx2"/>
                </a:solidFill>
              </a:rPr>
              <a:t> para los datos necesarios y puertos de salida para los </a:t>
            </a:r>
            <a:r>
              <a:rPr lang="es-ES" sz="2400" b="1" dirty="0">
                <a:solidFill>
                  <a:schemeClr val="tx2"/>
                </a:solidFill>
              </a:rPr>
              <a:t>resultados obtenidos</a:t>
            </a:r>
            <a:r>
              <a:rPr lang="es-ES" sz="2400" dirty="0">
                <a:solidFill>
                  <a:schemeClr val="tx2"/>
                </a:solidFill>
              </a:rPr>
              <a:t>.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" sz="5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FA94C7-6F61-2D5F-ED4F-B72F293FBCA5}"/>
              </a:ext>
            </a:extLst>
          </p:cNvPr>
          <p:cNvSpPr/>
          <p:nvPr/>
        </p:nvSpPr>
        <p:spPr>
          <a:xfrm>
            <a:off x="8900989" y="4369050"/>
            <a:ext cx="3127505" cy="47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rgbClr val="0070C0"/>
                </a:solidFill>
              </a:rPr>
              <a:t>Fuente: Propia</a:t>
            </a:r>
            <a:endParaRPr lang="es-ES" sz="200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EF2043-29CE-4D43-38FD-161D8E409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031" y="1337653"/>
            <a:ext cx="7462007" cy="29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166AF-6FEB-EAAC-239C-0AEDB993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4F7FAE8-DCBE-D2FD-08A2-7675C793572D}"/>
              </a:ext>
            </a:extLst>
          </p:cNvPr>
          <p:cNvSpPr/>
          <p:nvPr/>
        </p:nvSpPr>
        <p:spPr>
          <a:xfrm>
            <a:off x="5124904" y="271876"/>
            <a:ext cx="3310226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rgbClr val="0070C0"/>
                </a:solidFill>
              </a:rPr>
              <a:t>Conectores</a:t>
            </a:r>
            <a:r>
              <a:rPr lang="es-ES" sz="4000" b="1" dirty="0">
                <a:solidFill>
                  <a:schemeClr val="tx1"/>
                </a:solidFill>
              </a:rPr>
              <a:t> </a:t>
            </a:r>
            <a:endParaRPr lang="es-PE" sz="4000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4120FB-D102-D5F9-7279-2D82B4B1A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65" y="3709997"/>
            <a:ext cx="8257143" cy="161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831718-07E7-770B-20D8-D0EFEF98A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42A383A-9751-1EF6-207E-9FEE14A1457B}"/>
              </a:ext>
            </a:extLst>
          </p:cNvPr>
          <p:cNvSpPr/>
          <p:nvPr/>
        </p:nvSpPr>
        <p:spPr>
          <a:xfrm>
            <a:off x="2185873" y="4369050"/>
            <a:ext cx="9046987" cy="272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>
                <a:solidFill>
                  <a:schemeClr val="tx2"/>
                </a:solidFill>
              </a:rPr>
              <a:t>Los conectores son “cables” que permite el </a:t>
            </a:r>
            <a:r>
              <a:rPr lang="es-ES" sz="2400" b="1" dirty="0">
                <a:solidFill>
                  <a:schemeClr val="tx2"/>
                </a:solidFill>
              </a:rPr>
              <a:t>traslado de información </a:t>
            </a:r>
            <a:r>
              <a:rPr lang="es-ES" sz="2400" dirty="0">
                <a:solidFill>
                  <a:schemeClr val="tx2"/>
                </a:solidFill>
              </a:rPr>
              <a:t>desde el </a:t>
            </a:r>
            <a:r>
              <a:rPr lang="es-ES" sz="2400" b="1" dirty="0">
                <a:solidFill>
                  <a:schemeClr val="tx2"/>
                </a:solidFill>
              </a:rPr>
              <a:t>puerto de salida</a:t>
            </a:r>
            <a:r>
              <a:rPr lang="es-ES" sz="2400" dirty="0">
                <a:solidFill>
                  <a:schemeClr val="tx2"/>
                </a:solidFill>
              </a:rPr>
              <a:t> de un nodo hasta el </a:t>
            </a:r>
            <a:r>
              <a:rPr lang="es-ES" sz="2400" b="1" dirty="0">
                <a:solidFill>
                  <a:schemeClr val="tx2"/>
                </a:solidFill>
              </a:rPr>
              <a:t>puerto de entrada </a:t>
            </a:r>
            <a:r>
              <a:rPr lang="es-ES" sz="2400" dirty="0">
                <a:solidFill>
                  <a:schemeClr val="tx2"/>
                </a:solidFill>
              </a:rPr>
              <a:t>donde lo procesara</a:t>
            </a:r>
          </a:p>
          <a:p>
            <a:endParaRPr lang="es-ES" sz="5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E0550F-F76E-132A-F710-69BBBCF6DCB7}"/>
              </a:ext>
            </a:extLst>
          </p:cNvPr>
          <p:cNvSpPr/>
          <p:nvPr/>
        </p:nvSpPr>
        <p:spPr>
          <a:xfrm>
            <a:off x="8900989" y="4369050"/>
            <a:ext cx="3127505" cy="47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rgbClr val="0070C0"/>
                </a:solidFill>
              </a:rPr>
              <a:t>Fuente: Propia</a:t>
            </a:r>
            <a:endParaRPr lang="es-ES" sz="200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0A04AC-0B1A-8B5F-284B-2496EE29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470" y="1332370"/>
            <a:ext cx="6487773" cy="3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133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245</TotalTime>
  <Words>356</Words>
  <Application>Microsoft Office PowerPoint</Application>
  <PresentationFormat>Panorámica</PresentationFormat>
  <Paragraphs>29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Corbel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Williams Mendoza Ballena</dc:creator>
  <cp:lastModifiedBy>Oscar Williams Mendoza Ballena</cp:lastModifiedBy>
  <cp:revision>4</cp:revision>
  <dcterms:created xsi:type="dcterms:W3CDTF">2024-10-03T12:17:27Z</dcterms:created>
  <dcterms:modified xsi:type="dcterms:W3CDTF">2024-10-27T18:26:15Z</dcterms:modified>
</cp:coreProperties>
</file>