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26"/>
  </p:notesMasterIdLst>
  <p:handoutMasterIdLst>
    <p:handoutMasterId r:id="rId32"/>
  </p:handoutMasterIdLst>
  <p:sldIdLst>
    <p:sldId id="322" r:id="rId4"/>
    <p:sldId id="8019" r:id="rId5"/>
    <p:sldId id="8054" r:id="rId6"/>
    <p:sldId id="8058" r:id="rId7"/>
    <p:sldId id="8055" r:id="rId8"/>
    <p:sldId id="8059" r:id="rId9"/>
    <p:sldId id="8060" r:id="rId10"/>
    <p:sldId id="8061" r:id="rId11"/>
    <p:sldId id="8062" r:id="rId12"/>
    <p:sldId id="8063" r:id="rId13"/>
    <p:sldId id="8064" r:id="rId14"/>
    <p:sldId id="8065" r:id="rId15"/>
    <p:sldId id="8066" r:id="rId16"/>
    <p:sldId id="8067" r:id="rId17"/>
    <p:sldId id="8068" r:id="rId18"/>
    <p:sldId id="8070" r:id="rId19"/>
    <p:sldId id="8069" r:id="rId20"/>
    <p:sldId id="8071" r:id="rId21"/>
    <p:sldId id="8072" r:id="rId22"/>
    <p:sldId id="8073" r:id="rId23"/>
    <p:sldId id="8074" r:id="rId24"/>
    <p:sldId id="8075" r:id="rId25"/>
    <p:sldId id="8076" r:id="rId27"/>
    <p:sldId id="8077" r:id="rId28"/>
    <p:sldId id="8078" r:id="rId29"/>
    <p:sldId id="8079" r:id="rId30"/>
    <p:sldId id="7150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1" autoAdjust="0"/>
    <p:restoredTop sz="95377" autoAdjust="0"/>
  </p:normalViewPr>
  <p:slideViewPr>
    <p:cSldViewPr snapToGrid="0" showGuides="1">
      <p:cViewPr varScale="1">
        <p:scale>
          <a:sx n="84" d="100"/>
          <a:sy n="84" d="100"/>
        </p:scale>
        <p:origin x="102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gs" Target="tags/tag49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ADB97-6933-4BBC-A55F-93CB8D52DA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74A8-0F4B-4B41-ABB0-E94ACC953E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E4ACE-D239-45FF-BA4D-6701D15973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52CBD-C8F4-4EE3-B33F-7E804526B7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由于</a:t>
            </a:r>
            <a:r>
              <a:rPr lang="en-US" altLang="zh-CN"/>
              <a:t>iEDA</a:t>
            </a:r>
            <a:r>
              <a:rPr lang="zh-CN" altLang="en-US"/>
              <a:t>提供了</a:t>
            </a:r>
            <a:r>
              <a:rPr lang="en-US" altLang="zh-CN"/>
              <a:t>Abacus</a:t>
            </a:r>
            <a:r>
              <a:rPr lang="zh-CN" altLang="en-US"/>
              <a:t>和很多数据接口</a:t>
            </a:r>
            <a:r>
              <a:rPr lang="en-US" altLang="zh-CN"/>
              <a:t>,</a:t>
            </a:r>
            <a:r>
              <a:rPr lang="zh-CN" altLang="en-US"/>
              <a:t>我们只需在</a:t>
            </a:r>
            <a:r>
              <a:rPr lang="en-US" altLang="zh-CN"/>
              <a:t>abacus</a:t>
            </a:r>
            <a:r>
              <a:rPr lang="zh-CN" altLang="en-US"/>
              <a:t>基础上修改就行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0650" y="764705"/>
            <a:ext cx="9410700" cy="2133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2" y="2996952"/>
            <a:ext cx="8331199" cy="2362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5ADEC62A-3F38-4155-A745-B56F56B1637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ACB9267-387A-4112-97AC-F67EDF4554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54218-5756-4C6F-B12E-13B2EC0EC0CD}" type="slidenum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9349" y="634678"/>
            <a:ext cx="11809312" cy="562074"/>
          </a:xfrm>
          <a:prstGeom prst="rect">
            <a:avLst/>
          </a:prstGeom>
        </p:spPr>
        <p:txBody>
          <a:bodyPr/>
          <a:lstStyle>
            <a:lvl1pPr algn="l">
              <a:defRPr sz="3200" spc="100" baseline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-1" y="1268760"/>
            <a:ext cx="9576000" cy="18000"/>
          </a:xfrm>
          <a:prstGeom prst="rect">
            <a:avLst/>
          </a:prstGeom>
          <a:gradFill flip="none" rotWithShape="1">
            <a:gsLst>
              <a:gs pos="50000">
                <a:srgbClr val="C00000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647" y="1992779"/>
            <a:ext cx="7682753" cy="22860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647" y="4712447"/>
            <a:ext cx="7364506" cy="121023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EF2C-8617-4E8D-9C8A-771407435FE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4876" y="251741"/>
            <a:ext cx="9988924" cy="93908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3877"/>
            <a:ext cx="10515600" cy="4472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6971" y="6356349"/>
            <a:ext cx="2743200" cy="365125"/>
          </a:xfrm>
        </p:spPr>
        <p:txBody>
          <a:bodyPr/>
          <a:lstStyle/>
          <a:p>
            <a:fld id="{13E0B116-F030-4C6E-907D-24696DD7EE0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30478" y="6394217"/>
            <a:ext cx="1340597" cy="260722"/>
          </a:xfrm>
        </p:spPr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43502" y="5959532"/>
            <a:ext cx="333318" cy="333318"/>
            <a:chOff x="11520099" y="6172200"/>
            <a:chExt cx="333318" cy="333318"/>
          </a:xfrm>
        </p:grpSpPr>
        <p:sp>
          <p:nvSpPr>
            <p:cNvPr id="8" name="椭圆 7"/>
            <p:cNvSpPr/>
            <p:nvPr/>
          </p:nvSpPr>
          <p:spPr>
            <a:xfrm>
              <a:off x="11520099" y="6172200"/>
              <a:ext cx="333318" cy="333318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appartments_160217"/>
            <p:cNvSpPr>
              <a:spLocks noChangeAspect="1"/>
            </p:cNvSpPr>
            <p:nvPr/>
          </p:nvSpPr>
          <p:spPr bwMode="auto">
            <a:xfrm>
              <a:off x="11567497" y="6203086"/>
              <a:ext cx="238522" cy="238208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矩形 9"/>
          <p:cNvSpPr/>
          <p:nvPr userDrawn="1"/>
        </p:nvSpPr>
        <p:spPr>
          <a:xfrm>
            <a:off x="738414" y="6000796"/>
            <a:ext cx="2512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latinLnBrk="0" hangingPunct="1"/>
            <a:r>
              <a:rPr lang="en-US" altLang="zh-CN" sz="1600" kern="12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Peng Cheng Laboratory</a:t>
            </a:r>
            <a:endParaRPr lang="en-US" altLang="zh-CN" sz="1600" kern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65125" y="565150"/>
            <a:ext cx="892175" cy="152835"/>
            <a:chOff x="365125" y="565150"/>
            <a:chExt cx="892175" cy="152835"/>
          </a:xfrm>
        </p:grpSpPr>
        <p:sp>
          <p:nvSpPr>
            <p:cNvPr id="12" name="矩形 11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 rot="10800000">
            <a:off x="10950575" y="6169025"/>
            <a:ext cx="892175" cy="152835"/>
            <a:chOff x="365125" y="565150"/>
            <a:chExt cx="892175" cy="152835"/>
          </a:xfrm>
        </p:grpSpPr>
        <p:sp>
          <p:nvSpPr>
            <p:cNvPr id="16" name="矩形 15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056"/>
          <a:stretch>
            <a:fillRect/>
          </a:stretch>
        </p:blipFill>
        <p:spPr>
          <a:xfrm>
            <a:off x="10876854" y="520300"/>
            <a:ext cx="939088" cy="939088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AFA-56C6-472E-BF21-32DC9E277C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2D1-A0BC-48CC-B41F-034E8E912D8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509" y="181815"/>
            <a:ext cx="10374406" cy="939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3153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5544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3153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5544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895-0A74-426D-AD20-44FB46A1D5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10330478" y="6394217"/>
            <a:ext cx="1340597" cy="260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43502" y="5959532"/>
            <a:ext cx="333318" cy="333318"/>
            <a:chOff x="11520099" y="6172200"/>
            <a:chExt cx="333318" cy="333318"/>
          </a:xfrm>
        </p:grpSpPr>
        <p:sp>
          <p:nvSpPr>
            <p:cNvPr id="12" name="椭圆 11"/>
            <p:cNvSpPr/>
            <p:nvPr/>
          </p:nvSpPr>
          <p:spPr>
            <a:xfrm>
              <a:off x="11520099" y="6172200"/>
              <a:ext cx="333318" cy="333318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appartments_160217"/>
            <p:cNvSpPr>
              <a:spLocks noChangeAspect="1"/>
            </p:cNvSpPr>
            <p:nvPr/>
          </p:nvSpPr>
          <p:spPr bwMode="auto">
            <a:xfrm>
              <a:off x="11567497" y="6203086"/>
              <a:ext cx="238522" cy="238208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</p:grpSp>
      <p:sp>
        <p:nvSpPr>
          <p:cNvPr id="14" name="矩形 13"/>
          <p:cNvSpPr/>
          <p:nvPr userDrawn="1"/>
        </p:nvSpPr>
        <p:spPr>
          <a:xfrm>
            <a:off x="738414" y="5651165"/>
            <a:ext cx="2512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latinLnBrk="0" hangingPunct="1"/>
            <a:r>
              <a:rPr lang="en-US" altLang="zh-CN" sz="1600" kern="12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Peng Cheng Laboratory</a:t>
            </a:r>
            <a:endParaRPr lang="en-US" altLang="zh-CN" sz="1600" kern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365125" y="565150"/>
            <a:ext cx="892175" cy="152835"/>
            <a:chOff x="365125" y="565150"/>
            <a:chExt cx="892175" cy="152835"/>
          </a:xfrm>
        </p:grpSpPr>
        <p:sp>
          <p:nvSpPr>
            <p:cNvPr id="16" name="矩形 15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 rot="10800000">
            <a:off x="10950575" y="6169025"/>
            <a:ext cx="892175" cy="152835"/>
            <a:chOff x="365125" y="565150"/>
            <a:chExt cx="892175" cy="152835"/>
          </a:xfrm>
        </p:grpSpPr>
        <p:sp>
          <p:nvSpPr>
            <p:cNvPr id="20" name="矩形 19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056"/>
          <a:stretch>
            <a:fillRect/>
          </a:stretch>
        </p:blipFill>
        <p:spPr>
          <a:xfrm>
            <a:off x="10876854" y="520300"/>
            <a:ext cx="939088" cy="939088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98711" y="1703107"/>
            <a:ext cx="10515600" cy="1120775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谢  谢！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519-A30F-4EE4-A60F-51EC1745D88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22239"/>
            <a:ext cx="10959008" cy="93049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341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B968BC3-0632-4F98-9194-1A79C14210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5359-1C3C-437A-AAC2-F24B36CA5B3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EF-F24D-4FE2-8691-CEBD1ABE4C4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885-569B-4EC8-A8C8-9E657FAA37C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F94F-EE6A-41EC-BE76-745371B3F5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135E-DB11-4477-A402-923A23C8C7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932BA7D-04FF-4942-A810-FC5CBECC40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196752"/>
            <a:ext cx="5384801" cy="49341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752"/>
            <a:ext cx="5384801" cy="49341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3852506-876A-409F-A79D-30F6F54DC31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1600903-5AB1-447A-87DA-3F3AA798C0D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45D2C6F-4764-4B04-BDBB-02C8976C31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206528A-63C7-475D-97A1-E5A4647F574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401108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9F1F084-F0F5-44D5-AC5C-1F0AB9CE197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AC37624C-9B68-4D9F-B535-2195019491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957984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6975"/>
            <a:ext cx="109728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381750"/>
            <a:ext cx="386080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E70F5F12-3942-4EA0-85F2-AB2179456999}" type="slidenum">
              <a:rPr lang="zh-CN" altLang="en-US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80795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98295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0554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26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698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0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7947"/>
            <a:ext cx="10515600" cy="444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1472-04AC-48B7-8ABA-29FB061930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600"/>
        </a:spcBef>
        <a:buClr>
          <a:srgbClr val="0070C0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588378" y="1366439"/>
            <a:ext cx="11015244" cy="19815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5400" dirty="0" err="1">
                <a:solidFill>
                  <a:srgbClr val="330066"/>
                </a:solidFill>
              </a:rPr>
              <a:t>iEDA</a:t>
            </a:r>
            <a:r>
              <a:rPr lang="zh-CN" altLang="en-US" sz="5400" dirty="0">
                <a:solidFill>
                  <a:srgbClr val="330066"/>
                </a:solidFill>
              </a:rPr>
              <a:t>水滴计划答辩</a:t>
            </a:r>
            <a:br>
              <a:rPr lang="en-US" altLang="zh-CN" sz="5400" dirty="0">
                <a:solidFill>
                  <a:srgbClr val="330066"/>
                </a:solidFill>
              </a:rPr>
            </a:br>
            <a:r>
              <a:rPr lang="en-US" altLang="zh-CN" sz="5400" dirty="0">
                <a:solidFill>
                  <a:srgbClr val="330066"/>
                </a:solidFill>
              </a:rPr>
              <a:t>                    </a:t>
            </a:r>
            <a:r>
              <a:rPr lang="en-US" altLang="zh-CN" sz="4800" dirty="0">
                <a:solidFill>
                  <a:srgbClr val="330066"/>
                </a:solidFill>
              </a:rPr>
              <a:t>——2024-07</a:t>
            </a:r>
            <a:r>
              <a:rPr lang="zh-CN" altLang="en-US" sz="4800" dirty="0">
                <a:solidFill>
                  <a:srgbClr val="330066"/>
                </a:solidFill>
              </a:rPr>
              <a:t>期</a:t>
            </a:r>
            <a:r>
              <a:rPr lang="en-US" altLang="zh-CN" sz="5400" dirty="0">
                <a:solidFill>
                  <a:srgbClr val="330066"/>
                </a:solidFill>
              </a:rPr>
              <a:t>             </a:t>
            </a:r>
            <a:endParaRPr lang="en-US" altLang="en-US" sz="5400" dirty="0">
              <a:solidFill>
                <a:srgbClr val="330066"/>
              </a:solidFill>
            </a:endParaRPr>
          </a:p>
        </p:txBody>
      </p:sp>
      <p:sp>
        <p:nvSpPr>
          <p:cNvPr id="16387" name="Subtitle 4"/>
          <p:cNvSpPr>
            <a:spLocks noGrp="1"/>
          </p:cNvSpPr>
          <p:nvPr>
            <p:ph type="subTitle" idx="1"/>
          </p:nvPr>
        </p:nvSpPr>
        <p:spPr>
          <a:xfrm>
            <a:off x="3071532" y="3853369"/>
            <a:ext cx="6248209" cy="82023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iEDA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课题组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73236" y="5491561"/>
            <a:ext cx="2844800" cy="457200"/>
          </a:xfrm>
        </p:spPr>
        <p:txBody>
          <a:bodyPr/>
          <a:lstStyle/>
          <a:p>
            <a:pPr algn="ctr">
              <a:defRPr/>
            </a:pPr>
            <a:r>
              <a:rPr lang="en-US" altLang="zh-CN" sz="2000" b="1" dirty="0"/>
              <a:t>2024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17</a:t>
            </a:r>
            <a:r>
              <a:rPr lang="zh-CN" altLang="en-US" sz="2000" b="1" dirty="0"/>
              <a:t>日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A*</a:t>
            </a:r>
            <a:r>
              <a:rPr lang="zh-CN" altLang="en-US">
                <a:sym typeface="+mn-ea"/>
              </a:rPr>
              <a:t>寻路算法作业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975"/>
            <a:ext cx="6621780" cy="4933950"/>
          </a:xfrm>
        </p:spPr>
        <p:txBody>
          <a:bodyPr/>
          <a:p>
            <a:r>
              <a:rPr lang="en-US" altLang="zh-CN">
                <a:solidFill>
                  <a:srgbClr val="C00000"/>
                </a:solidFill>
                <a:sym typeface="+mn-ea"/>
              </a:rPr>
              <a:t>SFML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可视化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(Simple and Fast</a:t>
            </a:r>
            <a:endParaRPr lang="en-US" altLang="zh-CN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sym typeface="+mn-ea"/>
              </a:rPr>
              <a:t> Multimedia Library)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，</a:t>
            </a:r>
            <a:r>
              <a:rPr lang="zh-CN" altLang="en-US">
                <a:sym typeface="+mn-ea"/>
              </a:rPr>
              <a:t>提供了简单易用的 API 用于绘制基本图形（如点、线、矩形、圆形、多边形）以及图像和纹理。</a:t>
            </a:r>
            <a:endParaRPr lang="zh-CN" altLang="en-US"/>
          </a:p>
          <a:p>
            <a:r>
              <a:rPr lang="zh-CN" altLang="en-US"/>
              <a:t>红色的网格代表起点</a:t>
            </a:r>
            <a:endParaRPr lang="zh-CN" altLang="en-US"/>
          </a:p>
          <a:p>
            <a:r>
              <a:rPr lang="zh-CN" altLang="en-US"/>
              <a:t>绿色的网格代表终点</a:t>
            </a:r>
            <a:endParaRPr lang="zh-CN" altLang="en-US"/>
          </a:p>
          <a:p>
            <a:r>
              <a:rPr lang="zh-CN" altLang="en-US"/>
              <a:t>黑色的网格代表障碍</a:t>
            </a:r>
            <a:endParaRPr lang="zh-CN" altLang="en-US"/>
          </a:p>
          <a:p>
            <a:r>
              <a:rPr lang="zh-CN" altLang="en-US"/>
              <a:t>白色的网格代表可以通路，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其中的数字是权重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Screenshot from 2024-08-16 16-20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1380" y="2313940"/>
            <a:ext cx="4225925" cy="4464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59395" y="1565275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无权重测试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A*</a:t>
            </a:r>
            <a:r>
              <a:rPr lang="zh-CN" altLang="en-US">
                <a:sym typeface="+mn-ea"/>
              </a:rPr>
              <a:t>寻路算法作业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死路测试</a:t>
            </a:r>
            <a:endParaRPr lang="zh-CN" altLang="en-US"/>
          </a:p>
        </p:txBody>
      </p:sp>
      <p:pic>
        <p:nvPicPr>
          <p:cNvPr id="8" name="图片 7" descr="Screenshot from 2024-07-26 14-15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9110" y="1358900"/>
            <a:ext cx="4449445" cy="4701540"/>
          </a:xfrm>
          <a:prstGeom prst="rect">
            <a:avLst/>
          </a:prstGeom>
        </p:spPr>
      </p:pic>
      <p:pic>
        <p:nvPicPr>
          <p:cNvPr id="5" name="图片 4" descr="Screenshot from 2024-08-16 16-38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" y="1857375"/>
            <a:ext cx="4450715" cy="4702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A*</a:t>
            </a:r>
            <a:r>
              <a:rPr lang="zh-CN" altLang="en-US">
                <a:sym typeface="+mn-ea"/>
              </a:rPr>
              <a:t>寻路算法作业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随机测试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r="-435" b="50534"/>
          <a:stretch>
            <a:fillRect/>
          </a:stretch>
        </p:blipFill>
        <p:spPr>
          <a:xfrm>
            <a:off x="7032625" y="4173220"/>
            <a:ext cx="5159375" cy="2684780"/>
          </a:xfrm>
          <a:prstGeom prst="rect">
            <a:avLst/>
          </a:prstGeom>
        </p:spPr>
      </p:pic>
      <p:pic>
        <p:nvPicPr>
          <p:cNvPr id="4" name="图片 3" descr="Screenshot from 2024-08-16 16-44-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060" y="1052830"/>
            <a:ext cx="3087370" cy="3261995"/>
          </a:xfrm>
          <a:prstGeom prst="rect">
            <a:avLst/>
          </a:prstGeom>
        </p:spPr>
      </p:pic>
      <p:pic>
        <p:nvPicPr>
          <p:cNvPr id="5" name="图片 4" descr="Screenshot from 2024-08-16 16-47-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289175"/>
            <a:ext cx="3992880" cy="4219575"/>
          </a:xfrm>
          <a:prstGeom prst="rect">
            <a:avLst/>
          </a:prstGeom>
        </p:spPr>
      </p:pic>
      <p:pic>
        <p:nvPicPr>
          <p:cNvPr id="6" name="图片 5" descr="Screenshot from 2024-08-16 16-49-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550" y="125730"/>
            <a:ext cx="3830955" cy="4047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A*</a:t>
            </a:r>
            <a:r>
              <a:rPr lang="zh-CN" altLang="en-US">
                <a:sym typeface="+mn-ea"/>
              </a:rPr>
              <a:t>寻路算法作业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Google Test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3955" y="4441190"/>
            <a:ext cx="5842000" cy="2291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3602990"/>
            <a:ext cx="2416175" cy="2794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6" name="图片 5"/>
          <p:cNvPicPr/>
          <p:nvPr/>
        </p:nvPicPr>
        <p:blipFill>
          <a:blip r:embed="rId2"/>
        </p:blipFill>
        <p:spPr>
          <a:xfrm>
            <a:off x="170180" y="2158365"/>
            <a:ext cx="6073775" cy="339280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</p:blipFill>
        <p:spPr>
          <a:xfrm>
            <a:off x="6095365" y="1456690"/>
            <a:ext cx="5990590" cy="2824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104097" y="2169566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个人简介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97405" y="3043289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实习总结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104965" y="391701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EDA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实习总结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4"/>
            </p:custDataLst>
          </p:nvPr>
        </p:nvSpPr>
        <p:spPr>
          <a:xfrm>
            <a:off x="4106763" y="2038707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106763" y="2169566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>
            <p:custDataLst>
              <p:tags r:id="rId6"/>
            </p:custDataLst>
          </p:nvPr>
        </p:nvSpPr>
        <p:spPr>
          <a:xfrm>
            <a:off x="4100071" y="2917075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093460" y="3039909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菱形 12"/>
          <p:cNvSpPr/>
          <p:nvPr>
            <p:custDataLst>
              <p:tags r:id="rId8"/>
            </p:custDataLst>
          </p:nvPr>
        </p:nvSpPr>
        <p:spPr>
          <a:xfrm>
            <a:off x="4107631" y="379544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098943" y="391272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097405" y="474430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感兴趣的内容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>
            <p:custDataLst>
              <p:tags r:id="rId11"/>
            </p:custDataLst>
          </p:nvPr>
        </p:nvSpPr>
        <p:spPr>
          <a:xfrm>
            <a:off x="4100071" y="462273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4091383" y="474001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EDA</a:t>
            </a:r>
            <a:r>
              <a:rPr lang="zh-CN" altLang="en-US"/>
              <a:t>实习总结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学习芯片设计流程、物理设计：</a:t>
            </a:r>
            <a:endParaRPr lang="zh-CN" altLang="en-US"/>
          </a:p>
          <a:p>
            <a:r>
              <a:rPr lang="zh-CN" altLang="en-US"/>
              <a:t>逻辑综合：编译、优化、映射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布图和布局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时钟树综合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布线：斯坦纳树、Global Routing、Detail Routing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静态时序分析：</a:t>
            </a:r>
            <a:r>
              <a:rPr lang="en-US" altLang="zh-CN"/>
              <a:t>SDC</a:t>
            </a:r>
            <a:r>
              <a:rPr lang="zh-CN" altLang="en-US"/>
              <a:t>、</a:t>
            </a:r>
            <a:r>
              <a:rPr lang="en-US" altLang="zh-CN"/>
              <a:t>STA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EDA</a:t>
            </a:r>
            <a:r>
              <a:rPr lang="zh-CN" altLang="en-US">
                <a:sym typeface="+mn-ea"/>
              </a:rPr>
              <a:t>实习总结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600" y="114935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5" name="图片 4"/>
          <p:cNvPicPr/>
          <p:nvPr/>
        </p:nvPicPr>
        <p:blipFill>
          <a:blip r:embed="rId1"/>
        </p:blipFill>
        <p:spPr>
          <a:xfrm>
            <a:off x="-134620" y="1149350"/>
            <a:ext cx="5321300" cy="4305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9600" y="608965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8" name="图片 7" descr="}`ASRS@7KT7B{DG2}]SBPV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305" y="758190"/>
            <a:ext cx="3206115" cy="4017645"/>
          </a:xfrm>
          <a:prstGeom prst="rect">
            <a:avLst/>
          </a:prstGeom>
        </p:spPr>
      </p:pic>
      <p:pic>
        <p:nvPicPr>
          <p:cNvPr id="9" name="图片 8" descr="]$N5)3T}NTK1@_M@QL}}J`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661160"/>
            <a:ext cx="4395470" cy="49637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iEDA</a:t>
            </a:r>
            <a:r>
              <a:rPr lang="zh-CN" altLang="en-US"/>
              <a:t>整体架构</a:t>
            </a:r>
            <a:endParaRPr lang="zh-CN" altLang="en-US"/>
          </a:p>
        </p:txBody>
      </p:sp>
      <p:pic>
        <p:nvPicPr>
          <p:cNvPr id="4" name="图片 3" descr="iEDA组织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680" y="1266190"/>
            <a:ext cx="7278370" cy="5299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iEDA 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 clone</a:t>
            </a:r>
            <a:endParaRPr lang="en-US" altLang="zh-CN"/>
          </a:p>
          <a:p>
            <a:r>
              <a:rPr lang="en-US" altLang="zh-CN"/>
              <a:t>bash build.sh</a:t>
            </a:r>
            <a:endParaRPr lang="en-US" altLang="zh-CN"/>
          </a:p>
          <a:p>
            <a:r>
              <a:rPr lang="zh-CN" altLang="en-US"/>
              <a:t>添加、替换工艺文件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tcl</a:t>
            </a:r>
            <a:r>
              <a:rPr lang="zh-CN" altLang="en-US"/>
              <a:t>脚本运行</a:t>
            </a:r>
            <a:r>
              <a:rPr lang="en-US" altLang="zh-CN"/>
              <a:t>iEDA.exe</a:t>
            </a:r>
            <a:endParaRPr lang="en-US" altLang="zh-CN"/>
          </a:p>
        </p:txBody>
      </p:sp>
      <p:sp>
        <p:nvSpPr>
          <p:cNvPr id="4" name="左大括号 3"/>
          <p:cNvSpPr/>
          <p:nvPr/>
        </p:nvSpPr>
        <p:spPr>
          <a:xfrm>
            <a:off x="5521960" y="3820795"/>
            <a:ext cx="582295" cy="9144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6045" y="35788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run_iEDA.py </a:t>
            </a:r>
            <a:r>
              <a:rPr lang="zh-CN" altLang="en-US" b="1"/>
              <a:t>运行全流程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6456045" y="4533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运行点工具</a:t>
            </a:r>
            <a:endParaRPr lang="zh-CN" altLang="en-US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iEDA flow</a:t>
            </a:r>
            <a:endParaRPr lang="zh-CN" altLang="en-US"/>
          </a:p>
        </p:txBody>
      </p:sp>
      <p:pic>
        <p:nvPicPr>
          <p:cNvPr id="4" name="图片 3" descr="水滴计划-iEDA demo学习 刘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0" y="955675"/>
            <a:ext cx="6324600" cy="5583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104097" y="2169566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个人简介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97405" y="3043289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104965" y="391701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EDA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4"/>
            </p:custDataLst>
          </p:nvPr>
        </p:nvSpPr>
        <p:spPr>
          <a:xfrm>
            <a:off x="4106763" y="2038707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106763" y="2169566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>
            <p:custDataLst>
              <p:tags r:id="rId6"/>
            </p:custDataLst>
          </p:nvPr>
        </p:nvSpPr>
        <p:spPr>
          <a:xfrm>
            <a:off x="4100071" y="2917075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093460" y="3039909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菱形 12"/>
          <p:cNvSpPr/>
          <p:nvPr>
            <p:custDataLst>
              <p:tags r:id="rId8"/>
            </p:custDataLst>
          </p:nvPr>
        </p:nvSpPr>
        <p:spPr>
          <a:xfrm>
            <a:off x="4107631" y="379544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098943" y="391272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097405" y="474430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感兴趣的内容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>
            <p:custDataLst>
              <p:tags r:id="rId11"/>
            </p:custDataLst>
          </p:nvPr>
        </p:nvSpPr>
        <p:spPr>
          <a:xfrm>
            <a:off x="4100071" y="462273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4091383" y="474001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iEDA</a:t>
            </a:r>
            <a:r>
              <a:rPr lang="zh-CN" altLang="en-US"/>
              <a:t>工程实践</a:t>
            </a:r>
            <a:r>
              <a:rPr lang="en-US" altLang="zh-CN"/>
              <a:t>-</a:t>
            </a:r>
            <a:r>
              <a:rPr lang="zh-CN" altLang="en-US"/>
              <a:t>布局合法化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810" y="1196975"/>
            <a:ext cx="11343640" cy="974090"/>
          </a:xfrm>
        </p:spPr>
        <p:txBody>
          <a:bodyPr/>
          <a:p>
            <a:r>
              <a:rPr lang="en-US" altLang="zh-CN"/>
              <a:t>Abacus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23925" y="1939925"/>
            <a:ext cx="11169015" cy="3869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单元排序：将所有需要放置的单元按照x坐标升序排序。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遍历每个单元：按照顺序取出每一个排序好的单元。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寻找最优行和位置：遍历所有行，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在行的簇内合法化，计算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cost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放置单元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和更新信息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：将单元放置在找到的最优位置,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更新簇和单元信息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重复：继续处理下一个单元，直到所有单元都被放置。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iEDA</a:t>
            </a:r>
            <a:r>
              <a:rPr lang="zh-CN" altLang="en-US">
                <a:sym typeface="+mn-ea"/>
              </a:rPr>
              <a:t>工程实践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布局合法化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975"/>
            <a:ext cx="10972800" cy="671195"/>
          </a:xfrm>
        </p:spPr>
        <p:txBody>
          <a:bodyPr/>
          <a:p>
            <a:r>
              <a:rPr lang="en-US" altLang="zh-CN"/>
              <a:t>Tetris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9600" y="2098040"/>
            <a:ext cx="7674610" cy="32588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  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候选空间选取：首先对所有单元按照横坐标顺序进行排列，按顺序在每一行选取最左端的一个空白区域作为候选空间。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单元放置：对于每个单元，在所有候选空间中挑出最近的一个，并将该单元放入。在放置逻辑单元后，更新已占用的格子信息，标记相应的格子为已占用状态。逐个放置剩余的单元，直到所有单元都被放置。</a:t>
            </a:r>
            <a:r>
              <a:rPr lang="zh-CN" altLang="en-US"/>
              <a:t>	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iEDA实践-Tetr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3325" y="733425"/>
            <a:ext cx="3003550" cy="55435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iEDA</a:t>
            </a:r>
            <a:r>
              <a:rPr lang="zh-CN" altLang="en-US">
                <a:sym typeface="+mn-ea"/>
              </a:rPr>
              <a:t>工程实践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布局合法化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 sz="2800"/>
              <a:t> 1.</a:t>
            </a:r>
            <a:r>
              <a:rPr lang="zh-CN" altLang="en-US" sz="2800"/>
              <a:t>直接计算最接近的行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   best_row_idx = (inst-&gt;get_coordi().get_y()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 + (_row_height / 2)) / _row_height;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   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   2.</a:t>
            </a:r>
            <a:r>
              <a:rPr lang="zh-CN" altLang="en-US" sz="2800"/>
              <a:t>如果无法放置，再上下搜索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iEDA</a:t>
            </a:r>
            <a:r>
              <a:rPr lang="zh-CN" altLang="en-US">
                <a:sym typeface="+mn-ea"/>
              </a:rPr>
              <a:t>工程实践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布局合法化</a:t>
            </a:r>
            <a:endParaRPr lang="zh-CN" altLang="en-US"/>
          </a:p>
        </p:txBody>
      </p:sp>
      <p:pic>
        <p:nvPicPr>
          <p:cNvPr id="4" name="图片 3" descr="abac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1010" y="1052830"/>
            <a:ext cx="7420610" cy="2618740"/>
          </a:xfrm>
          <a:prstGeom prst="rect">
            <a:avLst/>
          </a:prstGeom>
        </p:spPr>
      </p:pic>
      <p:pic>
        <p:nvPicPr>
          <p:cNvPr id="5" name="图片 4" descr="tetri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010" y="3764915"/>
            <a:ext cx="7420610" cy="299085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84810" y="1196975"/>
            <a:ext cx="11343640" cy="974090"/>
          </a:xfrm>
        </p:spPr>
        <p:txBody>
          <a:bodyPr/>
          <a:p>
            <a:r>
              <a:rPr lang="en-US" altLang="zh-CN"/>
              <a:t>Abacus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384810" y="4100195"/>
            <a:ext cx="10972800" cy="6711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80795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98295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055495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2695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69895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095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/>
              <a:t>Tetris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iEDA</a:t>
            </a:r>
            <a:r>
              <a:rPr lang="zh-CN" altLang="en-US">
                <a:sym typeface="+mn-ea"/>
              </a:rPr>
              <a:t>工程实践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布局合法化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 2024-08-16 at 21-02-50 EDA_codes_2024-07_刘谦_iEDA实践-布局合法化.md · 刘谦_iTraining - 码云 - 开源中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3575" y="2527935"/>
            <a:ext cx="8324850" cy="26930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104097" y="2169566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个人简介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97405" y="3043289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实习总结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104965" y="391701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EDA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实习总结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4"/>
            </p:custDataLst>
          </p:nvPr>
        </p:nvSpPr>
        <p:spPr>
          <a:xfrm>
            <a:off x="4106763" y="2038707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106763" y="2169566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>
            <p:custDataLst>
              <p:tags r:id="rId6"/>
            </p:custDataLst>
          </p:nvPr>
        </p:nvSpPr>
        <p:spPr>
          <a:xfrm>
            <a:off x="4100071" y="2917075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093460" y="3039909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菱形 12"/>
          <p:cNvSpPr/>
          <p:nvPr>
            <p:custDataLst>
              <p:tags r:id="rId8"/>
            </p:custDataLst>
          </p:nvPr>
        </p:nvSpPr>
        <p:spPr>
          <a:xfrm>
            <a:off x="4107631" y="379544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098943" y="391272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097405" y="474430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感兴趣的内容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>
            <p:custDataLst>
              <p:tags r:id="rId11"/>
            </p:custDataLst>
          </p:nvPr>
        </p:nvSpPr>
        <p:spPr>
          <a:xfrm>
            <a:off x="4100071" y="462273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4091383" y="474001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感兴趣的方向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神经网络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57845" y="4596004"/>
            <a:ext cx="26763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OSCC</a:t>
            </a:r>
            <a:endParaRPr kumimoji="1" lang="en-US" altLang="zh-CN" sz="4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3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iEDA</a:t>
            </a:r>
            <a:r>
              <a:rPr kumimoji="1"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课题组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40992" y="2320197"/>
            <a:ext cx="4906440" cy="1747706"/>
            <a:chOff x="375498" y="4757111"/>
            <a:chExt cx="4906440" cy="1747706"/>
          </a:xfrm>
        </p:grpSpPr>
        <p:sp>
          <p:nvSpPr>
            <p:cNvPr id="4" name="文本框 3"/>
            <p:cNvSpPr txBox="1"/>
            <p:nvPr/>
          </p:nvSpPr>
          <p:spPr>
            <a:xfrm>
              <a:off x="375498" y="4757111"/>
              <a:ext cx="4906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rgbClr val="0070C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感谢聆听</a:t>
              </a:r>
              <a:endParaRPr lang="zh-CN" altLang="en-US" sz="7200" dirty="0">
                <a:solidFill>
                  <a:srgbClr val="0070C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5498" y="5981597"/>
              <a:ext cx="4906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70C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Thanks for your attention</a:t>
              </a:r>
              <a:endParaRPr lang="zh-CN" altLang="en-US" sz="2800" dirty="0">
                <a:solidFill>
                  <a:srgbClr val="0070C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11" name="直接连接符 9"/>
            <p:cNvCxnSpPr/>
            <p:nvPr/>
          </p:nvCxnSpPr>
          <p:spPr>
            <a:xfrm>
              <a:off x="698546" y="5933282"/>
              <a:ext cx="4198144" cy="2415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olidFill>
                  <a:srgbClr val="FF0000"/>
                </a:solidFill>
              </a:rPr>
              <a:t>个人简介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1850" y="14655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刘谦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1102360" y="2491740"/>
            <a:ext cx="9963150" cy="385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3200"/>
              <a:t>本科：西安电子科技大学</a:t>
            </a:r>
            <a:r>
              <a:rPr lang="en-US" altLang="zh-CN" sz="3200"/>
              <a:t>  </a:t>
            </a:r>
            <a:r>
              <a:rPr lang="zh-CN" altLang="en-US" sz="3200"/>
              <a:t>集成电路设计与集成系统</a:t>
            </a:r>
            <a:endParaRPr lang="zh-CN" altLang="en-US" sz="32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32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3200"/>
              <a:t>研究生：西安电子科技大学</a:t>
            </a:r>
            <a:r>
              <a:rPr lang="en-US" altLang="zh-CN" sz="3200"/>
              <a:t> </a:t>
            </a:r>
            <a:r>
              <a:rPr lang="zh-CN" altLang="en-US" sz="3200"/>
              <a:t>集成电路工程</a:t>
            </a:r>
            <a:r>
              <a:rPr lang="en-US" altLang="zh-CN" sz="3200"/>
              <a:t> </a:t>
            </a:r>
            <a:r>
              <a:rPr lang="zh-CN" altLang="en-US" sz="3200"/>
              <a:t>研</a:t>
            </a:r>
            <a:r>
              <a:rPr lang="en-US" altLang="zh-CN" sz="3200"/>
              <a:t>0</a:t>
            </a:r>
            <a:endParaRPr lang="en-US" altLang="zh-CN" sz="32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32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3200"/>
              <a:t>爱好：打羽毛球，听音乐，看电影等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104097" y="2169566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个人简介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97405" y="3043289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实习总结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104965" y="391701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EDA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4"/>
            </p:custDataLst>
          </p:nvPr>
        </p:nvSpPr>
        <p:spPr>
          <a:xfrm>
            <a:off x="4106763" y="2038707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106763" y="2169566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>
            <p:custDataLst>
              <p:tags r:id="rId6"/>
            </p:custDataLst>
          </p:nvPr>
        </p:nvSpPr>
        <p:spPr>
          <a:xfrm>
            <a:off x="4100071" y="2917075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093460" y="3039909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菱形 12"/>
          <p:cNvSpPr/>
          <p:nvPr>
            <p:custDataLst>
              <p:tags r:id="rId8"/>
            </p:custDataLst>
          </p:nvPr>
        </p:nvSpPr>
        <p:spPr>
          <a:xfrm>
            <a:off x="4107631" y="379544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098943" y="391272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097405" y="474430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感兴趣的内容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>
            <p:custDataLst>
              <p:tags r:id="rId11"/>
            </p:custDataLst>
          </p:nvPr>
        </p:nvSpPr>
        <p:spPr>
          <a:xfrm>
            <a:off x="4100071" y="462273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4091383" y="474001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实习总结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工具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 </a:t>
            </a:r>
            <a:r>
              <a:rPr lang="en-US" altLang="zh-CN"/>
              <a:t> Google Test、CMake、DoxyGen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  VSCode</a:t>
            </a:r>
            <a:r>
              <a:rPr lang="zh-CN" altLang="en-US"/>
              <a:t>、</a:t>
            </a:r>
            <a:r>
              <a:rPr lang="en-US" altLang="zh-CN"/>
              <a:t>Git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2.C++</a:t>
            </a:r>
            <a:r>
              <a:rPr lang="zh-CN" altLang="en-US"/>
              <a:t>基础知识</a:t>
            </a:r>
            <a:endParaRPr lang="zh-CN" altLang="en-US"/>
          </a:p>
          <a:p>
            <a:pPr/>
            <a:r>
              <a:rPr lang="zh-CN" altLang="en-US"/>
              <a:t>函数和指针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3.C++</a:t>
            </a:r>
            <a:r>
              <a:rPr lang="zh-CN" altLang="en-US"/>
              <a:t>进阶知识</a:t>
            </a:r>
            <a:endParaRPr lang="zh-CN" altLang="en-US"/>
          </a:p>
          <a:p>
            <a:pPr/>
            <a:r>
              <a:rPr lang="zh-CN" altLang="en-US"/>
              <a:t>命名空间、引用</a:t>
            </a:r>
            <a:endParaRPr lang="zh-CN" altLang="en-US"/>
          </a:p>
          <a:p>
            <a:pPr/>
            <a:r>
              <a:rPr lang="zh-CN" altLang="en-US"/>
              <a:t>类和对象：构造和析构、继承、运算符重载</a:t>
            </a:r>
            <a:endParaRPr lang="zh-CN" altLang="en-US"/>
          </a:p>
          <a:p>
            <a:pPr/>
            <a:r>
              <a:rPr lang="zh-CN" altLang="en-US"/>
              <a:t>函数模版</a:t>
            </a:r>
            <a:r>
              <a:rPr lang="en-US" altLang="zh-CN"/>
              <a:t>    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实习总结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数据结构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 </a:t>
            </a:r>
            <a:r>
              <a:rPr lang="en-US" altLang="zh-CN"/>
              <a:t> STL</a:t>
            </a:r>
            <a:r>
              <a:rPr lang="zh-CN" altLang="en-US"/>
              <a:t>：</a:t>
            </a:r>
            <a:r>
              <a:rPr lang="en-US" altLang="zh-CN"/>
              <a:t>vector</a:t>
            </a:r>
            <a:r>
              <a:rPr lang="zh-CN" altLang="en-US"/>
              <a:t>、</a:t>
            </a:r>
            <a:r>
              <a:rPr lang="en-US" altLang="zh-CN"/>
              <a:t>map</a:t>
            </a:r>
            <a:r>
              <a:rPr lang="zh-CN" altLang="en-US"/>
              <a:t>、迭代器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  Boost:  Dijkstra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endParaRPr lang="en-US" altLang="zh-CN"/>
          </a:p>
          <a:p>
            <a:pPr>
              <a:buFont typeface="Wingdings" panose="05000000000000000000" charset="0"/>
              <a:buChar char="l"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5.Modern C++</a:t>
            </a:r>
            <a:endParaRPr lang="zh-CN" altLang="en-US"/>
          </a:p>
          <a:p>
            <a:r>
              <a:rPr lang="en-US" altLang="zh-CN"/>
              <a:t>auto</a:t>
            </a:r>
            <a:r>
              <a:rPr lang="zh-CN" altLang="en-US"/>
              <a:t>、智能指针、</a:t>
            </a:r>
            <a:r>
              <a:rPr lang="en-US" altLang="zh-CN"/>
              <a:t>lambda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A*</a:t>
            </a:r>
            <a:r>
              <a:rPr lang="zh-CN" altLang="en-US"/>
              <a:t>寻路算法作业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A* 算法目标是在图中找到一条从起点到终点的最短路径，同时兼顾搜索效率和路径质量。A</a:t>
            </a:r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算法主要原理是通过结合实际代价（从起点到当前节点的代价之和g）和估计代价（从当前节点到目标节点的启发式估计代价h）来指导搜索方向，从而减少不必要的搜索。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/>
              <a:t>f = g + h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 rot="0">
            <a:off x="150495" y="0"/>
            <a:ext cx="8807450" cy="6547485"/>
            <a:chOff x="4658" y="141"/>
            <a:chExt cx="13870" cy="10311"/>
          </a:xfrm>
        </p:grpSpPr>
        <p:pic>
          <p:nvPicPr>
            <p:cNvPr id="7" name="图片 6" descr="C++Assignment流程图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29" y="141"/>
              <a:ext cx="6608" cy="10311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4658" y="7914"/>
              <a:ext cx="56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分配</a:t>
              </a:r>
              <a:endParaRPr lang="zh-CN" altLang="en-US"/>
            </a:p>
            <a:p>
              <a:r>
                <a:rPr lang="zh-CN" altLang="en-US"/>
                <a:t>内存</a:t>
              </a:r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630" y="8215"/>
              <a:ext cx="3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2128" y="3983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在</a:t>
              </a:r>
              <a:r>
                <a:rPr lang="en-US" altLang="zh-CN"/>
                <a:t>openSet</a:t>
              </a:r>
              <a:r>
                <a:rPr lang="zh-CN" altLang="en-US"/>
                <a:t>中删除并加入</a:t>
              </a:r>
              <a:r>
                <a:rPr lang="en-US" altLang="zh-CN"/>
                <a:t>closedSet</a:t>
              </a:r>
              <a:endParaRPr lang="en-US" altLang="zh-CN"/>
            </a:p>
          </p:txBody>
        </p:sp>
        <p:cxnSp>
          <p:nvCxnSpPr>
            <p:cNvPr id="12" name="直接箭头连接符 11"/>
            <p:cNvCxnSpPr>
              <a:stCxn id="11" idx="1"/>
            </p:cNvCxnSpPr>
            <p:nvPr/>
          </p:nvCxnSpPr>
          <p:spPr>
            <a:xfrm flipH="1">
              <a:off x="11331" y="4273"/>
              <a:ext cx="797" cy="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1832" y="6529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判定是否在边界内，是否是障碍，是否在</a:t>
              </a:r>
              <a:r>
                <a:rPr lang="en-US" altLang="zh-CN"/>
                <a:t>closedSet</a:t>
              </a:r>
              <a:endParaRPr lang="en-US" altLang="zh-CN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11035" y="6827"/>
              <a:ext cx="797" cy="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630" y="951"/>
              <a:ext cx="37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将</a:t>
              </a:r>
              <a:r>
                <a:rPr lang="en-US" altLang="zh-CN"/>
                <a:t>start</a:t>
              </a:r>
              <a:r>
                <a:rPr lang="zh-CN" altLang="en-US"/>
                <a:t>添加到</a:t>
              </a:r>
              <a:r>
                <a:rPr lang="en-US" altLang="zh-CN"/>
                <a:t>openSet</a:t>
              </a:r>
              <a:endParaRPr lang="en-US" altLang="zh-CN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7987" y="1472"/>
              <a:ext cx="657" cy="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5217160" y="5907405"/>
            <a:ext cx="4514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tentative_gScore = current-&gt;g +</a:t>
            </a:r>
            <a:endParaRPr lang="zh-CN" altLang="en-US"/>
          </a:p>
          <a:p>
            <a:r>
              <a:rPr lang="zh-CN" altLang="en-US"/>
              <a:t>map.getWeight(neighbor.x,</a:t>
            </a:r>
            <a:r>
              <a:rPr lang="en-US" altLang="zh-CN"/>
              <a:t> </a:t>
            </a:r>
            <a:r>
              <a:rPr lang="zh-CN" altLang="en-US"/>
              <a:t>neighbor.y);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A*</a:t>
            </a:r>
            <a:r>
              <a:rPr lang="zh-CN" altLang="en-US"/>
              <a:t>寻路算法作业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A*</a:t>
            </a:r>
            <a:r>
              <a:rPr lang="zh-CN" altLang="en-US">
                <a:sym typeface="+mn-ea"/>
              </a:rPr>
              <a:t>寻路算法作业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52295" y="1461770"/>
          <a:ext cx="8341995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444365" imgH="2523490" progId="Visio.Drawing.15">
                  <p:embed/>
                </p:oleObj>
              </mc:Choice>
              <mc:Fallback>
                <p:oleObj name="" r:id="rId1" imgW="4444365" imgH="252349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2295" y="1461770"/>
                        <a:ext cx="8341995" cy="473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63.1340157480316,&quot;left&quot;:322.15614173228346,&quot;top&quot;:160.52811023622047,&quot;width&quot;:351.34606299212595}"/>
</p:tagLst>
</file>

<file path=ppt/tags/tag10.xml><?xml version="1.0" encoding="utf-8"?>
<p:tagLst xmlns:p="http://schemas.openxmlformats.org/presentationml/2006/main">
  <p:tag name="KSO_WM_DIAGRAM_VIRTUALLY_FRAME" val="{&quot;height&quot;:263.1340157480316,&quot;left&quot;:322.15614173228346,&quot;top&quot;:160.52811023622047,&quot;width&quot;:351.34606299212595}"/>
</p:tagLst>
</file>

<file path=ppt/tags/tag11.xml><?xml version="1.0" encoding="utf-8"?>
<p:tagLst xmlns:p="http://schemas.openxmlformats.org/presentationml/2006/main">
  <p:tag name="KSO_WM_DIAGRAM_VIRTUALLY_FRAME" val="{&quot;height&quot;:263.1340157480316,&quot;left&quot;:322.15614173228346,&quot;top&quot;:160.52811023622047,&quot;width&quot;:351.34606299212595}"/>
</p:tagLst>
</file>

<file path=ppt/tags/tag12.xml><?xml version="1.0" encoding="utf-8"?>
<p:tagLst xmlns:p="http://schemas.openxmlformats.org/presentationml/2006/main">
  <p:tag name="KSO_WM_DIAGRAM_VIRTUALLY_FRAME" val="{&quot;height&quot;:263.1340157480316,&quot;left&quot;:322.15614173228346,&quot;top&quot;:160.52811023622047,&quot;width&quot;:351.34606299212595}"/>
</p:tagLst>
</file>

<file path=ppt/tags/tag13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14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15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16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17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18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19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2.xml><?xml version="1.0" encoding="utf-8"?>
<p:tagLst xmlns:p="http://schemas.openxmlformats.org/presentationml/2006/main">
  <p:tag name="KSO_WM_DIAGRAM_VIRTUALLY_FRAME" val="{&quot;height&quot;:263.1340157480316,&quot;left&quot;:322.15614173228346,&quot;top&quot;:160.52811023622047,&quot;width&quot;:351.34606299212595}"/>
</p:tagLst>
</file>

<file path=ppt/tags/tag20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21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22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23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24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25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26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27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28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29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3.xml><?xml version="1.0" encoding="utf-8"?>
<p:tagLst xmlns:p="http://schemas.openxmlformats.org/presentationml/2006/main">
  <p:tag name="KSO_WM_DIAGRAM_VIRTUALLY_FRAME" val="{&quot;height&quot;:263.1340157480316,&quot;left&quot;:322.15614173228346,&quot;top&quot;:160.52811023622047,&quot;width&quot;:351.34606299212595}"/>
</p:tagLst>
</file>

<file path=ppt/tags/tag30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31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32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33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34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35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36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37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38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39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4.xml><?xml version="1.0" encoding="utf-8"?>
<p:tagLst xmlns:p="http://schemas.openxmlformats.org/presentationml/2006/main">
  <p:tag name="KSO_WM_DIAGRAM_VIRTUALLY_FRAME" val="{&quot;height&quot;:263.1340157480316,&quot;left&quot;:322.15614173228346,&quot;top&quot;:160.52811023622047,&quot;width&quot;:351.34606299212595}"/>
</p:tagLst>
</file>

<file path=ppt/tags/tag40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41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42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43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44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45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46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47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48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49.xml><?xml version="1.0" encoding="utf-8"?>
<p:tagLst xmlns:p="http://schemas.openxmlformats.org/presentationml/2006/main">
  <p:tag name="KSO_WPP_MARK_KEY" val="cdb95a24-2b95-4bf6-8262-ec269aa88444"/>
  <p:tag name="COMMONDATA" val="eyJoZGlkIjoiNDNlMTA4NjFkYmZhNmE5MjgxNTZiMmZjMWZjMjk0ZTcifQ=="/>
  <p:tag name="commondata" val="eyJoZGlkIjoiYzRkMGY5MmI2ODY1NzU2MWI5ZDY0NzI1M2FiNGViNGYifQ=="/>
</p:tagLst>
</file>

<file path=ppt/tags/tag5.xml><?xml version="1.0" encoding="utf-8"?>
<p:tagLst xmlns:p="http://schemas.openxmlformats.org/presentationml/2006/main">
  <p:tag name="KSO_WM_DIAGRAM_VIRTUALLY_FRAME" val="{&quot;height&quot;:263.1340157480316,&quot;left&quot;:322.15614173228346,&quot;top&quot;:160.52811023622047,&quot;width&quot;:351.34606299212595}"/>
</p:tagLst>
</file>

<file path=ppt/tags/tag6.xml><?xml version="1.0" encoding="utf-8"?>
<p:tagLst xmlns:p="http://schemas.openxmlformats.org/presentationml/2006/main">
  <p:tag name="KSO_WM_DIAGRAM_VIRTUALLY_FRAME" val="{&quot;height&quot;:263.1340157480316,&quot;left&quot;:322.15614173228346,&quot;top&quot;:160.52811023622047,&quot;width&quot;:351.34606299212595}"/>
</p:tagLst>
</file>

<file path=ppt/tags/tag7.xml><?xml version="1.0" encoding="utf-8"?>
<p:tagLst xmlns:p="http://schemas.openxmlformats.org/presentationml/2006/main">
  <p:tag name="KSO_WM_DIAGRAM_VIRTUALLY_FRAME" val="{&quot;height&quot;:263.1340157480316,&quot;left&quot;:322.15614173228346,&quot;top&quot;:160.52811023622047,&quot;width&quot;:351.34606299212595}"/>
</p:tagLst>
</file>

<file path=ppt/tags/tag8.xml><?xml version="1.0" encoding="utf-8"?>
<p:tagLst xmlns:p="http://schemas.openxmlformats.org/presentationml/2006/main">
  <p:tag name="KSO_WM_DIAGRAM_VIRTUALLY_FRAME" val="{&quot;height&quot;:263.1340157480316,&quot;left&quot;:322.15614173228346,&quot;top&quot;:160.52811023622047,&quot;width&quot;:351.34606299212595}"/>
</p:tagLst>
</file>

<file path=ppt/tags/tag9.xml><?xml version="1.0" encoding="utf-8"?>
<p:tagLst xmlns:p="http://schemas.openxmlformats.org/presentationml/2006/main">
  <p:tag name="KSO_WM_DIAGRAM_VIRTUALLY_FRAME" val="{&quot;height&quot;:263.1340157480316,&quot;left&quot;:322.15614173228346,&quot;top&quot;:160.52811023622047,&quot;width&quot;:351.34606299212595}"/>
</p:tagLst>
</file>

<file path=ppt/theme/theme1.xml><?xml version="1.0" encoding="utf-8"?>
<a:theme xmlns:a="http://schemas.openxmlformats.org/drawingml/2006/main" name="Networ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1719</Words>
  <Application>WPS 演示</Application>
  <PresentationFormat>宽屏</PresentationFormat>
  <Paragraphs>242</Paragraphs>
  <Slides>27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Times New Roman</vt:lpstr>
      <vt:lpstr>Arial Black</vt:lpstr>
      <vt:lpstr>华康俪金黑W8(P)</vt:lpstr>
      <vt:lpstr>黑体</vt:lpstr>
      <vt:lpstr>Arial Unicode MS</vt:lpstr>
      <vt:lpstr>等线</vt:lpstr>
      <vt:lpstr>等线 Light</vt:lpstr>
      <vt:lpstr>Wingdings</vt:lpstr>
      <vt:lpstr>华文隶书</vt:lpstr>
      <vt:lpstr>Network</vt:lpstr>
      <vt:lpstr>自定义设计方案</vt:lpstr>
      <vt:lpstr>Visio.Drawing.15</vt:lpstr>
      <vt:lpstr>iEDA水滴计划答辩                     ——2024-07期             </vt:lpstr>
      <vt:lpstr>PowerPoint 演示文稿</vt:lpstr>
      <vt:lpstr>PowerPoint 演示文稿</vt:lpstr>
      <vt:lpstr>PowerPoint 演示文稿</vt:lpstr>
      <vt:lpstr>PowerPoint 演示文稿</vt:lpstr>
      <vt:lpstr>C++实习总结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 Samuel</dc:creator>
  <cp:lastModifiedBy>零距离</cp:lastModifiedBy>
  <cp:revision>2684</cp:revision>
  <dcterms:created xsi:type="dcterms:W3CDTF">2018-08-11T07:24:00Z</dcterms:created>
  <dcterms:modified xsi:type="dcterms:W3CDTF">2024-08-16T13:11:27Z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31BB6DA3ED414C6BA5EC78DEE94590E6</vt:lpwstr>
  </property>
  <property fmtid="{D5CDD505-2E9C-101B-9397-08002B2CF9AE}" pid="3" name="KSOProductBuildVer">
    <vt:lpwstr>2052-12.1.0.17147</vt:lpwstr>
  </property>
</Properties>
</file>