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24"/>
  </p:notesMasterIdLst>
  <p:handoutMasterIdLst>
    <p:handoutMasterId r:id="rId25"/>
  </p:handoutMasterIdLst>
  <p:sldIdLst>
    <p:sldId id="322" r:id="rId4"/>
    <p:sldId id="8019" r:id="rId5"/>
    <p:sldId id="8031" r:id="rId6"/>
    <p:sldId id="8068" r:id="rId7"/>
    <p:sldId id="8054" r:id="rId8"/>
    <p:sldId id="8055" r:id="rId9"/>
    <p:sldId id="8060" r:id="rId10"/>
    <p:sldId id="8069" r:id="rId11"/>
    <p:sldId id="8057" r:id="rId12"/>
    <p:sldId id="8058" r:id="rId13"/>
    <p:sldId id="8059" r:id="rId14"/>
    <p:sldId id="8061" r:id="rId15"/>
    <p:sldId id="8062" r:id="rId16"/>
    <p:sldId id="8063" r:id="rId17"/>
    <p:sldId id="8064" r:id="rId18"/>
    <p:sldId id="8070" r:id="rId19"/>
    <p:sldId id="8065" r:id="rId20"/>
    <p:sldId id="8071" r:id="rId21"/>
    <p:sldId id="8072" r:id="rId22"/>
    <p:sldId id="7150" r:id="rId23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1" autoAdjust="0"/>
    <p:restoredTop sz="95377" autoAdjust="0"/>
  </p:normalViewPr>
  <p:slideViewPr>
    <p:cSldViewPr snapToGrid="0" showGuides="1">
      <p:cViewPr varScale="1">
        <p:scale>
          <a:sx n="84" d="100"/>
          <a:sy n="84" d="100"/>
        </p:scale>
        <p:origin x="1029" y="48"/>
      </p:cViewPr>
      <p:guideLst>
        <p:guide orient="horz" pos="2159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57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ADB97-6933-4BBC-A55F-93CB8D52DA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674A8-0F4B-4B41-ABB0-E94ACC953E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E4ACE-D239-45FF-BA4D-6701D15973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52CBD-C8F4-4EE3-B33F-7E804526B7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0650" y="764705"/>
            <a:ext cx="9410700" cy="2133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30402" y="2996952"/>
            <a:ext cx="8331199" cy="2362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5ADEC62A-3F38-4155-A745-B56F56B1637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2ACB9267-387A-4112-97AC-F67EDF45549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122238"/>
            <a:ext cx="27432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22238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54218-5756-4C6F-B12E-13B2EC0EC0CD}" type="slidenum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39349" y="634678"/>
            <a:ext cx="11809312" cy="562074"/>
          </a:xfrm>
          <a:prstGeom prst="rect">
            <a:avLst/>
          </a:prstGeom>
        </p:spPr>
        <p:txBody>
          <a:bodyPr/>
          <a:lstStyle>
            <a:lvl1pPr algn="l">
              <a:defRPr sz="3200" spc="100" baseline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 bwMode="auto">
          <a:xfrm>
            <a:off x="-1" y="1268760"/>
            <a:ext cx="9576000" cy="18000"/>
          </a:xfrm>
          <a:prstGeom prst="rect">
            <a:avLst/>
          </a:prstGeom>
          <a:gradFill flip="none" rotWithShape="1">
            <a:gsLst>
              <a:gs pos="50000">
                <a:srgbClr val="C00000"/>
              </a:gs>
              <a:gs pos="0">
                <a:schemeClr val="bg1"/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0647" y="1992779"/>
            <a:ext cx="7682753" cy="228600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647" y="4712447"/>
            <a:ext cx="7364506" cy="121023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EF2C-8617-4E8D-9C8A-771407435FE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4876" y="251741"/>
            <a:ext cx="9988924" cy="93908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3877"/>
            <a:ext cx="10515600" cy="447243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86971" y="6356349"/>
            <a:ext cx="2743200" cy="365125"/>
          </a:xfrm>
        </p:spPr>
        <p:txBody>
          <a:bodyPr/>
          <a:lstStyle/>
          <a:p>
            <a:fld id="{13E0B116-F030-4C6E-907D-24696DD7EE0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30478" y="6394217"/>
            <a:ext cx="1340597" cy="260722"/>
          </a:xfrm>
        </p:spPr>
        <p:txBody>
          <a:bodyPr/>
          <a:lstStyle/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43502" y="5959532"/>
            <a:ext cx="333318" cy="333318"/>
            <a:chOff x="11520099" y="6172200"/>
            <a:chExt cx="333318" cy="333318"/>
          </a:xfrm>
        </p:grpSpPr>
        <p:sp>
          <p:nvSpPr>
            <p:cNvPr id="8" name="椭圆 7"/>
            <p:cNvSpPr/>
            <p:nvPr/>
          </p:nvSpPr>
          <p:spPr>
            <a:xfrm>
              <a:off x="11520099" y="6172200"/>
              <a:ext cx="333318" cy="333318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" name="appartments_160217"/>
            <p:cNvSpPr>
              <a:spLocks noChangeAspect="1"/>
            </p:cNvSpPr>
            <p:nvPr/>
          </p:nvSpPr>
          <p:spPr bwMode="auto">
            <a:xfrm>
              <a:off x="11567497" y="6203086"/>
              <a:ext cx="238522" cy="238208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矩形 9"/>
          <p:cNvSpPr/>
          <p:nvPr userDrawn="1"/>
        </p:nvSpPr>
        <p:spPr>
          <a:xfrm>
            <a:off x="738414" y="6000796"/>
            <a:ext cx="2512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r" defTabSz="914400" rtl="0" eaLnBrk="1" latinLnBrk="0" hangingPunct="1"/>
            <a:r>
              <a:rPr lang="en-US" altLang="zh-CN" sz="1600" kern="12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Peng Cheng Laboratory</a:t>
            </a:r>
            <a:endParaRPr lang="en-US" altLang="zh-CN" sz="1600" kern="12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65125" y="565150"/>
            <a:ext cx="892175" cy="152835"/>
            <a:chOff x="365125" y="565150"/>
            <a:chExt cx="892175" cy="152835"/>
          </a:xfrm>
        </p:grpSpPr>
        <p:sp>
          <p:nvSpPr>
            <p:cNvPr id="12" name="矩形 11"/>
            <p:cNvSpPr/>
            <p:nvPr/>
          </p:nvSpPr>
          <p:spPr>
            <a:xfrm>
              <a:off x="365125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9990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flipH="1">
              <a:off x="758675" y="565150"/>
              <a:ext cx="49862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 rot="10800000">
            <a:off x="10950575" y="6169025"/>
            <a:ext cx="892175" cy="152835"/>
            <a:chOff x="365125" y="565150"/>
            <a:chExt cx="892175" cy="152835"/>
          </a:xfrm>
        </p:grpSpPr>
        <p:sp>
          <p:nvSpPr>
            <p:cNvPr id="16" name="矩形 15"/>
            <p:cNvSpPr/>
            <p:nvPr/>
          </p:nvSpPr>
          <p:spPr>
            <a:xfrm>
              <a:off x="365125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59990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flipH="1">
              <a:off x="758675" y="565150"/>
              <a:ext cx="49862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" t="1056"/>
          <a:stretch>
            <a:fillRect/>
          </a:stretch>
        </p:blipFill>
        <p:spPr>
          <a:xfrm>
            <a:off x="10876854" y="520300"/>
            <a:ext cx="939088" cy="939088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3AFA-56C6-472E-BF21-32DC9E277C6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62D1-A0BC-48CC-B41F-034E8E912D8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5509" y="181815"/>
            <a:ext cx="10374406" cy="9390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3153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55444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3153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55444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0895-0A74-426D-AD20-44FB46A1D5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 txBox="1"/>
          <p:nvPr userDrawn="1"/>
        </p:nvSpPr>
        <p:spPr>
          <a:xfrm>
            <a:off x="10330478" y="6394217"/>
            <a:ext cx="1340597" cy="260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43502" y="5959532"/>
            <a:ext cx="333318" cy="333318"/>
            <a:chOff x="11520099" y="6172200"/>
            <a:chExt cx="333318" cy="333318"/>
          </a:xfrm>
        </p:grpSpPr>
        <p:sp>
          <p:nvSpPr>
            <p:cNvPr id="12" name="椭圆 11"/>
            <p:cNvSpPr/>
            <p:nvPr/>
          </p:nvSpPr>
          <p:spPr>
            <a:xfrm>
              <a:off x="11520099" y="6172200"/>
              <a:ext cx="333318" cy="333318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appartments_160217"/>
            <p:cNvSpPr>
              <a:spLocks noChangeAspect="1"/>
            </p:cNvSpPr>
            <p:nvPr/>
          </p:nvSpPr>
          <p:spPr bwMode="auto">
            <a:xfrm>
              <a:off x="11567497" y="6203086"/>
              <a:ext cx="238522" cy="238208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</p:sp>
      </p:grpSp>
      <p:sp>
        <p:nvSpPr>
          <p:cNvPr id="14" name="矩形 13"/>
          <p:cNvSpPr/>
          <p:nvPr userDrawn="1"/>
        </p:nvSpPr>
        <p:spPr>
          <a:xfrm>
            <a:off x="738414" y="5651165"/>
            <a:ext cx="2512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r" defTabSz="914400" rtl="0" eaLnBrk="1" latinLnBrk="0" hangingPunct="1"/>
            <a:r>
              <a:rPr lang="en-US" altLang="zh-CN" sz="1600" kern="12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Peng Cheng Laboratory</a:t>
            </a:r>
            <a:endParaRPr lang="en-US" altLang="zh-CN" sz="1600" kern="12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365125" y="565150"/>
            <a:ext cx="892175" cy="152835"/>
            <a:chOff x="365125" y="565150"/>
            <a:chExt cx="892175" cy="152835"/>
          </a:xfrm>
        </p:grpSpPr>
        <p:sp>
          <p:nvSpPr>
            <p:cNvPr id="16" name="矩形 15"/>
            <p:cNvSpPr/>
            <p:nvPr/>
          </p:nvSpPr>
          <p:spPr>
            <a:xfrm>
              <a:off x="365125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59990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flipH="1">
              <a:off x="758675" y="565150"/>
              <a:ext cx="49862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 rot="10800000">
            <a:off x="10950575" y="6169025"/>
            <a:ext cx="892175" cy="152835"/>
            <a:chOff x="365125" y="565150"/>
            <a:chExt cx="892175" cy="152835"/>
          </a:xfrm>
        </p:grpSpPr>
        <p:sp>
          <p:nvSpPr>
            <p:cNvPr id="20" name="矩形 19"/>
            <p:cNvSpPr/>
            <p:nvPr/>
          </p:nvSpPr>
          <p:spPr>
            <a:xfrm>
              <a:off x="365125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59990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 flipH="1">
              <a:off x="758675" y="565150"/>
              <a:ext cx="49862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" t="1056"/>
          <a:stretch>
            <a:fillRect/>
          </a:stretch>
        </p:blipFill>
        <p:spPr>
          <a:xfrm>
            <a:off x="10876854" y="520300"/>
            <a:ext cx="939088" cy="939088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98711" y="1703107"/>
            <a:ext cx="10515600" cy="1120775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谢  谢！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519-A30F-4EE4-A60F-51EC1745D88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22239"/>
            <a:ext cx="10959008" cy="93049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49341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CB968BC3-0632-4F98-9194-1A79C14210A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5359-1C3C-437A-AAC2-F24B36CA5B3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49EF-F24D-4FE2-8691-CEBD1ABE4C4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2885-569B-4EC8-A8C8-9E657FAA37C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F94F-EE6A-41EC-BE76-745371B3F5D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135E-DB11-4477-A402-923A23C8C71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F932BA7D-04FF-4942-A810-FC5CBECC402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196752"/>
            <a:ext cx="5384801" cy="49341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96752"/>
            <a:ext cx="5384801" cy="49341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13852506-876A-409F-A79D-30F6F54DC31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71600903-5AB1-447A-87DA-3F3AA798C0D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B45D2C6F-4764-4B04-BDBB-02C8976C315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8206528A-63C7-475D-97A1-E5A4647F574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4011085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08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B9F1F084-F0F5-44D5-AC5C-1F0AB9CE197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AC37624C-9B68-4D9F-B535-21950194919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957984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96975"/>
            <a:ext cx="109728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1" y="6381750"/>
            <a:ext cx="386080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 b="0"/>
            </a:lvl1pPr>
          </a:lstStyle>
          <a:p>
            <a:pPr>
              <a:defRPr/>
            </a:pPr>
            <a:fld id="{E70F5F12-3942-4EA0-85F2-AB2179456999}" type="slidenum">
              <a:rPr lang="zh-CN" altLang="en-US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280795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598295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055495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2695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69895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095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7947"/>
            <a:ext cx="10515600" cy="4449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01472-04AC-48B7-8ABA-29FB061930F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600"/>
        </a:spcBef>
        <a:buClr>
          <a:srgbClr val="0070C0"/>
        </a:buClr>
        <a:buSzPct val="8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ctrTitle"/>
          </p:nvPr>
        </p:nvSpPr>
        <p:spPr>
          <a:xfrm>
            <a:off x="588378" y="1366439"/>
            <a:ext cx="11015244" cy="198153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5400" dirty="0" err="1">
                <a:solidFill>
                  <a:srgbClr val="330066"/>
                </a:solidFill>
              </a:rPr>
              <a:t>iEDA</a:t>
            </a:r>
            <a:r>
              <a:rPr lang="zh-CN" altLang="en-US" sz="5400" dirty="0">
                <a:solidFill>
                  <a:srgbClr val="330066"/>
                </a:solidFill>
              </a:rPr>
              <a:t>水滴计划答辩</a:t>
            </a:r>
            <a:br>
              <a:rPr lang="en-US" altLang="zh-CN" sz="5400" dirty="0">
                <a:solidFill>
                  <a:srgbClr val="330066"/>
                </a:solidFill>
              </a:rPr>
            </a:br>
            <a:r>
              <a:rPr lang="en-US" altLang="zh-CN" sz="5400" dirty="0">
                <a:solidFill>
                  <a:srgbClr val="330066"/>
                </a:solidFill>
              </a:rPr>
              <a:t>                    </a:t>
            </a:r>
            <a:r>
              <a:rPr lang="en-US" altLang="zh-CN" sz="4800" dirty="0">
                <a:solidFill>
                  <a:srgbClr val="330066"/>
                </a:solidFill>
              </a:rPr>
              <a:t>——2024-07</a:t>
            </a:r>
            <a:r>
              <a:rPr lang="zh-CN" altLang="en-US" sz="4800" dirty="0">
                <a:solidFill>
                  <a:srgbClr val="330066"/>
                </a:solidFill>
              </a:rPr>
              <a:t>期</a:t>
            </a:r>
            <a:r>
              <a:rPr lang="en-US" altLang="zh-CN" sz="5400" dirty="0">
                <a:solidFill>
                  <a:srgbClr val="330066"/>
                </a:solidFill>
              </a:rPr>
              <a:t>             </a:t>
            </a:r>
            <a:endParaRPr lang="en-US" altLang="en-US" sz="5400" dirty="0">
              <a:solidFill>
                <a:srgbClr val="330066"/>
              </a:solidFill>
            </a:endParaRPr>
          </a:p>
        </p:txBody>
      </p:sp>
      <p:sp>
        <p:nvSpPr>
          <p:cNvPr id="16387" name="Subtitle 4"/>
          <p:cNvSpPr>
            <a:spLocks noGrp="1"/>
          </p:cNvSpPr>
          <p:nvPr>
            <p:ph type="subTitle" idx="1"/>
          </p:nvPr>
        </p:nvSpPr>
        <p:spPr>
          <a:xfrm>
            <a:off x="3071532" y="3853369"/>
            <a:ext cx="6248209" cy="820232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iEDA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课题组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宋彬彬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73236" y="5491561"/>
            <a:ext cx="2844800" cy="457200"/>
          </a:xfrm>
        </p:spPr>
        <p:txBody>
          <a:bodyPr/>
          <a:lstStyle/>
          <a:p>
            <a:pPr algn="ctr">
              <a:defRPr/>
            </a:pPr>
            <a:fld id="{765EDB24-EFA0-41CA-822C-F387C79AF77C}" type="datetime2">
              <a:rPr lang="zh-CN" altLang="en-US" sz="2000" b="1" smtClean="0"/>
            </a:fld>
            <a:endParaRPr lang="en-US" altLang="zh-CN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150100" y="1078230"/>
            <a:ext cx="4064000" cy="470789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 b="1">
                <a:latin typeface="Arial" panose="020B0604020202020204" pitchFamily="34" charset="0"/>
                <a:ea typeface="微软雅黑" panose="020B0503020204020204" pitchFamily="34" charset="-122"/>
              </a:rPr>
              <a:t>布图</a:t>
            </a:r>
            <a:endParaRPr lang="zh-CN" altLang="en-US" sz="2400" b="1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endParaRPr lang="zh-CN" altLang="en-US" sz="2400" b="1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2000">
                <a:sym typeface="+mn-ea"/>
              </a:rPr>
              <a:t>布图规划的目的是划分区域使得块（</a:t>
            </a:r>
            <a:r>
              <a:rPr lang="en-US" altLang="zh-CN" sz="2000">
                <a:sym typeface="+mn-ea"/>
              </a:rPr>
              <a:t>block</a:t>
            </a:r>
            <a:r>
              <a:rPr lang="zh-CN" altLang="en-US" sz="2000">
                <a:sym typeface="+mn-ea"/>
              </a:rPr>
              <a:t>）和单元可以合理摆放。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 sz="2000" b="1">
                <a:sym typeface="+mn-ea"/>
              </a:rPr>
              <a:t>展平式设计：</a:t>
            </a:r>
            <a:r>
              <a:rPr lang="zh-CN" altLang="en-US" sz="2000">
                <a:sym typeface="+mn-ea"/>
              </a:rPr>
              <a:t>预估时序，以时序违例情况判断布局好坏。</a:t>
            </a:r>
            <a:r>
              <a:rPr lang="en-US" altLang="zh-CN" sz="2000" b="1">
                <a:sym typeface="+mn-ea"/>
              </a:rPr>
              <a:t>WLM</a:t>
            </a:r>
            <a:r>
              <a:rPr lang="zh-CN" altLang="en-US" sz="2000" b="1">
                <a:sym typeface="+mn-ea"/>
              </a:rPr>
              <a:t>模型</a:t>
            </a:r>
            <a:r>
              <a:rPr lang="zh-CN" altLang="en-US" sz="2000">
                <a:sym typeface="+mn-ea"/>
              </a:rPr>
              <a:t>，根据门的扇出所列出的数据估算互连线长度，从而折算成负载电容。</a:t>
            </a:r>
            <a:endParaRPr lang="zh-CN" altLang="en-US" sz="2000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 sz="2000" b="1">
                <a:sym typeface="+mn-ea"/>
              </a:rPr>
              <a:t>层次化设计：</a:t>
            </a:r>
            <a:r>
              <a:rPr lang="zh-CN" altLang="en-US" sz="2000">
                <a:sym typeface="+mn-ea"/>
              </a:rPr>
              <a:t>在</a:t>
            </a:r>
            <a:r>
              <a:rPr lang="zh-CN" altLang="en-US" sz="2000" b="1">
                <a:sym typeface="+mn-ea"/>
              </a:rPr>
              <a:t>芯片规划阶段</a:t>
            </a:r>
            <a:r>
              <a:rPr lang="zh-CN" altLang="en-US" sz="2000">
                <a:sym typeface="+mn-ea"/>
              </a:rPr>
              <a:t>对芯片进行延时预估和时序分析；在时序收敛的前提下产生子模块的约束。</a:t>
            </a:r>
            <a:endParaRPr lang="zh-CN" altLang="en-US" sz="2000"/>
          </a:p>
          <a:p>
            <a:pPr algn="l"/>
            <a:endParaRPr lang="zh-CN" altLang="en-US"/>
          </a:p>
          <a:p>
            <a:pPr algn="l"/>
            <a:endParaRPr lang="en-US" altLang="zh-CN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1009015"/>
            <a:ext cx="4924425" cy="44475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150100" y="980440"/>
            <a:ext cx="4064000" cy="206756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 b="1">
                <a:latin typeface="Arial" panose="020B0604020202020204" pitchFamily="34" charset="0"/>
                <a:ea typeface="微软雅黑" panose="020B0503020204020204" pitchFamily="34" charset="-122"/>
              </a:rPr>
              <a:t>布局</a:t>
            </a:r>
            <a:endParaRPr lang="zh-CN" altLang="en-US" sz="2400" b="1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endParaRPr lang="zh-CN" altLang="en-US" sz="2400" b="1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zh-CN" sz="2000" b="1">
                <a:sym typeface="+mn-ea"/>
              </a:rPr>
              <a:t>总体布局：</a:t>
            </a:r>
            <a:r>
              <a:rPr lang="zh-CN" sz="2000">
                <a:sym typeface="+mn-ea"/>
              </a:rPr>
              <a:t>将电路中的所有模块或单元在芯片上进行初步的位置安排。目的是确保设计的电路在芯片上有合理的空间分布。</a:t>
            </a:r>
            <a:endParaRPr lang="en-US" altLang="zh-CN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50100" y="3190790"/>
            <a:ext cx="4064000" cy="39878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 b="1">
                <a:latin typeface="Arial" panose="020B0604020202020204" pitchFamily="34" charset="0"/>
                <a:ea typeface="微软雅黑" panose="020B0503020204020204" pitchFamily="34" charset="-122"/>
              </a:rPr>
              <a:t>合法化：</a:t>
            </a:r>
            <a:r>
              <a:rPr lang="zh-CN" altLang="en-US" sz="2000">
                <a:sym typeface="+mn-ea"/>
              </a:rPr>
              <a:t>消除违例与重叠。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50100" y="3792770"/>
            <a:ext cx="4064000" cy="70675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 b="1">
                <a:latin typeface="Arial" panose="020B0604020202020204" pitchFamily="34" charset="0"/>
                <a:ea typeface="微软雅黑" panose="020B0503020204020204" pitchFamily="34" charset="-122"/>
              </a:rPr>
              <a:t>详细布局：</a:t>
            </a:r>
            <a:r>
              <a:rPr lang="zh-CN" altLang="en-US" sz="2000">
                <a:sym typeface="+mn-ea"/>
              </a:rPr>
              <a:t>局部交换单元，以减小拥塞、降低时延、预防噪声。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50100" y="4625890"/>
            <a:ext cx="4064000" cy="132207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lang="zh-CN" altLang="en-US" sz="2000">
                <a:sym typeface="+mn-ea"/>
              </a:rPr>
              <a:t>时序约束指导布局，调整元件的位置以</a:t>
            </a:r>
            <a:r>
              <a:rPr lang="zh-CN" altLang="en-US" sz="2000" b="1">
                <a:sym typeface="+mn-ea"/>
              </a:rPr>
              <a:t>减少信号传播延迟</a:t>
            </a:r>
            <a:r>
              <a:rPr lang="zh-CN" altLang="en-US" sz="2000">
                <a:sym typeface="+mn-ea"/>
              </a:rPr>
              <a:t>或改善信号路径；识别并解决潜在的时序冲突，</a:t>
            </a:r>
            <a:r>
              <a:rPr lang="en-US" altLang="zh-CN" sz="2000">
                <a:sym typeface="+mn-ea"/>
              </a:rPr>
              <a:t>z</a:t>
            </a:r>
            <a:r>
              <a:rPr lang="zh-CN" altLang="en-US" sz="2000">
                <a:sym typeface="+mn-ea"/>
              </a:rPr>
              <a:t>着重于在建立时间检查。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1009015"/>
            <a:ext cx="4924425" cy="44475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150100" y="1078230"/>
            <a:ext cx="4064000" cy="166052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 b="1">
                <a:latin typeface="Arial" panose="020B0604020202020204" pitchFamily="34" charset="0"/>
                <a:ea typeface="微软雅黑" panose="020B0503020204020204" pitchFamily="34" charset="-122"/>
              </a:rPr>
              <a:t>时钟树综合</a:t>
            </a:r>
            <a:endParaRPr lang="zh-CN" altLang="en-US" sz="2400" b="1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zh-CN" sz="2000">
                <a:sym typeface="+mn-ea"/>
              </a:rPr>
              <a:t>目的是设计和优化时钟分布网络，确保时钟信号能够有效、准确地传递到所有触发器和寄存器。</a:t>
            </a:r>
            <a:endParaRPr lang="zh-CN" altLang="en-US" sz="20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50100" y="3062520"/>
            <a:ext cx="4064000" cy="132207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lang="zh-CN" sz="2000">
                <a:sym typeface="+mn-ea"/>
              </a:rPr>
              <a:t>通过分析时钟信号的传播延迟和偏斜，来优化时钟树的结构，以减少时钟偏差和传播延迟，插</a:t>
            </a:r>
            <a:r>
              <a:rPr lang="en-US" altLang="zh-CN" sz="2000">
                <a:sym typeface="+mn-ea"/>
              </a:rPr>
              <a:t>buffer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useful skew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1009015"/>
            <a:ext cx="4924425" cy="44475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096760" y="751840"/>
            <a:ext cx="4064000" cy="498475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 b="1">
                <a:latin typeface="Arial" panose="020B0604020202020204" pitchFamily="34" charset="0"/>
                <a:ea typeface="微软雅黑" panose="020B0503020204020204" pitchFamily="34" charset="-122"/>
              </a:rPr>
              <a:t>布线</a:t>
            </a:r>
            <a:endParaRPr lang="zh-CN" altLang="en-US" sz="2400" b="1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zh-CN" sz="2000" b="1">
                <a:sym typeface="+mn-ea"/>
              </a:rPr>
              <a:t>全局布线：</a:t>
            </a:r>
            <a:r>
              <a:rPr lang="zh-CN">
                <a:sym typeface="+mn-ea"/>
              </a:rPr>
              <a:t>为芯片上的所有模块生成一个初步的布线网络，确保信号可以在设计中从一个模块传输到另一个模块。</a:t>
            </a:r>
            <a:br>
              <a:rPr lang="zh-CN">
                <a:sym typeface="+mn-ea"/>
              </a:rPr>
            </a:br>
            <a:r>
              <a:rPr lang="zh-CN" altLang="en-US" sz="2000" b="1">
                <a:sym typeface="+mn-ea"/>
              </a:rPr>
              <a:t>详细布线：</a:t>
            </a:r>
            <a:r>
              <a:rPr lang="zh-CN" altLang="en-US">
                <a:sym typeface="+mn-ea"/>
              </a:rPr>
              <a:t>目的是完成电路中所有信号线的最终布线，确保设计中所有的信号连接都符合规范和性能要求。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 sz="2000" b="1">
                <a:sym typeface="+mn-ea"/>
              </a:rPr>
              <a:t>特殊布线：</a:t>
            </a:r>
            <a:r>
              <a:rPr lang="zh-CN" altLang="en-US">
                <a:sym typeface="+mn-ea"/>
              </a:rPr>
              <a:t>主要为电源网络布线和时钟树布线。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     布线阶段的时序分析有助于确保信号在布线后保持完整性，避免由于布线引起的信号衰减、反射或串扰问题。根据时序分析的结果，</a:t>
            </a:r>
            <a:r>
              <a:rPr lang="en-US" altLang="zh-CN" b="1">
                <a:sym typeface="+mn-ea"/>
              </a:rPr>
              <a:t>调整布线策略，比如增加或减少布线层</a:t>
            </a:r>
            <a:r>
              <a:rPr lang="en-US" altLang="zh-CN">
                <a:sym typeface="+mn-ea"/>
              </a:rPr>
              <a:t>，改变布线方向等</a:t>
            </a:r>
            <a:r>
              <a:rPr lang="zh-CN" altLang="en-US">
                <a:sym typeface="+mn-ea"/>
              </a:rPr>
              <a:t>。优化关键路径。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1009015"/>
            <a:ext cx="4924425" cy="44475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150100" y="1078230"/>
            <a:ext cx="4064000" cy="46037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400" b="1">
                <a:latin typeface="Arial" panose="020B0604020202020204" pitchFamily="34" charset="0"/>
                <a:ea typeface="微软雅黑" panose="020B0503020204020204" pitchFamily="34" charset="-122"/>
              </a:rPr>
              <a:t>ECO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50100" y="1676315"/>
            <a:ext cx="4064000" cy="70675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解决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设计缺陷、性能不达标、成本优化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等问题。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50100" y="2971080"/>
            <a:ext cx="4064000" cy="163004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通过小范围的布局布线调整修复电路中存在的违例，确保芯片满足设计规则以及全图时序收敛。在修复时序问题时，可以用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Gate sizing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，插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buffer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方法。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1009015"/>
            <a:ext cx="4924425" cy="44475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00380" y="76898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模拟退火算法优化全局布局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0380" y="1701165"/>
            <a:ext cx="4437380" cy="378460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原理：</a:t>
            </a:r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算法开始于</a:t>
            </a:r>
            <a:r>
              <a:rPr lang="zh-CN" altLang="en-US" sz="2400" b="1">
                <a:latin typeface="Arial" panose="020B0604020202020204" pitchFamily="34" charset="0"/>
                <a:ea typeface="微软雅黑" panose="020B0503020204020204" pitchFamily="34" charset="-122"/>
              </a:rPr>
              <a:t>初始解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curr_sol，</a:t>
            </a:r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通过扰动curr_sol</a:t>
            </a:r>
            <a:r>
              <a:rPr lang="zh-CN" altLang="en-US" sz="2400" b="1">
                <a:latin typeface="Arial" panose="020B0604020202020204" pitchFamily="34" charset="0"/>
                <a:ea typeface="微软雅黑" panose="020B0503020204020204" pitchFamily="34" charset="-122"/>
              </a:rPr>
              <a:t>产生新的解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，计算</a:t>
            </a:r>
            <a:r>
              <a:rPr lang="zh-CN" altLang="en-US" sz="2400" b="1">
                <a:latin typeface="Arial" panose="020B0604020202020204" pitchFamily="34" charset="0"/>
                <a:ea typeface="微软雅黑" panose="020B0503020204020204" pitchFamily="34" charset="-122"/>
              </a:rPr>
              <a:t>新解的代价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trial_cost,并与当前的代价curr_cost性比较，如果小于当前代价，则接受，否则程序产生一个随机数0&lt;r&lt;1，如果r比e^(-△cost/T）小则接受，否则抛弃。</a:t>
            </a:r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70700" y="1195620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模拟退火优化布局：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7014210" y="1746800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pitchFamily="34" charset="-122"/>
              </a:rPr>
              <a:t>1.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pitchFamily="34" charset="-122"/>
              </a:rPr>
              <a:t>扰动</a:t>
            </a:r>
            <a:endParaRPr lang="zh-CN" altLang="en-US" sz="1800" b="1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7081520" y="2115100"/>
            <a:ext cx="4064000" cy="64516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PERTURB函数从当前的一个布局，用下面的操作生成一个新的布局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7014210" y="2981240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pitchFamily="34" charset="-122"/>
              </a:rPr>
              <a:t>2.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pitchFamily="34" charset="-122"/>
              </a:rPr>
              <a:t>计算代价</a:t>
            </a:r>
            <a:endParaRPr lang="zh-CN" altLang="en-US" sz="1800" b="1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7014210" y="3996605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pitchFamily="34" charset="-122"/>
              </a:rPr>
              <a:t>3.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pitchFamily="34" charset="-122"/>
              </a:rPr>
              <a:t>温度降低</a:t>
            </a:r>
            <a:endParaRPr lang="zh-CN" altLang="en-US" sz="1800" b="1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7080885" y="3420660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</a:rPr>
              <a:t>代价函数被定义为：Γ=Γ1+Γ2+Γ3</a:t>
            </a:r>
            <a:endParaRPr lang="en-US" altLang="zh-CN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7148195" y="4357920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温度T通过降温因子α来降低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7014210" y="4940215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pitchFamily="34" charset="-122"/>
              </a:rPr>
              <a:t>4.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pitchFamily="34" charset="-122"/>
              </a:rPr>
              <a:t>循环</a:t>
            </a:r>
            <a:endParaRPr lang="zh-CN" altLang="en-US" sz="1800" b="1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7148195" y="5407575"/>
            <a:ext cx="4064000" cy="64516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在每个温度下，多次调用PERTURB函数来产生新的布局。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104097" y="2169566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个人简介</a:t>
            </a:r>
            <a:endParaRPr lang="zh-CN" altLang="en-US" sz="3200" b="1" dirty="0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097405" y="3043289"/>
            <a:ext cx="344851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C++实习总结</a:t>
            </a:r>
            <a:endParaRPr lang="zh-CN" altLang="en-US" sz="3200" b="1" dirty="0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104965" y="3917012"/>
            <a:ext cx="344851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EDA实习总结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菱形 8"/>
          <p:cNvSpPr/>
          <p:nvPr>
            <p:custDataLst>
              <p:tags r:id="rId4"/>
            </p:custDataLst>
          </p:nvPr>
        </p:nvSpPr>
        <p:spPr>
          <a:xfrm>
            <a:off x="4106763" y="2038707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4106763" y="2169566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菱形 10"/>
          <p:cNvSpPr/>
          <p:nvPr>
            <p:custDataLst>
              <p:tags r:id="rId6"/>
            </p:custDataLst>
          </p:nvPr>
        </p:nvSpPr>
        <p:spPr>
          <a:xfrm>
            <a:off x="4100071" y="2917075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4093460" y="3039909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菱形 12"/>
          <p:cNvSpPr/>
          <p:nvPr>
            <p:custDataLst>
              <p:tags r:id="rId8"/>
            </p:custDataLst>
          </p:nvPr>
        </p:nvSpPr>
        <p:spPr>
          <a:xfrm>
            <a:off x="4107631" y="3795443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4098943" y="3912721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5097405" y="4744302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感兴趣的内容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菱形 15"/>
          <p:cNvSpPr/>
          <p:nvPr>
            <p:custDataLst>
              <p:tags r:id="rId11"/>
            </p:custDataLst>
          </p:nvPr>
        </p:nvSpPr>
        <p:spPr>
          <a:xfrm>
            <a:off x="4100071" y="4622733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4091383" y="4740011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60705" y="800735"/>
            <a:ext cx="4064000" cy="46037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400" b="1">
                <a:latin typeface="Arial" panose="020B0604020202020204" pitchFamily="34" charset="0"/>
                <a:ea typeface="微软雅黑" panose="020B0503020204020204" pitchFamily="34" charset="-122"/>
              </a:rPr>
              <a:t>EDA  flow</a:t>
            </a:r>
            <a:endParaRPr lang="en-US" altLang="zh-CN" sz="2400" b="1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0885" y="1540425"/>
            <a:ext cx="4064000" cy="39878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跑通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iEDA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全流程及单步运行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0705" y="3101255"/>
            <a:ext cx="4064000" cy="46037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 b="1">
                <a:latin typeface="Arial" panose="020B0604020202020204" pitchFamily="34" charset="0"/>
                <a:ea typeface="微软雅黑" panose="020B0503020204020204" pitchFamily="34" charset="-122"/>
              </a:rPr>
              <a:t>工程实践</a:t>
            </a:r>
            <a:endParaRPr lang="zh-CN" altLang="en-US" sz="2400" b="1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6135" y="3810550"/>
            <a:ext cx="4064000" cy="39878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000">
                <a:latin typeface="Arial" panose="020B0604020202020204" pitchFamily="34" charset="0"/>
                <a:ea typeface="微软雅黑" panose="020B0503020204020204" pitchFamily="34" charset="-122"/>
              </a:rPr>
              <a:t>A3-增量式时序优化算法</a:t>
            </a:r>
            <a:endParaRPr lang="en-US" altLang="zh-CN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6135" y="4500160"/>
            <a:ext cx="4064000" cy="70675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思路：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pitchFamily="34" charset="-122"/>
              </a:rPr>
              <a:t>Gate sizing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方式优化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pitchFamily="34" charset="-122"/>
              </a:rPr>
              <a:t>wns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、加入简化版的拉格朗日松弛法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9005" y="1461770"/>
            <a:ext cx="3007995" cy="36379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104097" y="2169566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个人简介</a:t>
            </a:r>
            <a:endParaRPr lang="zh-CN" altLang="en-US" sz="3200" b="1" dirty="0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097405" y="3043289"/>
            <a:ext cx="344851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C++实习总结</a:t>
            </a:r>
            <a:endParaRPr lang="zh-CN" altLang="en-US" sz="3200" b="1" dirty="0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104965" y="3917012"/>
            <a:ext cx="344851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EDA实习总结</a:t>
            </a:r>
            <a:endParaRPr lang="zh-CN" altLang="en-US" sz="3200" b="1" dirty="0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菱形 8"/>
          <p:cNvSpPr/>
          <p:nvPr>
            <p:custDataLst>
              <p:tags r:id="rId4"/>
            </p:custDataLst>
          </p:nvPr>
        </p:nvSpPr>
        <p:spPr>
          <a:xfrm>
            <a:off x="4106763" y="2038707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4106763" y="2169566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菱形 10"/>
          <p:cNvSpPr/>
          <p:nvPr>
            <p:custDataLst>
              <p:tags r:id="rId6"/>
            </p:custDataLst>
          </p:nvPr>
        </p:nvSpPr>
        <p:spPr>
          <a:xfrm>
            <a:off x="4100071" y="2917075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4093460" y="3039909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菱形 12"/>
          <p:cNvSpPr/>
          <p:nvPr>
            <p:custDataLst>
              <p:tags r:id="rId8"/>
            </p:custDataLst>
          </p:nvPr>
        </p:nvSpPr>
        <p:spPr>
          <a:xfrm>
            <a:off x="4107631" y="3795443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4098943" y="3912721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5097405" y="4744302"/>
            <a:ext cx="344851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感兴趣的内容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菱形 15"/>
          <p:cNvSpPr/>
          <p:nvPr>
            <p:custDataLst>
              <p:tags r:id="rId11"/>
            </p:custDataLst>
          </p:nvPr>
        </p:nvSpPr>
        <p:spPr>
          <a:xfrm>
            <a:off x="4100071" y="4622733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4091383" y="4740011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9600" y="1196752"/>
            <a:ext cx="4064000" cy="52197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</a:rPr>
              <a:t>感兴趣的内容</a:t>
            </a:r>
            <a:endParaRPr lang="zh-CN" altLang="en-US" sz="2800" b="1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9835" y="2153200"/>
            <a:ext cx="4064000" cy="46037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</a:rPr>
              <a:t>AI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</a:rPr>
              <a:t>EDA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结合的拓展学习</a:t>
            </a:r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04097" y="2169566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个人简介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97405" y="3043289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C++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实习总结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04965" y="3917012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EDA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实习总结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4106763" y="2038707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06763" y="2169566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4100071" y="2917075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93460" y="3039909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4107631" y="3795443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98943" y="3912721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97405" y="4744302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感兴趣的内容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4100071" y="4622733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91383" y="4740011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757845" y="4596004"/>
            <a:ext cx="26763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OSCC</a:t>
            </a:r>
            <a:endParaRPr kumimoji="1" lang="en-US" altLang="zh-CN" sz="4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en-US" altLang="zh-CN" sz="3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iEDA</a:t>
            </a:r>
            <a:r>
              <a:rPr kumimoji="1"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课题组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540992" y="2320197"/>
            <a:ext cx="4906440" cy="1747706"/>
            <a:chOff x="375498" y="4757111"/>
            <a:chExt cx="4906440" cy="1747706"/>
          </a:xfrm>
        </p:grpSpPr>
        <p:sp>
          <p:nvSpPr>
            <p:cNvPr id="4" name="文本框 3"/>
            <p:cNvSpPr txBox="1"/>
            <p:nvPr/>
          </p:nvSpPr>
          <p:spPr>
            <a:xfrm>
              <a:off x="375498" y="4757111"/>
              <a:ext cx="49064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dirty="0">
                  <a:solidFill>
                    <a:srgbClr val="0070C0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感谢聆听</a:t>
              </a:r>
              <a:endParaRPr lang="zh-CN" altLang="en-US" sz="7200" dirty="0">
                <a:solidFill>
                  <a:srgbClr val="0070C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75498" y="5981597"/>
              <a:ext cx="4906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070C0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Thanks for your attention</a:t>
              </a:r>
              <a:endParaRPr lang="zh-CN" altLang="en-US" sz="2800" dirty="0">
                <a:solidFill>
                  <a:srgbClr val="0070C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11" name="直接连接符 9"/>
            <p:cNvCxnSpPr/>
            <p:nvPr/>
          </p:nvCxnSpPr>
          <p:spPr>
            <a:xfrm>
              <a:off x="698546" y="5933282"/>
              <a:ext cx="4198144" cy="2415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3265" y="858520"/>
            <a:ext cx="4064000" cy="52197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</a:rPr>
              <a:t>个人简介</a:t>
            </a:r>
            <a:endParaRPr lang="zh-CN" altLang="en-US" sz="2800" b="1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3265" y="1931670"/>
            <a:ext cx="5231765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就读学校及年级：西南科技大学研二</a:t>
            </a:r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3265" y="2880910"/>
            <a:ext cx="4064000" cy="46037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研究方向：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</a:rPr>
              <a:t>AI*gate sizing</a:t>
            </a:r>
            <a:endParaRPr lang="en-US" altLang="zh-CN" sz="24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104097" y="2169566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个人简介</a:t>
            </a:r>
            <a:endParaRPr lang="zh-CN" altLang="en-US" sz="3200" b="1" dirty="0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097405" y="3043289"/>
            <a:ext cx="344851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C++实习总结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104965" y="3917012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EDA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实习总结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菱形 8"/>
          <p:cNvSpPr/>
          <p:nvPr>
            <p:custDataLst>
              <p:tags r:id="rId4"/>
            </p:custDataLst>
          </p:nvPr>
        </p:nvSpPr>
        <p:spPr>
          <a:xfrm>
            <a:off x="4106763" y="2038707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4106763" y="2169566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菱形 10"/>
          <p:cNvSpPr/>
          <p:nvPr>
            <p:custDataLst>
              <p:tags r:id="rId6"/>
            </p:custDataLst>
          </p:nvPr>
        </p:nvSpPr>
        <p:spPr>
          <a:xfrm>
            <a:off x="4100071" y="2917075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4093460" y="3039909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菱形 12"/>
          <p:cNvSpPr/>
          <p:nvPr>
            <p:custDataLst>
              <p:tags r:id="rId8"/>
            </p:custDataLst>
          </p:nvPr>
        </p:nvSpPr>
        <p:spPr>
          <a:xfrm>
            <a:off x="4107631" y="3795443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4098943" y="3912721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5097405" y="4744302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感兴趣的内容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菱形 15"/>
          <p:cNvSpPr/>
          <p:nvPr>
            <p:custDataLst>
              <p:tags r:id="rId11"/>
            </p:custDataLst>
          </p:nvPr>
        </p:nvSpPr>
        <p:spPr>
          <a:xfrm>
            <a:off x="4100071" y="4622733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4091383" y="4740011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695" y="889635"/>
            <a:ext cx="3036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C++</a:t>
            </a:r>
            <a:r>
              <a:rPr lang="zh-CN" altLang="en-US" sz="2800" b="1"/>
              <a:t>实习总结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991235" y="1691005"/>
            <a:ext cx="3557270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</a:rPr>
              <a:t>C++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基础</a:t>
            </a:r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39545" y="2326005"/>
            <a:ext cx="2934335" cy="3987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●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封装、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继承、多态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39545" y="2868845"/>
            <a:ext cx="4064000" cy="39878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●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指针、作用域、重载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39545" y="3503845"/>
            <a:ext cx="4064000" cy="39878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●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设计模式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25390" y="1749425"/>
            <a:ext cx="2714625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</a:rPr>
              <a:t>工程工具使用</a:t>
            </a:r>
            <a:endParaRPr lang="en-US" altLang="zh-CN" sz="24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26075" y="2317750"/>
            <a:ext cx="2934335" cy="3987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>
              <a:buClrTx/>
              <a:buSzTx/>
              <a:buFontTx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●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GoogleTest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26075" y="2893060"/>
            <a:ext cx="2934335" cy="3987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>
              <a:buClrTx/>
              <a:buSzTx/>
              <a:buFontTx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●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github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26075" y="3468370"/>
            <a:ext cx="2934335" cy="3987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>
              <a:buClrTx/>
              <a:buSzTx/>
              <a:buFontTx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●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CMakeLists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28025" y="1749425"/>
            <a:ext cx="2714625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>
              <a:buClrTx/>
              <a:buSzTx/>
              <a:buFontTx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</a:rPr>
              <a:t>工程实践</a:t>
            </a:r>
            <a:endParaRPr lang="en-US" altLang="zh-CN" sz="24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696960" y="2297430"/>
            <a:ext cx="1976120" cy="3987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●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pitchFamily="34" charset="-122"/>
              </a:rPr>
              <a:t>*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算法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695" y="889635"/>
            <a:ext cx="3036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A</a:t>
            </a:r>
            <a:r>
              <a:rPr lang="en-US" altLang="zh-CN" sz="3600" b="1" baseline="30000"/>
              <a:t>*</a:t>
            </a:r>
            <a:r>
              <a:rPr lang="zh-CN" altLang="en-US" sz="2800" b="1"/>
              <a:t>算法</a:t>
            </a:r>
            <a:endParaRPr lang="zh-CN" altLang="en-US" sz="2800" b="1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895" y="1951990"/>
            <a:ext cx="3024505" cy="333756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659120" y="1825625"/>
            <a:ext cx="4064000" cy="39878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算法数据结构：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59120" y="2527300"/>
            <a:ext cx="5721350" cy="3987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000">
                <a:latin typeface="Arial" panose="020B0604020202020204" pitchFamily="34" charset="0"/>
                <a:ea typeface="微软雅黑" panose="020B0503020204020204" pitchFamily="34" charset="-122"/>
              </a:rPr>
              <a:t>open_list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：储存已经访问过但未被选做路径的点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9120" y="3228975"/>
            <a:ext cx="6109970" cy="3987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000">
                <a:latin typeface="Arial" panose="020B0604020202020204" pitchFamily="34" charset="0"/>
                <a:ea typeface="微软雅黑" panose="020B0503020204020204" pitchFamily="34" charset="-122"/>
              </a:rPr>
              <a:t>close_list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：储存已经被选做路径的点，后续不再使用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04840" y="3930650"/>
            <a:ext cx="5721350" cy="3987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000">
                <a:latin typeface="Arial" panose="020B0604020202020204" pitchFamily="34" charset="0"/>
                <a:ea typeface="微软雅黑" panose="020B0503020204020204" pitchFamily="34" charset="-122"/>
              </a:rPr>
              <a:t>tmp_list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：储存每次起点向周围探索到的点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04840" y="4632240"/>
            <a:ext cx="4064000" cy="39878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000">
                <a:latin typeface="Arial" panose="020B0604020202020204" pitchFamily="34" charset="0"/>
                <a:ea typeface="微软雅黑" panose="020B0503020204020204" pitchFamily="34" charset="-122"/>
              </a:rPr>
              <a:t>path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：储存起点到终点的路径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190" y="5778500"/>
            <a:ext cx="8816340" cy="388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1695" y="889635"/>
            <a:ext cx="3036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A</a:t>
            </a:r>
            <a:r>
              <a:rPr lang="en-US" altLang="zh-CN" sz="3600" b="1" baseline="30000"/>
              <a:t>*</a:t>
            </a:r>
            <a:r>
              <a:rPr lang="zh-CN" altLang="en-US" sz="2800" b="1"/>
              <a:t>算法</a:t>
            </a:r>
            <a:endParaRPr lang="zh-CN" altLang="en-US" sz="28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95" y="1411605"/>
            <a:ext cx="4168140" cy="41998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055" y="1244600"/>
            <a:ext cx="3564255" cy="45339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104097" y="2169566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个人简介</a:t>
            </a:r>
            <a:endParaRPr lang="zh-CN" altLang="en-US" sz="3200" b="1" dirty="0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097405" y="3043289"/>
            <a:ext cx="344851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C++实习总结</a:t>
            </a:r>
            <a:endParaRPr lang="zh-CN" altLang="en-US" sz="3200" b="1" dirty="0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104965" y="3917012"/>
            <a:ext cx="344851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EDA实习总结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菱形 8"/>
          <p:cNvSpPr/>
          <p:nvPr>
            <p:custDataLst>
              <p:tags r:id="rId4"/>
            </p:custDataLst>
          </p:nvPr>
        </p:nvSpPr>
        <p:spPr>
          <a:xfrm>
            <a:off x="4106763" y="2038707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4106763" y="2169566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菱形 10"/>
          <p:cNvSpPr/>
          <p:nvPr>
            <p:custDataLst>
              <p:tags r:id="rId6"/>
            </p:custDataLst>
          </p:nvPr>
        </p:nvSpPr>
        <p:spPr>
          <a:xfrm>
            <a:off x="4100071" y="2917075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4093460" y="3039909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菱形 12"/>
          <p:cNvSpPr/>
          <p:nvPr>
            <p:custDataLst>
              <p:tags r:id="rId8"/>
            </p:custDataLst>
          </p:nvPr>
        </p:nvSpPr>
        <p:spPr>
          <a:xfrm>
            <a:off x="4107631" y="3795443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4098943" y="3912721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5097405" y="4744302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感兴趣的内容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菱形 15"/>
          <p:cNvSpPr/>
          <p:nvPr>
            <p:custDataLst>
              <p:tags r:id="rId11"/>
            </p:custDataLst>
          </p:nvPr>
        </p:nvSpPr>
        <p:spPr>
          <a:xfrm>
            <a:off x="4100071" y="4622733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4091383" y="4740011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695" y="889635"/>
            <a:ext cx="3783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EDA</a:t>
            </a:r>
            <a:r>
              <a:rPr lang="zh-CN" altLang="en-US" sz="2800" b="1"/>
              <a:t>基础和算法</a:t>
            </a:r>
            <a:endParaRPr lang="zh-CN" altLang="en-US" sz="2800" b="1"/>
          </a:p>
        </p:txBody>
      </p:sp>
      <p:sp>
        <p:nvSpPr>
          <p:cNvPr id="14" name="文本框 13"/>
          <p:cNvSpPr txBox="1"/>
          <p:nvPr/>
        </p:nvSpPr>
        <p:spPr>
          <a:xfrm>
            <a:off x="1074420" y="1825625"/>
            <a:ext cx="4064000" cy="39878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000" b="1">
                <a:latin typeface="Arial" panose="020B0604020202020204" pitchFamily="34" charset="0"/>
                <a:ea typeface="微软雅黑" panose="020B0503020204020204" pitchFamily="34" charset="-122"/>
              </a:rPr>
              <a:t>EDA</a:t>
            </a:r>
            <a:r>
              <a:rPr lang="zh-CN" altLang="en-US" sz="2000" b="1">
                <a:latin typeface="Arial" panose="020B0604020202020204" pitchFamily="34" charset="0"/>
                <a:ea typeface="微软雅黑" panose="020B0503020204020204" pitchFamily="34" charset="-122"/>
              </a:rPr>
              <a:t>基础知识</a:t>
            </a:r>
            <a:endParaRPr lang="zh-CN" altLang="en-US" sz="2000" b="1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4420" y="3321050"/>
            <a:ext cx="4064000" cy="39878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sz="2000" b="1">
                <a:latin typeface="Arial" panose="020B0604020202020204" pitchFamily="34" charset="0"/>
                <a:ea typeface="微软雅黑" panose="020B0503020204020204" pitchFamily="34" charset="-122"/>
              </a:rPr>
              <a:t>EDA flow</a:t>
            </a:r>
            <a:endParaRPr lang="en-US" sz="2000" b="1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74420" y="4391025"/>
            <a:ext cx="4064000" cy="39878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 b="1">
                <a:latin typeface="Arial" panose="020B0604020202020204" pitchFamily="34" charset="0"/>
                <a:ea typeface="微软雅黑" panose="020B0503020204020204" pitchFamily="34" charset="-122"/>
              </a:rPr>
              <a:t>算法理解</a:t>
            </a:r>
            <a:endParaRPr lang="zh-CN" altLang="en-US" sz="2000" b="1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23670" y="2335445"/>
            <a:ext cx="4064000" cy="39878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pitchFamily="34" charset="-122"/>
              </a:rPr>
              <a:t>EDA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流程：从布图到时序收敛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23670" y="2822490"/>
            <a:ext cx="4064000" cy="39878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●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时序约束从一而终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23670" y="3819440"/>
            <a:ext cx="4064000" cy="39878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●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跑通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pitchFamily="34" charset="-122"/>
              </a:rPr>
              <a:t>iEDA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全流程及单步运行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23670" y="5038640"/>
            <a:ext cx="4064000" cy="39878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●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模拟退火算法优化全局布局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10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11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12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13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14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15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16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17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18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19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2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20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21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22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23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24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25.xml><?xml version="1.0" encoding="utf-8"?>
<p:tagLst xmlns:p="http://schemas.openxmlformats.org/presentationml/2006/main">
  <p:tag name="KSO_WM_DIAGRAM_VIRTUALLY_FRAME" val="{&quot;height&quot;:339.05,&quot;left&quot;:552.3,&quot;top&quot;:137.54330708661416,&quot;width&quot;:330.55}"/>
</p:tagLst>
</file>

<file path=ppt/tags/tag26.xml><?xml version="1.0" encoding="utf-8"?>
<p:tagLst xmlns:p="http://schemas.openxmlformats.org/presentationml/2006/main">
  <p:tag name="KSO_WM_DIAGRAM_VIRTUALLY_FRAME" val="{&quot;height&quot;:339.05,&quot;left&quot;:552.3,&quot;top&quot;:137.54330708661416,&quot;width&quot;:330.55}"/>
</p:tagLst>
</file>

<file path=ppt/tags/tag27.xml><?xml version="1.0" encoding="utf-8"?>
<p:tagLst xmlns:p="http://schemas.openxmlformats.org/presentationml/2006/main">
  <p:tag name="KSO_WM_DIAGRAM_VIRTUALLY_FRAME" val="{&quot;height&quot;:339.05,&quot;left&quot;:552.3,&quot;top&quot;:137.54330708661416,&quot;width&quot;:330.55}"/>
</p:tagLst>
</file>

<file path=ppt/tags/tag28.xml><?xml version="1.0" encoding="utf-8"?>
<p:tagLst xmlns:p="http://schemas.openxmlformats.org/presentationml/2006/main">
  <p:tag name="KSO_WM_DIAGRAM_VIRTUALLY_FRAME" val="{&quot;height&quot;:339.05,&quot;left&quot;:552.3,&quot;top&quot;:137.54330708661416,&quot;width&quot;:330.55}"/>
</p:tagLst>
</file>

<file path=ppt/tags/tag29.xml><?xml version="1.0" encoding="utf-8"?>
<p:tagLst xmlns:p="http://schemas.openxmlformats.org/presentationml/2006/main">
  <p:tag name="KSO_WM_DIAGRAM_VIRTUALLY_FRAME" val="{&quot;height&quot;:339.05,&quot;left&quot;:552.3,&quot;top&quot;:137.54330708661416,&quot;width&quot;:330.55}"/>
</p:tagLst>
</file>

<file path=ppt/tags/tag3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30.xml><?xml version="1.0" encoding="utf-8"?>
<p:tagLst xmlns:p="http://schemas.openxmlformats.org/presentationml/2006/main">
  <p:tag name="KSO_WM_DIAGRAM_VIRTUALLY_FRAME" val="{&quot;height&quot;:339.05,&quot;left&quot;:552.3,&quot;top&quot;:137.54330708661416,&quot;width&quot;:330.55}"/>
</p:tagLst>
</file>

<file path=ppt/tags/tag31.xml><?xml version="1.0" encoding="utf-8"?>
<p:tagLst xmlns:p="http://schemas.openxmlformats.org/presentationml/2006/main">
  <p:tag name="KSO_WM_DIAGRAM_VIRTUALLY_FRAME" val="{&quot;height&quot;:339.05,&quot;left&quot;:552.3,&quot;top&quot;:137.54330708661416,&quot;width&quot;:330.55}"/>
</p:tagLst>
</file>

<file path=ppt/tags/tag32.xml><?xml version="1.0" encoding="utf-8"?>
<p:tagLst xmlns:p="http://schemas.openxmlformats.org/presentationml/2006/main">
  <p:tag name="KSO_WM_DIAGRAM_VIRTUALLY_FRAME" val="{&quot;height&quot;:339.05,&quot;left&quot;:552.3,&quot;top&quot;:137.54330708661416,&quot;width&quot;:330.55}"/>
</p:tagLst>
</file>

<file path=ppt/tags/tag33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34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35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36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37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38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39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4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40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41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42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43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44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45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46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47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48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49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5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50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51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52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53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54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55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56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606}"/>
</p:tagLst>
</file>

<file path=ppt/tags/tag57.xml><?xml version="1.0" encoding="utf-8"?>
<p:tagLst xmlns:p="http://schemas.openxmlformats.org/presentationml/2006/main">
  <p:tag name="KSO_WPP_MARK_KEY" val="cdb95a24-2b95-4bf6-8262-ec269aa88444"/>
  <p:tag name="COMMONDATA" val="eyJoZGlkIjoiNDNlMTA4NjFkYmZhNmE5MjgxNTZiMmZjMWZjMjk0ZTcifQ=="/>
  <p:tag name="commondata" val="eyJoZGlkIjoiMDYyZDNjYjlmOGM0MjljY2JlNWVhMDQyNWQ5OGNhZjUifQ=="/>
</p:tagLst>
</file>

<file path=ppt/tags/tag6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7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8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ags/tag9.xml><?xml version="1.0" encoding="utf-8"?>
<p:tagLst xmlns:p="http://schemas.openxmlformats.org/presentationml/2006/main">
  <p:tag name="KSO_WM_DIAGRAM_VIRTUALLY_FRAME" val="{&quot;height&quot;:263.13401574803163,&quot;left&quot;:322.15614173228346,&quot;top&quot;:160.52811023622047,&quot;width&quot;:351.34606299212595}"/>
</p:tagLst>
</file>

<file path=ppt/theme/theme1.xml><?xml version="1.0" encoding="utf-8"?>
<a:theme xmlns:a="http://schemas.openxmlformats.org/drawingml/2006/main" name="Network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1659</Words>
  <Application>WPS 演示</Application>
  <PresentationFormat>宽屏</PresentationFormat>
  <Paragraphs>228</Paragraphs>
  <Slides>20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Times New Roman</vt:lpstr>
      <vt:lpstr>Arial Black</vt:lpstr>
      <vt:lpstr>Arial Unicode MS</vt:lpstr>
      <vt:lpstr>等线</vt:lpstr>
      <vt:lpstr>华康俪金黑W8(P)</vt:lpstr>
      <vt:lpstr>黑体</vt:lpstr>
      <vt:lpstr>等线 Light</vt:lpstr>
      <vt:lpstr>华文仿宋</vt:lpstr>
      <vt:lpstr>Network</vt:lpstr>
      <vt:lpstr>自定义设计方案</vt:lpstr>
      <vt:lpstr>iEDA水滴计划答辩                     ——2024-07期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Lau Samuel</dc:creator>
  <cp:lastModifiedBy>Binbin Song</cp:lastModifiedBy>
  <cp:revision>2706</cp:revision>
  <dcterms:created xsi:type="dcterms:W3CDTF">2018-08-11T07:24:00Z</dcterms:created>
  <dcterms:modified xsi:type="dcterms:W3CDTF">2024-08-17T03:39:39Z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31BB6DA3ED414C6BA5EC78DEE94590E6</vt:lpwstr>
  </property>
  <property fmtid="{D5CDD505-2E9C-101B-9397-08002B2CF9AE}" pid="3" name="KSOProductBuildVer">
    <vt:lpwstr>2052-12.1.0.17827</vt:lpwstr>
  </property>
</Properties>
</file>