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1"/>
  </p:notesMasterIdLst>
  <p:handoutMasterIdLst>
    <p:handoutMasterId r:id="rId22"/>
  </p:handoutMasterIdLst>
  <p:sldIdLst>
    <p:sldId id="322" r:id="rId4"/>
    <p:sldId id="8019" r:id="rId5"/>
    <p:sldId id="8054" r:id="rId6"/>
    <p:sldId id="8055" r:id="rId7"/>
    <p:sldId id="8056" r:id="rId8"/>
    <p:sldId id="8060" r:id="rId9"/>
    <p:sldId id="8057" r:id="rId10"/>
    <p:sldId id="8061" r:id="rId11"/>
    <p:sldId id="8063" r:id="rId12"/>
    <p:sldId id="8067" r:id="rId13"/>
    <p:sldId id="8064" r:id="rId14"/>
    <p:sldId id="8065" r:id="rId15"/>
    <p:sldId id="8066" r:id="rId16"/>
    <p:sldId id="8059" r:id="rId17"/>
    <p:sldId id="8058" r:id="rId18"/>
    <p:sldId id="8076" r:id="rId19"/>
    <p:sldId id="7150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1" autoAdjust="0"/>
    <p:restoredTop sz="95377" autoAdjust="0"/>
  </p:normalViewPr>
  <p:slideViewPr>
    <p:cSldViewPr snapToGrid="0" showGuides="1">
      <p:cViewPr varScale="1">
        <p:scale>
          <a:sx n="84" d="100"/>
          <a:sy n="84" d="100"/>
        </p:scale>
        <p:origin x="1029" y="48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DB97-6933-4BBC-A55F-93CB8D52DA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74A8-0F4B-4B41-ABB0-E94ACC953E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4ACE-D239-45FF-BA4D-6701D15973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52CBD-C8F4-4EE3-B33F-7E804526B7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764705"/>
            <a:ext cx="9410700" cy="2133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2" y="2996952"/>
            <a:ext cx="8331199" cy="2362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ADEC62A-3F38-4155-A745-B56F56B163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ACB9267-387A-4112-97AC-F67EDF4554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54218-5756-4C6F-B12E-13B2EC0EC0CD}" type="slidenum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9349" y="634678"/>
            <a:ext cx="11809312" cy="562074"/>
          </a:xfrm>
          <a:prstGeom prst="rect">
            <a:avLst/>
          </a:prstGeom>
        </p:spPr>
        <p:txBody>
          <a:bodyPr/>
          <a:lstStyle>
            <a:lvl1pPr algn="l">
              <a:defRPr sz="3200" spc="100" baseline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-1" y="1268760"/>
            <a:ext cx="9576000" cy="18000"/>
          </a:xfrm>
          <a:prstGeom prst="rect">
            <a:avLst/>
          </a:prstGeom>
          <a:gradFill flip="none" rotWithShape="1">
            <a:gsLst>
              <a:gs pos="50000">
                <a:srgbClr val="C00000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647" y="1992779"/>
            <a:ext cx="7682753" cy="22860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647" y="4712447"/>
            <a:ext cx="7364506" cy="121023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EF2C-8617-4E8D-9C8A-771407435F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4876" y="251741"/>
            <a:ext cx="9988924" cy="93908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877"/>
            <a:ext cx="10515600" cy="4472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6971" y="6356349"/>
            <a:ext cx="2743200" cy="365125"/>
          </a:xfrm>
        </p:spPr>
        <p:txBody>
          <a:bodyPr/>
          <a:lstStyle/>
          <a:p>
            <a:fld id="{13E0B116-F030-4C6E-907D-24696DD7EE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0478" y="6394217"/>
            <a:ext cx="1340597" cy="260722"/>
          </a:xfrm>
        </p:spPr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8" name="椭圆 7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矩形 9"/>
          <p:cNvSpPr/>
          <p:nvPr userDrawn="1"/>
        </p:nvSpPr>
        <p:spPr>
          <a:xfrm>
            <a:off x="738414" y="6000796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  <a:endParaRPr lang="en-US" altLang="zh-CN" sz="1600" kern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2" name="矩形 11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3AFA-56C6-472E-BF21-32DC9E277C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62D1-A0BC-48CC-B41F-034E8E912D8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509" y="181815"/>
            <a:ext cx="10374406" cy="939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3153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5544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3153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5544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0895-0A74-426D-AD20-44FB46A1D5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10330478" y="6394217"/>
            <a:ext cx="1340597" cy="260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43502" y="5959532"/>
            <a:ext cx="333318" cy="333318"/>
            <a:chOff x="11520099" y="6172200"/>
            <a:chExt cx="333318" cy="333318"/>
          </a:xfrm>
        </p:grpSpPr>
        <p:sp>
          <p:nvSpPr>
            <p:cNvPr id="12" name="椭圆 11"/>
            <p:cNvSpPr/>
            <p:nvPr/>
          </p:nvSpPr>
          <p:spPr>
            <a:xfrm>
              <a:off x="11520099" y="6172200"/>
              <a:ext cx="333318" cy="33331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appartments_160217"/>
            <p:cNvSpPr>
              <a:spLocks noChangeAspect="1"/>
            </p:cNvSpPr>
            <p:nvPr/>
          </p:nvSpPr>
          <p:spPr bwMode="auto">
            <a:xfrm>
              <a:off x="11567497" y="6203086"/>
              <a:ext cx="238522" cy="238208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</p:grpSp>
      <p:sp>
        <p:nvSpPr>
          <p:cNvPr id="14" name="矩形 13"/>
          <p:cNvSpPr/>
          <p:nvPr userDrawn="1"/>
        </p:nvSpPr>
        <p:spPr>
          <a:xfrm>
            <a:off x="738414" y="5651165"/>
            <a:ext cx="251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latinLnBrk="0" hangingPunct="1"/>
            <a:r>
              <a:rPr lang="en-US" altLang="zh-CN" sz="1600" kern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Peng Cheng Laboratory</a:t>
            </a:r>
            <a:endParaRPr lang="en-US" altLang="zh-CN" sz="1600" kern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365125" y="565150"/>
            <a:ext cx="892175" cy="152835"/>
            <a:chOff x="365125" y="565150"/>
            <a:chExt cx="892175" cy="152835"/>
          </a:xfrm>
        </p:grpSpPr>
        <p:sp>
          <p:nvSpPr>
            <p:cNvPr id="16" name="矩形 15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10800000">
            <a:off x="10950575" y="6169025"/>
            <a:ext cx="892175" cy="152835"/>
            <a:chOff x="365125" y="565150"/>
            <a:chExt cx="892175" cy="152835"/>
          </a:xfrm>
        </p:grpSpPr>
        <p:sp>
          <p:nvSpPr>
            <p:cNvPr id="20" name="矩形 19"/>
            <p:cNvSpPr/>
            <p:nvPr/>
          </p:nvSpPr>
          <p:spPr>
            <a:xfrm>
              <a:off x="365125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59990" y="565150"/>
              <a:ext cx="152835" cy="152835"/>
            </a:xfrm>
            <a:prstGeom prst="rect">
              <a:avLst/>
            </a:prstGeom>
            <a:solidFill>
              <a:srgbClr val="0067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758675" y="565150"/>
              <a:ext cx="498625" cy="152835"/>
            </a:xfrm>
            <a:prstGeom prst="rect">
              <a:avLst/>
            </a:prstGeom>
            <a:gradFill>
              <a:gsLst>
                <a:gs pos="56000">
                  <a:srgbClr val="0067B3">
                    <a:alpha val="94000"/>
                  </a:srgbClr>
                </a:gs>
                <a:gs pos="0">
                  <a:srgbClr val="0067B3">
                    <a:alpha val="0"/>
                  </a:srgbClr>
                </a:gs>
                <a:gs pos="100000">
                  <a:srgbClr val="0067B3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1056"/>
          <a:stretch>
            <a:fillRect/>
          </a:stretch>
        </p:blipFill>
        <p:spPr>
          <a:xfrm>
            <a:off x="10876854" y="520300"/>
            <a:ext cx="939088" cy="939088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8711" y="1703107"/>
            <a:ext cx="10515600" cy="1120775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  谢！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D519-A30F-4EE4-A60F-51EC1745D88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22239"/>
            <a:ext cx="10959008" cy="93049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34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B968BC3-0632-4F98-9194-1A79C14210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5359-1C3C-437A-AAC2-F24B36CA5B3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49EF-F24D-4FE2-8691-CEBD1ABE4C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2885-569B-4EC8-A8C8-9E657FAA37C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F94F-EE6A-41EC-BE76-745371B3F5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135E-DB11-4477-A402-923A23C8C7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932BA7D-04FF-4942-A810-FC5CBECC40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96752"/>
            <a:ext cx="5384801" cy="4934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3852506-876A-409F-A79D-30F6F54DC31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1600903-5AB1-447A-87DA-3F3AA798C0D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45D2C6F-4764-4B04-BDBB-02C8976C31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206528A-63C7-475D-97A1-E5A4647F574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08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9F1F084-F0F5-44D5-AC5C-1F0AB9CE19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248400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AC37624C-9B68-4D9F-B535-2195019491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57984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81750"/>
            <a:ext cx="386080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E70F5F12-3942-4EA0-85F2-AB2179456999}" type="slidenum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80795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98295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0554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26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698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095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7947"/>
            <a:ext cx="10515600" cy="444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1472-04AC-48B7-8ABA-29FB061930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892B-83CD-4852-A163-816BBE635E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600"/>
        </a:spcBef>
        <a:buClr>
          <a:srgbClr val="0070C0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88378" y="1366439"/>
            <a:ext cx="11015244" cy="19815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5400" dirty="0" err="1">
                <a:solidFill>
                  <a:srgbClr val="330066"/>
                </a:solidFill>
              </a:rPr>
              <a:t>iEDA</a:t>
            </a:r>
            <a:r>
              <a:rPr lang="zh-CN" altLang="en-US" sz="5400" dirty="0">
                <a:solidFill>
                  <a:srgbClr val="330066"/>
                </a:solidFill>
              </a:rPr>
              <a:t>水滴计划答辩</a:t>
            </a:r>
            <a:br>
              <a:rPr lang="en-US" altLang="zh-CN" sz="5400" dirty="0">
                <a:solidFill>
                  <a:srgbClr val="330066"/>
                </a:solidFill>
              </a:rPr>
            </a:br>
            <a:r>
              <a:rPr lang="en-US" altLang="zh-CN" sz="5400" dirty="0">
                <a:solidFill>
                  <a:srgbClr val="330066"/>
                </a:solidFill>
              </a:rPr>
              <a:t>                    </a:t>
            </a:r>
            <a:r>
              <a:rPr lang="en-US" altLang="zh-CN" sz="4800" dirty="0">
                <a:solidFill>
                  <a:srgbClr val="330066"/>
                </a:solidFill>
              </a:rPr>
              <a:t>——2024-07</a:t>
            </a:r>
            <a:r>
              <a:rPr lang="zh-CN" altLang="en-US" sz="4800" dirty="0">
                <a:solidFill>
                  <a:srgbClr val="330066"/>
                </a:solidFill>
              </a:rPr>
              <a:t>期</a:t>
            </a:r>
            <a:r>
              <a:rPr lang="en-US" altLang="zh-CN" sz="5400" dirty="0">
                <a:solidFill>
                  <a:srgbClr val="330066"/>
                </a:solidFill>
              </a:rPr>
              <a:t>             </a:t>
            </a:r>
            <a:endParaRPr lang="en-US" altLang="en-US" sz="5400" dirty="0">
              <a:solidFill>
                <a:srgbClr val="330066"/>
              </a:solidFill>
            </a:endParaRPr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>
          <a:xfrm>
            <a:off x="3071532" y="3853369"/>
            <a:ext cx="6248209" cy="82023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龙泽昊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73236" y="5491561"/>
            <a:ext cx="2844800" cy="457200"/>
          </a:xfrm>
        </p:spPr>
        <p:txBody>
          <a:bodyPr/>
          <a:lstStyle/>
          <a:p>
            <a:pPr algn="ctr">
              <a:defRPr/>
            </a:pPr>
            <a:fld id="{765EDB24-EFA0-41CA-822C-F387C79AF77C}" type="datetime2">
              <a:rPr lang="zh-CN" altLang="en-US" sz="2000" b="1" smtClean="0"/>
            </a:fld>
            <a:endParaRPr lang="en-US" altLang="zh-C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EDA</a:t>
            </a:r>
            <a:r>
              <a:rPr lang="zh-CN" altLang="en-US"/>
              <a:t>流程与算法</a:t>
            </a:r>
            <a:r>
              <a:rPr lang="en-US" altLang="zh-CN"/>
              <a:t>-</a:t>
            </a:r>
            <a:r>
              <a:rPr lang="zh-CN" altLang="en-US"/>
              <a:t>时钟树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时钟树问题</a:t>
            </a:r>
            <a:r>
              <a:rPr lang="zh-CN" altLang="en-US"/>
              <a:t>介绍</a:t>
            </a:r>
            <a:endParaRPr lang="zh-CN" altLang="en-US"/>
          </a:p>
          <a:p>
            <a:pPr lvl="1"/>
            <a:r>
              <a:rPr lang="zh-CN" altLang="en-US"/>
              <a:t>给定时钟单元分布，构建时钟网络（树）以实现时钟源到达各个寄存器的时序需要，期间需满足给定的各类约束，并尽可能节约设计资源</a:t>
            </a:r>
            <a:endParaRPr lang="zh-CN" altLang="en-US"/>
          </a:p>
          <a:p>
            <a:pPr lvl="0"/>
            <a:r>
              <a:rPr lang="zh-CN" altLang="en-US"/>
              <a:t>缓冲方案</a:t>
            </a:r>
            <a:endParaRPr lang="zh-CN" altLang="en-US"/>
          </a:p>
          <a:p>
            <a:pPr lvl="1"/>
            <a:r>
              <a:rPr lang="zh-CN" altLang="en-US"/>
              <a:t>缓冲器插入，缓冲器</a:t>
            </a:r>
            <a:r>
              <a:rPr lang="zh-CN" altLang="en-US"/>
              <a:t>增强</a:t>
            </a:r>
            <a:endParaRPr lang="zh-CN" altLang="en-US"/>
          </a:p>
          <a:p>
            <a:pPr lvl="0"/>
            <a:r>
              <a:rPr lang="zh-CN" altLang="en-US"/>
              <a:t>线网拓扑</a:t>
            </a:r>
            <a:endParaRPr lang="zh-CN" altLang="en-US"/>
          </a:p>
          <a:p>
            <a:pPr lvl="1"/>
            <a:r>
              <a:rPr lang="zh-CN" altLang="en-US"/>
              <a:t>树形拓扑，非树形拓扑，混合</a:t>
            </a:r>
            <a:r>
              <a:rPr lang="zh-CN" altLang="en-US"/>
              <a:t>拓扑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EDA</a:t>
            </a:r>
            <a:r>
              <a:rPr lang="zh-CN" altLang="en-US">
                <a:sym typeface="+mn-ea"/>
              </a:rPr>
              <a:t>流程与算法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布</a:t>
            </a:r>
            <a:r>
              <a:rPr lang="zh-CN" altLang="en-US">
                <a:sym typeface="+mn-ea"/>
              </a:rPr>
              <a:t>线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布线问题</a:t>
            </a:r>
            <a:r>
              <a:rPr lang="zh-CN" altLang="en-US"/>
              <a:t>介绍</a:t>
            </a:r>
            <a:endParaRPr lang="zh-CN" altLang="en-US"/>
          </a:p>
          <a:p>
            <a:pPr lvl="1"/>
            <a:r>
              <a:rPr lang="zh-CN" altLang="en-US"/>
              <a:t>将分布在芯片核内的模块，标准单元和输入输出接口单元按逻辑关系进行互连，并为满足各种约束条件进行优化</a:t>
            </a:r>
            <a:endParaRPr lang="zh-CN" altLang="en-US"/>
          </a:p>
          <a:p>
            <a:r>
              <a:rPr lang="zh-CN" altLang="en-US"/>
              <a:t>三个关键步骤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Global Routing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Track Assignment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Detailed Routing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430" y="2774950"/>
            <a:ext cx="4915535" cy="3558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EDA</a:t>
            </a:r>
            <a:r>
              <a:rPr lang="zh-CN" altLang="en-US"/>
              <a:t>流程与算法</a:t>
            </a:r>
            <a:r>
              <a:rPr lang="en-US" altLang="zh-CN"/>
              <a:t>-</a:t>
            </a:r>
            <a:r>
              <a:rPr lang="zh-CN" altLang="en-US"/>
              <a:t>时序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门延迟</a:t>
            </a:r>
            <a:r>
              <a:rPr lang="zh-CN" altLang="en-US"/>
              <a:t>计算</a:t>
            </a:r>
            <a:endParaRPr lang="zh-CN" altLang="en-US"/>
          </a:p>
          <a:p>
            <a:pPr lvl="1"/>
            <a:r>
              <a:rPr lang="en-US" altLang="zh-CN"/>
              <a:t>NLDM</a:t>
            </a:r>
            <a:endParaRPr lang="en-US" altLang="zh-CN"/>
          </a:p>
          <a:p>
            <a:pPr lvl="1"/>
            <a:r>
              <a:rPr lang="en-US" altLang="zh-CN"/>
              <a:t>CCS</a:t>
            </a:r>
            <a:endParaRPr lang="zh-CN" altLang="en-US"/>
          </a:p>
          <a:p>
            <a:r>
              <a:rPr lang="zh-CN" altLang="en-US"/>
              <a:t>互连线延迟</a:t>
            </a:r>
            <a:r>
              <a:rPr lang="zh-CN" altLang="en-US"/>
              <a:t>计算</a:t>
            </a:r>
            <a:endParaRPr lang="zh-CN" altLang="en-US"/>
          </a:p>
          <a:p>
            <a:pPr lvl="1"/>
            <a:r>
              <a:rPr lang="en-US" altLang="zh-CN"/>
              <a:t>Elmore delay metric</a:t>
            </a:r>
            <a:endParaRPr lang="en-US" altLang="zh-CN"/>
          </a:p>
          <a:p>
            <a:pPr lvl="1"/>
            <a:r>
              <a:rPr lang="en-US" altLang="zh-CN"/>
              <a:t>D2M delay metric</a:t>
            </a:r>
            <a:endParaRPr lang="en-US" altLang="zh-CN"/>
          </a:p>
          <a:p>
            <a:pPr lvl="1"/>
            <a:r>
              <a:rPr lang="en-US" altLang="zh-CN"/>
              <a:t>ECM delay metric</a:t>
            </a:r>
            <a:endParaRPr lang="en-US" altLang="zh-CN"/>
          </a:p>
          <a:p>
            <a:pPr lvl="1"/>
            <a:r>
              <a:rPr lang="en-US" altLang="zh-CN"/>
              <a:t>MD2M delay metric</a:t>
            </a:r>
            <a:endParaRPr lang="en-US" altLang="zh-CN"/>
          </a:p>
          <a:p>
            <a:pPr lvl="1"/>
            <a:r>
              <a:rPr lang="en-US" altLang="zh-CN"/>
              <a:t>Arnoldi delay metric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EDA</a:t>
            </a:r>
            <a:r>
              <a:rPr lang="zh-CN" altLang="en-US"/>
              <a:t>流程与分析</a:t>
            </a:r>
            <a:r>
              <a:rPr lang="en-US" altLang="zh-CN"/>
              <a:t>-</a:t>
            </a:r>
            <a:r>
              <a:rPr lang="zh-CN" altLang="en-US"/>
              <a:t>时序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路径延迟</a:t>
            </a:r>
            <a:r>
              <a:rPr lang="en-US" altLang="zh-CN"/>
              <a:t>=</a:t>
            </a:r>
            <a:r>
              <a:rPr lang="zh-CN" altLang="en-US"/>
              <a:t>互连线延迟</a:t>
            </a:r>
            <a:r>
              <a:rPr lang="en-US" altLang="zh-CN"/>
              <a:t>+</a:t>
            </a:r>
            <a:r>
              <a:rPr lang="zh-CN" altLang="en-US"/>
              <a:t>门延迟</a:t>
            </a:r>
            <a:endParaRPr lang="zh-CN" altLang="en-US"/>
          </a:p>
          <a:p>
            <a:r>
              <a:rPr lang="en-US" altLang="zh-CN"/>
              <a:t>Setup</a:t>
            </a:r>
            <a:r>
              <a:rPr lang="zh-CN" altLang="en-US"/>
              <a:t>约束：</a:t>
            </a:r>
            <a:endParaRPr lang="zh-CN" altLang="en-US"/>
          </a:p>
          <a:p>
            <a:r>
              <a:rPr lang="en-US" altLang="zh-CN"/>
              <a:t>Hold</a:t>
            </a:r>
            <a:r>
              <a:rPr lang="zh-CN" altLang="en-US"/>
              <a:t>约束：</a:t>
            </a:r>
            <a:endParaRPr lang="zh-CN" altLang="en-US"/>
          </a:p>
          <a:p>
            <a:r>
              <a:rPr lang="zh-CN" altLang="en-US"/>
              <a:t>时序优化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zh-CN" altLang="en-US"/>
              <a:t>单元尺寸</a:t>
            </a:r>
            <a:r>
              <a:rPr lang="zh-CN" altLang="en-US"/>
              <a:t>调整</a:t>
            </a:r>
            <a:endParaRPr lang="zh-CN" altLang="en-US"/>
          </a:p>
          <a:p>
            <a:pPr lvl="1"/>
            <a:r>
              <a:rPr lang="zh-CN" altLang="en-US"/>
              <a:t>缓冲器</a:t>
            </a:r>
            <a:r>
              <a:rPr lang="zh-CN" altLang="en-US"/>
              <a:t>插入</a:t>
            </a:r>
            <a:endParaRPr lang="zh-CN" altLang="en-US"/>
          </a:p>
          <a:p>
            <a:pPr lvl="1"/>
            <a:r>
              <a:rPr lang="en-US" altLang="zh-CN"/>
              <a:t>AI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0" y="1823720"/>
            <a:ext cx="7186930" cy="37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2340610"/>
            <a:ext cx="6187440" cy="430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iFlow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综合：</a:t>
            </a:r>
            <a:r>
              <a:rPr lang="zh-CN" altLang="en-US"/>
              <a:t>将RTL代码转化为网表</a:t>
            </a:r>
            <a:endParaRPr lang="zh-CN" altLang="en-US"/>
          </a:p>
          <a:p>
            <a:r>
              <a:rPr lang="zh-CN" altLang="en-US"/>
              <a:t>布</a:t>
            </a:r>
            <a:r>
              <a:rPr lang="zh-CN" altLang="en-US"/>
              <a:t>局</a:t>
            </a:r>
            <a:endParaRPr lang="zh-CN" altLang="en-US"/>
          </a:p>
          <a:p>
            <a:pPr marL="914400" lvl="1" indent="-457200"/>
            <a:r>
              <a:rPr lang="zh-CN" altLang="en-US"/>
              <a:t>floorplan：主要是进行芯片的面积以及形状的规划</a:t>
            </a:r>
            <a:endParaRPr lang="zh-CN" altLang="en-US"/>
          </a:p>
          <a:p>
            <a:pPr marL="914400" lvl="1" indent="-457200"/>
            <a:r>
              <a:rPr lang="zh-CN" altLang="en-US"/>
              <a:t>tapcell：为所有标准单元的N阱和衬底提供偏置电源</a:t>
            </a:r>
            <a:endParaRPr lang="zh-CN" altLang="en-US"/>
          </a:p>
          <a:p>
            <a:pPr marL="914400" lvl="1" indent="-457200"/>
            <a:r>
              <a:rPr lang="zh-CN" altLang="en-US"/>
              <a:t>PDN：构建为整个芯片供电的电源网络</a:t>
            </a:r>
            <a:endParaRPr lang="zh-CN" altLang="en-US"/>
          </a:p>
          <a:p>
            <a:pPr marL="914400" lvl="1" indent="-457200"/>
            <a:r>
              <a:rPr lang="zh-CN" altLang="en-US"/>
              <a:t>gplace：将标准单元摆放到core area范围</a:t>
            </a:r>
            <a:endParaRPr lang="zh-CN" altLang="en-US"/>
          </a:p>
          <a:p>
            <a:pPr marL="914400" lvl="1" indent="-457200"/>
            <a:r>
              <a:rPr lang="zh-CN" altLang="en-US"/>
              <a:t>resize：一部分标准单元的更换及插入</a:t>
            </a:r>
            <a:endParaRPr lang="zh-CN" altLang="en-US"/>
          </a:p>
          <a:p>
            <a:pPr marL="914400" lvl="1" indent="-457200"/>
            <a:r>
              <a:rPr lang="zh-CN" altLang="en-US"/>
              <a:t>dplace：对gplace阶段已经摆放的标准单元进行合法化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iFlow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时钟树综合（</a:t>
            </a:r>
            <a:r>
              <a:rPr lang="en-US" altLang="zh-CN">
                <a:sym typeface="+mn-ea"/>
              </a:rPr>
              <a:t>CTS</a:t>
            </a:r>
            <a:r>
              <a:rPr lang="zh-CN" altLang="en-US">
                <a:sym typeface="+mn-ea"/>
              </a:rPr>
              <a:t>）：创建真实的时钟，并构建时钟树。</a:t>
            </a:r>
            <a:endParaRPr lang="zh-CN" altLang="en-US"/>
          </a:p>
          <a:p>
            <a:r>
              <a:rPr lang="zh-CN" altLang="en-US"/>
              <a:t>filler：填充标准单元之间的空隙</a:t>
            </a:r>
            <a:endParaRPr lang="zh-CN" altLang="en-US"/>
          </a:p>
          <a:p>
            <a:r>
              <a:rPr lang="zh-CN" altLang="en-US"/>
              <a:t>布线</a:t>
            </a:r>
            <a:endParaRPr lang="zh-CN" altLang="en-US"/>
          </a:p>
          <a:p>
            <a:pPr lvl="1"/>
            <a:r>
              <a:rPr lang="zh-CN" altLang="en-US"/>
              <a:t>groute：做好布线资源分配，生成布线引导文件“route.guide”</a:t>
            </a:r>
            <a:endParaRPr lang="zh-CN" altLang="en-US"/>
          </a:p>
          <a:p>
            <a:pPr lvl="1"/>
            <a:r>
              <a:rPr lang="zh-CN" altLang="en-US"/>
              <a:t>droute：根据guide文件的描述去形成实际布线</a:t>
            </a:r>
            <a:endParaRPr lang="zh-CN" altLang="en-US"/>
          </a:p>
          <a:p>
            <a:pPr marL="344170" lvl="0" indent="-457200"/>
            <a:r>
              <a:rPr lang="zh-CN" altLang="en-US"/>
              <a:t>版图：得到用于foundry生产的gds文件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感兴趣的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AiEDA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57845" y="4596004"/>
            <a:ext cx="2676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OSCC</a:t>
            </a:r>
            <a:endParaRPr kumimoji="1" lang="en-US" altLang="zh-CN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3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iEDA</a:t>
            </a:r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课题组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0992" y="2320197"/>
            <a:ext cx="4906440" cy="1747706"/>
            <a:chOff x="375498" y="4757111"/>
            <a:chExt cx="4906440" cy="1747706"/>
          </a:xfrm>
        </p:grpSpPr>
        <p:sp>
          <p:nvSpPr>
            <p:cNvPr id="4" name="文本框 3"/>
            <p:cNvSpPr txBox="1"/>
            <p:nvPr/>
          </p:nvSpPr>
          <p:spPr>
            <a:xfrm>
              <a:off x="375498" y="4757111"/>
              <a:ext cx="4906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感谢聆听</a:t>
              </a:r>
              <a:endParaRPr lang="zh-CN" altLang="en-US" sz="72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5498" y="5981597"/>
              <a:ext cx="4906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70C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Thanks for your attention</a:t>
              </a:r>
              <a:endParaRPr lang="zh-CN" altLang="en-US" sz="2800" dirty="0">
                <a:solidFill>
                  <a:srgbClr val="0070C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11" name="直接连接符 9"/>
            <p:cNvCxnSpPr/>
            <p:nvPr/>
          </p:nvCxnSpPr>
          <p:spPr>
            <a:xfrm>
              <a:off x="698546" y="5933282"/>
              <a:ext cx="4198144" cy="2415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4097" y="2169566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7405" y="3043289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4965" y="391701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4106763" y="2038707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06763" y="2169566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4100071" y="2917075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93460" y="3039909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107631" y="379544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98943" y="391272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97405" y="4744302"/>
            <a:ext cx="344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感兴趣的内容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4100071" y="4622733"/>
            <a:ext cx="757776" cy="757776"/>
          </a:xfrm>
          <a:prstGeom prst="diamond">
            <a:avLst/>
          </a:prstGeom>
          <a:solidFill>
            <a:srgbClr val="006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91383" y="4740011"/>
            <a:ext cx="77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姓名：龙泽昊</a:t>
            </a:r>
            <a:endParaRPr lang="zh-CN" altLang="en-US"/>
          </a:p>
          <a:p>
            <a:r>
              <a:rPr lang="zh-CN" altLang="en-US"/>
              <a:t>教育</a:t>
            </a:r>
            <a:r>
              <a:rPr lang="zh-CN" altLang="en-US"/>
              <a:t>经历</a:t>
            </a:r>
            <a:endParaRPr lang="zh-CN" altLang="en-US"/>
          </a:p>
          <a:p>
            <a:pPr lvl="1"/>
            <a:r>
              <a:rPr lang="en-US" altLang="zh-CN"/>
              <a:t>    </a:t>
            </a:r>
            <a:r>
              <a:rPr lang="zh-CN" altLang="en-US"/>
              <a:t>清华大学</a:t>
            </a:r>
            <a:r>
              <a:rPr lang="en-US" altLang="zh-CN"/>
              <a:t>-</a:t>
            </a:r>
            <a:r>
              <a:rPr lang="zh-CN" altLang="en-US"/>
              <a:t>数学与应用数学</a:t>
            </a:r>
            <a:r>
              <a:rPr lang="en-US" altLang="zh-CN"/>
              <a:t>-</a:t>
            </a:r>
            <a:r>
              <a:rPr lang="zh-CN" altLang="en-US"/>
              <a:t>本科</a:t>
            </a:r>
            <a:endParaRPr lang="zh-CN" altLang="en-US"/>
          </a:p>
          <a:p>
            <a:pPr lvl="1"/>
            <a:r>
              <a:rPr lang="en-US" altLang="zh-CN"/>
              <a:t>    </a:t>
            </a:r>
            <a:r>
              <a:rPr lang="zh-CN" altLang="en-US"/>
              <a:t>清华大学</a:t>
            </a:r>
            <a:r>
              <a:rPr lang="en-US" altLang="zh-CN"/>
              <a:t>-</a:t>
            </a:r>
            <a:r>
              <a:rPr lang="zh-CN" altLang="en-US"/>
              <a:t>数学与应用数学</a:t>
            </a:r>
            <a:r>
              <a:rPr lang="en-US" altLang="zh-CN"/>
              <a:t>-</a:t>
            </a:r>
            <a:r>
              <a:rPr lang="zh-CN" altLang="en-US"/>
              <a:t>博士</a:t>
            </a:r>
            <a:endParaRPr lang="zh-CN" altLang="en-US"/>
          </a:p>
          <a:p>
            <a:r>
              <a:rPr lang="zh-CN" altLang="en-US"/>
              <a:t>获奖</a:t>
            </a:r>
            <a:r>
              <a:rPr lang="zh-CN" altLang="en-US"/>
              <a:t>经历</a:t>
            </a:r>
            <a:endParaRPr lang="zh-CN" altLang="en-US"/>
          </a:p>
          <a:p>
            <a:pPr marL="914400" lvl="1" indent="-457200">
              <a:buFont typeface="Wingdings" panose="05000000000000000000" charset="0"/>
              <a:buChar char="l"/>
            </a:pPr>
            <a:r>
              <a:rPr lang="en-US" altLang="zh-CN"/>
              <a:t>   2022</a:t>
            </a:r>
            <a:r>
              <a:rPr lang="zh-CN" altLang="en-US"/>
              <a:t>，</a:t>
            </a:r>
            <a:r>
              <a:rPr lang="en-US" altLang="zh-CN"/>
              <a:t>2023</a:t>
            </a:r>
            <a:r>
              <a:rPr lang="zh-CN" altLang="en-US"/>
              <a:t>，</a:t>
            </a:r>
            <a:r>
              <a:rPr lang="en-US" altLang="zh-CN"/>
              <a:t>2024</a:t>
            </a:r>
            <a:r>
              <a:rPr lang="zh-CN" altLang="en-US"/>
              <a:t>年入选阿里巴巴数学竞赛</a:t>
            </a:r>
            <a:r>
              <a:rPr lang="zh-CN" altLang="en-US"/>
              <a:t>决赛</a:t>
            </a:r>
            <a:endParaRPr lang="zh-CN" altLang="en-US"/>
          </a:p>
          <a:p>
            <a:pPr marL="914400" lvl="1" indent="-457200">
              <a:buFont typeface="Wingdings" panose="05000000000000000000" charset="0"/>
              <a:buChar char="l"/>
            </a:pPr>
            <a:r>
              <a:rPr lang="zh-CN" altLang="en-US"/>
              <a:t> </a:t>
            </a:r>
            <a:r>
              <a:rPr lang="en-US" altLang="zh-CN"/>
              <a:t>  2022</a:t>
            </a:r>
            <a:r>
              <a:rPr lang="zh-CN" altLang="en-US"/>
              <a:t>年获阿里巴巴数学竞赛决赛</a:t>
            </a:r>
            <a:r>
              <a:rPr lang="zh-CN" altLang="en-US"/>
              <a:t>优秀奖</a:t>
            </a:r>
            <a:endParaRPr lang="zh-CN" altLang="en-US"/>
          </a:p>
          <a:p>
            <a:r>
              <a:rPr lang="zh-CN" altLang="en-US"/>
              <a:t>爱好</a:t>
            </a:r>
            <a:endParaRPr lang="zh-CN" altLang="en-US"/>
          </a:p>
          <a:p>
            <a:pPr lvl="1"/>
            <a:r>
              <a:rPr lang="zh-CN" altLang="en-US"/>
              <a:t>散步，看电影，</a:t>
            </a:r>
            <a:r>
              <a:rPr lang="zh-CN" altLang="en-US"/>
              <a:t>围棋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实习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三大</a:t>
            </a:r>
            <a:r>
              <a:rPr lang="zh-CN" altLang="en-US"/>
              <a:t>特性</a:t>
            </a:r>
            <a:endParaRPr lang="zh-CN" altLang="en-US"/>
          </a:p>
          <a:p>
            <a:pPr lvl="1">
              <a:spcAft>
                <a:spcPts val="600"/>
              </a:spcAft>
            </a:pPr>
            <a:r>
              <a:rPr lang="zh-CN" altLang="en-US" sz="2425" dirty="0">
                <a:sym typeface="+mn-ea"/>
              </a:rPr>
              <a:t>封装：封装是指将数据和操作数据的函数捆绑在一起，形成一个对象。</a:t>
            </a:r>
            <a:endParaRPr lang="zh-CN" altLang="en-US" sz="2425" dirty="0">
              <a:sym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sz="2425" dirty="0">
                <a:sym typeface="+mn-ea"/>
              </a:rPr>
              <a:t>继承：继承允许一个类（称为子类或派生类）继承另一个类（称为基类或父类）的属性和方法。</a:t>
            </a:r>
            <a:endParaRPr lang="zh-CN" altLang="en-US" sz="2425" dirty="0">
              <a:sym typeface="+mn-ea"/>
            </a:endParaRPr>
          </a:p>
          <a:p>
            <a:pPr lvl="1">
              <a:spcAft>
                <a:spcPts val="600"/>
              </a:spcAft>
            </a:pPr>
            <a:r>
              <a:rPr lang="zh-CN" altLang="en-US" sz="2425" dirty="0">
                <a:sym typeface="+mn-ea"/>
              </a:rPr>
              <a:t>多态性：多态性是指同一个接口可以被不同的对象以不同的方式实现。</a:t>
            </a:r>
            <a:endParaRPr lang="zh-CN" altLang="en-US" sz="2425" dirty="0">
              <a:sym typeface="+mn-ea"/>
            </a:endParaRPr>
          </a:p>
          <a:p>
            <a:pPr lvl="0">
              <a:spcAft>
                <a:spcPts val="600"/>
              </a:spcAft>
            </a:pPr>
            <a:r>
              <a:rPr lang="en-US" altLang="zh-CN">
                <a:sym typeface="+mn-ea"/>
              </a:rPr>
              <a:t>Modern C++</a:t>
            </a:r>
            <a:endParaRPr lang="en-US" altLang="zh-CN"/>
          </a:p>
          <a:p>
            <a:pPr lvl="1"/>
            <a:r>
              <a:rPr lang="en-US" altLang="zh-CN" sz="2430">
                <a:sym typeface="+mn-ea"/>
              </a:rPr>
              <a:t>自动类型推导（auto 关键字</a:t>
            </a:r>
            <a:r>
              <a:rPr lang="zh-CN" altLang="en-US" sz="2430">
                <a:sym typeface="+mn-ea"/>
              </a:rPr>
              <a:t>）；</a:t>
            </a:r>
            <a:r>
              <a:rPr lang="en-US" altLang="zh-CN" sz="2430">
                <a:sym typeface="+mn-ea"/>
              </a:rPr>
              <a:t>资源管理</a:t>
            </a:r>
            <a:r>
              <a:rPr lang="zh-CN" altLang="en-US" sz="2430">
                <a:sym typeface="+mn-ea"/>
              </a:rPr>
              <a:t>；</a:t>
            </a:r>
            <a:r>
              <a:rPr lang="en-US" altLang="zh-CN" sz="2430">
                <a:sym typeface="+mn-ea"/>
              </a:rPr>
              <a:t>Lambda 表达式</a:t>
            </a:r>
            <a:r>
              <a:rPr lang="zh-CN" altLang="en-US" sz="2430">
                <a:sym typeface="+mn-ea"/>
              </a:rPr>
              <a:t>；</a:t>
            </a:r>
            <a:r>
              <a:rPr lang="en-US" altLang="zh-CN" sz="2430">
                <a:sym typeface="+mn-ea"/>
              </a:rPr>
              <a:t>初始化语句</a:t>
            </a:r>
            <a:r>
              <a:rPr lang="zh-CN" altLang="en-US" sz="2430">
                <a:sym typeface="+mn-ea"/>
              </a:rPr>
              <a:t>；</a:t>
            </a:r>
            <a:r>
              <a:rPr lang="en-US" altLang="zh-CN" sz="2430">
                <a:sym typeface="+mn-ea"/>
              </a:rPr>
              <a:t>tuples</a:t>
            </a:r>
            <a:r>
              <a:rPr lang="zh-CN" altLang="en-US" sz="2430">
                <a:sym typeface="+mn-ea"/>
              </a:rPr>
              <a:t>；</a:t>
            </a:r>
            <a:r>
              <a:rPr lang="en-US" altLang="zh-CN" sz="2430">
                <a:sym typeface="+mn-ea"/>
              </a:rPr>
              <a:t>类模板参数推导</a:t>
            </a:r>
            <a:r>
              <a:rPr lang="zh-CN" altLang="en-US" sz="2430">
                <a:sym typeface="+mn-ea"/>
              </a:rPr>
              <a:t>等</a:t>
            </a:r>
            <a:endParaRPr lang="zh-CN" altLang="en-US" sz="2430"/>
          </a:p>
          <a:p>
            <a:pPr lvl="1">
              <a:spcAft>
                <a:spcPts val="600"/>
              </a:spcAft>
            </a:pPr>
            <a:endParaRPr lang="zh-CN" altLang="en-US" sz="24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Astar 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2010" y="1249045"/>
            <a:ext cx="4868545" cy="2535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20" y="4105910"/>
            <a:ext cx="3721100" cy="190055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5090" y="1358265"/>
            <a:ext cx="3978275" cy="4565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Astar 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79740" y="1556385"/>
            <a:ext cx="238188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将起点设为当前节点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8089900" y="3432810"/>
            <a:ext cx="2355850" cy="3924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搜索当前节点的有效邻居</a:t>
            </a:r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089900" y="3971925"/>
                <a:ext cx="2356485" cy="3848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计算所有邻居的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00" y="3971925"/>
                <a:ext cx="2356485" cy="384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089900" y="4485640"/>
            <a:ext cx="2355850" cy="3752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将所有邻居加入到优先队列</a:t>
            </a:r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216900" y="5933440"/>
                <a:ext cx="2101850" cy="56832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将优先队列中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最小的点设为当前节点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900" y="5933440"/>
                <a:ext cx="2101850" cy="568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8089900" y="2885440"/>
            <a:ext cx="2357120" cy="400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将当前节点加入到关闭列表</a:t>
            </a:r>
            <a:endParaRPr lang="zh-CN" altLang="en-US" sz="1400"/>
          </a:p>
        </p:txBody>
      </p:sp>
      <p:sp>
        <p:nvSpPr>
          <p:cNvPr id="11" name="菱形 10"/>
          <p:cNvSpPr/>
          <p:nvPr/>
        </p:nvSpPr>
        <p:spPr>
          <a:xfrm>
            <a:off x="8075930" y="4996815"/>
            <a:ext cx="2381885" cy="79629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优先队列是否为空</a:t>
            </a:r>
            <a:endParaRPr lang="zh-CN" altLang="en-US" sz="1400">
              <a:sym typeface="+mn-ea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8067675" y="2047240"/>
            <a:ext cx="2409190" cy="713105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当前节点是否为终点</a:t>
            </a:r>
            <a:endParaRPr lang="zh-CN" altLang="en-US" sz="1400">
              <a:sym typeface="+mn-ea"/>
            </a:endParaRPr>
          </a:p>
        </p:txBody>
      </p:sp>
      <p:cxnSp>
        <p:nvCxnSpPr>
          <p:cNvPr id="19" name="直接箭头连接符 18"/>
          <p:cNvCxnSpPr>
            <a:stCxn id="4" idx="2"/>
            <a:endCxn id="12" idx="0"/>
          </p:cNvCxnSpPr>
          <p:nvPr/>
        </p:nvCxnSpPr>
        <p:spPr>
          <a:xfrm>
            <a:off x="9271000" y="1928495"/>
            <a:ext cx="1905" cy="11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2"/>
            <a:endCxn id="10" idx="0"/>
          </p:cNvCxnSpPr>
          <p:nvPr/>
        </p:nvCxnSpPr>
        <p:spPr>
          <a:xfrm flipH="1">
            <a:off x="9268460" y="2760345"/>
            <a:ext cx="3810" cy="12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883650" y="1129030"/>
            <a:ext cx="780415" cy="3054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ym typeface="+mn-ea"/>
              </a:rPr>
              <a:t>开始</a:t>
            </a:r>
            <a:endParaRPr lang="zh-CN" altLang="en-US" sz="1400">
              <a:sym typeface="+mn-ea"/>
            </a:endParaRPr>
          </a:p>
        </p:txBody>
      </p:sp>
      <p:cxnSp>
        <p:nvCxnSpPr>
          <p:cNvPr id="36" name="直接箭头连接符 35"/>
          <p:cNvCxnSpPr>
            <a:stCxn id="35" idx="2"/>
            <a:endCxn id="4" idx="0"/>
          </p:cNvCxnSpPr>
          <p:nvPr/>
        </p:nvCxnSpPr>
        <p:spPr>
          <a:xfrm flipH="1">
            <a:off x="9271000" y="1434465"/>
            <a:ext cx="3175" cy="12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2"/>
            <a:endCxn id="6" idx="0"/>
          </p:cNvCxnSpPr>
          <p:nvPr/>
        </p:nvCxnSpPr>
        <p:spPr>
          <a:xfrm flipH="1">
            <a:off x="9267825" y="3284855"/>
            <a:ext cx="635" cy="1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2"/>
            <a:endCxn id="7" idx="0"/>
          </p:cNvCxnSpPr>
          <p:nvPr/>
        </p:nvCxnSpPr>
        <p:spPr>
          <a:xfrm>
            <a:off x="9267825" y="3825240"/>
            <a:ext cx="0" cy="14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" idx="2"/>
            <a:endCxn id="8" idx="0"/>
          </p:cNvCxnSpPr>
          <p:nvPr/>
        </p:nvCxnSpPr>
        <p:spPr>
          <a:xfrm>
            <a:off x="9267825" y="4356100"/>
            <a:ext cx="0" cy="128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1" idx="2"/>
            <a:endCxn id="9" idx="0"/>
          </p:cNvCxnSpPr>
          <p:nvPr/>
        </p:nvCxnSpPr>
        <p:spPr>
          <a:xfrm>
            <a:off x="9267190" y="5792470"/>
            <a:ext cx="0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0673080" y="6189345"/>
            <a:ext cx="746125" cy="3124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ym typeface="+mn-ea"/>
              </a:rPr>
              <a:t>结束</a:t>
            </a:r>
            <a:endParaRPr lang="zh-CN" altLang="en-US" sz="1400">
              <a:sym typeface="+mn-ea"/>
            </a:endParaRPr>
          </a:p>
        </p:txBody>
      </p:sp>
      <p:cxnSp>
        <p:nvCxnSpPr>
          <p:cNvPr id="47" name="肘形连接符 46"/>
          <p:cNvCxnSpPr>
            <a:endCxn id="46" idx="0"/>
          </p:cNvCxnSpPr>
          <p:nvPr/>
        </p:nvCxnSpPr>
        <p:spPr>
          <a:xfrm rot="5400000" flipV="1">
            <a:off x="9909493" y="5052378"/>
            <a:ext cx="227393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46" idx="0"/>
          </p:cNvCxnSpPr>
          <p:nvPr/>
        </p:nvCxnSpPr>
        <p:spPr>
          <a:xfrm>
            <a:off x="10457815" y="5394960"/>
            <a:ext cx="588645" cy="7943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8" idx="2"/>
            <a:endCxn id="11" idx="0"/>
          </p:cNvCxnSpPr>
          <p:nvPr/>
        </p:nvCxnSpPr>
        <p:spPr>
          <a:xfrm>
            <a:off x="9261475" y="4840605"/>
            <a:ext cx="6350" cy="156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0800000">
            <a:off x="8067675" y="2404110"/>
            <a:ext cx="149225" cy="3813175"/>
          </a:xfrm>
          <a:prstGeom prst="bentConnector3">
            <a:avLst>
              <a:gd name="adj1" fmla="val 242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422890" y="2080260"/>
            <a:ext cx="250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Y</a:t>
            </a:r>
            <a:endParaRPr lang="en-US" altLang="zh-CN" sz="1600"/>
          </a:p>
        </p:txBody>
      </p:sp>
      <p:sp>
        <p:nvSpPr>
          <p:cNvPr id="52" name="文本框 51"/>
          <p:cNvSpPr txBox="1"/>
          <p:nvPr/>
        </p:nvSpPr>
        <p:spPr>
          <a:xfrm>
            <a:off x="9260840" y="2641600"/>
            <a:ext cx="27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</a:t>
            </a:r>
            <a:endParaRPr lang="en-US" altLang="zh-CN" sz="1600"/>
          </a:p>
        </p:txBody>
      </p:sp>
      <p:sp>
        <p:nvSpPr>
          <p:cNvPr id="53" name="文本框 52"/>
          <p:cNvSpPr txBox="1"/>
          <p:nvPr/>
        </p:nvSpPr>
        <p:spPr>
          <a:xfrm>
            <a:off x="10318115" y="5126355"/>
            <a:ext cx="250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Y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9257665" y="5683885"/>
            <a:ext cx="27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</a:t>
            </a:r>
            <a:endParaRPr lang="en-US" altLang="zh-CN" sz="1600"/>
          </a:p>
        </p:txBody>
      </p:sp>
      <p:cxnSp>
        <p:nvCxnSpPr>
          <p:cNvPr id="55" name="肘形连接符 54"/>
          <p:cNvCxnSpPr>
            <a:stCxn id="12" idx="3"/>
          </p:cNvCxnSpPr>
          <p:nvPr/>
        </p:nvCxnSpPr>
        <p:spPr>
          <a:xfrm>
            <a:off x="10476865" y="2404110"/>
            <a:ext cx="569595" cy="1111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内容占位符 5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0030" y="1557020"/>
            <a:ext cx="4509770" cy="214376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715" y="3917315"/>
            <a:ext cx="3034030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1" y="122239"/>
            <a:ext cx="10959008" cy="930498"/>
          </a:xfrm>
        </p:spPr>
        <p:txBody>
          <a:bodyPr/>
          <a:p>
            <a:r>
              <a:rPr lang="en-US" altLang="zh-CN"/>
              <a:t>EDA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看书</a:t>
            </a:r>
            <a:endParaRPr lang="zh-CN" altLang="en-US"/>
          </a:p>
          <a:p>
            <a:pPr lvl="1"/>
            <a:r>
              <a:rPr lang="zh-CN" altLang="en-US"/>
              <a:t>《</a:t>
            </a:r>
            <a:r>
              <a:rPr lang="zh-CN" altLang="en-US" dirty="0">
                <a:sym typeface="+mn-ea"/>
              </a:rPr>
              <a:t>数字集成电路物理设计</a:t>
            </a:r>
            <a:r>
              <a:rPr lang="zh-CN" altLang="en-US"/>
              <a:t>》</a:t>
            </a:r>
            <a:endParaRPr lang="zh-CN" altLang="en-US"/>
          </a:p>
          <a:p>
            <a:pPr lvl="1"/>
            <a:r>
              <a:rPr lang="zh-CN" altLang="en-US"/>
              <a:t>《</a:t>
            </a:r>
            <a:r>
              <a:rPr lang="en-US" altLang="zh-CN" dirty="0">
                <a:sym typeface="+mn-ea"/>
              </a:rPr>
              <a:t>VLSI</a:t>
            </a:r>
            <a:r>
              <a:rPr lang="zh-CN" altLang="en-US" dirty="0">
                <a:sym typeface="+mn-ea"/>
              </a:rPr>
              <a:t>物理设计：从图分割到时序收敛</a:t>
            </a:r>
            <a:r>
              <a:rPr lang="zh-CN" altLang="en-US"/>
              <a:t>》</a:t>
            </a:r>
            <a:endParaRPr lang="zh-CN" altLang="en-US"/>
          </a:p>
          <a:p>
            <a:pPr lvl="1"/>
            <a:r>
              <a:rPr lang="zh-CN" altLang="en-US"/>
              <a:t>《</a:t>
            </a:r>
            <a:r>
              <a:rPr lang="zh-CN" altLang="en-US" dirty="0">
                <a:sym typeface="+mn-ea"/>
              </a:rPr>
              <a:t>集成电路静态时序分析与建模</a:t>
            </a:r>
            <a:r>
              <a:rPr lang="zh-CN" altLang="en-US"/>
              <a:t>》</a:t>
            </a:r>
            <a:endParaRPr lang="zh-CN" altLang="en-US"/>
          </a:p>
          <a:p>
            <a:r>
              <a:rPr lang="en-US" altLang="zh-CN"/>
              <a:t>iFlow</a:t>
            </a:r>
            <a:r>
              <a:rPr lang="zh-CN" altLang="en-US"/>
              <a:t>，</a:t>
            </a:r>
            <a:r>
              <a:rPr lang="en-US" altLang="zh-CN"/>
              <a:t>iEDA</a:t>
            </a:r>
            <a:r>
              <a:rPr lang="zh-CN" altLang="en-US"/>
              <a:t>流程实践</a:t>
            </a:r>
            <a:endParaRPr lang="zh-CN" altLang="en-US"/>
          </a:p>
          <a:p>
            <a:pPr lvl="1"/>
            <a:r>
              <a:rPr lang="zh-CN" altLang="en-US"/>
              <a:t>不同设计文件和不同工艺下的</a:t>
            </a:r>
            <a:r>
              <a:rPr lang="en-US" altLang="zh-CN"/>
              <a:t>iFlow</a:t>
            </a:r>
            <a:endParaRPr lang="en-US" altLang="zh-CN"/>
          </a:p>
          <a:p>
            <a:pPr lvl="1"/>
            <a:r>
              <a:rPr lang="en-US" altLang="zh-CN"/>
              <a:t>sky130</a:t>
            </a:r>
            <a:r>
              <a:rPr lang="zh-CN" altLang="en-US"/>
              <a:t>下的</a:t>
            </a:r>
            <a:r>
              <a:rPr lang="en-US" altLang="zh-CN"/>
              <a:t>iEDA</a:t>
            </a:r>
            <a:endParaRPr lang="en-US" altLang="zh-CN"/>
          </a:p>
          <a:p>
            <a:pPr lvl="0">
              <a:buFont typeface="Wingdings" panose="05000000000000000000" charset="0"/>
              <a:buChar char="l"/>
            </a:pPr>
            <a:r>
              <a:rPr lang="en-US" altLang="zh-CN"/>
              <a:t>iEDA</a:t>
            </a:r>
            <a:r>
              <a:rPr lang="zh-CN" altLang="en-US"/>
              <a:t>源码阅读</a:t>
            </a:r>
            <a:endParaRPr lang="en-US" altLang="zh-CN"/>
          </a:p>
          <a:p>
            <a:pPr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EDA</a:t>
            </a:r>
            <a:r>
              <a:rPr lang="zh-CN" altLang="en-US">
                <a:sym typeface="+mn-ea"/>
              </a:rPr>
              <a:t>流程与算法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逻辑</a:t>
            </a:r>
            <a:r>
              <a:rPr lang="zh-CN" altLang="en-US">
                <a:sym typeface="+mn-ea"/>
              </a:rPr>
              <a:t>综合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3055" y="1159510"/>
            <a:ext cx="8692515" cy="4917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EDA</a:t>
            </a:r>
            <a:r>
              <a:rPr lang="zh-CN" altLang="en-US">
                <a:sym typeface="+mn-ea"/>
              </a:rPr>
              <a:t>流程与算法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布局</a:t>
            </a:r>
            <a:endParaRPr lang="zh-CN" altLang="en-US">
              <a:sym typeface="+mn-ea"/>
            </a:endParaRPr>
          </a:p>
        </p:txBody>
      </p:sp>
      <p:sp>
        <p:nvSpPr>
          <p:cNvPr id="10" name="内容占位符 9"/>
          <p:cNvSpPr/>
          <p:nvPr>
            <p:ph idx="1"/>
          </p:nvPr>
        </p:nvSpPr>
        <p:spPr/>
        <p:txBody>
          <a:bodyPr/>
          <a:p>
            <a:r>
              <a:rPr lang="zh-CN" altLang="en-US"/>
              <a:t>布局问题介绍</a:t>
            </a:r>
            <a:endParaRPr lang="zh-CN" altLang="en-US"/>
          </a:p>
          <a:p>
            <a:pPr lvl="2"/>
            <a:r>
              <a:rPr lang="zh-CN" altLang="en-US"/>
              <a:t>给定有连接线关系 (线网) 的单元集合以及布局区域，布局对单元进行放置。一般布局目标是最小化线网总线长/时序/功耗，要求单元满足合法性（在布局区域内、对齐Row/Site、单元相互不重叠等) 的规定</a:t>
            </a:r>
            <a:endParaRPr lang="zh-CN" altLang="en-US"/>
          </a:p>
          <a:p>
            <a:pPr lvl="0"/>
            <a:r>
              <a:rPr lang="zh-CN" altLang="en-US"/>
              <a:t>问题与</a:t>
            </a:r>
            <a:r>
              <a:rPr lang="zh-CN" altLang="en-US"/>
              <a:t>算法</a:t>
            </a:r>
            <a:endParaRPr lang="zh-CN" altLang="en-US"/>
          </a:p>
          <a:p>
            <a:pPr lvl="2"/>
            <a:r>
              <a:rPr lang="zh-CN" altLang="en-US"/>
              <a:t>全局布局：罚方法；拉格朗日方法；梯度法</a:t>
            </a:r>
            <a:endParaRPr lang="zh-CN" altLang="en-US"/>
          </a:p>
          <a:p>
            <a:pPr lvl="2"/>
            <a:r>
              <a:rPr lang="zh-CN" altLang="en-US"/>
              <a:t>合法化与详细布局：划分子单元；两阶段法；</a:t>
            </a:r>
            <a:r>
              <a:rPr lang="en-US" altLang="zh-CN"/>
              <a:t>Tetris,Abacus</a:t>
            </a:r>
            <a:r>
              <a:rPr lang="zh-CN" altLang="en-US"/>
              <a:t>等</a:t>
            </a:r>
            <a:endParaRPr lang="zh-CN" altLang="en-US"/>
          </a:p>
          <a:p>
            <a:pPr lvl="2"/>
            <a:r>
              <a:rPr lang="zh-CN" altLang="en-US"/>
              <a:t>可布线性布局：单元膨胀；建立可微模型梯度</a:t>
            </a:r>
            <a:r>
              <a:rPr lang="zh-CN" altLang="en-US"/>
              <a:t>优化</a:t>
            </a:r>
            <a:endParaRPr lang="zh-CN" altLang="en-US"/>
          </a:p>
          <a:p>
            <a:pPr lvl="2"/>
            <a:r>
              <a:rPr lang="zh-CN" altLang="en-US"/>
              <a:t>时序驱动布局：基于线网的方法；基于路径的方法；可微的方法</a:t>
            </a:r>
            <a:endParaRPr lang="zh-CN" altLang="en-US"/>
          </a:p>
          <a:p>
            <a:pPr lvl="2"/>
            <a:r>
              <a:rPr lang="en-US" altLang="zh-CN"/>
              <a:t>Region</a:t>
            </a:r>
            <a:r>
              <a:rPr lang="zh-CN" altLang="en-US"/>
              <a:t>约束布局：</a:t>
            </a:r>
            <a:r>
              <a:rPr lang="en-US" altLang="zh-CN"/>
              <a:t>NTUplace4dr</a:t>
            </a:r>
            <a:r>
              <a:rPr lang="zh-CN" altLang="en-US"/>
              <a:t>；</a:t>
            </a:r>
            <a:r>
              <a:rPr lang="en-US" altLang="zh-CN"/>
              <a:t>Eh?Placer</a:t>
            </a:r>
            <a:r>
              <a:rPr lang="zh-CN" altLang="en-US"/>
              <a:t>；</a:t>
            </a:r>
            <a:r>
              <a:rPr lang="en-US" altLang="zh-CN"/>
              <a:t>DREAMPlace</a:t>
            </a:r>
            <a:r>
              <a:rPr lang="zh-CN" altLang="en-US"/>
              <a:t>；</a:t>
            </a:r>
            <a:endParaRPr lang="en-US" altLang="zh-CN"/>
          </a:p>
          <a:p>
            <a:pPr lvl="2"/>
            <a:r>
              <a:rPr lang="en-US" altLang="zh-CN"/>
              <a:t>2.5D/3D</a:t>
            </a:r>
            <a:r>
              <a:rPr lang="zh-CN" altLang="en-US"/>
              <a:t>布局：双层规划；网表划分；</a:t>
            </a:r>
            <a:r>
              <a:rPr lang="en-US" altLang="zh-CN"/>
              <a:t>MIV</a:t>
            </a:r>
            <a:r>
              <a:rPr lang="zh-CN" altLang="en-US"/>
              <a:t>合法</a:t>
            </a:r>
            <a:r>
              <a:rPr lang="zh-CN" altLang="en-US"/>
              <a:t>化；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db95a24-2b95-4bf6-8262-ec269aa88444"/>
  <p:tag name="COMMONDATA" val="eyJoZGlkIjoiYjI0Nzc5NzhkMmUyZTJiYWUyYWFkZDJmYzFiNGI2YWEifQ=="/>
</p:tagLst>
</file>

<file path=ppt/theme/theme1.xml><?xml version="1.0" encoding="utf-8"?>
<a:theme xmlns:a="http://schemas.openxmlformats.org/drawingml/2006/main" name="Networ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宽屏</PresentationFormat>
  <Paragraphs>177</Paragraphs>
  <Slides>17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Times New Roman</vt:lpstr>
      <vt:lpstr>Arial Black</vt:lpstr>
      <vt:lpstr>Wingdings</vt:lpstr>
      <vt:lpstr>Cambria Math</vt:lpstr>
      <vt:lpstr>MS Mincho</vt:lpstr>
      <vt:lpstr>Segoe Print</vt:lpstr>
      <vt:lpstr>华康俪金黑W8(P)</vt:lpstr>
      <vt:lpstr>黑体</vt:lpstr>
      <vt:lpstr>Arial Unicode MS</vt:lpstr>
      <vt:lpstr>等线</vt:lpstr>
      <vt:lpstr>等线 Light</vt:lpstr>
      <vt:lpstr>Network</vt:lpstr>
      <vt:lpstr>自定义设计方案</vt:lpstr>
      <vt:lpstr>iEDA水滴计划答辩                     ——2024-08期             </vt:lpstr>
      <vt:lpstr>PowerPoint 演示文稿</vt:lpstr>
      <vt:lpstr>个人简介</vt:lpstr>
      <vt:lpstr>C++实习总结</vt:lpstr>
      <vt:lpstr>Astar 算法</vt:lpstr>
      <vt:lpstr>Astar 算法</vt:lpstr>
      <vt:lpstr>EDA知识</vt:lpstr>
      <vt:lpstr>EDA流程与算法-逻辑综合</vt:lpstr>
      <vt:lpstr>EDA流程与算法-布局</vt:lpstr>
      <vt:lpstr>EDA流程与算法-时钟树</vt:lpstr>
      <vt:lpstr>EDA流程与算法-布线</vt:lpstr>
      <vt:lpstr>EDA流程与算法-时序分析</vt:lpstr>
      <vt:lpstr>EDA流程与分析-时序优化</vt:lpstr>
      <vt:lpstr>iFlow流程</vt:lpstr>
      <vt:lpstr>iFlow流程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Samuel</dc:creator>
  <cp:lastModifiedBy>lzh</cp:lastModifiedBy>
  <cp:revision>2771</cp:revision>
  <dcterms:created xsi:type="dcterms:W3CDTF">2018-08-11T07:24:00Z</dcterms:created>
  <dcterms:modified xsi:type="dcterms:W3CDTF">2024-08-17T03:58:46Z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31BB6DA3ED414C6BA5EC78DEE94590E6</vt:lpwstr>
  </property>
  <property fmtid="{D5CDD505-2E9C-101B-9397-08002B2CF9AE}" pid="3" name="KSOProductBuildVer">
    <vt:lpwstr>2052-11.1.0.12165</vt:lpwstr>
  </property>
</Properties>
</file>