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319" r:id="rId42"/>
    <p:sldId id="298" r:id="rId43"/>
    <p:sldId id="299" r:id="rId44"/>
    <p:sldId id="300" r:id="rId45"/>
    <p:sldId id="301" r:id="rId46"/>
    <p:sldId id="305" r:id="rId47"/>
    <p:sldId id="320" r:id="rId48"/>
    <p:sldId id="302" r:id="rId49"/>
    <p:sldId id="303" r:id="rId50"/>
    <p:sldId id="304" r:id="rId51"/>
    <p:sldId id="306" r:id="rId52"/>
    <p:sldId id="307" r:id="rId53"/>
    <p:sldId id="308" r:id="rId54"/>
    <p:sldId id="312" r:id="rId55"/>
    <p:sldId id="309" r:id="rId56"/>
    <p:sldId id="310" r:id="rId57"/>
    <p:sldId id="311" r:id="rId58"/>
    <p:sldId id="313" r:id="rId59"/>
    <p:sldId id="314" r:id="rId60"/>
    <p:sldId id="315" r:id="rId61"/>
    <p:sldId id="316" r:id="rId62"/>
    <p:sldId id="317" r:id="rId63"/>
    <p:sldId id="318" r:id="rId64"/>
    <p:sldId id="294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5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366BE-9256-FC16-891F-3A3716E10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65" y="1582731"/>
            <a:ext cx="7766936" cy="1646302"/>
          </a:xfrm>
        </p:spPr>
        <p:txBody>
          <a:bodyPr/>
          <a:lstStyle/>
          <a:p>
            <a:r>
              <a:rPr lang="zh-CN" altLang="en-US" sz="6600" dirty="0"/>
              <a:t>软件设计过程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27D7D-D127-0CBD-DEC3-AAFE0B285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陶思敏</a:t>
            </a:r>
            <a:endParaRPr lang="en-US" altLang="zh-CN" sz="2800" dirty="0"/>
          </a:p>
          <a:p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 dirty="0"/>
              <a:t>7</a:t>
            </a:r>
            <a:r>
              <a:rPr lang="zh-CN" altLang="en-US" sz="2800" dirty="0"/>
              <a:t>月</a:t>
            </a:r>
            <a:r>
              <a:rPr lang="en-US" altLang="zh-CN" sz="2800" dirty="0"/>
              <a:t>31</a:t>
            </a:r>
            <a:r>
              <a:rPr lang="zh-CN" altLang="en-US" sz="28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52991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44F61-C49A-6E11-8DF8-C8C17975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软件构建</a:t>
            </a:r>
            <a:r>
              <a:rPr lang="en-US" altLang="zh-CN" dirty="0"/>
              <a:t>—— target</a:t>
            </a:r>
            <a:r>
              <a:rPr lang="zh-CN" altLang="en-US" dirty="0"/>
              <a:t>（尽量使用）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C6A57-0516-9D8B-A1AA-6B4E1E6EC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5713"/>
            <a:ext cx="8596668" cy="3880773"/>
          </a:xfrm>
        </p:spPr>
        <p:txBody>
          <a:bodyPr/>
          <a:lstStyle/>
          <a:p>
            <a:r>
              <a:rPr lang="zh-CN" altLang="en-US" dirty="0"/>
              <a:t>设置包含头文件，如果使用</a:t>
            </a:r>
            <a:r>
              <a:rPr lang="en-US" altLang="zh-CN" dirty="0"/>
              <a:t>PUBLIC</a:t>
            </a:r>
            <a:r>
              <a:rPr lang="zh-CN" altLang="en-US" dirty="0"/>
              <a:t>则该</a:t>
            </a:r>
            <a:r>
              <a:rPr lang="en-US" altLang="zh-CN" dirty="0"/>
              <a:t>target</a:t>
            </a:r>
            <a:r>
              <a:rPr lang="zh-CN" altLang="en-US" dirty="0"/>
              <a:t>和依赖它的</a:t>
            </a:r>
            <a:r>
              <a:rPr lang="en-US" altLang="zh-CN" dirty="0"/>
              <a:t>target</a:t>
            </a:r>
            <a:r>
              <a:rPr lang="zh-CN" altLang="en-US" dirty="0"/>
              <a:t>都会包含</a:t>
            </a:r>
            <a:r>
              <a:rPr lang="en-US" altLang="zh-CN" dirty="0"/>
              <a:t>include</a:t>
            </a:r>
            <a:r>
              <a:rPr lang="zh-CN" altLang="en-US" dirty="0"/>
              <a:t>，如果设置为</a:t>
            </a:r>
            <a:r>
              <a:rPr lang="en-US" altLang="zh-CN" dirty="0"/>
              <a:t>PRIVATE</a:t>
            </a:r>
            <a:r>
              <a:rPr lang="zh-CN" altLang="en-US" dirty="0"/>
              <a:t>则只有自己使用，如果设置为</a:t>
            </a:r>
            <a:r>
              <a:rPr lang="en-US" altLang="zh-CN" dirty="0"/>
              <a:t>INTERFACE</a:t>
            </a:r>
            <a:r>
              <a:rPr lang="zh-CN" altLang="en-US" dirty="0"/>
              <a:t>则依赖它的</a:t>
            </a:r>
            <a:r>
              <a:rPr lang="en-US" altLang="zh-CN" dirty="0"/>
              <a:t>target</a:t>
            </a:r>
            <a:r>
              <a:rPr lang="zh-CN" altLang="en-US" dirty="0"/>
              <a:t>会包含。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678DD"/>
                </a:solidFill>
                <a:latin typeface="Fira Code" panose="020F0502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678DD"/>
                </a:solidFill>
                <a:latin typeface="Fira Code" panose="020F0502020204030204" pitchFamily="49" charset="0"/>
              </a:rPr>
              <a:t>	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target_include_directories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(one PUBLIC include)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target_link_libraries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(another PUBLIC one)</a:t>
            </a:r>
          </a:p>
          <a:p>
            <a:pPr marL="0" indent="0">
              <a:buNone/>
            </a:pPr>
            <a:endParaRPr lang="en-US" altLang="zh-CN" dirty="0">
              <a:solidFill>
                <a:srgbClr val="C678DD"/>
              </a:solidFill>
              <a:latin typeface="Fira Code" panose="020F0502020204030204" pitchFamily="49" charset="0"/>
            </a:endParaRPr>
          </a:p>
          <a:p>
            <a:pPr marL="0" indent="0">
              <a:buNone/>
            </a:pPr>
            <a:endParaRPr lang="zh-CN" altLang="en-US" dirty="0">
              <a:solidFill>
                <a:srgbClr val="C678DD"/>
              </a:solidFill>
              <a:latin typeface="Fira Code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33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C84C9-3F4F-9FCF-FC42-9A3E8415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一个简单的例子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A4F073-91AD-F707-05B7-4D7D1876B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74" y="1737730"/>
            <a:ext cx="8326056" cy="27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3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DECF7-1ABF-0C8B-E17D-C52EFA73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zh-CN" altLang="en-US" dirty="0"/>
              <a:t>语法</a:t>
            </a:r>
            <a:r>
              <a:rPr lang="en-US" altLang="zh-CN" dirty="0"/>
              <a:t>——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D360-5D53-C61D-E34A-CAC65FCF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75" y="1488613"/>
            <a:ext cx="8596668" cy="3880773"/>
          </a:xfrm>
        </p:spPr>
        <p:txBody>
          <a:bodyPr/>
          <a:lstStyle/>
          <a:p>
            <a:r>
              <a:rPr lang="zh-CN" altLang="en-US" dirty="0"/>
              <a:t>本地变量，变量名大写，使用变量使用</a:t>
            </a:r>
            <a:r>
              <a:rPr lang="en-US" altLang="zh-CN" dirty="0"/>
              <a:t>${MY_VARIABLE}</a:t>
            </a:r>
            <a:r>
              <a:rPr lang="zh-CN" altLang="en-US" dirty="0"/>
              <a:t>，变量需要先定义再使用，如果是父目录的</a:t>
            </a:r>
            <a:r>
              <a:rPr lang="en-US" altLang="zh-CN" dirty="0" err="1"/>
              <a:t>cmake</a:t>
            </a:r>
            <a:r>
              <a:rPr lang="zh-CN" altLang="en-US" dirty="0"/>
              <a:t>中定义了，也可以在子目录中使用。可以省略引号，如果需要空格可以加上引号。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678DD"/>
                </a:solidFill>
                <a:latin typeface="Fira Code" panose="020F0502020204030204" pitchFamily="49" charset="0"/>
              </a:rPr>
              <a:t>	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set(MY_VARIABLE “value for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test")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，定义如下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	set(MY_LIST "one" "two")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	set(MY_LIST “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one;two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")</a:t>
            </a:r>
            <a:endParaRPr lang="zh-CN" alt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5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DECF7-1ABF-0C8B-E17D-C52EFA73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zh-CN" altLang="en-US" dirty="0"/>
              <a:t>语法</a:t>
            </a:r>
            <a:r>
              <a:rPr lang="en-US" altLang="zh-CN" dirty="0"/>
              <a:t>——BOOL</a:t>
            </a:r>
            <a:r>
              <a:rPr lang="zh-CN" altLang="en-US" dirty="0"/>
              <a:t>变量和</a:t>
            </a:r>
            <a:r>
              <a:rPr lang="en-US" altLang="zh-CN" dirty="0"/>
              <a:t>Cache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D360-5D53-C61D-E34A-CAC65FCF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74" y="1488613"/>
            <a:ext cx="9311617" cy="3880773"/>
          </a:xfrm>
        </p:spPr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BOOL</a:t>
            </a:r>
            <a:r>
              <a:rPr lang="zh-CN" altLang="en-US" dirty="0"/>
              <a:t>变量，可以直接用以下方式定义。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678DD"/>
                </a:solidFill>
                <a:latin typeface="Fira Code" panose="020F0502020204030204" pitchFamily="49" charset="0"/>
              </a:rPr>
              <a:t>	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option(MY_OPTION "This is settable from the command line" OFF)</a:t>
            </a:r>
          </a:p>
          <a:p>
            <a:pPr marL="0" indent="0">
              <a:buNone/>
            </a:pPr>
            <a:endParaRPr lang="en-US" altLang="zh-CN" dirty="0">
              <a:solidFill>
                <a:srgbClr val="C678DD"/>
              </a:solidFill>
              <a:latin typeface="Fira Code" panose="020F0502020204030204" pitchFamily="49" charset="0"/>
            </a:endParaRPr>
          </a:p>
          <a:p>
            <a:r>
              <a:rPr lang="en-US" altLang="zh-CN" dirty="0"/>
              <a:t>cache</a:t>
            </a:r>
            <a:r>
              <a:rPr lang="zh-CN" altLang="en-US" dirty="0"/>
              <a:t>变量是可以在</a:t>
            </a:r>
            <a:r>
              <a:rPr lang="en-US" altLang="zh-CN" dirty="0"/>
              <a:t>command line</a:t>
            </a:r>
            <a:r>
              <a:rPr lang="zh-CN" altLang="en-US" dirty="0"/>
              <a:t>上定义，保存在</a:t>
            </a:r>
            <a:r>
              <a:rPr lang="en-US" altLang="zh-CN" dirty="0"/>
              <a:t>CMAKECache.txt</a:t>
            </a:r>
            <a:r>
              <a:rPr lang="zh-CN" altLang="en-US" dirty="0"/>
              <a:t>中，</a:t>
            </a:r>
            <a:r>
              <a:rPr lang="en-US" altLang="zh-CN" dirty="0"/>
              <a:t>cache</a:t>
            </a:r>
            <a:r>
              <a:rPr lang="zh-CN" altLang="en-US" dirty="0"/>
              <a:t>不更新还可以继续使用。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678DD"/>
                </a:solidFill>
                <a:latin typeface="Fira Code" panose="020F0502020204030204" pitchFamily="49" charset="0"/>
              </a:rPr>
              <a:t>	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set(MY_CACHE_VARIABLE "VALUE" CACHE STRING "Description")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678DD"/>
                </a:solidFill>
                <a:latin typeface="Fira Code" panose="020F0502020204030204" pitchFamily="49" charset="0"/>
              </a:rPr>
              <a:t>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09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CA860-3E06-ECBF-B41E-C6793F6C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zh-CN" altLang="en-US" dirty="0"/>
              <a:t>语法</a:t>
            </a:r>
            <a:r>
              <a:rPr lang="en-US" altLang="zh-CN" dirty="0"/>
              <a:t>——</a:t>
            </a:r>
            <a:r>
              <a:rPr lang="zh-CN" altLang="en-US" dirty="0"/>
              <a:t>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6EC8B-8E23-6B3E-674F-18826E7DE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1146"/>
            <a:ext cx="8596668" cy="3880773"/>
          </a:xfrm>
        </p:spPr>
        <p:txBody>
          <a:bodyPr/>
          <a:lstStyle/>
          <a:p>
            <a:r>
              <a:rPr lang="zh-CN" altLang="en-US" dirty="0"/>
              <a:t>环境变量，环境变量是从系统环境获取的变量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set(ENV{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variable_name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 value)</a:t>
            </a:r>
          </a:p>
          <a:p>
            <a:pPr marL="0" indent="0">
              <a:buNone/>
            </a:pPr>
            <a:endParaRPr lang="en-US" altLang="zh-CN" dirty="0">
              <a:solidFill>
                <a:srgbClr val="C678DD"/>
              </a:solidFill>
              <a:latin typeface="Fira Code" panose="020F0502020204030204" pitchFamily="49" charset="0"/>
            </a:endParaRPr>
          </a:p>
          <a:p>
            <a:pPr marL="0" indent="0">
              <a:buNone/>
            </a:pPr>
            <a:r>
              <a:rPr lang="zh-CN" altLang="en-US" dirty="0"/>
              <a:t>如获取环境变量中的</a:t>
            </a:r>
            <a:r>
              <a:rPr lang="en-US" altLang="zh-CN" dirty="0"/>
              <a:t>path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	message($ENV{PATH})</a:t>
            </a:r>
            <a:endParaRPr lang="zh-CN" alt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09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E64CF-5588-D069-DD9A-925D7ABA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zh-CN" altLang="en-US" dirty="0"/>
              <a:t>语法</a:t>
            </a:r>
            <a:r>
              <a:rPr lang="en-US" altLang="zh-CN" dirty="0"/>
              <a:t>——property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A7AFC-F8CE-9A27-A8C3-9E3F9626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3687"/>
            <a:ext cx="8596668" cy="4617676"/>
          </a:xfrm>
        </p:spPr>
        <p:txBody>
          <a:bodyPr/>
          <a:lstStyle/>
          <a:p>
            <a:r>
              <a:rPr lang="en-US" altLang="zh-CN" dirty="0"/>
              <a:t>Property</a:t>
            </a:r>
            <a:r>
              <a:rPr lang="zh-CN" altLang="en-US" dirty="0"/>
              <a:t>可以设置某个</a:t>
            </a:r>
            <a:r>
              <a:rPr lang="en-US" altLang="zh-CN" dirty="0"/>
              <a:t>target</a:t>
            </a:r>
            <a:r>
              <a:rPr lang="zh-CN" altLang="en-US" dirty="0"/>
              <a:t>的属性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(TARGET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TargetName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PROPERTY CXX_STANDARD 11)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set_target_properties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TargetName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PROPERTIES CXX_STANDARD 11)</a:t>
            </a:r>
          </a:p>
          <a:p>
            <a:pPr marL="0" indent="0">
              <a:buNone/>
            </a:pPr>
            <a:endParaRPr lang="en-US" altLang="zh-CN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get_property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ResultVariable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TARGET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TargetName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PROPERTY CXX_STANDARD)</a:t>
            </a:r>
            <a:endParaRPr lang="zh-CN" alt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30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9C241-4A49-8CF4-A33B-4E524FD8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zh-CN" altLang="en-US" dirty="0"/>
              <a:t>语法</a:t>
            </a:r>
            <a:r>
              <a:rPr lang="en-US" altLang="zh-CN" dirty="0"/>
              <a:t>——flow</a:t>
            </a:r>
            <a:r>
              <a:rPr lang="zh-CN" altLang="en-US" dirty="0"/>
              <a:t>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296CD-705E-7372-8BEB-CACD5108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215" y="1527840"/>
            <a:ext cx="8596668" cy="50504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if else</a:t>
            </a:r>
          </a:p>
          <a:p>
            <a:pPr marL="0" indent="0">
              <a:buNone/>
            </a:pPr>
            <a:r>
              <a:rPr lang="zh-CN" altLang="en-US" dirty="0"/>
              <a:t>像</a:t>
            </a:r>
            <a:r>
              <a:rPr lang="en-US" altLang="zh-CN" dirty="0"/>
              <a:t>ON</a:t>
            </a:r>
            <a:r>
              <a:rPr lang="zh-CN" altLang="en-US" dirty="0"/>
              <a:t>、</a:t>
            </a:r>
            <a:r>
              <a:rPr lang="en-US" altLang="zh-CN" dirty="0"/>
              <a:t>YES</a:t>
            </a:r>
            <a:r>
              <a:rPr lang="zh-CN" altLang="en-US" dirty="0"/>
              <a:t>、</a:t>
            </a:r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Y </a:t>
            </a:r>
            <a:r>
              <a:rPr lang="zh-CN" altLang="en-US" dirty="0"/>
              <a:t>或者正数是返回真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OFF</a:t>
            </a:r>
            <a:r>
              <a:rPr lang="zh-CN" altLang="en-US" dirty="0"/>
              <a:t>、</a:t>
            </a:r>
            <a:r>
              <a:rPr lang="en-US" altLang="zh-CN" dirty="0"/>
              <a:t>NO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IGNORE</a:t>
            </a:r>
            <a:r>
              <a:rPr lang="zh-CN" altLang="en-US" dirty="0"/>
              <a:t>、</a:t>
            </a:r>
            <a:r>
              <a:rPr lang="en-US" altLang="zh-CN" dirty="0"/>
              <a:t>NOTFOUND</a:t>
            </a:r>
            <a:r>
              <a:rPr lang="zh-CN" altLang="en-US" dirty="0"/>
              <a:t>、</a:t>
            </a:r>
            <a:r>
              <a:rPr lang="en-US" altLang="zh-CN" dirty="0"/>
              <a:t>””</a:t>
            </a:r>
            <a:r>
              <a:rPr lang="zh-CN" altLang="en-US" dirty="0"/>
              <a:t>是返回假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可做的逻辑运算：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单目运算：</a:t>
            </a:r>
            <a:r>
              <a:rPr lang="en-US" altLang="zh-CN" dirty="0"/>
              <a:t>NOT</a:t>
            </a:r>
            <a:r>
              <a:rPr lang="zh-CN" altLang="en-US" dirty="0"/>
              <a:t>、</a:t>
            </a:r>
            <a:r>
              <a:rPr lang="en-US" altLang="zh-CN" dirty="0"/>
              <a:t>TARGET</a:t>
            </a:r>
            <a:r>
              <a:rPr lang="zh-CN" altLang="en-US" dirty="0"/>
              <a:t>、</a:t>
            </a:r>
            <a:r>
              <a:rPr lang="en-US" altLang="zh-CN" dirty="0"/>
              <a:t>EXISTS</a:t>
            </a:r>
            <a:r>
              <a:rPr lang="zh-CN" altLang="en-US" dirty="0"/>
              <a:t>、</a:t>
            </a:r>
            <a:r>
              <a:rPr lang="en-US" altLang="zh-CN" dirty="0"/>
              <a:t>DEFINED</a:t>
            </a:r>
          </a:p>
          <a:p>
            <a:pPr marL="0" indent="0">
              <a:buNone/>
            </a:pPr>
            <a:r>
              <a:rPr lang="zh-CN" altLang="en-US" dirty="0"/>
              <a:t>双目运算：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、</a:t>
            </a:r>
            <a:r>
              <a:rPr lang="en-US" altLang="zh-CN" dirty="0"/>
              <a:t>STREQUAL</a:t>
            </a:r>
            <a:r>
              <a:rPr lang="zh-CN" altLang="en-US" dirty="0"/>
              <a:t>、</a:t>
            </a:r>
            <a:r>
              <a:rPr lang="en-US" altLang="zh-CN" dirty="0"/>
              <a:t>MATCHES</a:t>
            </a:r>
            <a:r>
              <a:rPr lang="zh-CN" altLang="en-US" dirty="0"/>
              <a:t>、</a:t>
            </a:r>
            <a:r>
              <a:rPr lang="en-US" altLang="zh-CN" dirty="0"/>
              <a:t>VERSION_LESS</a:t>
            </a:r>
            <a:r>
              <a:rPr lang="zh-CN" altLang="en-US" dirty="0"/>
              <a:t>、</a:t>
            </a:r>
            <a:r>
              <a:rPr lang="en-US" altLang="zh-CN" dirty="0"/>
              <a:t>VERSION_LESS_EQUAL</a:t>
            </a:r>
          </a:p>
          <a:p>
            <a:pPr marL="0" indent="0">
              <a:buNone/>
            </a:pPr>
            <a:r>
              <a:rPr lang="zh-CN" altLang="en-US" dirty="0"/>
              <a:t>可以使用括号定义优先级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5B3E8C-50EF-021A-3C81-B28D4579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16" y="2947366"/>
            <a:ext cx="7943294" cy="160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41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44824-7ECC-716C-06A9-1B7C1F98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zh-CN" altLang="en-US" dirty="0"/>
              <a:t>语法</a:t>
            </a:r>
            <a:r>
              <a:rPr lang="en-US" altLang="zh-CN" dirty="0"/>
              <a:t>——flow</a:t>
            </a:r>
            <a:r>
              <a:rPr lang="zh-CN" altLang="en-US" dirty="0"/>
              <a:t>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4B525-C061-07CE-3BB8-3473C6B1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8015"/>
            <a:ext cx="8596668" cy="4463347"/>
          </a:xfrm>
        </p:spPr>
        <p:txBody>
          <a:bodyPr/>
          <a:lstStyle/>
          <a:p>
            <a:r>
              <a:rPr lang="en-US" altLang="zh-CN" dirty="0"/>
              <a:t>foreach</a:t>
            </a:r>
            <a:r>
              <a:rPr lang="zh-CN" altLang="en-US" dirty="0"/>
              <a:t>语句 可以使用</a:t>
            </a:r>
            <a:r>
              <a:rPr lang="en-US" altLang="zh-CN" dirty="0"/>
              <a:t>foreach</a:t>
            </a:r>
            <a:r>
              <a:rPr lang="zh-CN" altLang="en-US" dirty="0"/>
              <a:t>语句遍历</a:t>
            </a:r>
            <a:r>
              <a:rPr lang="en-US" altLang="zh-CN" dirty="0"/>
              <a:t>list</a:t>
            </a:r>
            <a:r>
              <a:rPr lang="zh-CN" altLang="en-US" dirty="0"/>
              <a:t>的每个成员</a:t>
            </a:r>
            <a:endParaRPr lang="en-US" altLang="zh-CN" dirty="0"/>
          </a:p>
          <a:p>
            <a:endParaRPr lang="en-US" altLang="zh-CN" dirty="0"/>
          </a:p>
          <a:p>
            <a:pPr marL="400050" lvl="1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set(LIST a b c d)</a:t>
            </a:r>
          </a:p>
          <a:p>
            <a:pPr marL="400050" lvl="1" indent="0">
              <a:buNone/>
            </a:pPr>
            <a:b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foreach(item ${LIST})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  message(${item})</a:t>
            </a: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endforeach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(item)</a:t>
            </a:r>
          </a:p>
        </p:txBody>
      </p:sp>
    </p:spTree>
    <p:extLst>
      <p:ext uri="{BB962C8B-B14F-4D97-AF65-F5344CB8AC3E}">
        <p14:creationId xmlns:p14="http://schemas.microsoft.com/office/powerpoint/2010/main" val="2497589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F9BBA-1ED9-3BB8-C83C-CDC7AAE9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zh-CN" altLang="en-US" dirty="0"/>
              <a:t>语法</a:t>
            </a:r>
            <a:r>
              <a:rPr lang="en-US" altLang="zh-CN" dirty="0"/>
              <a:t>——macro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DEA2C-3502-C81D-AC4A-6FB4A9DA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11" y="143910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macro</a:t>
            </a:r>
            <a:r>
              <a:rPr lang="zh-CN" altLang="en-US" dirty="0"/>
              <a:t>和</a:t>
            </a:r>
            <a:r>
              <a:rPr lang="en-US" altLang="zh-CN" dirty="0"/>
              <a:t>function </a:t>
            </a:r>
            <a:r>
              <a:rPr lang="zh-CN" altLang="en-US" dirty="0"/>
              <a:t>可以封装</a:t>
            </a:r>
            <a:r>
              <a:rPr lang="en-US" altLang="zh-CN" dirty="0"/>
              <a:t>macro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给外部调用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macro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的区别在于，</a:t>
            </a:r>
            <a:r>
              <a:rPr lang="en-US" altLang="zh-CN" dirty="0"/>
              <a:t>macro</a:t>
            </a:r>
            <a:r>
              <a:rPr lang="zh-CN" altLang="en-US" dirty="0"/>
              <a:t>中定义的变量可以在外面访问到。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function(sum x y RESULT)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  message("x ${x}")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  message("y ${y}")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  math(EXPR total "${x} + ${y}")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  set(${RESULT} ${total} PARENT_SCOPE)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endfunction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sum(1 2 RESULT)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message(“${RESULT}”) # 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17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F9BBA-1ED9-3BB8-C83C-CDC7AAE9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zh-CN" altLang="en-US" dirty="0"/>
              <a:t>语法</a:t>
            </a:r>
            <a:r>
              <a:rPr lang="en-US" altLang="zh-CN" dirty="0"/>
              <a:t>——macro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DEA2C-3502-C81D-AC4A-6FB4A9DA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11" y="14391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macro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</a:p>
          <a:p>
            <a:pPr marL="0" indent="0">
              <a:buNone/>
            </a:pPr>
            <a:r>
              <a:rPr lang="en-US" altLang="zh-CN" dirty="0"/>
              <a:t>macro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的区别在于，</a:t>
            </a:r>
            <a:r>
              <a:rPr lang="en-US" altLang="zh-CN" dirty="0"/>
              <a:t>macro</a:t>
            </a:r>
            <a:r>
              <a:rPr lang="zh-CN" altLang="en-US" dirty="0"/>
              <a:t>中定义的变量可以在外面访问到。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macro(sum x y)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  message("x ${x}")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  message("y ${y}")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  math(EXPR RESULT "${x} + ${y}")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endmacro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sum(1 2)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message(“${RESULT}”) #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04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ABBF2-7403-2BF9-F099-2AFC35A8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软件构建</a:t>
            </a:r>
            <a:r>
              <a:rPr lang="en-US" altLang="zh-CN" dirty="0"/>
              <a:t>——</a:t>
            </a:r>
            <a:r>
              <a:rPr lang="en-US" altLang="zh-CN" dirty="0" err="1"/>
              <a:t>cmake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DF7F5-679A-6543-6674-7299DC7F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2795"/>
            <a:ext cx="8596668" cy="4528568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cmake</a:t>
            </a:r>
            <a:r>
              <a:rPr lang="zh-CN" altLang="en-US" dirty="0"/>
              <a:t>构建一个软件系统</a:t>
            </a:r>
            <a:endParaRPr lang="en-US" altLang="zh-CN" dirty="0"/>
          </a:p>
          <a:p>
            <a:r>
              <a:rPr lang="en-US" altLang="zh-CN" dirty="0" err="1"/>
              <a:t>cmake</a:t>
            </a:r>
            <a:r>
              <a:rPr lang="zh-CN" altLang="en-US" dirty="0"/>
              <a:t>安装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pip install </a:t>
            </a:r>
            <a:r>
              <a:rPr lang="en-US" altLang="zh-CN" dirty="0" err="1"/>
              <a:t>cmake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cmake</a:t>
            </a:r>
            <a:r>
              <a:rPr lang="zh-CN" altLang="en-US" dirty="0"/>
              <a:t>运行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新版</a:t>
            </a:r>
            <a:r>
              <a:rPr lang="en-US" altLang="zh-CN" dirty="0" err="1"/>
              <a:t>cmake</a:t>
            </a:r>
            <a:r>
              <a:rPr lang="zh-CN" altLang="en-US" dirty="0"/>
              <a:t>运行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253DBF-3A84-AD0F-B33B-0F57881C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41" y="3198682"/>
            <a:ext cx="4972306" cy="14288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B3407C-9729-58FA-198E-95C0E2965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66" y="5333953"/>
            <a:ext cx="4159464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98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CD11-6D45-EB3A-7158-2620EC07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E0C61-A3B7-1EF7-EA29-452421452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2425"/>
            <a:ext cx="8596668" cy="4528937"/>
          </a:xfrm>
        </p:spPr>
        <p:txBody>
          <a:bodyPr>
            <a:normAutofit/>
          </a:bodyPr>
          <a:lstStyle/>
          <a:p>
            <a:r>
              <a:rPr lang="zh-CN" altLang="en-US" dirty="0"/>
              <a:t>文件夹结构：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├── bin</a:t>
            </a:r>
          </a:p>
          <a:p>
            <a:pPr marL="0" indent="0">
              <a:buNone/>
            </a:pPr>
            <a:r>
              <a:rPr lang="en-US" altLang="zh-CN" dirty="0"/>
              <a:t>├── build.sh</a:t>
            </a:r>
          </a:p>
          <a:p>
            <a:pPr marL="0" indent="0">
              <a:buNone/>
            </a:pPr>
            <a:r>
              <a:rPr lang="en-US" altLang="zh-CN" dirty="0"/>
              <a:t>├── </a:t>
            </a:r>
            <a:r>
              <a:rPr lang="en-US" altLang="zh-CN" dirty="0" err="1"/>
              <a:t>cmake</a:t>
            </a:r>
            <a:r>
              <a:rPr lang="en-US" altLang="zh-CN" dirty="0"/>
              <a:t>  </a:t>
            </a:r>
            <a:r>
              <a:rPr lang="zh-CN" altLang="en-US" dirty="0"/>
              <a:t>存放对外的</a:t>
            </a:r>
            <a:r>
              <a:rPr lang="en-US" altLang="zh-CN" dirty="0" err="1"/>
              <a:t>cmake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├── CMakeLists.txt</a:t>
            </a:r>
          </a:p>
          <a:p>
            <a:pPr marL="0" indent="0">
              <a:buNone/>
            </a:pPr>
            <a:r>
              <a:rPr lang="en-US" altLang="zh-CN" dirty="0"/>
              <a:t>├── docs</a:t>
            </a:r>
          </a:p>
          <a:p>
            <a:pPr marL="0" indent="0">
              <a:buNone/>
            </a:pPr>
            <a:r>
              <a:rPr lang="en-US" altLang="zh-CN" dirty="0"/>
              <a:t>├── LICENSE</a:t>
            </a:r>
          </a:p>
          <a:p>
            <a:pPr marL="0" indent="0">
              <a:buNone/>
            </a:pPr>
            <a:r>
              <a:rPr lang="en-US" altLang="zh-CN" dirty="0"/>
              <a:t>├── README-En.md</a:t>
            </a:r>
          </a:p>
          <a:p>
            <a:pPr marL="0" indent="0">
              <a:buNone/>
            </a:pPr>
            <a:r>
              <a:rPr lang="en-US" altLang="zh-CN" dirty="0"/>
              <a:t>├── README.md</a:t>
            </a:r>
          </a:p>
          <a:p>
            <a:pPr marL="0" indent="0">
              <a:buNone/>
            </a:pPr>
            <a:r>
              <a:rPr lang="en-US" altLang="zh-CN" dirty="0"/>
              <a:t>├── scripts</a:t>
            </a:r>
          </a:p>
          <a:p>
            <a:pPr marL="0" indent="0">
              <a:buNone/>
            </a:pPr>
            <a:r>
              <a:rPr lang="en-US" altLang="zh-CN" dirty="0"/>
              <a:t>└── </a:t>
            </a:r>
            <a:r>
              <a:rPr lang="en-US" altLang="zh-CN" dirty="0" err="1"/>
              <a:t>src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60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DF7F5-679A-6543-6674-7299DC7F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492" y="1712585"/>
            <a:ext cx="8596668" cy="4528568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zh-CN" altLang="en-US" sz="4400" dirty="0">
                <a:solidFill>
                  <a:schemeClr val="bg1">
                    <a:lumMod val="75000"/>
                  </a:schemeClr>
                </a:solidFill>
              </a:rPr>
              <a:t>软件构建</a:t>
            </a:r>
            <a:r>
              <a:rPr lang="en-US" altLang="zh-CN" sz="4400" dirty="0" err="1">
                <a:solidFill>
                  <a:schemeClr val="bg1">
                    <a:lumMod val="75000"/>
                  </a:schemeClr>
                </a:solidFill>
              </a:rPr>
              <a:t>cmake</a:t>
            </a:r>
            <a:endParaRPr lang="en-US" altLang="zh-CN" sz="4400" dirty="0">
              <a:solidFill>
                <a:schemeClr val="bg1">
                  <a:lumMod val="75000"/>
                </a:schemeClr>
              </a:solidFill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zh-CN" altLang="en-US" sz="4400" dirty="0">
                <a:solidFill>
                  <a:schemeClr val="tx1"/>
                </a:solidFill>
              </a:rPr>
              <a:t>软件版本管理</a:t>
            </a:r>
            <a:r>
              <a:rPr lang="en-US" altLang="zh-CN" sz="4400" dirty="0">
                <a:solidFill>
                  <a:schemeClr val="tx1"/>
                </a:solidFill>
              </a:rPr>
              <a:t>git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956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6B8C6-F465-B1F2-F20F-4916C249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</a:t>
            </a:r>
            <a:r>
              <a:rPr lang="zh-CN" altLang="en-US" dirty="0"/>
              <a:t>常见概念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F12D9-54A2-F319-CC76-3117358A3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72" y="1392820"/>
            <a:ext cx="9766890" cy="52471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600" dirty="0"/>
              <a:t>1)</a:t>
            </a:r>
            <a:r>
              <a:rPr lang="zh-CN" altLang="en-US" sz="1600" dirty="0"/>
              <a:t>、仓库（</a:t>
            </a:r>
            <a:r>
              <a:rPr lang="en-US" altLang="zh-CN" sz="1600" dirty="0"/>
              <a:t>Repository</a:t>
            </a:r>
            <a:r>
              <a:rPr lang="zh-CN" altLang="en-US" sz="1600" dirty="0"/>
              <a:t>）</a:t>
            </a:r>
          </a:p>
          <a:p>
            <a:pPr marL="0" indent="0">
              <a:buNone/>
            </a:pPr>
            <a:r>
              <a:rPr lang="zh-CN" altLang="en-US" sz="1600" dirty="0"/>
              <a:t>受版本控制的所有文件修订历史的共享数据库。</a:t>
            </a:r>
          </a:p>
          <a:p>
            <a:pPr marL="0" indent="0">
              <a:buNone/>
            </a:pPr>
            <a:r>
              <a:rPr lang="en-US" altLang="zh-CN" sz="1600" dirty="0"/>
              <a:t>2)</a:t>
            </a:r>
            <a:r>
              <a:rPr lang="zh-CN" altLang="en-US" sz="1600" dirty="0"/>
              <a:t>、暂存区（</a:t>
            </a:r>
            <a:r>
              <a:rPr lang="en-US" altLang="zh-CN" sz="1600" dirty="0"/>
              <a:t>Staging area</a:t>
            </a:r>
            <a:r>
              <a:rPr lang="zh-CN" altLang="en-US" sz="1600" dirty="0"/>
              <a:t>）</a:t>
            </a:r>
          </a:p>
          <a:p>
            <a:pPr marL="0" indent="0">
              <a:buNone/>
            </a:pPr>
            <a:r>
              <a:rPr lang="zh-CN" altLang="en-US" sz="1600" dirty="0"/>
              <a:t>暂存区是工作区用来提交更改（</a:t>
            </a:r>
            <a:r>
              <a:rPr lang="en-US" altLang="zh-CN" sz="1600" dirty="0"/>
              <a:t>commit</a:t>
            </a:r>
            <a:r>
              <a:rPr lang="zh-CN" altLang="en-US" sz="1600" dirty="0"/>
              <a:t>）前可以暂存工作区的变化。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3)</a:t>
            </a:r>
            <a:r>
              <a:rPr lang="zh-CN" altLang="en-US" sz="1600" dirty="0"/>
              <a:t>、签入（</a:t>
            </a:r>
            <a:r>
              <a:rPr lang="en-US" altLang="zh-CN" sz="1600" dirty="0" err="1"/>
              <a:t>Checkin</a:t>
            </a:r>
            <a:r>
              <a:rPr lang="zh-CN" altLang="en-US" sz="1600" dirty="0"/>
              <a:t>）</a:t>
            </a:r>
          </a:p>
          <a:p>
            <a:pPr marL="0" indent="0">
              <a:buNone/>
            </a:pPr>
            <a:r>
              <a:rPr lang="zh-CN" altLang="en-US" sz="1600" dirty="0"/>
              <a:t>将新版本复制回仓库</a:t>
            </a:r>
          </a:p>
          <a:p>
            <a:pPr marL="0" indent="0">
              <a:buNone/>
            </a:pPr>
            <a:r>
              <a:rPr lang="en-US" altLang="zh-CN" sz="1600" dirty="0"/>
              <a:t>4)</a:t>
            </a:r>
            <a:r>
              <a:rPr lang="zh-CN" altLang="en-US" sz="1600" dirty="0"/>
              <a:t>、签出（</a:t>
            </a:r>
            <a:r>
              <a:rPr lang="en-US" altLang="zh-CN" sz="1600" dirty="0"/>
              <a:t>Checkout</a:t>
            </a:r>
            <a:r>
              <a:rPr lang="zh-CN" altLang="en-US" sz="1600" dirty="0"/>
              <a:t>）</a:t>
            </a:r>
          </a:p>
          <a:p>
            <a:pPr marL="0" indent="0">
              <a:buNone/>
            </a:pPr>
            <a:r>
              <a:rPr lang="zh-CN" altLang="en-US" sz="1600" dirty="0"/>
              <a:t>从仓库中将文件的最新修订版本复制到工作空间</a:t>
            </a:r>
          </a:p>
          <a:p>
            <a:pPr marL="0" indent="0">
              <a:buNone/>
            </a:pPr>
            <a:r>
              <a:rPr lang="en-US" altLang="zh-CN" sz="1600" dirty="0"/>
              <a:t>5)</a:t>
            </a:r>
            <a:r>
              <a:rPr lang="zh-CN" altLang="en-US" sz="1600" dirty="0"/>
              <a:t>、提交（</a:t>
            </a:r>
            <a:r>
              <a:rPr lang="en-US" altLang="zh-CN" sz="1600" dirty="0"/>
              <a:t>Commit</a:t>
            </a:r>
            <a:r>
              <a:rPr lang="zh-CN" altLang="en-US" sz="1600" dirty="0"/>
              <a:t>）</a:t>
            </a:r>
          </a:p>
          <a:p>
            <a:pPr marL="0" indent="0">
              <a:buNone/>
            </a:pPr>
            <a:r>
              <a:rPr lang="zh-CN" altLang="en-US" sz="1600" dirty="0"/>
              <a:t>对各自文件的工作副本做了更改，并将这些更改提交到仓库</a:t>
            </a:r>
          </a:p>
          <a:p>
            <a:pPr marL="0" indent="0">
              <a:buNone/>
            </a:pPr>
            <a:r>
              <a:rPr lang="en-US" altLang="zh-CN" sz="1600" dirty="0"/>
              <a:t>6)</a:t>
            </a:r>
            <a:r>
              <a:rPr lang="zh-CN" altLang="en-US" sz="1600" dirty="0"/>
              <a:t>、冲突（</a:t>
            </a:r>
            <a:r>
              <a:rPr lang="en-US" altLang="zh-CN" sz="1600" dirty="0"/>
              <a:t>Conflict</a:t>
            </a:r>
            <a:r>
              <a:rPr lang="zh-CN" altLang="en-US" sz="1600" dirty="0"/>
              <a:t>）</a:t>
            </a:r>
          </a:p>
          <a:p>
            <a:pPr marL="0" indent="0">
              <a:buNone/>
            </a:pPr>
            <a:r>
              <a:rPr lang="zh-CN" altLang="en-US" sz="1600" dirty="0"/>
              <a:t>多人对同一文件的工作副本进行更改，并将这些更改提交到仓库</a:t>
            </a:r>
          </a:p>
          <a:p>
            <a:pPr marL="0" indent="0">
              <a:buNone/>
            </a:pPr>
            <a:r>
              <a:rPr lang="en-US" altLang="zh-CN" sz="1600" dirty="0"/>
              <a:t>7)</a:t>
            </a:r>
            <a:r>
              <a:rPr lang="zh-CN" altLang="en-US" sz="1600" dirty="0"/>
              <a:t>、合并（</a:t>
            </a:r>
            <a:r>
              <a:rPr lang="en-US" altLang="zh-CN" sz="1600" dirty="0"/>
              <a:t>Merge</a:t>
            </a:r>
            <a:r>
              <a:rPr lang="zh-CN" altLang="en-US" sz="1600" dirty="0"/>
              <a:t>）</a:t>
            </a:r>
          </a:p>
          <a:p>
            <a:pPr marL="0" indent="0">
              <a:buNone/>
            </a:pPr>
            <a:r>
              <a:rPr lang="zh-CN" altLang="en-US" sz="1600" dirty="0"/>
              <a:t>将某分支上的更改联接到此主干或同为主干的另一个分支</a:t>
            </a:r>
          </a:p>
          <a:p>
            <a:pPr marL="0" indent="0">
              <a:buNone/>
            </a:pPr>
            <a:r>
              <a:rPr lang="en-US" altLang="zh-CN" sz="1600" dirty="0"/>
              <a:t>8)</a:t>
            </a:r>
            <a:r>
              <a:rPr lang="zh-CN" altLang="en-US" sz="1600" dirty="0"/>
              <a:t>、分支（</a:t>
            </a:r>
            <a:r>
              <a:rPr lang="en-US" altLang="zh-CN" sz="1600" dirty="0"/>
              <a:t>Branch</a:t>
            </a:r>
            <a:r>
              <a:rPr lang="zh-CN" altLang="en-US" sz="1600" dirty="0"/>
              <a:t>）</a:t>
            </a:r>
          </a:p>
          <a:p>
            <a:pPr marL="0" indent="0">
              <a:buNone/>
            </a:pPr>
            <a:r>
              <a:rPr lang="zh-CN" altLang="en-US" sz="1600" dirty="0"/>
              <a:t>从主线上分离开的副本，默认分支叫</a:t>
            </a:r>
            <a:r>
              <a:rPr lang="en-US" altLang="zh-CN" sz="1600" dirty="0"/>
              <a:t>master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7520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65FB9-DF03-11C7-BC48-A5DF539C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 config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5BD89-4DB9-3CA4-F9AF-EDB8F6D0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7463"/>
            <a:ext cx="8596668" cy="439389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PingFang SC"/>
              </a:rPr>
              <a:t>使用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PingFang SC"/>
              </a:rPr>
              <a:t>git config -l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PingFang SC"/>
              </a:rPr>
              <a:t>可以查看现在的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PingFang SC"/>
              </a:rPr>
              <a:t>git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PingFang SC"/>
              </a:rPr>
              <a:t>环境详细配置</a:t>
            </a:r>
            <a:endParaRPr lang="en-US" altLang="zh-CN" b="0" i="0" dirty="0">
              <a:solidFill>
                <a:srgbClr val="222222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222222"/>
                </a:solidFill>
                <a:latin typeface="PingFang SC"/>
              </a:rPr>
              <a:t>使用</a:t>
            </a:r>
            <a:r>
              <a:rPr lang="en-US" altLang="zh-CN" dirty="0">
                <a:solidFill>
                  <a:srgbClr val="222222"/>
                </a:solidFill>
                <a:latin typeface="PingFang SC"/>
              </a:rPr>
              <a:t>git config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添加用户和邮箱</a:t>
            </a:r>
            <a:endParaRPr lang="en-US" altLang="zh-CN" b="0" i="0" dirty="0">
              <a:solidFill>
                <a:srgbClr val="222222"/>
              </a:solidFill>
              <a:effectLst/>
              <a:latin typeface="PingFang SC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　　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 git config --global user.name "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zhangguo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"  #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名称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 　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 git config --global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user.email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zhangguo@qq.com   #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邮箱</a:t>
            </a:r>
            <a:endParaRPr lang="en-US" altLang="zh-CN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   $ git config --global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color.ui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true   #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打开所有的默认终端着色</a:t>
            </a:r>
            <a:endParaRPr lang="en-US" altLang="zh-CN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user.name  #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用户名</a:t>
            </a: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user.email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 #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邮箱</a:t>
            </a: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core.editor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 #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文本编辑器  </a:t>
            </a: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merge.tool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 #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差异分析工具  </a:t>
            </a: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core.paper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"less -N"  #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配置显示方式  </a:t>
            </a: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color.diff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true  #diff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颜色配置  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alias.co checkout  #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设置别名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git config user.name  #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获得用户名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git config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core.filemode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false  #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忽略修改权限的文件</a:t>
            </a:r>
          </a:p>
        </p:txBody>
      </p:sp>
    </p:spTree>
    <p:extLst>
      <p:ext uri="{BB962C8B-B14F-4D97-AF65-F5344CB8AC3E}">
        <p14:creationId xmlns:p14="http://schemas.microsoft.com/office/powerpoint/2010/main" val="1809920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38762-119C-0455-D926-FBAD0057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 </a:t>
            </a:r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B7A48-A705-7916-E6DB-A32C3D01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36" y="1488613"/>
            <a:ext cx="8596668" cy="3880773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的工作流程一般是这样的：</a:t>
            </a:r>
          </a:p>
          <a:p>
            <a:r>
              <a:rPr lang="zh-CN" altLang="en-US" dirty="0"/>
              <a:t>１、在工作目录中添加、修改文件；</a:t>
            </a:r>
          </a:p>
          <a:p>
            <a:r>
              <a:rPr lang="zh-CN" altLang="en-US" dirty="0"/>
              <a:t>２、将需要进行版本管理的文件放入暂存区域；</a:t>
            </a:r>
          </a:p>
          <a:p>
            <a:r>
              <a:rPr lang="zh-CN" altLang="en-US" dirty="0"/>
              <a:t>３、将暂存区域的文件提交到</a:t>
            </a:r>
            <a:r>
              <a:rPr lang="en-US" altLang="zh-CN" dirty="0"/>
              <a:t>git</a:t>
            </a:r>
            <a:r>
              <a:rPr lang="zh-CN" altLang="en-US" dirty="0"/>
              <a:t>仓库。</a:t>
            </a:r>
          </a:p>
          <a:p>
            <a:r>
              <a:rPr lang="zh-CN" altLang="en-US" dirty="0"/>
              <a:t>因此，</a:t>
            </a:r>
            <a:r>
              <a:rPr lang="en-US" altLang="zh-CN" dirty="0"/>
              <a:t>git</a:t>
            </a:r>
            <a:r>
              <a:rPr lang="zh-CN" altLang="en-US" dirty="0"/>
              <a:t>管理的文件有三种状态：已修改（</a:t>
            </a:r>
            <a:r>
              <a:rPr lang="en-US" altLang="zh-CN" dirty="0"/>
              <a:t>modified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已暂存（</a:t>
            </a:r>
            <a:r>
              <a:rPr lang="en-US" altLang="zh-CN" dirty="0"/>
              <a:t>staged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已提交</a:t>
            </a:r>
            <a:r>
              <a:rPr lang="en-US" altLang="zh-CN" dirty="0"/>
              <a:t>(committed)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667546-248D-970E-3F51-246DBE876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06" y="3428999"/>
            <a:ext cx="4136176" cy="298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46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E383D-0D78-5EBD-C6A9-3BE90078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 clone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B2B19-D6CA-94FB-1BF3-29A0274F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5023"/>
            <a:ext cx="8596668" cy="4436339"/>
          </a:xfrm>
        </p:spPr>
        <p:txBody>
          <a:bodyPr/>
          <a:lstStyle/>
          <a:p>
            <a:r>
              <a:rPr lang="en-US" altLang="zh-CN" dirty="0"/>
              <a:t>$ git clone [</a:t>
            </a:r>
            <a:r>
              <a:rPr lang="en-US" altLang="zh-CN" dirty="0" err="1"/>
              <a:t>url</a:t>
            </a:r>
            <a:r>
              <a:rPr lang="en-US" altLang="zh-CN" dirty="0"/>
              <a:t>]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2B3EDC-82DB-62E1-99A5-D090E3311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97" y="2122875"/>
            <a:ext cx="6676215" cy="45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23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691B4-7814-97EC-B187-BED3D91F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 status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C4C20-0643-D245-8091-14D7E2DA6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5713"/>
            <a:ext cx="8596668" cy="3880773"/>
          </a:xfrm>
        </p:spPr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#</a:t>
            </a:r>
            <a:r>
              <a:rPr lang="zh-CN" altLang="en-US" dirty="0"/>
              <a:t>查看指定文件状态</a:t>
            </a:r>
          </a:p>
          <a:p>
            <a:pPr marL="0" indent="0">
              <a:buNone/>
            </a:pPr>
            <a:r>
              <a:rPr lang="en-US" altLang="zh-CN" dirty="0"/>
              <a:t>git status [filename]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查看所有文件状态</a:t>
            </a:r>
          </a:p>
          <a:p>
            <a:pPr marL="0" indent="0">
              <a:buNone/>
            </a:pPr>
            <a:r>
              <a:rPr lang="en-US" altLang="zh-CN" dirty="0"/>
              <a:t>git status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758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3CFD0-E11A-0811-8657-363C11AE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 add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93592-8601-F589-59AE-772AD434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# </a:t>
            </a:r>
            <a:r>
              <a:rPr lang="zh-CN" altLang="en-US" dirty="0"/>
              <a:t>添加指定文件到暂存区</a:t>
            </a:r>
          </a:p>
          <a:p>
            <a:pPr marL="0" indent="0">
              <a:buNone/>
            </a:pPr>
            <a:r>
              <a:rPr lang="en-US" altLang="zh-CN" dirty="0"/>
              <a:t>$ git add [file1] [file2] ...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添加指定目录到暂存区，包括子目录</a:t>
            </a:r>
          </a:p>
          <a:p>
            <a:pPr marL="0" indent="0">
              <a:buNone/>
            </a:pPr>
            <a:r>
              <a:rPr lang="en-US" altLang="zh-CN" dirty="0"/>
              <a:t>$ git add [</a:t>
            </a:r>
            <a:r>
              <a:rPr lang="en-US" altLang="zh-CN" dirty="0" err="1"/>
              <a:t>dir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添加当前目录的所有文件到暂存区</a:t>
            </a:r>
          </a:p>
          <a:p>
            <a:pPr marL="0" indent="0">
              <a:buNone/>
            </a:pPr>
            <a:r>
              <a:rPr lang="en-US" altLang="zh-CN" dirty="0"/>
              <a:t>$ git add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840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30D1D-EC15-6A87-1EC4-E19630B7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 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7425B-3931-B50A-809E-8FB321D7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012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直接从暂存区删除文件，工作区则不做出改变</a:t>
            </a:r>
          </a:p>
          <a:p>
            <a:pPr marL="0" indent="0">
              <a:buNone/>
            </a:pPr>
            <a:r>
              <a:rPr lang="en-US" altLang="zh-CN" dirty="0"/>
              <a:t>git rm --cached &lt;file&gt;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如果已经用</a:t>
            </a:r>
            <a:r>
              <a:rPr lang="en-US" altLang="zh-CN" dirty="0"/>
              <a:t>add </a:t>
            </a:r>
            <a:r>
              <a:rPr lang="zh-CN" altLang="en-US" dirty="0"/>
              <a:t>命令把文件加入</a:t>
            </a:r>
            <a:r>
              <a:rPr lang="en-US" altLang="zh-CN" dirty="0"/>
              <a:t>stage</a:t>
            </a:r>
            <a:r>
              <a:rPr lang="zh-CN" altLang="en-US" dirty="0"/>
              <a:t>了，就先需要从</a:t>
            </a:r>
            <a:r>
              <a:rPr lang="en-US" altLang="zh-CN" dirty="0"/>
              <a:t>stage</a:t>
            </a:r>
            <a:r>
              <a:rPr lang="zh-CN" altLang="en-US" dirty="0"/>
              <a:t>中撤销</a:t>
            </a:r>
          </a:p>
          <a:p>
            <a:pPr marL="0" indent="0">
              <a:buNone/>
            </a:pPr>
            <a:r>
              <a:rPr lang="en-US" altLang="zh-CN" dirty="0"/>
              <a:t>git reset HEAD &lt;file&gt;...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移除所有未跟踪文件，一般会加上参数</a:t>
            </a:r>
            <a:r>
              <a:rPr lang="en-US" altLang="zh-CN" dirty="0"/>
              <a:t>-</a:t>
            </a:r>
            <a:r>
              <a:rPr lang="en-US" altLang="zh-CN" dirty="0" err="1"/>
              <a:t>df</a:t>
            </a:r>
            <a:r>
              <a:rPr lang="zh-CN" altLang="en-US" dirty="0"/>
              <a:t>，</a:t>
            </a:r>
            <a:r>
              <a:rPr lang="en-US" altLang="zh-CN" dirty="0"/>
              <a:t>-d</a:t>
            </a:r>
            <a:r>
              <a:rPr lang="zh-CN" altLang="en-US" dirty="0"/>
              <a:t>表示包含目录，</a:t>
            </a:r>
            <a:r>
              <a:rPr lang="en-US" altLang="zh-CN" dirty="0"/>
              <a:t>-f</a:t>
            </a:r>
            <a:r>
              <a:rPr lang="zh-CN" altLang="en-US" dirty="0"/>
              <a:t>表示强制清除。</a:t>
            </a:r>
          </a:p>
          <a:p>
            <a:pPr marL="0" indent="0">
              <a:buNone/>
            </a:pPr>
            <a:r>
              <a:rPr lang="en-US" altLang="zh-CN" dirty="0"/>
              <a:t>git clean [options]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把</a:t>
            </a:r>
            <a:r>
              <a:rPr lang="en-US" altLang="zh-CN" dirty="0"/>
              <a:t>a.txt</a:t>
            </a:r>
            <a:r>
              <a:rPr lang="zh-CN" altLang="en-US" dirty="0"/>
              <a:t>改名为</a:t>
            </a:r>
            <a:r>
              <a:rPr lang="en-US" altLang="zh-CN" dirty="0"/>
              <a:t>b.txt</a:t>
            </a:r>
          </a:p>
          <a:p>
            <a:pPr marL="0" indent="0">
              <a:buNone/>
            </a:pPr>
            <a:r>
              <a:rPr lang="en-US" altLang="zh-CN" dirty="0"/>
              <a:t>git mv a.txt b.txt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146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462EF-C586-D148-E8F3-1AD4AAD8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 diff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B4726-944E-346B-5DC9-8E64BBE7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9433"/>
            <a:ext cx="8596668" cy="4501929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查看文件修改后的差异</a:t>
            </a:r>
          </a:p>
          <a:p>
            <a:pPr marL="0" indent="0">
              <a:buNone/>
            </a:pPr>
            <a:r>
              <a:rPr lang="en-US" altLang="zh-CN" dirty="0"/>
              <a:t>git diff [files]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比较暂存区的文件与之前已经提交过的文件</a:t>
            </a:r>
          </a:p>
          <a:p>
            <a:pPr marL="0" indent="0">
              <a:buNone/>
            </a:pPr>
            <a:r>
              <a:rPr lang="en-US" altLang="zh-CN" dirty="0"/>
              <a:t>git diff –cached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比较</a:t>
            </a:r>
            <a:r>
              <a:rPr lang="en-US" altLang="zh-CN" dirty="0"/>
              <a:t>repo</a:t>
            </a:r>
            <a:r>
              <a:rPr lang="zh-CN" altLang="en-US" dirty="0"/>
              <a:t>与工作空间中的文件差异</a:t>
            </a:r>
          </a:p>
          <a:p>
            <a:pPr marL="0" indent="0">
              <a:buNone/>
            </a:pPr>
            <a:r>
              <a:rPr lang="en-US" altLang="zh-CN" dirty="0"/>
              <a:t>git diff </a:t>
            </a:r>
            <a:r>
              <a:rPr lang="en-US" altLang="zh-CN" dirty="0" err="1"/>
              <a:t>HEAD~n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75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2BBBE-730E-6E55-4966-1D305B11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软件构建</a:t>
            </a:r>
            <a:r>
              <a:rPr lang="en-US" altLang="zh-CN" dirty="0"/>
              <a:t>——</a:t>
            </a:r>
            <a:r>
              <a:rPr lang="en-US" altLang="zh-CN" dirty="0" err="1"/>
              <a:t>cmake</a:t>
            </a:r>
            <a:r>
              <a:rPr lang="zh-CN" altLang="en-US" dirty="0"/>
              <a:t>常用</a:t>
            </a:r>
            <a:r>
              <a:rPr lang="en-US" altLang="zh-CN" dirty="0"/>
              <a:t>Define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A21DB-AF65-15A3-3E49-724B6A26D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470"/>
            <a:ext cx="9892054" cy="4270189"/>
          </a:xfrm>
        </p:spPr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 err="1"/>
              <a:t>cmake</a:t>
            </a:r>
            <a:r>
              <a:rPr lang="zh-CN" altLang="en-US" dirty="0"/>
              <a:t>选项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71F62A-4829-C95D-06AA-5050CB494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41" y="2118508"/>
            <a:ext cx="10745280" cy="22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CBE28-05DE-AC79-7481-2CA42D9F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 checkout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C72B8-90DB-2E4C-4E2F-6EE7DC73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3291"/>
            <a:ext cx="8596668" cy="4498071"/>
          </a:xfrm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用暂存区中</a:t>
            </a:r>
            <a:r>
              <a:rPr lang="en-US" altLang="zh-CN" dirty="0"/>
              <a:t>filename</a:t>
            </a:r>
            <a:r>
              <a:rPr lang="zh-CN" altLang="en-US" dirty="0"/>
              <a:t>文件来覆盖工作区中的</a:t>
            </a:r>
            <a:r>
              <a:rPr lang="en-US" altLang="zh-CN" dirty="0"/>
              <a:t>filename</a:t>
            </a:r>
            <a:r>
              <a:rPr lang="zh-CN" altLang="en-US" dirty="0"/>
              <a:t>文件。相当于取消自上次执行</a:t>
            </a:r>
            <a:r>
              <a:rPr lang="en-US" altLang="zh-CN" dirty="0"/>
              <a:t>git add filename</a:t>
            </a:r>
            <a:r>
              <a:rPr lang="zh-CN" altLang="en-US" dirty="0"/>
              <a:t>以来（如果执行过）的本地修改。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$ git checkout -- filename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维持</a:t>
            </a:r>
            <a:r>
              <a:rPr lang="en-US" altLang="zh-CN" dirty="0"/>
              <a:t>HEAD</a:t>
            </a:r>
            <a:r>
              <a:rPr lang="zh-CN" altLang="en-US" dirty="0"/>
              <a:t>的指向不变。用</a:t>
            </a:r>
            <a:r>
              <a:rPr lang="en-US" altLang="zh-CN" dirty="0"/>
              <a:t>branch</a:t>
            </a:r>
            <a:r>
              <a:rPr lang="zh-CN" altLang="en-US" dirty="0"/>
              <a:t>所指向的提交中</a:t>
            </a:r>
            <a:r>
              <a:rPr lang="en-US" altLang="zh-CN" dirty="0"/>
              <a:t>filename</a:t>
            </a:r>
            <a:r>
              <a:rPr lang="zh-CN" altLang="en-US" dirty="0"/>
              <a:t>替换暂存区和工作区中相   应的文件。注意会将暂存区和工作区中的</a:t>
            </a:r>
            <a:r>
              <a:rPr lang="en-US" altLang="zh-CN" dirty="0"/>
              <a:t>filename</a:t>
            </a:r>
            <a:r>
              <a:rPr lang="zh-CN" altLang="en-US" dirty="0"/>
              <a:t>文件直接覆盖。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$ git checkout branch -- filename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注意</a:t>
            </a:r>
            <a:r>
              <a:rPr lang="en-US" altLang="zh-CN" dirty="0"/>
              <a:t>git checkout </a:t>
            </a:r>
            <a:r>
              <a:rPr lang="zh-CN" altLang="en-US" dirty="0"/>
              <a:t>命令后的参数为一个点（“</a:t>
            </a:r>
            <a:r>
              <a:rPr lang="en-US" altLang="zh-CN" dirty="0"/>
              <a:t>.”</a:t>
            </a:r>
            <a:r>
              <a:rPr lang="zh-CN" altLang="en-US" dirty="0"/>
              <a:t>）。这条命令最危险！会取消所有本地的  </a:t>
            </a:r>
            <a:r>
              <a:rPr lang="en-US" altLang="zh-CN" dirty="0"/>
              <a:t>#</a:t>
            </a:r>
            <a:r>
              <a:rPr lang="zh-CN" altLang="en-US" dirty="0"/>
              <a:t>修改（相对于暂存区）。相当于用暂存区的所有文件直接覆盖本地文件，不给用户任何确认的机会！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$ git checkout -- . </a:t>
            </a:r>
            <a:r>
              <a:rPr lang="zh-CN" altLang="en-US" dirty="0"/>
              <a:t>或写作 </a:t>
            </a:r>
            <a:r>
              <a:rPr lang="en-US" altLang="zh-CN" dirty="0"/>
              <a:t>git checkout .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如果不加</a:t>
            </a:r>
            <a:r>
              <a:rPr lang="en-US" altLang="zh-CN" dirty="0" err="1"/>
              <a:t>commit_id</a:t>
            </a:r>
            <a:r>
              <a:rPr lang="zh-CN" altLang="en-US" dirty="0"/>
              <a:t>，那么</a:t>
            </a:r>
            <a:r>
              <a:rPr lang="en-US" altLang="zh-CN" dirty="0"/>
              <a:t>git checkout -- </a:t>
            </a:r>
            <a:r>
              <a:rPr lang="en-US" altLang="zh-CN" dirty="0" err="1"/>
              <a:t>file_name</a:t>
            </a:r>
            <a:r>
              <a:rPr lang="en-US" altLang="zh-CN" dirty="0"/>
              <a:t> </a:t>
            </a:r>
            <a:r>
              <a:rPr lang="zh-CN" altLang="en-US" dirty="0"/>
              <a:t>表示恢复文件到本地版本库中最新的状态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$ git checkout </a:t>
            </a:r>
            <a:r>
              <a:rPr lang="en-US" altLang="zh-CN" dirty="0" err="1"/>
              <a:t>commit_id</a:t>
            </a:r>
            <a:r>
              <a:rPr lang="en-US" altLang="zh-CN" dirty="0"/>
              <a:t> -- </a:t>
            </a:r>
            <a:r>
              <a:rPr lang="en-US" altLang="zh-CN" dirty="0" err="1"/>
              <a:t>file_name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44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E8F67-385B-1E55-5174-1BBFBBD4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 ignore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6354B-3B04-1BDC-5F9B-96FA349E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为注释</a:t>
            </a:r>
          </a:p>
          <a:p>
            <a:pPr marL="0" indent="0">
              <a:buNone/>
            </a:pPr>
            <a:r>
              <a:rPr lang="zh-CN" altLang="en-US" dirty="0"/>
              <a:t>*</a:t>
            </a:r>
            <a:r>
              <a:rPr lang="en-US" altLang="zh-CN" dirty="0"/>
              <a:t>.txt #</a:t>
            </a:r>
            <a:r>
              <a:rPr lang="zh-CN" altLang="en-US" dirty="0"/>
              <a:t>忽略所有 </a:t>
            </a:r>
            <a:r>
              <a:rPr lang="en-US" altLang="zh-CN" dirty="0"/>
              <a:t>.txt</a:t>
            </a:r>
            <a:r>
              <a:rPr lang="zh-CN" altLang="en-US" dirty="0"/>
              <a:t>结尾的文件</a:t>
            </a:r>
          </a:p>
          <a:p>
            <a:pPr marL="0" indent="0">
              <a:buNone/>
            </a:pPr>
            <a:r>
              <a:rPr lang="en-US" altLang="zh-CN" dirty="0"/>
              <a:t>!lib.txt #</a:t>
            </a:r>
            <a:r>
              <a:rPr lang="zh-CN" altLang="en-US" dirty="0"/>
              <a:t>但</a:t>
            </a:r>
            <a:r>
              <a:rPr lang="en-US" altLang="zh-CN" dirty="0"/>
              <a:t>lib.txt</a:t>
            </a:r>
            <a:r>
              <a:rPr lang="zh-CN" altLang="en-US" dirty="0"/>
              <a:t>除外</a:t>
            </a:r>
          </a:p>
          <a:p>
            <a:pPr marL="0" indent="0">
              <a:buNone/>
            </a:pPr>
            <a:r>
              <a:rPr lang="en-US" altLang="zh-CN" dirty="0"/>
              <a:t>/temp #</a:t>
            </a:r>
            <a:r>
              <a:rPr lang="zh-CN" altLang="en-US" dirty="0"/>
              <a:t>仅忽略项目根目录下的</a:t>
            </a:r>
            <a:r>
              <a:rPr lang="en-US" altLang="zh-CN" dirty="0"/>
              <a:t>TODO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不包括其它目录</a:t>
            </a:r>
            <a:r>
              <a:rPr lang="en-US" altLang="zh-CN" dirty="0"/>
              <a:t>temp</a:t>
            </a:r>
          </a:p>
          <a:p>
            <a:pPr marL="0" indent="0">
              <a:buNone/>
            </a:pPr>
            <a:r>
              <a:rPr lang="en-US" altLang="zh-CN" dirty="0"/>
              <a:t>build/ #</a:t>
            </a:r>
            <a:r>
              <a:rPr lang="zh-CN" altLang="en-US" dirty="0"/>
              <a:t>忽略</a:t>
            </a:r>
            <a:r>
              <a:rPr lang="en-US" altLang="zh-CN" dirty="0"/>
              <a:t>build/</a:t>
            </a:r>
            <a:r>
              <a:rPr lang="zh-CN" altLang="en-US" dirty="0"/>
              <a:t>目录下的所有文件</a:t>
            </a:r>
          </a:p>
          <a:p>
            <a:pPr marL="0" indent="0">
              <a:buNone/>
            </a:pPr>
            <a:r>
              <a:rPr lang="en-US" altLang="zh-CN" dirty="0"/>
              <a:t>doc/*.txt #</a:t>
            </a:r>
            <a:r>
              <a:rPr lang="zh-CN" altLang="en-US" dirty="0"/>
              <a:t>会忽略 </a:t>
            </a:r>
            <a:r>
              <a:rPr lang="en-US" altLang="zh-CN" dirty="0"/>
              <a:t>doc/notes.txt </a:t>
            </a:r>
            <a:r>
              <a:rPr lang="zh-CN" altLang="en-US" dirty="0"/>
              <a:t>但不包括 </a:t>
            </a:r>
            <a:r>
              <a:rPr lang="en-US" altLang="zh-CN" dirty="0"/>
              <a:t>doc/server/arch.txt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386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A3A37-0DA1-863C-A6F8-33A35CE2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 commit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6D95F-FFCB-E882-7302-125B8257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34633"/>
            <a:ext cx="9261461" cy="5224040"/>
          </a:xfrm>
        </p:spPr>
        <p:txBody>
          <a:bodyPr>
            <a:normAutofit/>
          </a:bodyPr>
          <a:lstStyle/>
          <a:p>
            <a:r>
              <a:rPr lang="zh-CN" altLang="en-US" sz="1100" dirty="0"/>
              <a:t>提交暂存区到仓库区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/>
              <a:t>$ git commit -m [message]</a:t>
            </a:r>
          </a:p>
          <a:p>
            <a:pPr marL="0" indent="0">
              <a:buNone/>
            </a:pPr>
            <a:endParaRPr lang="en-US" altLang="zh-CN" sz="1100" dirty="0"/>
          </a:p>
          <a:p>
            <a:r>
              <a:rPr lang="zh-CN" altLang="en-US" sz="1100" dirty="0"/>
              <a:t>提交暂存区的指定文件到仓库区</a:t>
            </a:r>
          </a:p>
          <a:p>
            <a:pPr marL="0" indent="0">
              <a:buNone/>
            </a:pPr>
            <a:r>
              <a:rPr lang="en-US" altLang="zh-CN" sz="1100" dirty="0"/>
              <a:t>$ git commit [file1] [file2] ... -m [message]</a:t>
            </a:r>
          </a:p>
          <a:p>
            <a:endParaRPr lang="en-US" altLang="zh-CN" sz="1100" dirty="0"/>
          </a:p>
          <a:p>
            <a:r>
              <a:rPr lang="zh-CN" altLang="en-US" sz="1100" dirty="0"/>
              <a:t>提交工作区自上次</a:t>
            </a:r>
            <a:r>
              <a:rPr lang="en-US" altLang="zh-CN" sz="1100" dirty="0"/>
              <a:t>commit</a:t>
            </a:r>
            <a:r>
              <a:rPr lang="zh-CN" altLang="en-US" sz="1100" dirty="0"/>
              <a:t>之后的变化，直接到仓库区，跳过了</a:t>
            </a:r>
            <a:r>
              <a:rPr lang="en-US" altLang="zh-CN" sz="1100" dirty="0"/>
              <a:t>add,</a:t>
            </a:r>
            <a:r>
              <a:rPr lang="zh-CN" altLang="en-US" sz="1100" dirty="0"/>
              <a:t>对新文件无效</a:t>
            </a:r>
          </a:p>
          <a:p>
            <a:pPr marL="0" indent="0">
              <a:buNone/>
            </a:pPr>
            <a:r>
              <a:rPr lang="en-US" altLang="zh-CN" sz="1100" dirty="0"/>
              <a:t>$ git commit –a</a:t>
            </a:r>
          </a:p>
          <a:p>
            <a:endParaRPr lang="en-US" altLang="zh-CN" sz="1100" dirty="0"/>
          </a:p>
          <a:p>
            <a:r>
              <a:rPr lang="en-US" altLang="zh-CN" sz="1100" dirty="0"/>
              <a:t>#</a:t>
            </a:r>
            <a:r>
              <a:rPr lang="zh-CN" altLang="en-US" sz="1100" dirty="0"/>
              <a:t>提交时显示所有</a:t>
            </a:r>
            <a:r>
              <a:rPr lang="en-US" altLang="zh-CN" sz="1100" dirty="0"/>
              <a:t>diff</a:t>
            </a:r>
            <a:r>
              <a:rPr lang="zh-CN" altLang="en-US" sz="1100" dirty="0"/>
              <a:t>信息</a:t>
            </a:r>
          </a:p>
          <a:p>
            <a:pPr marL="0" indent="0">
              <a:buNone/>
            </a:pPr>
            <a:r>
              <a:rPr lang="en-US" altLang="zh-CN" sz="1100" dirty="0"/>
              <a:t>$ git commit –v</a:t>
            </a:r>
          </a:p>
          <a:p>
            <a:endParaRPr lang="en-US" altLang="zh-CN" sz="1100" dirty="0"/>
          </a:p>
          <a:p>
            <a:r>
              <a:rPr lang="en-US" altLang="zh-CN" sz="1100" dirty="0"/>
              <a:t>#</a:t>
            </a:r>
            <a:r>
              <a:rPr lang="zh-CN" altLang="en-US" sz="1100" dirty="0"/>
              <a:t>使用一次新的</a:t>
            </a:r>
            <a:r>
              <a:rPr lang="en-US" altLang="zh-CN" sz="1100" dirty="0"/>
              <a:t>commit</a:t>
            </a:r>
            <a:r>
              <a:rPr lang="zh-CN" altLang="en-US" sz="1100" dirty="0"/>
              <a:t>，替代上一次提交</a:t>
            </a:r>
            <a:r>
              <a:rPr lang="en-US" altLang="zh-CN" sz="1100" dirty="0"/>
              <a:t> </a:t>
            </a:r>
            <a:r>
              <a:rPr lang="zh-CN" altLang="en-US" sz="1100" dirty="0"/>
              <a:t>如果代码没有任何新变化，则用来改写上一次</a:t>
            </a:r>
            <a:r>
              <a:rPr lang="en-US" altLang="zh-CN" sz="1100" dirty="0"/>
              <a:t>commit</a:t>
            </a:r>
            <a:r>
              <a:rPr lang="zh-CN" altLang="en-US" sz="1100" dirty="0"/>
              <a:t>的提交信息</a:t>
            </a:r>
          </a:p>
          <a:p>
            <a:pPr marL="0" indent="0">
              <a:buNone/>
            </a:pPr>
            <a:r>
              <a:rPr lang="en-US" altLang="zh-CN" sz="1100" dirty="0"/>
              <a:t>$ git commit --amend -m [message]</a:t>
            </a:r>
          </a:p>
          <a:p>
            <a:endParaRPr lang="en-US" altLang="zh-CN" sz="1100" dirty="0"/>
          </a:p>
          <a:p>
            <a:r>
              <a:rPr lang="en-US" altLang="zh-CN" sz="1100" dirty="0"/>
              <a:t>#</a:t>
            </a:r>
            <a:r>
              <a:rPr lang="zh-CN" altLang="en-US" sz="1100" dirty="0"/>
              <a:t>重做上一次</a:t>
            </a:r>
            <a:r>
              <a:rPr lang="en-US" altLang="zh-CN" sz="1100" dirty="0"/>
              <a:t>commit</a:t>
            </a:r>
            <a:r>
              <a:rPr lang="zh-CN" altLang="en-US" sz="1100" dirty="0"/>
              <a:t>，并包括指定文件的新变化</a:t>
            </a:r>
          </a:p>
          <a:p>
            <a:pPr marL="0" indent="0">
              <a:buNone/>
            </a:pPr>
            <a:r>
              <a:rPr lang="en-US" altLang="zh-CN" sz="1100" dirty="0"/>
              <a:t>$ git commit --amend [file1] [file2] ...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36140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FBD13-B0EA-B823-8962-885ADB17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 reset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B1909-1C61-F384-155E-59055FD72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撤销上一次的提交</a:t>
            </a:r>
          </a:p>
          <a:p>
            <a:pPr marL="0" indent="0">
              <a:buNone/>
            </a:pPr>
            <a:r>
              <a:rPr lang="en-US" altLang="zh-CN" dirty="0"/>
              <a:t>git reset --hard HEAD~1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这条命令会把指定的提交的所有修改回滚，并同时生成一个新的提交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PingFang SC"/>
              </a:rPr>
              <a:t>git revert &lt;commit-id&gt;</a:t>
            </a:r>
          </a:p>
          <a:p>
            <a:pPr marL="0" indent="0">
              <a:buNone/>
            </a:pPr>
            <a:endParaRPr lang="en-US" altLang="zh-CN" dirty="0">
              <a:solidFill>
                <a:srgbClr val="222222"/>
              </a:solidFill>
              <a:latin typeface="PingFang SC"/>
            </a:endParaRPr>
          </a:p>
          <a:p>
            <a:pPr marL="0" indent="0">
              <a:buNone/>
            </a:pPr>
            <a:r>
              <a:rPr lang="en-US" altLang="zh-CN" dirty="0"/>
              <a:t>git reset --hard HEAD^</a:t>
            </a:r>
          </a:p>
          <a:p>
            <a:pPr marL="0" indent="0">
              <a:buNone/>
            </a:pPr>
            <a:r>
              <a:rPr lang="en-US" altLang="zh-CN" dirty="0"/>
              <a:t>git reset --hard HEAD~1</a:t>
            </a:r>
          </a:p>
          <a:p>
            <a:pPr marL="0" indent="0">
              <a:buNone/>
            </a:pPr>
            <a:r>
              <a:rPr lang="en-US" altLang="zh-CN" dirty="0"/>
              <a:t>git reset --59cf9334cf957535cb328f22a1579b84db0911e5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596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486BA-7321-F278-152B-6891AAA7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 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F3A81-5E59-1679-7F4C-987CCC77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"git log --graph"</a:t>
            </a:r>
            <a:r>
              <a:rPr lang="zh-CN" altLang="en-US" dirty="0"/>
              <a:t>以图形化的方式显示提交历史的关系，这就可以方便地查看提交历史的分支信息，当然是控制台用字符画出来的图形。</a:t>
            </a:r>
          </a:p>
          <a:p>
            <a:endParaRPr lang="zh-CN" altLang="en-US" dirty="0"/>
          </a:p>
          <a:p>
            <a:r>
              <a:rPr lang="en-US" altLang="zh-CN" dirty="0"/>
              <a:t>"git log -1"</a:t>
            </a:r>
            <a:r>
              <a:rPr lang="zh-CN" altLang="en-US" dirty="0"/>
              <a:t>则表示显示</a:t>
            </a:r>
            <a:r>
              <a:rPr lang="en-US" altLang="zh-CN" dirty="0"/>
              <a:t>1</a:t>
            </a:r>
            <a:r>
              <a:rPr lang="zh-CN" altLang="en-US" dirty="0"/>
              <a:t>行。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PingFang SC"/>
              </a:rPr>
              <a:t>"git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PingFang SC"/>
              </a:rPr>
              <a:t>reflog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PingFang SC"/>
              </a:rPr>
              <a:t>"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PingFang SC"/>
              </a:rPr>
              <a:t>中会记录这个仓库中所有的分支的所有更新记录，包括已经撤销的更新。</a:t>
            </a:r>
            <a:endParaRPr lang="en-US" altLang="zh-CN" b="0" i="0" dirty="0">
              <a:solidFill>
                <a:srgbClr val="222222"/>
              </a:solidFill>
              <a:effectLst/>
              <a:latin typeface="PingFang SC"/>
            </a:endParaRPr>
          </a:p>
          <a:p>
            <a:r>
              <a:rPr lang="en-US" altLang="zh-CN" dirty="0"/>
              <a:t># </a:t>
            </a:r>
            <a:r>
              <a:rPr lang="zh-CN" altLang="en-US" dirty="0"/>
              <a:t>显示某次提交时，某个文件的内容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 git show [commit]:[filename]</a:t>
            </a:r>
          </a:p>
          <a:p>
            <a:pPr marL="0" indent="0">
              <a:buNone/>
            </a:pPr>
            <a:r>
              <a:rPr lang="en-US" altLang="zh-CN" dirty="0"/>
              <a:t>$ git show [commit]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205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BDB10-5587-48D7-5EB1-5F8A228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 </a:t>
            </a:r>
            <a:r>
              <a:rPr lang="zh-CN" altLang="en-US" dirty="0"/>
              <a:t>分支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28DB08-1897-B9C3-9FA7-475954682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93" y="1342662"/>
            <a:ext cx="2937617" cy="549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27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A145-40C4-FC80-3111-CD5E06C1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 push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D5B6C9-9119-541C-E136-552EC4F06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26" y="1373529"/>
            <a:ext cx="4156702" cy="43424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315D9BF-92FA-1AA4-733A-7E808980D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900" y="1491204"/>
            <a:ext cx="4580309" cy="42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98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EDCF5-1CB1-4973-1886-7D080342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 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F54D5-4F6B-03FD-6CE3-8BB31643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zh-CN" dirty="0"/>
              <a:t>$ git fetch origin</a:t>
            </a:r>
          </a:p>
          <a:p>
            <a:r>
              <a:rPr lang="en-US" altLang="zh-CN" dirty="0"/>
              <a:t>$ git merge origin/next</a:t>
            </a:r>
          </a:p>
          <a:p>
            <a:r>
              <a:rPr lang="en-US" altLang="zh-CN" dirty="0"/>
              <a:t>$ git pull --rebase &lt;</a:t>
            </a:r>
            <a:r>
              <a:rPr lang="zh-CN" altLang="en-US" dirty="0"/>
              <a:t>远程主机名</a:t>
            </a:r>
            <a:r>
              <a:rPr lang="en-US" altLang="zh-CN" dirty="0"/>
              <a:t>&gt; &lt;</a:t>
            </a:r>
            <a:r>
              <a:rPr lang="zh-CN" altLang="en-US" dirty="0"/>
              <a:t>远程分支名</a:t>
            </a:r>
            <a:r>
              <a:rPr lang="en-US" altLang="zh-CN" dirty="0"/>
              <a:t>&gt;:&lt;</a:t>
            </a:r>
            <a:r>
              <a:rPr lang="zh-CN" altLang="en-US" dirty="0"/>
              <a:t>本地分支名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zh-CN" altLang="en-US" dirty="0"/>
              <a:t>上面命令指定</a:t>
            </a:r>
            <a:r>
              <a:rPr lang="en-US" altLang="zh-CN" dirty="0"/>
              <a:t>master</a:t>
            </a:r>
            <a:r>
              <a:rPr lang="zh-CN" altLang="en-US" dirty="0"/>
              <a:t>分支追踪</a:t>
            </a:r>
            <a:r>
              <a:rPr lang="en-US" altLang="zh-CN" dirty="0"/>
              <a:t>origin/next</a:t>
            </a:r>
            <a:r>
              <a:rPr lang="zh-CN" altLang="en-US" dirty="0"/>
              <a:t>分支。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git branch --set-upstream master origin/next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214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A2612-CA03-9115-977B-5EA220AA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 rebase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241F0-9FEE-6D4B-F0E2-BCEB23830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3134"/>
            <a:ext cx="8596668" cy="41662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git rebase</a:t>
            </a:r>
            <a:r>
              <a:rPr lang="zh-CN" altLang="en-US" dirty="0"/>
              <a:t>可以用于修改提交的历史记录、合并分支代码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git merge</a:t>
            </a:r>
            <a:r>
              <a:rPr lang="zh-CN" altLang="en-US" dirty="0"/>
              <a:t>后的</a:t>
            </a:r>
            <a:r>
              <a:rPr lang="en-US" altLang="zh-CN" dirty="0"/>
              <a:t>git log</a:t>
            </a:r>
            <a:r>
              <a:rPr lang="zh-CN" altLang="en-US" dirty="0"/>
              <a:t>会有分叉合并的情形，而</a:t>
            </a:r>
            <a:r>
              <a:rPr lang="en-US" altLang="zh-CN" dirty="0"/>
              <a:t>git rebase</a:t>
            </a:r>
            <a:r>
              <a:rPr lang="zh-CN" altLang="en-US" dirty="0"/>
              <a:t>的提交历史会是一条直线。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git pull</a:t>
            </a:r>
            <a:r>
              <a:rPr lang="zh-CN" altLang="en-US" dirty="0"/>
              <a:t>代码的时候可以通过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git config --global </a:t>
            </a:r>
            <a:r>
              <a:rPr lang="en-US" altLang="zh-CN" dirty="0" err="1"/>
              <a:t>pull.rebase</a:t>
            </a:r>
            <a:r>
              <a:rPr lang="en-US" altLang="zh-CN" dirty="0"/>
              <a:t> true </a:t>
            </a:r>
            <a:r>
              <a:rPr lang="zh-CN" altLang="en-US" dirty="0"/>
              <a:t>或者</a:t>
            </a:r>
            <a:r>
              <a:rPr lang="en-US" altLang="zh-CN" dirty="0"/>
              <a:t>git pull --rebase</a:t>
            </a:r>
            <a:r>
              <a:rPr lang="zh-CN" altLang="en-US" dirty="0"/>
              <a:t>来设置</a:t>
            </a:r>
            <a:r>
              <a:rPr lang="en-US" altLang="zh-CN" dirty="0"/>
              <a:t>pull</a:t>
            </a:r>
            <a:r>
              <a:rPr lang="zh-CN" altLang="en-US" dirty="0"/>
              <a:t>的时候保证</a:t>
            </a:r>
            <a:r>
              <a:rPr lang="en-US" altLang="zh-CN" dirty="0"/>
              <a:t>log</a:t>
            </a:r>
            <a:r>
              <a:rPr lang="zh-CN" altLang="en-US" dirty="0"/>
              <a:t>历史的简洁清晰。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合并</a:t>
            </a:r>
            <a:r>
              <a:rPr lang="en-US" altLang="zh-CN" dirty="0"/>
              <a:t>master</a:t>
            </a:r>
            <a:r>
              <a:rPr lang="zh-CN" altLang="en-US" dirty="0"/>
              <a:t>到分支，如果有冲突，先解决冲突，然后</a:t>
            </a:r>
            <a:r>
              <a:rPr lang="en-US" altLang="zh-CN" dirty="0"/>
              <a:t>git add</a:t>
            </a:r>
            <a:r>
              <a:rPr lang="zh-CN" altLang="en-US" dirty="0"/>
              <a:t>更新内容，无需</a:t>
            </a:r>
            <a:r>
              <a:rPr lang="en-US" altLang="zh-CN" dirty="0"/>
              <a:t>git commit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git rebase master</a:t>
            </a:r>
          </a:p>
          <a:p>
            <a:pPr marL="0" indent="0">
              <a:buNone/>
            </a:pPr>
            <a:r>
              <a:rPr lang="en-US" altLang="zh-CN" dirty="0"/>
              <a:t>        git rebase --continue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合并最近提交的历史记录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git rebase -</a:t>
            </a:r>
            <a:r>
              <a:rPr lang="en-US" altLang="zh-CN" dirty="0" err="1"/>
              <a:t>i</a:t>
            </a:r>
            <a:r>
              <a:rPr lang="en-US" altLang="zh-CN" dirty="0"/>
              <a:t> HEAD~4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446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B9B7D-679A-9AD8-5264-BEB865E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r>
              <a:rPr lang="en-US" altLang="zh-CN" dirty="0"/>
              <a:t>——git stash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202EF-341F-4964-7670-288E5650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859"/>
            <a:ext cx="8596668" cy="451350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git stash</a:t>
            </a:r>
            <a:r>
              <a:rPr lang="zh-CN" altLang="en-US" dirty="0"/>
              <a:t> 可以把当前修改的内容存起来而不用提交到版本记录里面，比如修改到一半的工作，还不够完整。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 stash push –m “test stash” </a:t>
            </a:r>
          </a:p>
          <a:p>
            <a:endParaRPr lang="en-US" altLang="zh-CN" dirty="0"/>
          </a:p>
          <a:p>
            <a:r>
              <a:rPr lang="en-US" altLang="zh-CN" dirty="0"/>
              <a:t>git stash save “test stash”</a:t>
            </a:r>
          </a:p>
          <a:p>
            <a:endParaRPr lang="en-US" altLang="zh-CN" dirty="0"/>
          </a:p>
          <a:p>
            <a:r>
              <a:rPr lang="en-US" altLang="zh-CN" dirty="0"/>
              <a:t>git stash list </a:t>
            </a:r>
            <a:r>
              <a:rPr lang="zh-CN" altLang="en-US" dirty="0"/>
              <a:t>列举</a:t>
            </a:r>
            <a:r>
              <a:rPr lang="en-US" altLang="zh-CN" dirty="0"/>
              <a:t>stash</a:t>
            </a:r>
            <a:r>
              <a:rPr lang="zh-CN" altLang="en-US" dirty="0"/>
              <a:t>的内容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 stash apply </a:t>
            </a:r>
            <a:r>
              <a:rPr lang="zh-CN" altLang="en-US" dirty="0"/>
              <a:t>应用某个</a:t>
            </a:r>
            <a:r>
              <a:rPr lang="en-US" altLang="zh-CN" dirty="0"/>
              <a:t>stash</a:t>
            </a:r>
          </a:p>
          <a:p>
            <a:endParaRPr lang="en-US" altLang="zh-CN" dirty="0"/>
          </a:p>
          <a:p>
            <a:r>
              <a:rPr lang="en-US" altLang="zh-CN" dirty="0"/>
              <a:t>git stash show </a:t>
            </a:r>
            <a:r>
              <a:rPr lang="zh-CN" altLang="en-US" dirty="0"/>
              <a:t>显示某个</a:t>
            </a:r>
            <a:r>
              <a:rPr lang="en-US" altLang="zh-CN" dirty="0"/>
              <a:t>stash</a:t>
            </a:r>
            <a:r>
              <a:rPr lang="zh-CN" altLang="en-US" dirty="0"/>
              <a:t>的更改，加上</a:t>
            </a:r>
            <a:r>
              <a:rPr lang="en-US" altLang="zh-CN" dirty="0"/>
              <a:t>-p</a:t>
            </a:r>
            <a:r>
              <a:rPr lang="zh-CN" altLang="en-US" dirty="0"/>
              <a:t>显示具体内容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59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26499-B619-53A0-DD14-835232C0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软件构建</a:t>
            </a:r>
            <a:r>
              <a:rPr lang="en-US" altLang="zh-CN" dirty="0"/>
              <a:t>——</a:t>
            </a:r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zh-CN" altLang="en-US" dirty="0"/>
              <a:t>选项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654D3-8A03-95CA-B2F0-9AFEED8A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46" y="1602536"/>
            <a:ext cx="8596668" cy="3880773"/>
          </a:xfrm>
        </p:spPr>
        <p:txBody>
          <a:bodyPr/>
          <a:lstStyle/>
          <a:p>
            <a:r>
              <a:rPr lang="en-US" altLang="zh-CN" dirty="0" err="1"/>
              <a:t>cmake</a:t>
            </a:r>
            <a:r>
              <a:rPr lang="en-US" altLang="zh-CN" dirty="0"/>
              <a:t> debug</a:t>
            </a:r>
            <a:r>
              <a:rPr lang="zh-CN" altLang="en-US" dirty="0"/>
              <a:t>选项，通过开启以下两个选项可以查看</a:t>
            </a:r>
            <a:r>
              <a:rPr lang="en-US" altLang="zh-CN" dirty="0" err="1"/>
              <a:t>cmake</a:t>
            </a:r>
            <a:r>
              <a:rPr lang="zh-CN" altLang="en-US" dirty="0"/>
              <a:t>的执行输出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--trace</a:t>
            </a:r>
          </a:p>
          <a:p>
            <a:pPr marL="0" indent="0">
              <a:buNone/>
            </a:pPr>
            <a:r>
              <a:rPr lang="en-US" altLang="zh-CN" dirty="0"/>
              <a:t>	--trace-source="filename“</a:t>
            </a:r>
          </a:p>
          <a:p>
            <a:r>
              <a:rPr lang="en-US" altLang="zh-CN" dirty="0"/>
              <a:t>-j </a:t>
            </a:r>
            <a:r>
              <a:rPr lang="zh-CN" altLang="en-US" dirty="0"/>
              <a:t>多线程并行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cmake</a:t>
            </a:r>
            <a:r>
              <a:rPr lang="en-US" altLang="zh-CN" dirty="0"/>
              <a:t> --build </a:t>
            </a:r>
            <a:r>
              <a:rPr lang="en-US" altLang="zh-CN" dirty="0" err="1"/>
              <a:t>build</a:t>
            </a:r>
            <a:r>
              <a:rPr lang="en-US" altLang="zh-CN" dirty="0"/>
              <a:t> -j 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176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DF7F5-679A-6543-6674-7299DC7F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492" y="1712585"/>
            <a:ext cx="8596668" cy="4528568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en-US" altLang="zh-CN" sz="4400" dirty="0">
                <a:solidFill>
                  <a:schemeClr val="tx1"/>
                </a:solidFill>
              </a:rPr>
              <a:t>C++</a:t>
            </a:r>
            <a:r>
              <a:rPr lang="zh-CN" altLang="en-US" sz="4400" dirty="0">
                <a:solidFill>
                  <a:schemeClr val="tx1"/>
                </a:solidFill>
              </a:rPr>
              <a:t>常用知识点</a:t>
            </a:r>
            <a:endParaRPr lang="en-US" altLang="zh-CN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1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54C34-7BF5-7B7A-3364-5F0BF2C5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版本变化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06866-D40D-C185-30D7-6BF4A4C7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55181"/>
            <a:ext cx="9288469" cy="4394520"/>
          </a:xfrm>
        </p:spPr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C++98/C++03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：它引入了类、继承、多态等概念，并引入了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STL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（标准模板库）；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C++11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：加入了许多新特性，如自动类型推导、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Lambda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表达式、右值引用、智能指针、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可变参数模板、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并发编程库等；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C++14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：进行了一些小的改进和修正，对泛型编程的支持进行了扩展，如支持模板化的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lambda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constexpr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的使用范围，函数返回类型自动推导，读写锁；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C++17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：结构化绑定、内联变量、折叠表达式以及并行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STL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库、文件系统库和随机数库。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>
                <a:solidFill>
                  <a:srgbClr val="374151"/>
                </a:solidFill>
                <a:latin typeface="Söhne"/>
              </a:rPr>
              <a:t>C++20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Concept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约束、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Range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库、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Module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、协程库。</a:t>
            </a:r>
          </a:p>
          <a:p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209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5F590-0328-FF6F-6CC8-4D90451C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73F72-130B-05E6-C16E-C0E46D50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6284"/>
            <a:ext cx="9141856" cy="434050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是一门面向对象语言，类包括构造函数，析构函数，拷贝构造函数，拷贝赋值，移动构造，移动赋值。这里面和其他解释性语言的区别在于对内存的管理。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委托构造  </a:t>
            </a:r>
          </a:p>
          <a:p>
            <a:pPr marL="0" indent="0">
              <a:buNone/>
            </a:pPr>
            <a:r>
              <a:rPr lang="en-US" altLang="zh-CN" dirty="0"/>
              <a:t>class A {</a:t>
            </a:r>
          </a:p>
          <a:p>
            <a:pPr marL="0" indent="0">
              <a:buNone/>
            </a:pPr>
            <a:r>
              <a:rPr lang="en-US" altLang="zh-CN" dirty="0"/>
              <a:t>  public:</a:t>
            </a:r>
          </a:p>
          <a:p>
            <a:pPr marL="0" indent="0">
              <a:buNone/>
            </a:pPr>
            <a:r>
              <a:rPr lang="en-US" altLang="zh-CN" dirty="0"/>
              <a:t>    A(int x) : A(x, 0) {} </a:t>
            </a:r>
          </a:p>
          <a:p>
            <a:pPr marL="0" indent="0">
              <a:buNone/>
            </a:pPr>
            <a:r>
              <a:rPr lang="en-US" altLang="zh-CN" dirty="0"/>
              <a:t>    A(int x, int y) {...}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继承构造 </a:t>
            </a:r>
          </a:p>
          <a:p>
            <a:pPr marL="0" indent="0">
              <a:buNone/>
            </a:pPr>
            <a:r>
              <a:rPr lang="en-US" altLang="zh-CN" dirty="0"/>
              <a:t>class B : public C {</a:t>
            </a:r>
          </a:p>
          <a:p>
            <a:pPr marL="0" indent="0">
              <a:buNone/>
            </a:pPr>
            <a:r>
              <a:rPr lang="en-US" altLang="zh-CN" dirty="0"/>
              <a:t>  using C::C; // </a:t>
            </a:r>
            <a:r>
              <a:rPr lang="zh-CN" altLang="en-US" dirty="0"/>
              <a:t>继承</a:t>
            </a:r>
            <a:r>
              <a:rPr lang="en-US" altLang="zh-CN" dirty="0"/>
              <a:t>C</a:t>
            </a:r>
            <a:r>
              <a:rPr lang="zh-CN" altLang="en-US" dirty="0"/>
              <a:t>的构造函数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690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8A1C2-9482-7B72-96FD-2FA4D78C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D45AD-256C-882B-3A4E-AE708F7E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46835"/>
            <a:ext cx="9168863" cy="4594527"/>
          </a:xfrm>
        </p:spPr>
        <p:txBody>
          <a:bodyPr/>
          <a:lstStyle/>
          <a:p>
            <a:r>
              <a:rPr lang="zh-CN" altLang="en-US" dirty="0"/>
              <a:t>移动语义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移动语义提供了一种高效地转移资源，有移动构造和移动赋值实现。移动语义主要是实现了一种浅拷贝方式，可以让资源所有权转让给其他对象。现在常用的</a:t>
            </a:r>
            <a:r>
              <a:rPr lang="en-US" altLang="zh-CN" dirty="0"/>
              <a:t>C++ 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等都可以做移动构造和赋值。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B96E20-958D-6A5F-5439-12EF38E0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45" y="2767635"/>
            <a:ext cx="3818431" cy="38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33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8FFA6-1B6A-A973-9B0D-26441F74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931E3-9A52-7F10-E2FC-A92E1D90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873"/>
            <a:ext cx="9346342" cy="4459489"/>
          </a:xfrm>
        </p:spPr>
        <p:txBody>
          <a:bodyPr/>
          <a:lstStyle/>
          <a:p>
            <a:r>
              <a:rPr lang="zh-CN" altLang="en-US" dirty="0"/>
              <a:t>继承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继承分为多重继承和单继承，在实际使用时多重继承会有菱形继承的问题，需要处理积累成员的名字冲突问题，继承树复杂。建议在实际使用时，多重继承，除了一个实际继承，另外的使用接口继承。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E87CCE-80CF-7BFF-EEB8-66D3E232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07" y="2687665"/>
            <a:ext cx="2775790" cy="39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29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F09B2-2C22-F0AA-AFE1-90A57B8D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007D4-29F7-B4C8-B140-5A698C66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42977"/>
            <a:ext cx="8956661" cy="4598385"/>
          </a:xfrm>
        </p:spPr>
        <p:txBody>
          <a:bodyPr/>
          <a:lstStyle/>
          <a:p>
            <a:r>
              <a:rPr lang="zh-CN" altLang="en-US" dirty="0"/>
              <a:t>虚函数和虚表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在基类中将函数声明为</a:t>
            </a:r>
            <a:r>
              <a:rPr lang="en-US" altLang="zh-CN" dirty="0"/>
              <a:t>virtual</a:t>
            </a:r>
            <a:r>
              <a:rPr lang="zh-CN" altLang="en-US" dirty="0"/>
              <a:t>是虚函数，如果加上</a:t>
            </a:r>
            <a:r>
              <a:rPr lang="en-US" altLang="zh-CN" dirty="0"/>
              <a:t>=0</a:t>
            </a:r>
            <a:r>
              <a:rPr lang="zh-CN" altLang="en-US" dirty="0"/>
              <a:t>则是纯虚函数。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在子类中通过加上</a:t>
            </a:r>
            <a:r>
              <a:rPr lang="en-US" altLang="zh-CN" dirty="0"/>
              <a:t>override</a:t>
            </a:r>
            <a:r>
              <a:rPr lang="zh-CN" altLang="en-US" dirty="0"/>
              <a:t>，可以检测基类中是否声明为</a:t>
            </a:r>
            <a:r>
              <a:rPr lang="en-US" altLang="zh-CN" dirty="0"/>
              <a:t>virtual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编译器为包含虚函数的类创建一张虚表</a:t>
            </a:r>
            <a:r>
              <a:rPr lang="en-US" altLang="zh-CN" dirty="0"/>
              <a:t>(</a:t>
            </a:r>
            <a:r>
              <a:rPr lang="en-US" altLang="zh-CN" dirty="0" err="1"/>
              <a:t>vtable</a:t>
            </a:r>
            <a:r>
              <a:rPr lang="en-US" altLang="zh-CN" dirty="0"/>
              <a:t>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类的每个对象内部有一个指向虚表的指针（</a:t>
            </a:r>
            <a:r>
              <a:rPr lang="en-US" altLang="zh-CN" dirty="0" err="1"/>
              <a:t>vptr</a:t>
            </a:r>
            <a:r>
              <a:rPr lang="zh-CN" altLang="en-US" dirty="0"/>
              <a:t>），根据虚指针可以找到绑定的虚函数。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03D295-37FF-A754-35A1-B96E8478197E}"/>
              </a:ext>
            </a:extLst>
          </p:cNvPr>
          <p:cNvSpPr/>
          <p:nvPr/>
        </p:nvSpPr>
        <p:spPr>
          <a:xfrm>
            <a:off x="2627453" y="4051139"/>
            <a:ext cx="590309" cy="1435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4986FE7-BB6D-0A9F-1D88-7B6CA162CDCB}"/>
              </a:ext>
            </a:extLst>
          </p:cNvPr>
          <p:cNvCxnSpPr/>
          <p:nvPr/>
        </p:nvCxnSpPr>
        <p:spPr>
          <a:xfrm>
            <a:off x="2627453" y="4417671"/>
            <a:ext cx="5903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EE66C42-DA70-F676-DD6E-C335A5CAC981}"/>
              </a:ext>
            </a:extLst>
          </p:cNvPr>
          <p:cNvSpPr txBox="1"/>
          <p:nvPr/>
        </p:nvSpPr>
        <p:spPr>
          <a:xfrm>
            <a:off x="2608162" y="4054998"/>
            <a:ext cx="93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vptr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FA89633-4D93-7505-DC5F-166E2CED7DCB}"/>
              </a:ext>
            </a:extLst>
          </p:cNvPr>
          <p:cNvCxnSpPr/>
          <p:nvPr/>
        </p:nvCxnSpPr>
        <p:spPr>
          <a:xfrm>
            <a:off x="3217762" y="4239664"/>
            <a:ext cx="856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AE63D83-A6B7-F993-A9D6-BF4A726EAAAD}"/>
              </a:ext>
            </a:extLst>
          </p:cNvPr>
          <p:cNvSpPr/>
          <p:nvPr/>
        </p:nvSpPr>
        <p:spPr>
          <a:xfrm>
            <a:off x="4074289" y="4054998"/>
            <a:ext cx="366145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885D71C-7BDD-7A94-1C80-11AB8A2743FA}"/>
              </a:ext>
            </a:extLst>
          </p:cNvPr>
          <p:cNvCxnSpPr/>
          <p:nvPr/>
        </p:nvCxnSpPr>
        <p:spPr>
          <a:xfrm>
            <a:off x="4780345" y="4042894"/>
            <a:ext cx="0" cy="373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429E806-A0DD-3F52-B262-4B6727594C97}"/>
              </a:ext>
            </a:extLst>
          </p:cNvPr>
          <p:cNvCxnSpPr/>
          <p:nvPr/>
        </p:nvCxnSpPr>
        <p:spPr>
          <a:xfrm>
            <a:off x="5536557" y="4051139"/>
            <a:ext cx="0" cy="364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21CF121-2CF9-C71C-14C8-114D7FE7C34A}"/>
              </a:ext>
            </a:extLst>
          </p:cNvPr>
          <p:cNvCxnSpPr>
            <a:cxnSpLocks/>
          </p:cNvCxnSpPr>
          <p:nvPr/>
        </p:nvCxnSpPr>
        <p:spPr>
          <a:xfrm>
            <a:off x="6560917" y="4054998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ECF90E1-568E-BA47-20A4-14FB574BEEF9}"/>
              </a:ext>
            </a:extLst>
          </p:cNvPr>
          <p:cNvSpPr txBox="1"/>
          <p:nvPr/>
        </p:nvSpPr>
        <p:spPr>
          <a:xfrm>
            <a:off x="4016413" y="4085775"/>
            <a:ext cx="10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Derive:f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BDB7EF-39C7-D501-DFD5-F5001303F649}"/>
              </a:ext>
            </a:extLst>
          </p:cNvPr>
          <p:cNvSpPr txBox="1"/>
          <p:nvPr/>
        </p:nvSpPr>
        <p:spPr>
          <a:xfrm>
            <a:off x="4748516" y="4085775"/>
            <a:ext cx="77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Base::g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D316A28-4C17-CCA3-018F-24F3D587F2ED}"/>
              </a:ext>
            </a:extLst>
          </p:cNvPr>
          <p:cNvSpPr txBox="1"/>
          <p:nvPr/>
        </p:nvSpPr>
        <p:spPr>
          <a:xfrm>
            <a:off x="5741046" y="4046753"/>
            <a:ext cx="74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687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56353-3169-8B5D-A4DA-5E71AB3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类型自动推导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BCA97-729E-BE06-970D-94EF078F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242"/>
            <a:ext cx="9381066" cy="4016434"/>
          </a:xfrm>
        </p:spPr>
        <p:txBody>
          <a:bodyPr/>
          <a:lstStyle/>
          <a:p>
            <a:r>
              <a:rPr lang="en-US" altLang="zh-CN" dirty="0"/>
              <a:t>auto</a:t>
            </a:r>
            <a:r>
              <a:rPr lang="zh-CN" altLang="en-US" dirty="0"/>
              <a:t>和</a:t>
            </a:r>
            <a:r>
              <a:rPr lang="en-US" altLang="zh-CN" dirty="0" err="1"/>
              <a:t>decltype</a:t>
            </a:r>
            <a:r>
              <a:rPr lang="zh-CN" altLang="en-US" dirty="0"/>
              <a:t>用于类型推导，</a:t>
            </a:r>
            <a:r>
              <a:rPr lang="en-US" altLang="zh-CN" dirty="0"/>
              <a:t>auto</a:t>
            </a:r>
            <a:r>
              <a:rPr lang="zh-CN" altLang="en-US" dirty="0"/>
              <a:t>是静态的，编译器进行，</a:t>
            </a:r>
            <a:r>
              <a:rPr lang="en-US" altLang="zh-CN" dirty="0" err="1"/>
              <a:t>decltype</a:t>
            </a:r>
            <a:r>
              <a:rPr lang="zh-CN" altLang="en-US" dirty="0"/>
              <a:t>是动态的，是运行时推导。</a:t>
            </a:r>
            <a:endParaRPr lang="en-US" altLang="zh-CN" dirty="0"/>
          </a:p>
          <a:p>
            <a:r>
              <a:rPr lang="zh-CN" altLang="en-US" dirty="0"/>
              <a:t>两者推导的规则有些不一样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	auto</a:t>
            </a:r>
            <a:r>
              <a:rPr lang="zh-CN" altLang="en-US" dirty="0"/>
              <a:t>会忽略顶层</a:t>
            </a:r>
            <a:r>
              <a:rPr lang="en-US" altLang="zh-CN" dirty="0"/>
              <a:t>const</a:t>
            </a:r>
            <a:r>
              <a:rPr lang="zh-CN" altLang="en-US" dirty="0"/>
              <a:t>、引用等修饰符，只推导类型本身。</a:t>
            </a:r>
            <a:r>
              <a:rPr lang="en-US" altLang="zh-CN" dirty="0" err="1"/>
              <a:t>decltype</a:t>
            </a:r>
            <a:r>
              <a:rPr lang="zh-CN" altLang="en-US" dirty="0"/>
              <a:t>会保留表达式的类型修饰符。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auto</a:t>
            </a:r>
            <a:r>
              <a:rPr lang="zh-CN" altLang="en-US" dirty="0"/>
              <a:t>推导数组会退化为指针类型，</a:t>
            </a:r>
            <a:r>
              <a:rPr lang="en-US" altLang="zh-CN" dirty="0" err="1"/>
              <a:t>decltype</a:t>
            </a:r>
            <a:r>
              <a:rPr lang="zh-CN" altLang="en-US" dirty="0"/>
              <a:t>可以正确推导数组类型。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/>
              <a:t>decltype</a:t>
            </a:r>
            <a:r>
              <a:rPr lang="zh-CN" altLang="en-US" dirty="0"/>
              <a:t>可以用于推导函数返回类型。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9C9B04-B020-117E-DADD-C887A929D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074675"/>
            <a:ext cx="4174000" cy="24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55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844DF-6294-F9DF-3167-CEDD3097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constexpr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B03B8-D923-DA03-79C8-E507816BC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9119"/>
            <a:ext cx="8596668" cy="4602243"/>
          </a:xfrm>
        </p:spPr>
        <p:txBody>
          <a:bodyPr/>
          <a:lstStyle/>
          <a:p>
            <a:r>
              <a:rPr lang="en-US" altLang="zh-CN" dirty="0" err="1"/>
              <a:t>constexpr</a:t>
            </a:r>
            <a:r>
              <a:rPr lang="zh-CN" altLang="en-US" dirty="0"/>
              <a:t>用于编译器件执行计算和生成值。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可以用于产生编译器常量，相比宏会比较安全。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2FF764-51FE-D750-87AC-20B202389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43" y="2376292"/>
            <a:ext cx="3820725" cy="377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11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EAE37-201E-7EE7-38AF-0B07322C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E63AE-7A1A-CB1E-1D07-537526C5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52" y="1597288"/>
            <a:ext cx="8596668" cy="3880773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支持对常用运算符进行重载，包括</a:t>
            </a:r>
            <a:r>
              <a:rPr lang="en-US" altLang="zh-CN" dirty="0"/>
              <a:t>+ - * /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/>
              <a:t>&gt;&gt;</a:t>
            </a:r>
            <a:r>
              <a:rPr lang="zh-CN" altLang="en-US" dirty="0"/>
              <a:t>等，以及</a:t>
            </a:r>
            <a:r>
              <a:rPr lang="en-US" altLang="zh-CN" dirty="0"/>
              <a:t>new delete</a:t>
            </a:r>
            <a:r>
              <a:rPr lang="zh-CN" altLang="en-US" dirty="0"/>
              <a:t>，函数调用（）等；</a:t>
            </a:r>
            <a:endParaRPr lang="en-US" altLang="zh-CN" dirty="0"/>
          </a:p>
          <a:p>
            <a:r>
              <a:rPr lang="en-US" altLang="zh-CN" dirty="0"/>
              <a:t>Google</a:t>
            </a:r>
            <a:r>
              <a:rPr lang="zh-CN" altLang="en-US" dirty="0"/>
              <a:t>编程规范不建议重载运算符，对可读性不太好。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AF6344-BCC1-A7F2-29D0-4C702B285AE5}"/>
              </a:ext>
            </a:extLst>
          </p:cNvPr>
          <p:cNvSpPr txBox="1"/>
          <p:nvPr/>
        </p:nvSpPr>
        <p:spPr>
          <a:xfrm>
            <a:off x="1224023" y="2776270"/>
            <a:ext cx="60979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class Integer {</a:t>
            </a:r>
          </a:p>
          <a:p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int n;</a:t>
            </a:r>
          </a:p>
          <a:p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Integer(int n) : n(n) {}</a:t>
            </a:r>
          </a:p>
          <a:p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Integer&amp; operator++() { // 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前置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++</a:t>
            </a:r>
            <a:endParaRPr lang="zh-CN" alt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++n;</a:t>
            </a:r>
          </a:p>
          <a:p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return *this; </a:t>
            </a:r>
          </a:p>
          <a:p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Integer n(10);</a:t>
            </a:r>
          </a:p>
          <a:p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++n; // 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直接使用前置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++</a:t>
            </a:r>
            <a:endParaRPr lang="zh-CN" alt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93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855D-056A-6516-A0D0-28A128D1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C0CE0-0350-D76C-06FB-5E22FC60D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491" y="1554847"/>
            <a:ext cx="7050696" cy="388077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智能指针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现代</a:t>
            </a:r>
            <a:r>
              <a:rPr lang="en-US" altLang="zh-CN" dirty="0"/>
              <a:t>C++</a:t>
            </a:r>
            <a:r>
              <a:rPr lang="zh-CN" altLang="en-US" dirty="0"/>
              <a:t>包括独占型指针</a:t>
            </a:r>
            <a:r>
              <a:rPr lang="en-US" altLang="zh-CN" dirty="0" err="1"/>
              <a:t>unique_ptr</a:t>
            </a:r>
            <a:r>
              <a:rPr lang="zh-CN" altLang="en-US" dirty="0"/>
              <a:t>，共享型</a:t>
            </a:r>
            <a:r>
              <a:rPr lang="en-US" altLang="zh-CN" dirty="0" err="1"/>
              <a:t>shared_ptr</a:t>
            </a:r>
            <a:r>
              <a:rPr lang="zh-CN" altLang="en-US" dirty="0"/>
              <a:t>，弱引用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r>
              <a:rPr lang="zh-CN" altLang="en-US" dirty="0"/>
              <a:t>独占型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独占型指针不允许拷贝，只能移动，可以通过</a:t>
            </a:r>
            <a:r>
              <a:rPr lang="en-US" altLang="zh-CN" dirty="0"/>
              <a:t>reset</a:t>
            </a:r>
            <a:r>
              <a:rPr lang="zh-CN" altLang="en-US" dirty="0"/>
              <a:t>释放和重置管理的对象。</a:t>
            </a:r>
            <a:endParaRPr lang="en-US" altLang="zh-CN" dirty="0"/>
          </a:p>
          <a:p>
            <a:r>
              <a:rPr lang="zh-CN" altLang="en-US" dirty="0"/>
              <a:t>共享型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共享型指针可以拷贝，通过引用计数方式管理对象，当引用计数为零时释放。</a:t>
            </a:r>
            <a:endParaRPr lang="en-US" altLang="zh-CN" dirty="0"/>
          </a:p>
          <a:p>
            <a:r>
              <a:rPr lang="zh-CN" altLang="en-US" dirty="0"/>
              <a:t>弱引用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弱引用不管理对象，与共享型配合，避免循环引用。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FB6A27-A3D9-4490-C683-BFC866DAC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93" y="2056434"/>
            <a:ext cx="3439833" cy="28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3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6601D-3833-C19D-6F9F-94116766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软件构建</a:t>
            </a:r>
            <a:r>
              <a:rPr lang="en-US" altLang="zh-CN" dirty="0"/>
              <a:t>——</a:t>
            </a:r>
            <a:r>
              <a:rPr lang="en-US" altLang="zh-CN" dirty="0" err="1"/>
              <a:t>cmake</a:t>
            </a:r>
            <a:r>
              <a:rPr lang="zh-CN" altLang="en-US" dirty="0"/>
              <a:t>编程规范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66AD5-11DA-1EE9-67DB-0D1573723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123"/>
            <a:ext cx="8596668" cy="3880773"/>
          </a:xfrm>
        </p:spPr>
        <p:txBody>
          <a:bodyPr/>
          <a:lstStyle/>
          <a:p>
            <a:r>
              <a:rPr lang="zh-CN" altLang="en-US" dirty="0"/>
              <a:t>尽量不要使用全局函数 如</a:t>
            </a:r>
            <a:r>
              <a:rPr lang="en-US" altLang="zh-CN" dirty="0" err="1"/>
              <a:t>link_directory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include_directory</a:t>
            </a:r>
            <a:r>
              <a:rPr lang="zh-CN" altLang="en-US" dirty="0"/>
              <a:t>，使用</a:t>
            </a:r>
            <a:r>
              <a:rPr lang="en-US" altLang="zh-CN" dirty="0"/>
              <a:t>target</a:t>
            </a:r>
          </a:p>
          <a:p>
            <a:r>
              <a:rPr lang="zh-CN" altLang="en-US" dirty="0"/>
              <a:t>尽量使用</a:t>
            </a:r>
            <a:r>
              <a:rPr lang="en-US" altLang="zh-CN" dirty="0"/>
              <a:t>PRIVATE</a:t>
            </a:r>
            <a:r>
              <a:rPr lang="zh-CN" altLang="en-US" dirty="0"/>
              <a:t>，而不用</a:t>
            </a:r>
            <a:r>
              <a:rPr lang="en-US" altLang="zh-CN" dirty="0"/>
              <a:t>PUBLIC</a:t>
            </a:r>
          </a:p>
          <a:p>
            <a:r>
              <a:rPr lang="zh-CN" altLang="en-US" dirty="0"/>
              <a:t>尽量不要用</a:t>
            </a:r>
            <a:r>
              <a:rPr lang="en-US" altLang="zh-CN" dirty="0"/>
              <a:t>GLOB</a:t>
            </a:r>
            <a:r>
              <a:rPr lang="zh-CN" altLang="en-US" dirty="0"/>
              <a:t>，需要重新</a:t>
            </a:r>
            <a:r>
              <a:rPr lang="en-US" altLang="zh-CN" dirty="0"/>
              <a:t>CMAKE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CMAKE</a:t>
            </a:r>
            <a:r>
              <a:rPr lang="zh-CN" altLang="en-US" dirty="0"/>
              <a:t>当作代码而不是脚本对待，保证整洁和可读性</a:t>
            </a:r>
            <a:endParaRPr lang="en-US" altLang="zh-CN" dirty="0"/>
          </a:p>
          <a:p>
            <a:r>
              <a:rPr lang="zh-CN" altLang="en-US" dirty="0"/>
              <a:t>变量使用大写，函数使用小写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cmake</a:t>
            </a:r>
            <a:r>
              <a:rPr lang="en-US" altLang="zh-CN" dirty="0"/>
              <a:t> 3.4</a:t>
            </a:r>
            <a:r>
              <a:rPr lang="zh-CN" altLang="en-US" dirty="0"/>
              <a:t>以后的版本（最新版本是</a:t>
            </a:r>
            <a:r>
              <a:rPr lang="en-US" altLang="zh-CN" dirty="0"/>
              <a:t>3.27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180592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9B3C5-2CC0-E47D-9224-3DC4D797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AF86F-D5E1-83A1-6C1F-6E84A84D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508388" cy="460352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Lambda</a:t>
            </a:r>
            <a:r>
              <a:rPr lang="zh-CN" altLang="en-US" dirty="0"/>
              <a:t>函数用来生成匿名函数对象，被广泛用在</a:t>
            </a:r>
            <a:r>
              <a:rPr lang="en-US" altLang="zh-CN" dirty="0"/>
              <a:t>STL</a:t>
            </a:r>
            <a:r>
              <a:rPr lang="zh-CN" altLang="en-US" dirty="0"/>
              <a:t>的接口中。</a:t>
            </a:r>
            <a:endParaRPr lang="en-US" altLang="zh-CN" dirty="0"/>
          </a:p>
          <a:p>
            <a:r>
              <a:rPr lang="en-US" altLang="zh-CN" dirty="0"/>
              <a:t>[capture](parameters) -&gt; </a:t>
            </a:r>
            <a:r>
              <a:rPr lang="en-US" altLang="zh-CN" dirty="0" err="1"/>
              <a:t>returnType</a:t>
            </a:r>
            <a:r>
              <a:rPr lang="en-US" altLang="zh-CN" dirty="0"/>
              <a:t> { </a:t>
            </a:r>
            <a:r>
              <a:rPr lang="en-US" altLang="zh-CN" dirty="0" err="1"/>
              <a:t>functionBody</a:t>
            </a:r>
            <a:r>
              <a:rPr lang="en-US" altLang="zh-CN" dirty="0"/>
              <a:t>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auto add = [](int a, int b) -&gt; int {</a:t>
            </a:r>
          </a:p>
          <a:p>
            <a:pPr marL="0" indent="0">
              <a:buNone/>
            </a:pPr>
            <a:r>
              <a:rPr lang="en-US" altLang="zh-CN" dirty="0"/>
              <a:t>  return a + b;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add(1, 2); // </a:t>
            </a:r>
            <a:r>
              <a:rPr lang="zh-CN" altLang="en-US" dirty="0"/>
              <a:t>调用</a:t>
            </a:r>
            <a:r>
              <a:rPr lang="en-US" altLang="zh-CN" dirty="0"/>
              <a:t>lambda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[] 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中可指定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lambda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捕获外部变量的方式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() 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中指定参数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可为空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-&gt; </a:t>
            </a:r>
            <a:r>
              <a:rPr lang="en-US" altLang="zh-CN" b="0" i="0" dirty="0" err="1">
                <a:solidFill>
                  <a:srgbClr val="1C1917"/>
                </a:solidFill>
                <a:effectLst/>
                <a:latin typeface="-apple-system"/>
              </a:rPr>
              <a:t>returnType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是返回值类型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可省略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{} 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是函数体具体实现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911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C1CF3-06E9-3908-5C51-4F63B335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可变参数模板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454AA-7811-7620-667B-E1C59D6D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277"/>
            <a:ext cx="8596668" cy="455208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可变参数模板允许模板接受可变个数的参数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...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// ...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/>
              <a:t>可变参数的模板和</a:t>
            </a:r>
            <a:r>
              <a:rPr lang="en-US" altLang="zh-CN" dirty="0"/>
              <a:t>fold</a:t>
            </a:r>
            <a:r>
              <a:rPr lang="zh-CN" altLang="en-US" dirty="0"/>
              <a:t>表达式结合，可以非常方便的编写出灵活可扩展的模板代码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int sum(</a:t>
            </a:r>
            <a:r>
              <a:rPr lang="en-US" altLang="zh-CN" dirty="0" err="1"/>
              <a:t>Args</a:t>
            </a:r>
            <a:r>
              <a:rPr lang="en-US" altLang="zh-CN" dirty="0"/>
              <a:t>...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return (</a:t>
            </a:r>
            <a:r>
              <a:rPr lang="en-US" altLang="zh-CN" dirty="0" err="1"/>
              <a:t>args</a:t>
            </a:r>
            <a:r>
              <a:rPr lang="en-US" altLang="zh-CN" dirty="0"/>
              <a:t> + ...); // </a:t>
            </a:r>
            <a:r>
              <a:rPr lang="zh-CN" altLang="en-US" dirty="0"/>
              <a:t>展开求和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s = sum(1, 2, 3, 4); // </a:t>
            </a:r>
            <a:r>
              <a:rPr lang="zh-CN" altLang="en-US" dirty="0"/>
              <a:t>计算</a:t>
            </a:r>
            <a:r>
              <a:rPr lang="en-US" altLang="zh-CN" dirty="0"/>
              <a:t>1+2+3+4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9987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57362-EF86-2D3E-8379-739D5D5D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Fold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13339-C4D7-784B-D6FF-9AA723CE9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873"/>
            <a:ext cx="8596668" cy="4459489"/>
          </a:xfrm>
        </p:spPr>
        <p:txBody>
          <a:bodyPr/>
          <a:lstStyle/>
          <a:p>
            <a:r>
              <a:rPr lang="en-US" altLang="zh-CN" dirty="0"/>
              <a:t>C++ Fold</a:t>
            </a:r>
            <a:r>
              <a:rPr lang="zh-CN" altLang="en-US" dirty="0"/>
              <a:t>表达式是一种参数包处理机制，可以在编译时对元组或者参数包进行递归操作。</a:t>
            </a:r>
            <a:endParaRPr lang="en-US" altLang="zh-CN" dirty="0"/>
          </a:p>
          <a:p>
            <a:pPr marL="0" indent="0">
              <a:buNone/>
            </a:pPr>
            <a:endParaRPr lang="nl-NL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60DC11-16AF-CD74-0132-3A3596FD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10" y="2278494"/>
            <a:ext cx="7951738" cy="165469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1BB37C7-D727-F14D-AA15-46EB16D62122}"/>
              </a:ext>
            </a:extLst>
          </p:cNvPr>
          <p:cNvSpPr txBox="1"/>
          <p:nvPr/>
        </p:nvSpPr>
        <p:spPr>
          <a:xfrm>
            <a:off x="514658" y="4413813"/>
            <a:ext cx="60979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template &lt;typename... Args&gt;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auto sub_one_left(Args&amp;&amp;... args) {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return (1 - ... - args);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auto t = </a:t>
            </a:r>
            <a:r>
              <a:rPr lang="en-US" altLang="zh-CN" dirty="0" err="1">
                <a:solidFill>
                  <a:srgbClr val="0070C0"/>
                </a:solidFill>
              </a:rPr>
              <a:t>sub_one_left</a:t>
            </a: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，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，</a:t>
            </a:r>
            <a:r>
              <a:rPr lang="en-US" altLang="zh-CN" dirty="0">
                <a:solidFill>
                  <a:srgbClr val="0070C0"/>
                </a:solidFill>
              </a:rPr>
              <a:t>4);// (((1-2)-3)-4) = -8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1A2B5F-EC91-A6B1-A96B-BFEF1E6824AF}"/>
              </a:ext>
            </a:extLst>
          </p:cNvPr>
          <p:cNvSpPr txBox="1"/>
          <p:nvPr/>
        </p:nvSpPr>
        <p:spPr>
          <a:xfrm>
            <a:off x="6449909" y="4413813"/>
            <a:ext cx="5595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template &lt;</a:t>
            </a:r>
            <a:r>
              <a:rPr lang="en-US" altLang="zh-CN" dirty="0" err="1">
                <a:solidFill>
                  <a:srgbClr val="0070C0"/>
                </a:solidFill>
              </a:rPr>
              <a:t>typename</a:t>
            </a:r>
            <a:r>
              <a:rPr lang="en-US" altLang="zh-CN" dirty="0">
                <a:solidFill>
                  <a:srgbClr val="0070C0"/>
                </a:solidFill>
              </a:rPr>
              <a:t>... </a:t>
            </a:r>
            <a:r>
              <a:rPr lang="en-US" altLang="zh-CN" dirty="0" err="1">
                <a:solidFill>
                  <a:srgbClr val="0070C0"/>
                </a:solidFill>
              </a:rPr>
              <a:t>Args</a:t>
            </a:r>
            <a:r>
              <a:rPr lang="en-US" altLang="zh-CN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auto </a:t>
            </a:r>
            <a:r>
              <a:rPr lang="en-US" altLang="zh-CN" dirty="0" err="1">
                <a:solidFill>
                  <a:srgbClr val="0070C0"/>
                </a:solidFill>
              </a:rPr>
              <a:t>sub_one_right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Args</a:t>
            </a:r>
            <a:r>
              <a:rPr lang="en-US" altLang="zh-CN" dirty="0">
                <a:solidFill>
                  <a:srgbClr val="0070C0"/>
                </a:solidFill>
              </a:rPr>
              <a:t>&amp;&amp;... </a:t>
            </a:r>
            <a:r>
              <a:rPr lang="en-US" altLang="zh-CN" dirty="0" err="1">
                <a:solidFill>
                  <a:srgbClr val="0070C0"/>
                </a:solidFill>
              </a:rPr>
              <a:t>args</a:t>
            </a:r>
            <a:r>
              <a:rPr lang="en-US" altLang="zh-CN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return (</a:t>
            </a:r>
            <a:r>
              <a:rPr lang="en-US" altLang="zh-CN" dirty="0" err="1">
                <a:solidFill>
                  <a:srgbClr val="0070C0"/>
                </a:solidFill>
              </a:rPr>
              <a:t>args</a:t>
            </a:r>
            <a:r>
              <a:rPr lang="en-US" altLang="zh-CN" dirty="0">
                <a:solidFill>
                  <a:srgbClr val="0070C0"/>
                </a:solidFill>
              </a:rPr>
              <a:t> - ... - 1);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auto t = </a:t>
            </a:r>
            <a:r>
              <a:rPr lang="en-US" altLang="zh-CN" dirty="0" err="1">
                <a:solidFill>
                  <a:srgbClr val="0070C0"/>
                </a:solidFill>
              </a:rPr>
              <a:t>sub_one_right</a:t>
            </a: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，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，</a:t>
            </a:r>
            <a:r>
              <a:rPr lang="en-US" altLang="zh-CN" dirty="0">
                <a:solidFill>
                  <a:srgbClr val="0070C0"/>
                </a:solidFill>
              </a:rPr>
              <a:t>4);//(2-(3-(4-1))) = 2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416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5FAAB-308D-CA08-6959-4D0AEB3D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std::thread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C0C46-274D-524B-848C-D12E6108E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097"/>
            <a:ext cx="8596668" cy="4683266"/>
          </a:xfrm>
        </p:spPr>
        <p:txBody>
          <a:bodyPr/>
          <a:lstStyle/>
          <a:p>
            <a:r>
              <a:rPr lang="en-US" altLang="zh-CN" dirty="0"/>
              <a:t>std::thread</a:t>
            </a:r>
          </a:p>
          <a:p>
            <a:pPr marL="0" indent="0">
              <a:buNone/>
            </a:pPr>
            <a:r>
              <a:rPr lang="en-US" altLang="zh-CN" dirty="0"/>
              <a:t>	std::thread</a:t>
            </a:r>
            <a:r>
              <a:rPr lang="zh-CN" altLang="en-US" dirty="0"/>
              <a:t>提供了比较底层的线程管理功能，</a:t>
            </a:r>
            <a:r>
              <a:rPr lang="en-US" altLang="zh-CN" dirty="0"/>
              <a:t>std::thread</a:t>
            </a:r>
            <a:r>
              <a:rPr lang="zh-CN" altLang="en-US" dirty="0"/>
              <a:t>不能拷贝只能</a:t>
            </a:r>
            <a:r>
              <a:rPr lang="en-US" altLang="zh-CN" dirty="0"/>
              <a:t>move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通过使用可变参数模板，</a:t>
            </a:r>
            <a:r>
              <a:rPr lang="en-US" altLang="zh-CN" dirty="0"/>
              <a:t>std::thread</a:t>
            </a:r>
            <a:r>
              <a:rPr lang="zh-CN" altLang="en-US" dirty="0"/>
              <a:t>实现了传入任意参数的传入。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4E383A-3BB3-A3D4-CF41-AE496406D1C6}"/>
              </a:ext>
            </a:extLst>
          </p:cNvPr>
          <p:cNvSpPr txBox="1"/>
          <p:nvPr/>
        </p:nvSpPr>
        <p:spPr>
          <a:xfrm>
            <a:off x="1682187" y="2527139"/>
            <a:ext cx="6939987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#include &lt;thread&gt;</a:t>
            </a:r>
          </a:p>
          <a:p>
            <a:b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void foo(int x) {</a:t>
            </a:r>
          </a:p>
          <a:p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std::</a:t>
            </a:r>
            <a:r>
              <a:rPr lang="en-US" altLang="zh-CN" sz="12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&lt;&lt; "foo: " &lt;&lt; x &lt;&lt; std::</a:t>
            </a:r>
            <a:r>
              <a:rPr lang="en-US" altLang="zh-CN" sz="12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int main() {</a:t>
            </a:r>
          </a:p>
          <a:p>
            <a:b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std::thread t1(foo,1); // spawn new thread</a:t>
            </a:r>
          </a:p>
          <a:p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std::thread t2(foo,2); </a:t>
            </a:r>
          </a:p>
          <a:p>
            <a:b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t1.join(); // wait for thread 1 to finish</a:t>
            </a:r>
          </a:p>
          <a:p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t2.join(); // wait for thread 2 to finish</a:t>
            </a:r>
          </a:p>
          <a:p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std::thread t3([](int x){</a:t>
            </a:r>
          </a:p>
          <a:p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sz="12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&lt;&lt; "lambda: " &lt;&lt; x &lt;&lt; std::</a:t>
            </a:r>
            <a:r>
              <a:rPr lang="en-US" altLang="zh-CN" sz="12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}, 3);</a:t>
            </a:r>
          </a:p>
          <a:p>
            <a:b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t3.join();</a:t>
            </a:r>
          </a:p>
          <a:p>
            <a:b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return 0;</a:t>
            </a:r>
          </a:p>
          <a:p>
            <a:r>
              <a:rPr lang="en-US" altLang="zh-C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014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8A903-2FB2-9EBE-B6C9-5839A7DF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</a:t>
            </a:r>
            <a:r>
              <a:rPr lang="en-US" altLang="zh-CN" dirty="0" err="1"/>
              <a:t>this_thread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78595-6F13-9BCA-1EBA-8AD1808B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5813"/>
            <a:ext cx="8596668" cy="4675549"/>
          </a:xfrm>
        </p:spPr>
        <p:txBody>
          <a:bodyPr/>
          <a:lstStyle/>
          <a:p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std::</a:t>
            </a:r>
            <a:r>
              <a:rPr lang="en-US" altLang="zh-CN" b="0" i="0" dirty="0" err="1">
                <a:solidFill>
                  <a:srgbClr val="1C1917"/>
                </a:solidFill>
                <a:effectLst/>
                <a:latin typeface="-apple-system"/>
              </a:rPr>
              <a:t>this_thread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命名空间提供了一些用于处理当前线程的函数和工具。</a:t>
            </a:r>
            <a:endParaRPr lang="en-US" altLang="zh-CN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yield() 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提出线程执行权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重新竞争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C1917"/>
                </a:solidFill>
                <a:effectLst/>
                <a:latin typeface="-apple-system"/>
              </a:rPr>
              <a:t>sleep_for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() 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设置线程睡眠一段时间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C1917"/>
                </a:solidFill>
                <a:effectLst/>
                <a:latin typeface="-apple-system"/>
              </a:rPr>
              <a:t>sleep_until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() 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睡眠到某个时间点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C1917"/>
                </a:solidFill>
                <a:effectLst/>
                <a:latin typeface="-apple-system"/>
              </a:rPr>
              <a:t>get_id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() 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获取当前线程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id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void foo() {</a:t>
            </a: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std::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(std::chrono::seconds(1)); </a:t>
            </a: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std::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&lt;&lt; "thread id: " &lt;&lt; std::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get_id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 &lt;&lt; "\n";</a:t>
            </a: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683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99C8F-8418-EF33-CB08-CF3AB2F5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1FA1F-F7DF-DFB5-59B4-025AD400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1797"/>
            <a:ext cx="8596668" cy="4729565"/>
          </a:xfrm>
        </p:spPr>
        <p:txBody>
          <a:bodyPr/>
          <a:lstStyle/>
          <a:p>
            <a:r>
              <a:rPr lang="en-US" altLang="zh-CN" dirty="0"/>
              <a:t>std::future</a:t>
            </a:r>
            <a:r>
              <a:rPr lang="zh-CN" altLang="en-US" dirty="0"/>
              <a:t>用来获取异步操作的执行结果，结果还未</a:t>
            </a:r>
            <a:r>
              <a:rPr lang="en-US" altLang="zh-CN" dirty="0"/>
              <a:t>ready</a:t>
            </a:r>
            <a:r>
              <a:rPr lang="zh-CN" altLang="en-US" dirty="0"/>
              <a:t>时可以阻塞当前线程。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2E93C0-F2A5-4403-135A-7CA09A5158ED}"/>
              </a:ext>
            </a:extLst>
          </p:cNvPr>
          <p:cNvSpPr txBox="1"/>
          <p:nvPr/>
        </p:nvSpPr>
        <p:spPr>
          <a:xfrm>
            <a:off x="1424651" y="1802593"/>
            <a:ext cx="866461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// future from a </a:t>
            </a:r>
            <a:r>
              <a:rPr lang="en-US" altLang="zh-C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packaged_task</a:t>
            </a:r>
            <a:endParaRPr lang="en-US" altLang="zh-CN" sz="14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packaged_task</a:t>
            </a:r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&lt;int()&gt; task([]{ return 7; }); // wrap the function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std::future&lt;int&gt; f1 = </a:t>
            </a:r>
            <a:r>
              <a:rPr lang="en-US" altLang="zh-C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task.get_future</a:t>
            </a:r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();  // get a future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std::thread t(std::move(task)); // launch on a thread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// future from an async()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std::future&lt;int&gt; f2 = std::async(std::launch::async, []{ return 8; });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// future from a promise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std::promise&lt;int&gt; p;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std::future&lt;int&gt; f3 = </a:t>
            </a:r>
            <a:r>
              <a:rPr lang="en-US" altLang="zh-C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p.get_future</a:t>
            </a:r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std::thread( [&amp;p]{ </a:t>
            </a:r>
            <a:r>
              <a:rPr lang="en-US" altLang="zh-C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p.set_value_at_thread_exit</a:t>
            </a:r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(9); }).detach();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&lt;&lt; "Waiting..." &lt;&lt; std::flush;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f1.wait();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f2.wait();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f3.wait();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&lt;&lt; "Done!\</a:t>
            </a:r>
            <a:r>
              <a:rPr lang="en-US" altLang="zh-C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nResults</a:t>
            </a:r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are: "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  &lt;&lt; f1.get() &lt;&lt; ' ' &lt;&lt; f2.get() &lt;&lt; ' ' &lt;&lt; f3.get() &lt;&lt; '\n';</a:t>
            </a:r>
          </a:p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t.join</a:t>
            </a:r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741471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10BBA-F03B-E46E-BEFF-89E83257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std::promise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848DA-BFC4-6791-9C8F-248AA367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2977"/>
            <a:ext cx="8596668" cy="4598385"/>
          </a:xfrm>
        </p:spPr>
        <p:txBody>
          <a:bodyPr/>
          <a:lstStyle/>
          <a:p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std::promise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可以用来传递异步任务结果的数据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与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std::future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配合使用。</a:t>
            </a:r>
            <a:endParaRPr lang="en-US" altLang="zh-CN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promise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在异步线程中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进行处理并设值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future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在主线程中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等待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promise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的值</a:t>
            </a: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std::promise&lt;int&gt; prom;</a:t>
            </a: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std::future&lt;int&gt; 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fut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prom.get_future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400050" lvl="1" indent="0">
              <a:buNone/>
            </a:pPr>
            <a:b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std::thread([&amp;prom]{</a:t>
            </a: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// 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进行一些异步操作</a:t>
            </a:r>
          </a:p>
          <a:p>
            <a:pPr marL="400050" lvl="1" indent="0">
              <a:buNone/>
            </a:pP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prom.set_value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(42); </a:t>
            </a: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}).detach();</a:t>
            </a:r>
          </a:p>
          <a:p>
            <a:pPr marL="400050" lvl="1" indent="0">
              <a:buNone/>
            </a:pPr>
            <a:b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int result = 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fut.get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(); // 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获取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设置的值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5939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F40A0-14C0-152A-9A7F-6F398EEB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std::async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496CD-8C79-8A9D-1BD4-A5B7F0684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6679"/>
            <a:ext cx="8596668" cy="4644684"/>
          </a:xfrm>
        </p:spPr>
        <p:txBody>
          <a:bodyPr/>
          <a:lstStyle/>
          <a:p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std::async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可以用来启动异步任务</a:t>
            </a:r>
            <a:r>
              <a:rPr lang="zh-CN" altLang="en-US" dirty="0">
                <a:solidFill>
                  <a:srgbClr val="1C1917"/>
                </a:solidFill>
                <a:latin typeface="-apple-system"/>
              </a:rPr>
              <a:t>。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主要特性是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在后台启动一个函数或任务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返回一个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std::future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主线程可以继续执行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不等待该函数结束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返回的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future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可以查询函数执行结果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AEA7C9-4E06-F201-7DC7-5DB3EFAD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038" y="349792"/>
            <a:ext cx="4373103" cy="608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615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CDDE9-0F23-64CE-2E2E-E2920E22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std::mutex</a:t>
            </a:r>
            <a:r>
              <a:rPr lang="zh-CN" altLang="en-US" dirty="0"/>
              <a:t>、</a:t>
            </a:r>
            <a:r>
              <a:rPr lang="en-US" altLang="zh-CN" dirty="0"/>
              <a:t>std::</a:t>
            </a:r>
            <a:r>
              <a:rPr lang="en-US" altLang="zh-CN" dirty="0" err="1"/>
              <a:t>shared_mutex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D5A2F-EBA2-9EAA-21FB-88CEB0CD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0695"/>
            <a:ext cx="8972094" cy="4892232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std::mutex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C++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中的互斥量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(mutex),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用于对共享数据的访问进行同步和互斥。</a:t>
            </a:r>
            <a:endParaRPr lang="en-US" altLang="zh-CN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1C1917"/>
                </a:solidFill>
                <a:latin typeface="-apple-system"/>
              </a:rPr>
              <a:t>使用</a:t>
            </a:r>
            <a:r>
              <a:rPr lang="en-US" altLang="zh-CN" dirty="0">
                <a:solidFill>
                  <a:srgbClr val="1C1917"/>
                </a:solidFill>
                <a:latin typeface="-apple-system"/>
              </a:rPr>
              <a:t>RAII</a:t>
            </a:r>
            <a:r>
              <a:rPr lang="zh-CN" altLang="en-US" dirty="0">
                <a:solidFill>
                  <a:srgbClr val="1C1917"/>
                </a:solidFill>
                <a:latin typeface="-apple-system"/>
              </a:rPr>
              <a:t>方式管理</a:t>
            </a:r>
            <a:r>
              <a:rPr lang="en-US" altLang="zh-CN" dirty="0">
                <a:solidFill>
                  <a:srgbClr val="1C1917"/>
                </a:solidFill>
                <a:latin typeface="-apple-system"/>
              </a:rPr>
              <a:t>mutex</a:t>
            </a:r>
            <a:r>
              <a:rPr lang="zh-CN" altLang="en-US" dirty="0">
                <a:solidFill>
                  <a:srgbClr val="1C1917"/>
                </a:solidFill>
                <a:latin typeface="-apple-system"/>
              </a:rPr>
              <a:t>更安全，包括</a:t>
            </a:r>
            <a:r>
              <a:rPr lang="en-US" altLang="zh-CN" dirty="0">
                <a:solidFill>
                  <a:srgbClr val="1C1917"/>
                </a:solidFill>
                <a:latin typeface="-apple-system"/>
              </a:rPr>
              <a:t>std::</a:t>
            </a:r>
            <a:r>
              <a:rPr lang="en-US" altLang="zh-CN" dirty="0" err="1">
                <a:solidFill>
                  <a:srgbClr val="1C1917"/>
                </a:solidFill>
                <a:latin typeface="-apple-system"/>
              </a:rPr>
              <a:t>lock_guard</a:t>
            </a:r>
            <a:r>
              <a:rPr lang="zh-CN" altLang="en-US" dirty="0">
                <a:solidFill>
                  <a:srgbClr val="1C1917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1C1917"/>
                </a:solidFill>
                <a:latin typeface="-apple-system"/>
              </a:rPr>
              <a:t>std::</a:t>
            </a:r>
            <a:r>
              <a:rPr lang="en-US" altLang="zh-CN" dirty="0" err="1">
                <a:solidFill>
                  <a:srgbClr val="1C1917"/>
                </a:solidFill>
                <a:latin typeface="-apple-system"/>
              </a:rPr>
              <a:t>unique_lock</a:t>
            </a:r>
            <a:r>
              <a:rPr lang="en-US" altLang="zh-CN" dirty="0">
                <a:solidFill>
                  <a:srgbClr val="1C1917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rgbClr val="1C1917"/>
                </a:solidFill>
                <a:latin typeface="-apple-system"/>
              </a:rPr>
              <a:t>独占型</a:t>
            </a:r>
            <a:r>
              <a:rPr lang="en-US" altLang="zh-CN" dirty="0">
                <a:solidFill>
                  <a:srgbClr val="1C1917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1C1917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1C1917"/>
                </a:solidFill>
                <a:latin typeface="-apple-system"/>
              </a:rPr>
              <a:t>std::</a:t>
            </a:r>
            <a:r>
              <a:rPr lang="en-US" altLang="zh-CN" dirty="0" err="1">
                <a:solidFill>
                  <a:srgbClr val="1C1917"/>
                </a:solidFill>
                <a:latin typeface="-apple-system"/>
              </a:rPr>
              <a:t>shared_lock</a:t>
            </a:r>
            <a:r>
              <a:rPr lang="en-US" altLang="zh-CN" dirty="0">
                <a:solidFill>
                  <a:srgbClr val="1C1917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rgbClr val="1C1917"/>
                </a:solidFill>
                <a:latin typeface="-apple-system"/>
              </a:rPr>
              <a:t>共享锁</a:t>
            </a:r>
            <a:r>
              <a:rPr lang="en-US" altLang="zh-CN" dirty="0">
                <a:solidFill>
                  <a:srgbClr val="1C1917"/>
                </a:solidFill>
                <a:latin typeface="-apple-system"/>
              </a:rPr>
              <a:t>)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shared_mutex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mutex;</a:t>
            </a:r>
            <a:b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线程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获取共享锁（读锁）</a:t>
            </a: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shared_lock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lock(mutex);  </a:t>
            </a:r>
          </a:p>
          <a:p>
            <a:pPr marL="400050" lvl="1" indent="0">
              <a:buNone/>
            </a:pPr>
            <a:b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线程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也可以获取共享锁（写锁）</a:t>
            </a: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shared_lock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lock2(mutex); </a:t>
            </a:r>
          </a:p>
          <a:p>
            <a:pPr marL="400050" lvl="1" indent="0">
              <a:buNone/>
            </a:pPr>
            <a:b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线程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需要等待其他锁释放</a:t>
            </a: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lock3(mutex);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6106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11B59-8A5C-66C1-6CF5-51EAB39F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</a:t>
            </a:r>
            <a:r>
              <a:rPr lang="en-US" altLang="zh-CN" dirty="0" err="1"/>
              <a:t>condition_variable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60B43-22E8-3E41-9E1D-CC6C0E269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4553"/>
            <a:ext cx="8596668" cy="4586810"/>
          </a:xfrm>
        </p:spPr>
        <p:txBody>
          <a:bodyPr/>
          <a:lstStyle/>
          <a:p>
            <a:r>
              <a:rPr lang="en-US" altLang="zh-CN" dirty="0"/>
              <a:t>std::</a:t>
            </a:r>
            <a:r>
              <a:rPr lang="en-US" altLang="zh-CN" dirty="0" err="1"/>
              <a:t>condition_variable</a:t>
            </a:r>
            <a:r>
              <a:rPr lang="zh-CN" altLang="en-US" dirty="0"/>
              <a:t>可以通过</a:t>
            </a:r>
            <a:r>
              <a:rPr lang="en-US" altLang="zh-CN" dirty="0"/>
              <a:t>notify</a:t>
            </a:r>
            <a:r>
              <a:rPr lang="zh-CN" altLang="en-US" dirty="0"/>
              <a:t>来通知线程，并判断条件是否满足。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wait() - 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等待条件变量的通知，先解锁互斥量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,</a:t>
            </a:r>
          </a:p>
          <a:p>
            <a:pPr marL="0" indent="0" algn="l">
              <a:buNone/>
            </a:pPr>
            <a:r>
              <a:rPr lang="en-US" altLang="zh-CN" dirty="0">
                <a:solidFill>
                  <a:srgbClr val="1C1917"/>
                </a:solidFill>
                <a:latin typeface="-apple-system"/>
              </a:rPr>
              <a:t>      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等待通知后再加锁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C1917"/>
                </a:solidFill>
                <a:effectLst/>
                <a:latin typeface="-apple-system"/>
              </a:rPr>
              <a:t>notify_one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() - 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唤醒一个等待线程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C1917"/>
                </a:solidFill>
                <a:effectLst/>
                <a:latin typeface="-apple-system"/>
              </a:rPr>
              <a:t>notify_all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() - 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唤醒所有等待线程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9D806F-6642-A3E2-51F5-81CE020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47" y="1314383"/>
            <a:ext cx="3713661" cy="53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6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FFB4F-B198-66CD-7740-A1914586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软件构建</a:t>
            </a:r>
            <a:r>
              <a:rPr lang="en-US" altLang="zh-CN" dirty="0"/>
              <a:t>——</a:t>
            </a:r>
            <a:r>
              <a:rPr lang="zh-CN" altLang="en-US" dirty="0"/>
              <a:t>最小版本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3496C-A848-78B0-5FF1-C1F4CAED4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58" y="1597288"/>
            <a:ext cx="8596668" cy="3880773"/>
          </a:xfrm>
        </p:spPr>
        <p:txBody>
          <a:bodyPr/>
          <a:lstStyle/>
          <a:p>
            <a:r>
              <a:rPr lang="en-US" altLang="zh-CN" dirty="0" err="1"/>
              <a:t>cmake_minimum_required</a:t>
            </a:r>
            <a:r>
              <a:rPr lang="en-US" altLang="zh-CN" dirty="0"/>
              <a:t>(VERSION 3.4)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472DCC-85CB-7785-2E76-C7A8F2CF6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5" y="2365200"/>
            <a:ext cx="8596669" cy="20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12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93220-E0E5-0AB4-0998-F26B3C19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std::latch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26A8D-A4EA-B890-A6BD-D012F434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6679"/>
            <a:ext cx="8596668" cy="464468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std::latch</a:t>
            </a:r>
            <a:r>
              <a:rPr lang="zh-CN" altLang="en-US" dirty="0"/>
              <a:t>是</a:t>
            </a:r>
            <a:r>
              <a:rPr lang="en-US" altLang="zh-CN" dirty="0"/>
              <a:t>C++20</a:t>
            </a:r>
            <a:r>
              <a:rPr lang="zh-CN" altLang="en-US" dirty="0"/>
              <a:t>中新增的一种线程同步。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std::latch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初始化时设置计数器个数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std::latch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的计数器不能重复使用</a:t>
            </a:r>
            <a:endParaRPr lang="en-US" altLang="zh-CN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C1917"/>
                </a:solidFill>
                <a:effectLst/>
                <a:latin typeface="-apple-system"/>
              </a:rPr>
              <a:t>count_down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() 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将计数器减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wait() 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会阻塞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1C1917"/>
                </a:solidFill>
                <a:effectLst/>
                <a:latin typeface="-apple-system"/>
              </a:rPr>
              <a:t>直到计数器变为</a:t>
            </a:r>
            <a:r>
              <a:rPr lang="en-US" altLang="zh-CN" b="0" i="0" dirty="0">
                <a:solidFill>
                  <a:srgbClr val="1C1917"/>
                </a:solidFill>
                <a:effectLst/>
                <a:latin typeface="-apple-system"/>
              </a:rPr>
              <a:t>0</a:t>
            </a: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std::latch latch(3); // 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设置计数器初值</a:t>
            </a:r>
          </a:p>
          <a:p>
            <a:pPr marL="400050" lvl="1" indent="0">
              <a:buNone/>
            </a:pPr>
            <a:b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个工作线程</a:t>
            </a: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void worker() {</a:t>
            </a: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work();</a:t>
            </a: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latch.count_down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(); // 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完成时减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b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主线程</a:t>
            </a:r>
          </a:p>
          <a:p>
            <a:pPr marL="400050" lvl="1" indent="0">
              <a:buNone/>
            </a:pP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latch.wait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(); // 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等待计数器变为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继续执行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8087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41EC6-6B14-B68A-C06C-852A2A1C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altLang="zh-CN" dirty="0"/>
              <a:t>std::barrier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2EE81-2CC0-0335-B500-9982006F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3529"/>
            <a:ext cx="8596668" cy="4667833"/>
          </a:xfrm>
        </p:spPr>
        <p:txBody>
          <a:bodyPr/>
          <a:lstStyle/>
          <a:p>
            <a:r>
              <a:rPr lang="en-US" altLang="zh-CN" dirty="0"/>
              <a:t>std::barrier</a:t>
            </a:r>
            <a:r>
              <a:rPr lang="zh-CN" altLang="en-US" dirty="0"/>
              <a:t>和</a:t>
            </a:r>
            <a:r>
              <a:rPr lang="en-US" altLang="zh-CN" dirty="0"/>
              <a:t>std::latch</a:t>
            </a:r>
            <a:r>
              <a:rPr lang="zh-CN" altLang="en-US" dirty="0"/>
              <a:t>的区别在于，</a:t>
            </a:r>
            <a:r>
              <a:rPr lang="en-US" altLang="zh-CN" dirty="0"/>
              <a:t>barrier</a:t>
            </a:r>
            <a:r>
              <a:rPr lang="zh-CN" altLang="en-US" dirty="0"/>
              <a:t>可以重复使用，可以多个</a:t>
            </a:r>
            <a:r>
              <a:rPr lang="en-US" altLang="zh-CN" dirty="0"/>
              <a:t>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1C1917"/>
                </a:solidFill>
                <a:latin typeface="-apple-system"/>
              </a:rPr>
              <a:t>通过</a:t>
            </a:r>
            <a:r>
              <a:rPr lang="en-US" altLang="zh-CN" sz="1700" dirty="0">
                <a:solidFill>
                  <a:srgbClr val="1C1917"/>
                </a:solidFill>
                <a:latin typeface="-apple-system"/>
              </a:rPr>
              <a:t>arrive</a:t>
            </a:r>
            <a:r>
              <a:rPr lang="zh-CN" altLang="en-US" sz="1700" dirty="0">
                <a:solidFill>
                  <a:srgbClr val="1C1917"/>
                </a:solidFill>
                <a:latin typeface="-apple-system"/>
              </a:rPr>
              <a:t>减少一次计数；</a:t>
            </a:r>
            <a:endParaRPr lang="en-US" altLang="zh-CN" sz="1700" dirty="0">
              <a:solidFill>
                <a:srgbClr val="1C1917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1C1917"/>
                </a:solidFill>
                <a:latin typeface="-apple-system"/>
              </a:rPr>
              <a:t>通过</a:t>
            </a:r>
            <a:r>
              <a:rPr lang="en-US" altLang="zh-CN" sz="1700" dirty="0">
                <a:solidFill>
                  <a:srgbClr val="1C1917"/>
                </a:solidFill>
                <a:latin typeface="-apple-system"/>
              </a:rPr>
              <a:t>wait</a:t>
            </a:r>
            <a:r>
              <a:rPr lang="zh-CN" altLang="en-US" sz="1700" dirty="0">
                <a:solidFill>
                  <a:srgbClr val="1C1917"/>
                </a:solidFill>
                <a:latin typeface="-apple-system"/>
              </a:rPr>
              <a:t>阻塞直到计数达到，当前</a:t>
            </a:r>
            <a:r>
              <a:rPr lang="en-US" altLang="zh-CN" sz="1700" dirty="0">
                <a:solidFill>
                  <a:srgbClr val="1C1917"/>
                </a:solidFill>
                <a:latin typeface="-apple-system"/>
              </a:rPr>
              <a:t>phase</a:t>
            </a:r>
            <a:r>
              <a:rPr lang="zh-CN" altLang="en-US" sz="1700" dirty="0">
                <a:solidFill>
                  <a:srgbClr val="1C1917"/>
                </a:solidFill>
                <a:latin typeface="-apple-system"/>
              </a:rPr>
              <a:t>完成。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F51A34-410F-682C-3916-E07D4074B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156" y="333115"/>
            <a:ext cx="5226588" cy="58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399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732C6-CCC9-38A1-91DF-89DB4816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</a:t>
            </a:r>
            <a:r>
              <a:rPr lang="en-US" altLang="zh-CN" dirty="0" err="1"/>
              <a:t>couting_semaphore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39B02-B7F2-4ED6-6D18-0E371339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537"/>
            <a:ext cx="8596668" cy="4640825"/>
          </a:xfrm>
        </p:spPr>
        <p:txBody>
          <a:bodyPr/>
          <a:lstStyle/>
          <a:p>
            <a:r>
              <a:rPr lang="en-US" altLang="zh-CN" dirty="0"/>
              <a:t>std::</a:t>
            </a:r>
            <a:r>
              <a:rPr lang="en-US" altLang="zh-CN" dirty="0" err="1"/>
              <a:t>couting_semaphore</a:t>
            </a:r>
            <a:r>
              <a:rPr lang="zh-CN" altLang="en-US" dirty="0"/>
              <a:t>和</a:t>
            </a:r>
            <a:r>
              <a:rPr lang="en-US" altLang="zh-CN" dirty="0"/>
              <a:t>std::</a:t>
            </a:r>
            <a:r>
              <a:rPr lang="en-US" altLang="zh-CN" dirty="0" err="1"/>
              <a:t>binary_semaphore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std::</a:t>
            </a:r>
            <a:r>
              <a:rPr lang="en-US" altLang="zh-CN" dirty="0" err="1"/>
              <a:t>binary_semaphore</a:t>
            </a:r>
            <a:r>
              <a:rPr lang="zh-CN" altLang="en-US" dirty="0"/>
              <a:t>是个特例，类似于</a:t>
            </a:r>
            <a:r>
              <a:rPr lang="en-US" altLang="zh-CN" dirty="0"/>
              <a:t>mutex</a:t>
            </a:r>
            <a:r>
              <a:rPr lang="zh-CN" altLang="en-US" dirty="0"/>
              <a:t>，但需要做</a:t>
            </a:r>
            <a:r>
              <a:rPr lang="en-US" altLang="zh-CN" dirty="0"/>
              <a:t>acquire/release</a:t>
            </a:r>
            <a:r>
              <a:rPr lang="zh-CN" altLang="en-US" dirty="0"/>
              <a:t>才能获取到资源。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std::</a:t>
            </a:r>
            <a:r>
              <a:rPr lang="en-US" altLang="zh-CN" dirty="0" err="1">
                <a:solidFill>
                  <a:srgbClr val="0070C0"/>
                </a:solidFill>
              </a:rPr>
              <a:t>counting_semaphore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sem</a:t>
            </a:r>
            <a:r>
              <a:rPr lang="en-US" altLang="zh-CN" dirty="0">
                <a:solidFill>
                  <a:srgbClr val="0070C0"/>
                </a:solidFill>
              </a:rPr>
              <a:t>(3); //</a:t>
            </a:r>
            <a:r>
              <a:rPr lang="zh-CN" altLang="en-US" dirty="0">
                <a:solidFill>
                  <a:srgbClr val="0070C0"/>
                </a:solidFill>
              </a:rPr>
              <a:t>初始计数为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void </a:t>
            </a:r>
            <a:r>
              <a:rPr lang="en-US" altLang="zh-CN" dirty="0" err="1">
                <a:solidFill>
                  <a:srgbClr val="0070C0"/>
                </a:solidFill>
              </a:rPr>
              <a:t>func</a:t>
            </a:r>
            <a:r>
              <a:rPr lang="en-US" altLang="zh-CN" dirty="0">
                <a:solidFill>
                  <a:srgbClr val="0070C0"/>
                </a:solidFill>
              </a:rPr>
              <a:t>() {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</a:t>
            </a:r>
            <a:r>
              <a:rPr lang="en-US" altLang="zh-CN" dirty="0" err="1">
                <a:solidFill>
                  <a:srgbClr val="0070C0"/>
                </a:solidFill>
              </a:rPr>
              <a:t>sem.acquire</a:t>
            </a:r>
            <a:r>
              <a:rPr lang="en-US" altLang="zh-CN" dirty="0">
                <a:solidFill>
                  <a:srgbClr val="0070C0"/>
                </a:solidFill>
              </a:rPr>
              <a:t>(); // </a:t>
            </a:r>
            <a:r>
              <a:rPr lang="zh-CN" altLang="en-US" dirty="0">
                <a:solidFill>
                  <a:srgbClr val="0070C0"/>
                </a:solidFill>
              </a:rPr>
              <a:t>获取资源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  <a:r>
              <a:rPr lang="zh-CN" altLang="en-US" dirty="0">
                <a:solidFill>
                  <a:srgbClr val="0070C0"/>
                </a:solidFill>
              </a:rPr>
              <a:t>计数减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// </a:t>
            </a:r>
            <a:r>
              <a:rPr lang="zh-CN" altLang="en-US" dirty="0">
                <a:solidFill>
                  <a:srgbClr val="0070C0"/>
                </a:solidFill>
              </a:rPr>
              <a:t>使用资源</a:t>
            </a:r>
          </a:p>
          <a:p>
            <a:pPr marL="400050" lvl="1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  </a:t>
            </a:r>
            <a:r>
              <a:rPr lang="en-US" altLang="zh-CN" dirty="0" err="1">
                <a:solidFill>
                  <a:srgbClr val="0070C0"/>
                </a:solidFill>
              </a:rPr>
              <a:t>sem.release</a:t>
            </a:r>
            <a:r>
              <a:rPr lang="en-US" altLang="zh-CN" dirty="0">
                <a:solidFill>
                  <a:srgbClr val="0070C0"/>
                </a:solidFill>
              </a:rPr>
              <a:t>(); //</a:t>
            </a:r>
            <a:r>
              <a:rPr lang="zh-CN" altLang="en-US" dirty="0">
                <a:solidFill>
                  <a:srgbClr val="0070C0"/>
                </a:solidFill>
              </a:rPr>
              <a:t>释放资源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  <a:r>
              <a:rPr lang="zh-CN" altLang="en-US" dirty="0">
                <a:solidFill>
                  <a:srgbClr val="0070C0"/>
                </a:solidFill>
              </a:rPr>
              <a:t>计数加</a:t>
            </a:r>
            <a:r>
              <a:rPr lang="en-US" altLang="zh-CN" dirty="0">
                <a:solidFill>
                  <a:srgbClr val="0070C0"/>
                </a:solidFill>
              </a:rPr>
              <a:t>1  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460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1AC3-F6B1-49E3-EE90-21DC1CD5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std::atomic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61667-8B7A-F9A5-BBCE-881B30C7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247"/>
            <a:ext cx="9049258" cy="4660116"/>
          </a:xfrm>
        </p:spPr>
        <p:txBody>
          <a:bodyPr/>
          <a:lstStyle/>
          <a:p>
            <a:r>
              <a:rPr lang="en-US" altLang="zh-CN" dirty="0"/>
              <a:t>std::atomic</a:t>
            </a:r>
            <a:r>
              <a:rPr lang="zh-CN" altLang="en-US" dirty="0"/>
              <a:t>是</a:t>
            </a:r>
            <a:r>
              <a:rPr lang="en-US" altLang="zh-CN" dirty="0"/>
              <a:t>C++11</a:t>
            </a:r>
            <a:r>
              <a:rPr lang="zh-CN" altLang="en-US" dirty="0"/>
              <a:t>提供的原子操作类，可以保证基本数据类型如整型、布尔等的原子操作。相比互斥锁，原子操作的性能开销较小。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std::atomic&lt;int&gt; counter;</a:t>
            </a:r>
          </a:p>
          <a:p>
            <a:pPr marL="0" indent="0">
              <a:buNone/>
            </a:pPr>
            <a:b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void increment(){ 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counter.fetch_add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(1); // 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原子加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b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if(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counter.load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 &gt; 10){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// counter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值原子加载 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2516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10CA7-DF49-E7DE-1A3A-D575ED57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73" y="1458392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115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95900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AD83F-959D-8135-FB3D-AA5C198A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软件构建</a:t>
            </a:r>
            <a:r>
              <a:rPr lang="en-US" altLang="zh-CN" dirty="0"/>
              <a:t>——project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23D15-4FDC-1764-7E4F-C562B4FE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3272"/>
            <a:ext cx="8596668" cy="3880773"/>
          </a:xfrm>
        </p:spPr>
        <p:txBody>
          <a:bodyPr/>
          <a:lstStyle/>
          <a:p>
            <a:r>
              <a:rPr lang="zh-CN" altLang="en-US" dirty="0"/>
              <a:t>可以设置一个顶层</a:t>
            </a:r>
            <a:r>
              <a:rPr lang="en-US" altLang="zh-CN" dirty="0"/>
              <a:t>project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project(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MyProject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VERSION 1.0 DESCRIPTION "Very nice project" LANGUAGES CXX)</a:t>
            </a:r>
            <a:endParaRPr lang="zh-CN" alt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2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AD83F-959D-8135-FB3D-AA5C198A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软件构建</a:t>
            </a:r>
            <a:r>
              <a:rPr lang="en-US" altLang="zh-CN" dirty="0"/>
              <a:t>——</a:t>
            </a:r>
            <a:r>
              <a:rPr lang="zh-CN" altLang="en-US" dirty="0"/>
              <a:t>可执行程序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23D15-4FDC-1764-7E4F-C562B4FE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3272"/>
            <a:ext cx="8596668" cy="3880773"/>
          </a:xfrm>
        </p:spPr>
        <p:txBody>
          <a:bodyPr/>
          <a:lstStyle/>
          <a:p>
            <a:r>
              <a:rPr lang="zh-CN" altLang="en-US" dirty="0"/>
              <a:t>设置可执行程序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one</a:t>
            </a:r>
            <a:r>
              <a:rPr lang="zh-CN" altLang="en-US" dirty="0"/>
              <a:t>是可执行程序，</a:t>
            </a:r>
            <a:r>
              <a:rPr lang="en-US" altLang="zh-CN" dirty="0"/>
              <a:t>two.cpp</a:t>
            </a:r>
            <a:r>
              <a:rPr lang="zh-CN" altLang="en-US" dirty="0"/>
              <a:t>是源文件，头文件可以不用列。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add_executable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(one two.cpp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three.h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0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AD83F-959D-8135-FB3D-AA5C198A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软件构建</a:t>
            </a:r>
            <a:r>
              <a:rPr lang="en-US" altLang="zh-CN" dirty="0"/>
              <a:t>——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23D15-4FDC-1764-7E4F-C562B4FE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3272"/>
            <a:ext cx="8596668" cy="3880773"/>
          </a:xfrm>
        </p:spPr>
        <p:txBody>
          <a:bodyPr/>
          <a:lstStyle/>
          <a:p>
            <a:r>
              <a:rPr lang="zh-CN" altLang="en-US" dirty="0"/>
              <a:t>设置可执行程序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one</a:t>
            </a:r>
            <a:r>
              <a:rPr lang="zh-CN" altLang="en-US" dirty="0"/>
              <a:t>是</a:t>
            </a:r>
            <a:r>
              <a:rPr lang="en-US" altLang="zh-CN" dirty="0"/>
              <a:t>library</a:t>
            </a:r>
            <a:r>
              <a:rPr lang="zh-CN" altLang="en-US" dirty="0"/>
              <a:t>名字，可以是</a:t>
            </a:r>
            <a:r>
              <a:rPr lang="en-US" altLang="zh-CN" dirty="0"/>
              <a:t>STATIC</a:t>
            </a:r>
            <a:r>
              <a:rPr lang="zh-CN" altLang="en-US" dirty="0"/>
              <a:t>、</a:t>
            </a:r>
            <a:r>
              <a:rPr lang="en-US" altLang="zh-CN" dirty="0"/>
              <a:t>SHARED</a:t>
            </a:r>
            <a:r>
              <a:rPr lang="zh-CN" altLang="en-US" dirty="0"/>
              <a:t>。如果不列默认是静态，也可以通过</a:t>
            </a:r>
            <a:endParaRPr lang="en-US" altLang="zh-CN" dirty="0"/>
          </a:p>
          <a:p>
            <a:pPr marL="0" indent="0">
              <a:buNone/>
            </a:pPr>
            <a:endParaRPr lang="en-US" altLang="zh-CN" b="0" i="0" dirty="0">
              <a:solidFill>
                <a:srgbClr val="C678DD"/>
              </a:solidFill>
              <a:effectLst/>
              <a:latin typeface="Fira Code" panose="020F0502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set(BUILD_SHARED_LIBS ON) #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设置为全部动态</a:t>
            </a:r>
            <a:endParaRPr lang="en-US" altLang="zh-CN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add_library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(one STATIC two.cpp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three.h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0531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2455</TotalTime>
  <Words>4703</Words>
  <Application>Microsoft Office PowerPoint</Application>
  <PresentationFormat>宽屏</PresentationFormat>
  <Paragraphs>541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-apple-system</vt:lpstr>
      <vt:lpstr>PingFang SC</vt:lpstr>
      <vt:lpstr>Söhne</vt:lpstr>
      <vt:lpstr>Arial</vt:lpstr>
      <vt:lpstr>Consolas</vt:lpstr>
      <vt:lpstr>Fira Code</vt:lpstr>
      <vt:lpstr>Trebuchet MS</vt:lpstr>
      <vt:lpstr>Wingdings</vt:lpstr>
      <vt:lpstr>Wingdings 3</vt:lpstr>
      <vt:lpstr>平面</vt:lpstr>
      <vt:lpstr>软件设计过程</vt:lpstr>
      <vt:lpstr>软件构建——cmake安装</vt:lpstr>
      <vt:lpstr>软件构建——cmake常用Define</vt:lpstr>
      <vt:lpstr>软件构建——cmake 选项</vt:lpstr>
      <vt:lpstr>软件构建——cmake编程规范</vt:lpstr>
      <vt:lpstr>软件构建——最小版本</vt:lpstr>
      <vt:lpstr>软件构建——project</vt:lpstr>
      <vt:lpstr>软件构建——可执行程序</vt:lpstr>
      <vt:lpstr>软件构建——库</vt:lpstr>
      <vt:lpstr>软件构建—— target（尽量使用）</vt:lpstr>
      <vt:lpstr>一个简单的例子</vt:lpstr>
      <vt:lpstr>cmake语法——变量</vt:lpstr>
      <vt:lpstr>cmake语法——BOOL变量和Cache变量</vt:lpstr>
      <vt:lpstr>cmake语法——环境变量</vt:lpstr>
      <vt:lpstr>cmake语法——property变量</vt:lpstr>
      <vt:lpstr>cmake语法——flow控制</vt:lpstr>
      <vt:lpstr>cmake语法——flow控制</vt:lpstr>
      <vt:lpstr>cmake语法——macro和function</vt:lpstr>
      <vt:lpstr>cmake语法——macro和function</vt:lpstr>
      <vt:lpstr>文件组织</vt:lpstr>
      <vt:lpstr>PowerPoint 演示文稿</vt:lpstr>
      <vt:lpstr>版本控制——git常见概念</vt:lpstr>
      <vt:lpstr>版本控制——git config</vt:lpstr>
      <vt:lpstr>版本控制——git 工作流程</vt:lpstr>
      <vt:lpstr>版本控制——git clone</vt:lpstr>
      <vt:lpstr>版本控制——git status</vt:lpstr>
      <vt:lpstr>版本控制——git add</vt:lpstr>
      <vt:lpstr>版本控制——git rm</vt:lpstr>
      <vt:lpstr>版本控制——git diff</vt:lpstr>
      <vt:lpstr>版本控制——git checkout</vt:lpstr>
      <vt:lpstr>版本控制——git ignore</vt:lpstr>
      <vt:lpstr>版本控制——git commit</vt:lpstr>
      <vt:lpstr>版本控制——git reset</vt:lpstr>
      <vt:lpstr>版本控制——git log</vt:lpstr>
      <vt:lpstr>版本控制——git 分支</vt:lpstr>
      <vt:lpstr>版本控制——git push</vt:lpstr>
      <vt:lpstr>版本控制——git pull</vt:lpstr>
      <vt:lpstr>版本控制——git rebase</vt:lpstr>
      <vt:lpstr>版本控制——git stash</vt:lpstr>
      <vt:lpstr>PowerPoint 演示文稿</vt:lpstr>
      <vt:lpstr>C++版本变化</vt:lpstr>
      <vt:lpstr>类的构造函数</vt:lpstr>
      <vt:lpstr>移动构造</vt:lpstr>
      <vt:lpstr>继承</vt:lpstr>
      <vt:lpstr>继承</vt:lpstr>
      <vt:lpstr>类型自动推导</vt:lpstr>
      <vt:lpstr>constexpr</vt:lpstr>
      <vt:lpstr>运算符重载</vt:lpstr>
      <vt:lpstr>智能指针</vt:lpstr>
      <vt:lpstr>Lambda函数</vt:lpstr>
      <vt:lpstr>可变参数模板</vt:lpstr>
      <vt:lpstr>C++ Fold表达式</vt:lpstr>
      <vt:lpstr>std::thread</vt:lpstr>
      <vt:lpstr>std::this_thread</vt:lpstr>
      <vt:lpstr>std::future</vt:lpstr>
      <vt:lpstr>std::promise</vt:lpstr>
      <vt:lpstr>std::async</vt:lpstr>
      <vt:lpstr>std::mutex、std::shared_mutex</vt:lpstr>
      <vt:lpstr>std::condition_variable</vt:lpstr>
      <vt:lpstr>std::latch</vt:lpstr>
      <vt:lpstr>std::barrier</vt:lpstr>
      <vt:lpstr>std::couting_semaphore</vt:lpstr>
      <vt:lpstr>std::atomic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 思敏</dc:creator>
  <cp:lastModifiedBy>思敏 陶</cp:lastModifiedBy>
  <cp:revision>507</cp:revision>
  <dcterms:created xsi:type="dcterms:W3CDTF">2023-07-30T06:14:37Z</dcterms:created>
  <dcterms:modified xsi:type="dcterms:W3CDTF">2023-08-15T12:39:47Z</dcterms:modified>
</cp:coreProperties>
</file>