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97" r:id="rId4"/>
    <p:sldId id="295" r:id="rId5"/>
    <p:sldId id="258" r:id="rId6"/>
    <p:sldId id="259" r:id="rId7"/>
    <p:sldId id="261" r:id="rId8"/>
    <p:sldId id="296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260" r:id="rId17"/>
    <p:sldId id="262" r:id="rId18"/>
    <p:sldId id="263" r:id="rId19"/>
    <p:sldId id="264" r:id="rId20"/>
    <p:sldId id="305" r:id="rId21"/>
    <p:sldId id="276" r:id="rId22"/>
    <p:sldId id="279" r:id="rId23"/>
    <p:sldId id="288" r:id="rId24"/>
    <p:sldId id="289" r:id="rId25"/>
    <p:sldId id="287" r:id="rId26"/>
    <p:sldId id="290" r:id="rId27"/>
    <p:sldId id="280" r:id="rId28"/>
    <p:sldId id="281" r:id="rId29"/>
    <p:sldId id="282" r:id="rId30"/>
    <p:sldId id="284" r:id="rId31"/>
    <p:sldId id="285" r:id="rId32"/>
    <p:sldId id="286" r:id="rId33"/>
    <p:sldId id="277" r:id="rId34"/>
    <p:sldId id="291" r:id="rId35"/>
    <p:sldId id="278" r:id="rId36"/>
    <p:sldId id="293" r:id="rId37"/>
    <p:sldId id="294" r:id="rId38"/>
    <p:sldId id="265" r:id="rId39"/>
    <p:sldId id="266" r:id="rId40"/>
    <p:sldId id="267" r:id="rId41"/>
    <p:sldId id="268" r:id="rId42"/>
    <p:sldId id="269" r:id="rId43"/>
    <p:sldId id="270" r:id="rId44"/>
    <p:sldId id="271" r:id="rId45"/>
    <p:sldId id="272" r:id="rId46"/>
    <p:sldId id="273" r:id="rId47"/>
    <p:sldId id="274" r:id="rId48"/>
    <p:sldId id="27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292" r:id="rId5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ericniebler.github.io/range-v3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ranges/end" TargetMode="External"/><Relationship Id="rId2" Type="http://schemas.openxmlformats.org/officeDocument/2006/relationships/hyperlink" Target="http://en.cppreference.com/w/cpp/ranges/begin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concepts/movable" TargetMode="External"/><Relationship Id="rId2" Type="http://schemas.openxmlformats.org/officeDocument/2006/relationships/hyperlink" Target="http://en.cppreference.com/w/cpp/ranges/range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cppreference.com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hree-way_comparison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hyperlink" Target="https://en.wikipedia.org/wiki/C%2B%2B20#cite_note-15" TargetMode="External"/><Relationship Id="rId18" Type="http://schemas.openxmlformats.org/officeDocument/2006/relationships/hyperlink" Target="https://en.wikipedia.org/wiki/C%2B%2B20#cite_note-20" TargetMode="External"/><Relationship Id="rId26" Type="http://schemas.openxmlformats.org/officeDocument/2006/relationships/hyperlink" Target="https://en.wikipedia.org/wiki/C%2B%2B20#cite_note-28" TargetMode="External"/><Relationship Id="rId39" Type="http://schemas.openxmlformats.org/officeDocument/2006/relationships/hyperlink" Target="https://en.wikipedia.org/wiki/C%2B%2B20#cite_note-constinit-37" TargetMode="External"/><Relationship Id="rId21" Type="http://schemas.openxmlformats.org/officeDocument/2006/relationships/hyperlink" Target="https://en.wikipedia.org/wiki/C%2B%2B20#cite_note-23" TargetMode="External"/><Relationship Id="rId34" Type="http://schemas.openxmlformats.org/officeDocument/2006/relationships/hyperlink" Target="https://en.wikipedia.org/wiki/C%2B%2B20#cite_note-33" TargetMode="External"/><Relationship Id="rId7" Type="http://schemas.openxmlformats.org/officeDocument/2006/relationships/hyperlink" Target="https://en.wikipedia.org/wiki/C%2B%2B20#cite_note-12" TargetMode="External"/><Relationship Id="rId12" Type="http://schemas.openxmlformats.org/officeDocument/2006/relationships/hyperlink" Target="https://en.wikipedia.org/wiki/Three-way_comparison" TargetMode="External"/><Relationship Id="rId17" Type="http://schemas.openxmlformats.org/officeDocument/2006/relationships/hyperlink" Target="https://en.wikipedia.org/wiki/C%2B%2B20#cite_note-19" TargetMode="External"/><Relationship Id="rId25" Type="http://schemas.openxmlformats.org/officeDocument/2006/relationships/hyperlink" Target="https://en.wikipedia.org/wiki/C%2B%2B20#cite_note-27" TargetMode="External"/><Relationship Id="rId33" Type="http://schemas.openxmlformats.org/officeDocument/2006/relationships/hyperlink" Target="https://en.wikipedia.org/wiki/C%2B%2B20#cite_note-32" TargetMode="External"/><Relationship Id="rId38" Type="http://schemas.openxmlformats.org/officeDocument/2006/relationships/hyperlink" Target="https://en.wikipedia.org/wiki/C%2B%2B20#cite_note-P1099R5:_Using_Enum-36" TargetMode="External"/><Relationship Id="rId2" Type="http://schemas.openxmlformats.org/officeDocument/2006/relationships/hyperlink" Target="https://en.wikipedia.org/wiki/Concepts_(C%2B%2B)" TargetMode="External"/><Relationship Id="rId16" Type="http://schemas.openxmlformats.org/officeDocument/2006/relationships/hyperlink" Target="https://en.wikipedia.org/wiki/C%2B%2B20#cite_note-18" TargetMode="External"/><Relationship Id="rId20" Type="http://schemas.openxmlformats.org/officeDocument/2006/relationships/hyperlink" Target="https://en.wikipedia.org/wiki/C%2B%2B20#cite_note-22" TargetMode="External"/><Relationship Id="rId29" Type="http://schemas.openxmlformats.org/officeDocument/2006/relationships/hyperlink" Target="https://en.wikipedia.org/wiki/Signed_integ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C%2B%2B20#cite_note-11" TargetMode="External"/><Relationship Id="rId11" Type="http://schemas.openxmlformats.org/officeDocument/2006/relationships/hyperlink" Target="https://en.wikipedia.org/wiki/C%2B%2B20#cite_note-14" TargetMode="External"/><Relationship Id="rId24" Type="http://schemas.openxmlformats.org/officeDocument/2006/relationships/hyperlink" Target="https://en.wikipedia.org/wiki/C%2B%2B20#cite_note-26" TargetMode="External"/><Relationship Id="rId32" Type="http://schemas.openxmlformats.org/officeDocument/2006/relationships/hyperlink" Target="https://en.wikipedia.org/wiki/C%2B%2B20#cite_note-31" TargetMode="External"/><Relationship Id="rId37" Type="http://schemas.openxmlformats.org/officeDocument/2006/relationships/hyperlink" Target="https://en.wikipedia.org/wiki/C%2B%2B20#cite_note-35" TargetMode="External"/><Relationship Id="rId5" Type="http://schemas.openxmlformats.org/officeDocument/2006/relationships/hyperlink" Target="https://en.wikipedia.org/wiki/Modular_programming" TargetMode="External"/><Relationship Id="rId15" Type="http://schemas.openxmlformats.org/officeDocument/2006/relationships/hyperlink" Target="https://en.wikipedia.org/wiki/C%2B%2B20#cite_note-17" TargetMode="External"/><Relationship Id="rId23" Type="http://schemas.openxmlformats.org/officeDocument/2006/relationships/hyperlink" Target="https://en.wikipedia.org/wiki/C%2B%2B20#cite_note-25" TargetMode="External"/><Relationship Id="rId28" Type="http://schemas.openxmlformats.org/officeDocument/2006/relationships/hyperlink" Target="https://en.wikipedia.org/wiki/C%2B%2B20#cite_note-30" TargetMode="External"/><Relationship Id="rId36" Type="http://schemas.openxmlformats.org/officeDocument/2006/relationships/hyperlink" Target="https://en.wikipedia.org/wiki/Coroutine" TargetMode="External"/><Relationship Id="rId10" Type="http://schemas.openxmlformats.org/officeDocument/2006/relationships/hyperlink" Target="https://en.wikipedia.org/wiki/C%2B%2B20#cite_note-13" TargetMode="External"/><Relationship Id="rId19" Type="http://schemas.openxmlformats.org/officeDocument/2006/relationships/hyperlink" Target="https://en.wikipedia.org/wiki/C%2B%2B20#cite_note-21" TargetMode="External"/><Relationship Id="rId31" Type="http://schemas.openxmlformats.org/officeDocument/2006/relationships/hyperlink" Target="https://en.wikipedia.org/wiki/Undefined_behavior" TargetMode="External"/><Relationship Id="rId4" Type="http://schemas.openxmlformats.org/officeDocument/2006/relationships/hyperlink" Target="https://en.wikipedia.org/wiki/C%2B%2B20#cite_note-10" TargetMode="External"/><Relationship Id="rId9" Type="http://schemas.openxmlformats.org/officeDocument/2006/relationships/hyperlink" Target="https://en.wikipedia.org/wiki/GNU_Compiler_Collection" TargetMode="External"/><Relationship Id="rId14" Type="http://schemas.openxmlformats.org/officeDocument/2006/relationships/hyperlink" Target="https://en.wikipedia.org/wiki/C%2B%2B20#cite_note-:0-16" TargetMode="External"/><Relationship Id="rId22" Type="http://schemas.openxmlformats.org/officeDocument/2006/relationships/hyperlink" Target="https://en.wikipedia.org/wiki/C%2B%2B20#cite_note-24" TargetMode="External"/><Relationship Id="rId27" Type="http://schemas.openxmlformats.org/officeDocument/2006/relationships/hyperlink" Target="https://en.wikipedia.org/wiki/C%2B%2B20#cite_note-29" TargetMode="External"/><Relationship Id="rId30" Type="http://schemas.openxmlformats.org/officeDocument/2006/relationships/hyperlink" Target="https://en.wikipedia.org/wiki/Two%27s_complement" TargetMode="External"/><Relationship Id="rId35" Type="http://schemas.openxmlformats.org/officeDocument/2006/relationships/hyperlink" Target="https://en.wikipedia.org/wiki/C%2B%2B20#cite_note-34" TargetMode="External"/><Relationship Id="rId8" Type="http://schemas.openxmlformats.org/officeDocument/2006/relationships/hyperlink" Target="https://en.wikipedia.org/wiki/C99" TargetMode="External"/><Relationship Id="rId3" Type="http://schemas.openxmlformats.org/officeDocument/2006/relationships/hyperlink" Target="https://en.wikipedia.org/wiki/C%2B%2B20#cite_note-9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%2B%2B20#cite_note-44" TargetMode="External"/><Relationship Id="rId13" Type="http://schemas.openxmlformats.org/officeDocument/2006/relationships/hyperlink" Target="https://en.wikipedia.org/wiki/C%2B%2B20#cite_note-49" TargetMode="External"/><Relationship Id="rId18" Type="http://schemas.openxmlformats.org/officeDocument/2006/relationships/hyperlink" Target="https://en.wikipedia.org/wiki/C%2B%2B20#cite_note-54" TargetMode="External"/><Relationship Id="rId26" Type="http://schemas.openxmlformats.org/officeDocument/2006/relationships/hyperlink" Target="https://en.wikipedia.org/wiki/C%2B%2B20#cite_note-59" TargetMode="External"/><Relationship Id="rId3" Type="http://schemas.openxmlformats.org/officeDocument/2006/relationships/hyperlink" Target="https://en.wikipedia.org/wiki/C%2B%2B20#cite_note-39" TargetMode="External"/><Relationship Id="rId21" Type="http://schemas.openxmlformats.org/officeDocument/2006/relationships/hyperlink" Target="https://en.wikipedia.org/wiki/UTF-8" TargetMode="External"/><Relationship Id="rId7" Type="http://schemas.openxmlformats.org/officeDocument/2006/relationships/hyperlink" Target="https://en.wikipedia.org/wiki/C%2B%2B20#cite_note-43" TargetMode="External"/><Relationship Id="rId12" Type="http://schemas.openxmlformats.org/officeDocument/2006/relationships/hyperlink" Target="https://en.wikipedia.org/wiki/C%2B%2B20#cite_note-48" TargetMode="External"/><Relationship Id="rId17" Type="http://schemas.openxmlformats.org/officeDocument/2006/relationships/hyperlink" Target="https://en.wikipedia.org/wiki/C%2B%2B20#cite_note-53" TargetMode="External"/><Relationship Id="rId25" Type="http://schemas.openxmlformats.org/officeDocument/2006/relationships/hyperlink" Target="https://en.wikipedia.org/wiki/C%2B%2B20#cite_note-volatile-58" TargetMode="External"/><Relationship Id="rId2" Type="http://schemas.openxmlformats.org/officeDocument/2006/relationships/hyperlink" Target="https://en.wikipedia.org/wiki/C%2B%2B20#cite_note-38" TargetMode="External"/><Relationship Id="rId16" Type="http://schemas.openxmlformats.org/officeDocument/2006/relationships/hyperlink" Target="https://en.wikipedia.org/wiki/C%2B%2B20#cite_note-52" TargetMode="External"/><Relationship Id="rId20" Type="http://schemas.openxmlformats.org/officeDocument/2006/relationships/hyperlink" Target="https://en.wikipedia.org/wiki/C%2B%2B20#cite_note-constinit-3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C%2B%2B20#cite_note-42" TargetMode="External"/><Relationship Id="rId11" Type="http://schemas.openxmlformats.org/officeDocument/2006/relationships/hyperlink" Target="https://en.wikipedia.org/wiki/C%2B%2B20#cite_note-47" TargetMode="External"/><Relationship Id="rId24" Type="http://schemas.openxmlformats.org/officeDocument/2006/relationships/hyperlink" Target="https://en.wikipedia.org/wiki/Volatile_(computer_programming)" TargetMode="External"/><Relationship Id="rId5" Type="http://schemas.openxmlformats.org/officeDocument/2006/relationships/hyperlink" Target="https://en.wikipedia.org/wiki/C%2B%2B20#cite_note-41" TargetMode="External"/><Relationship Id="rId15" Type="http://schemas.openxmlformats.org/officeDocument/2006/relationships/hyperlink" Target="https://en.wikipedia.org/wiki/C%2B%2B20#cite_note-P0553R4:_Bit_operations-51" TargetMode="External"/><Relationship Id="rId23" Type="http://schemas.openxmlformats.org/officeDocument/2006/relationships/hyperlink" Target="https://en.wikipedia.org/wiki/C%2B%2B20#cite_note-57" TargetMode="External"/><Relationship Id="rId10" Type="http://schemas.openxmlformats.org/officeDocument/2006/relationships/hyperlink" Target="https://en.wikipedia.org/wiki/C%2B%2B20#cite_note-46" TargetMode="External"/><Relationship Id="rId19" Type="http://schemas.openxmlformats.org/officeDocument/2006/relationships/hyperlink" Target="https://en.wikipedia.org/wiki/C%2B%2B20#cite_note-55" TargetMode="External"/><Relationship Id="rId4" Type="http://schemas.openxmlformats.org/officeDocument/2006/relationships/hyperlink" Target="https://en.wikipedia.org/wiki/C%2B%2B20#cite_note-40" TargetMode="External"/><Relationship Id="rId9" Type="http://schemas.openxmlformats.org/officeDocument/2006/relationships/hyperlink" Target="https://en.wikipedia.org/wiki/C%2B%2B20#cite_note-45" TargetMode="External"/><Relationship Id="rId14" Type="http://schemas.openxmlformats.org/officeDocument/2006/relationships/hyperlink" Target="https://en.wikipedia.org/wiki/C%2B%2B20#cite_note-50" TargetMode="External"/><Relationship Id="rId22" Type="http://schemas.openxmlformats.org/officeDocument/2006/relationships/hyperlink" Target="https://en.wikipedia.org/wiki/C%2B%2B20#cite_note-56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book.qq.com/book-detail/45700458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972034-50FF-D283-8969-39F152A711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/>
              <a:t>C++20</a:t>
            </a:r>
            <a:r>
              <a:rPr lang="zh-CN" altLang="en-US" dirty="0"/>
              <a:t>入门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39997E-D423-A4A9-7BE5-866119F39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陶思敏</a:t>
            </a:r>
            <a:endParaRPr lang="en-US" altLang="zh-CN" dirty="0"/>
          </a:p>
          <a:p>
            <a:r>
              <a:rPr lang="en-US" altLang="zh-CN" dirty="0"/>
              <a:t>2023/02/16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7943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C81E54-7D5A-9060-88B9-0723C3B84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Type traits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92789F-8599-8DBE-A617-99184085F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7373"/>
            <a:ext cx="8596668" cy="4553990"/>
          </a:xfrm>
        </p:spPr>
        <p:txBody>
          <a:bodyPr/>
          <a:lstStyle/>
          <a:p>
            <a:r>
              <a:rPr lang="en-US" altLang="zh-CN" dirty="0"/>
              <a:t>C++11</a:t>
            </a:r>
            <a:r>
              <a:rPr lang="zh-CN" altLang="en-US" dirty="0"/>
              <a:t>的标准库提供了</a:t>
            </a:r>
            <a:r>
              <a:rPr lang="en-US" altLang="zh-CN" dirty="0"/>
              <a:t>&lt;</a:t>
            </a:r>
            <a:r>
              <a:rPr lang="en-US" altLang="zh-CN" dirty="0" err="1"/>
              <a:t>type_traits</a:t>
            </a:r>
            <a:r>
              <a:rPr lang="en-US" altLang="zh-CN" dirty="0"/>
              <a:t>&gt;</a:t>
            </a:r>
            <a:r>
              <a:rPr lang="zh-CN" altLang="en-US" dirty="0"/>
              <a:t>，谓词命名是以</a:t>
            </a:r>
            <a:r>
              <a:rPr lang="en-US" altLang="zh-CN" dirty="0"/>
              <a:t>is_</a:t>
            </a:r>
            <a:r>
              <a:rPr lang="zh-CN" altLang="en-US" dirty="0"/>
              <a:t>为前缀，通过访问静态成员常量</a:t>
            </a:r>
            <a:r>
              <a:rPr lang="en-US" altLang="zh-CN" dirty="0"/>
              <a:t>value</a:t>
            </a:r>
            <a:r>
              <a:rPr lang="zh-CN" altLang="en-US" dirty="0"/>
              <a:t>得到输出结果。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static_assert</a:t>
            </a:r>
            <a:r>
              <a:rPr lang="en-US" altLang="zh-CN" dirty="0"/>
              <a:t>(std::</a:t>
            </a:r>
            <a:r>
              <a:rPr lang="en-US" altLang="zh-CN" dirty="0" err="1"/>
              <a:t>is_integral</a:t>
            </a:r>
            <a:r>
              <a:rPr lang="en-US" altLang="zh-CN" dirty="0"/>
              <a:t>&lt;int&gt;::value); // true</a:t>
            </a:r>
          </a:p>
          <a:p>
            <a:pPr marL="0" indent="0">
              <a:buNone/>
            </a:pPr>
            <a:r>
              <a:rPr lang="en-US" altLang="zh-CN" dirty="0" err="1"/>
              <a:t>static_assert</a:t>
            </a:r>
            <a:r>
              <a:rPr lang="en-US" altLang="zh-CN" dirty="0"/>
              <a:t>(std::</a:t>
            </a:r>
            <a:r>
              <a:rPr lang="en-US" altLang="zh-CN" dirty="0" err="1"/>
              <a:t>is_same</a:t>
            </a:r>
            <a:r>
              <a:rPr lang="en-US" altLang="zh-CN" dirty="0"/>
              <a:t>&lt;</a:t>
            </a:r>
            <a:r>
              <a:rPr lang="en-US" altLang="zh-CN" dirty="0" err="1"/>
              <a:t>int,long</a:t>
            </a:r>
            <a:r>
              <a:rPr lang="en-US" altLang="zh-CN" dirty="0"/>
              <a:t>&gt;::value); // false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C++14</a:t>
            </a:r>
            <a:r>
              <a:rPr lang="zh-CN" altLang="en-US" dirty="0"/>
              <a:t>引入了变量模板（</a:t>
            </a:r>
            <a:r>
              <a:rPr lang="en-US" altLang="zh-CN" dirty="0"/>
              <a:t>variable template</a:t>
            </a:r>
            <a:r>
              <a:rPr lang="zh-CN" altLang="en-US" dirty="0"/>
              <a:t>）特性，</a:t>
            </a:r>
            <a:r>
              <a:rPr lang="en-US" altLang="zh-CN" dirty="0"/>
              <a:t>C++17</a:t>
            </a:r>
            <a:r>
              <a:rPr lang="zh-CN" altLang="en-US" dirty="0"/>
              <a:t>预定义了一系列的变量模板。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template&lt;</a:t>
            </a:r>
            <a:r>
              <a:rPr lang="en-US" altLang="zh-CN" dirty="0" err="1"/>
              <a:t>typename</a:t>
            </a:r>
            <a:r>
              <a:rPr lang="en-US" altLang="zh-CN" dirty="0"/>
              <a:t> T&gt; </a:t>
            </a:r>
            <a:r>
              <a:rPr lang="en-US" altLang="zh-CN" dirty="0" err="1"/>
              <a:t>constexpr</a:t>
            </a:r>
            <a:r>
              <a:rPr lang="en-US" altLang="zh-CN" dirty="0"/>
              <a:t> bool </a:t>
            </a:r>
            <a:r>
              <a:rPr lang="en-US" altLang="zh-CN" b="1" dirty="0" err="1">
                <a:solidFill>
                  <a:srgbClr val="FF0000"/>
                </a:solidFill>
              </a:rPr>
              <a:t>is_integral_v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= std::</a:t>
            </a:r>
            <a:r>
              <a:rPr lang="en-US" altLang="zh-CN" dirty="0" err="1"/>
              <a:t>is_integral</a:t>
            </a:r>
            <a:r>
              <a:rPr lang="en-US" altLang="zh-CN" dirty="0"/>
              <a:t>&lt;T&gt;::value;</a:t>
            </a:r>
          </a:p>
          <a:p>
            <a:pPr marL="0" indent="0">
              <a:buNone/>
            </a:pPr>
            <a:r>
              <a:rPr lang="en-US" altLang="zh-CN" dirty="0" err="1"/>
              <a:t>static_assert</a:t>
            </a:r>
            <a:r>
              <a:rPr lang="en-US" altLang="zh-CN" dirty="0"/>
              <a:t>(</a:t>
            </a:r>
            <a:r>
              <a:rPr lang="en-US" altLang="zh-CN" b="1" dirty="0" err="1">
                <a:solidFill>
                  <a:srgbClr val="FF0000"/>
                </a:solidFill>
              </a:rPr>
              <a:t>is_same_v</a:t>
            </a:r>
            <a:r>
              <a:rPr lang="en-US" altLang="zh-CN" dirty="0"/>
              <a:t>&lt;</a:t>
            </a:r>
            <a:r>
              <a:rPr lang="en-US" altLang="zh-CN" dirty="0" err="1"/>
              <a:t>typename</a:t>
            </a:r>
            <a:r>
              <a:rPr lang="en-US" altLang="zh-CN" dirty="0"/>
              <a:t> std::</a:t>
            </a:r>
            <a:r>
              <a:rPr lang="en-US" altLang="zh-CN" dirty="0" err="1"/>
              <a:t>remove_const</a:t>
            </a:r>
            <a:r>
              <a:rPr lang="en-US" altLang="zh-CN" dirty="0"/>
              <a:t>&lt;const int&gt;::type, int&gt;);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5753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C2EEDB-90BD-2BF0-9D0A-529FD23B3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SFINAE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C5D756-858D-AC21-DF4C-A5025322E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1297"/>
            <a:ext cx="8596668" cy="455006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SFINAE</a:t>
            </a:r>
            <a:r>
              <a:rPr lang="zh-CN" altLang="en-US" dirty="0"/>
              <a:t>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Substitution Failure Is Not An Error</a:t>
            </a:r>
            <a:r>
              <a:rPr lang="zh-CN" altLang="en-US" dirty="0"/>
              <a:t>），在模板参数替换过程中发生了错误，编译器不会报错</a:t>
            </a:r>
            <a:r>
              <a:rPr lang="en-US" altLang="zh-CN" dirty="0"/>
              <a:t>,</a:t>
            </a:r>
            <a:r>
              <a:rPr lang="zh-CN" altLang="en-US" dirty="0"/>
              <a:t>可以选择不为模板生成例化代码。</a:t>
            </a:r>
            <a:endParaRPr lang="en-US" altLang="zh-CN" dirty="0"/>
          </a:p>
          <a:p>
            <a:r>
              <a:rPr lang="en-US" altLang="zh-CN" dirty="0"/>
              <a:t>C++11</a:t>
            </a:r>
            <a:r>
              <a:rPr lang="zh-CN" altLang="en-US" dirty="0"/>
              <a:t>模板库提供了</a:t>
            </a:r>
            <a:r>
              <a:rPr lang="en-US" altLang="zh-CN" dirty="0"/>
              <a:t>std::</a:t>
            </a:r>
            <a:r>
              <a:rPr lang="en-US" altLang="zh-CN" dirty="0" err="1"/>
              <a:t>enable_if</a:t>
            </a:r>
            <a:r>
              <a:rPr lang="zh-CN" altLang="en-US" dirty="0"/>
              <a:t>元函数</a:t>
            </a:r>
            <a:r>
              <a:rPr lang="en-US" altLang="zh-CN" dirty="0"/>
              <a:t>,</a:t>
            </a:r>
            <a:r>
              <a:rPr lang="zh-CN" altLang="en-US" dirty="0"/>
              <a:t>可以使程序选择合适的模板参数。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template&lt;</a:t>
            </a:r>
            <a:r>
              <a:rPr lang="en-US" altLang="zh-CN" dirty="0" err="1"/>
              <a:t>typename</a:t>
            </a:r>
            <a:r>
              <a:rPr lang="en-US" altLang="zh-CN" dirty="0"/>
              <a:t> T, std::</a:t>
            </a:r>
            <a:r>
              <a:rPr lang="en-US" altLang="zh-CN" dirty="0" err="1"/>
              <a:t>enable_if_t</a:t>
            </a:r>
            <a:r>
              <a:rPr lang="en-US" altLang="zh-CN" dirty="0"/>
              <a:t>&lt;</a:t>
            </a:r>
            <a:r>
              <a:rPr lang="en-US" altLang="zh-CN" dirty="0" err="1"/>
              <a:t>is_integral_v</a:t>
            </a:r>
            <a:r>
              <a:rPr lang="en-US" altLang="zh-CN" dirty="0"/>
              <a:t>&lt;T&gt;&gt;* = </a:t>
            </a:r>
            <a:r>
              <a:rPr lang="en-US" altLang="zh-CN" dirty="0" err="1"/>
              <a:t>nullptr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bool </a:t>
            </a:r>
            <a:r>
              <a:rPr lang="en-US" altLang="zh-CN" dirty="0" err="1"/>
              <a:t>numEq</a:t>
            </a:r>
            <a:r>
              <a:rPr lang="en-US" altLang="zh-CN" dirty="0"/>
              <a:t>(T </a:t>
            </a:r>
            <a:r>
              <a:rPr lang="en-US" altLang="zh-CN" dirty="0" err="1"/>
              <a:t>lhs</a:t>
            </a:r>
            <a:r>
              <a:rPr lang="en-US" altLang="zh-CN" dirty="0"/>
              <a:t>, T </a:t>
            </a:r>
            <a:r>
              <a:rPr lang="en-US" altLang="zh-CN" dirty="0" err="1"/>
              <a:t>rhs</a:t>
            </a:r>
            <a:r>
              <a:rPr lang="en-US" altLang="zh-CN" dirty="0"/>
              <a:t>) { return </a:t>
            </a:r>
            <a:r>
              <a:rPr lang="en-US" altLang="zh-CN" dirty="0" err="1"/>
              <a:t>lhs</a:t>
            </a:r>
            <a:r>
              <a:rPr lang="en-US" altLang="zh-CN" dirty="0"/>
              <a:t> == </a:t>
            </a:r>
            <a:r>
              <a:rPr lang="en-US" altLang="zh-CN" dirty="0" err="1"/>
              <a:t>rhs</a:t>
            </a:r>
            <a:r>
              <a:rPr lang="en-US" altLang="zh-CN" dirty="0"/>
              <a:t>; 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template&lt;</a:t>
            </a:r>
            <a:r>
              <a:rPr lang="en-US" altLang="zh-CN" dirty="0" err="1"/>
              <a:t>typename</a:t>
            </a:r>
            <a:r>
              <a:rPr lang="en-US" altLang="zh-CN" dirty="0"/>
              <a:t> T, std::</a:t>
            </a:r>
            <a:r>
              <a:rPr lang="en-US" altLang="zh-CN" dirty="0" err="1"/>
              <a:t>enable_if_t</a:t>
            </a:r>
            <a:r>
              <a:rPr lang="en-US" altLang="zh-CN" dirty="0"/>
              <a:t>&lt;</a:t>
            </a:r>
            <a:r>
              <a:rPr lang="en-US" altLang="zh-CN" dirty="0" err="1"/>
              <a:t>is_floating_v</a:t>
            </a:r>
            <a:r>
              <a:rPr lang="en-US" altLang="zh-CN" dirty="0"/>
              <a:t>&lt;T&gt;&gt;* = </a:t>
            </a:r>
            <a:r>
              <a:rPr lang="en-US" altLang="zh-CN" dirty="0" err="1"/>
              <a:t>nullptr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bool </a:t>
            </a:r>
            <a:r>
              <a:rPr lang="en-US" altLang="zh-CN" dirty="0" err="1"/>
              <a:t>numEq</a:t>
            </a:r>
            <a:r>
              <a:rPr lang="en-US" altLang="zh-CN" dirty="0"/>
              <a:t>(T </a:t>
            </a:r>
            <a:r>
              <a:rPr lang="en-US" altLang="zh-CN" dirty="0" err="1"/>
              <a:t>lhs</a:t>
            </a:r>
            <a:r>
              <a:rPr lang="en-US" altLang="zh-CN" dirty="0"/>
              <a:t>, T </a:t>
            </a:r>
            <a:r>
              <a:rPr lang="en-US" altLang="zh-CN" dirty="0" err="1"/>
              <a:t>rhs</a:t>
            </a:r>
            <a:r>
              <a:rPr lang="en-US" altLang="zh-CN" dirty="0"/>
              <a:t>) { </a:t>
            </a:r>
          </a:p>
          <a:p>
            <a:pPr marL="0" indent="0">
              <a:buNone/>
            </a:pPr>
            <a:r>
              <a:rPr lang="en-US" altLang="zh-CN" dirty="0"/>
              <a:t>return fabs(</a:t>
            </a:r>
            <a:r>
              <a:rPr lang="en-US" altLang="zh-CN" dirty="0" err="1"/>
              <a:t>lhs</a:t>
            </a:r>
            <a:r>
              <a:rPr lang="en-US" altLang="zh-CN" dirty="0"/>
              <a:t> - </a:t>
            </a:r>
            <a:r>
              <a:rPr lang="en-US" altLang="zh-CN" dirty="0" err="1"/>
              <a:t>rhs</a:t>
            </a:r>
            <a:r>
              <a:rPr lang="en-US" altLang="zh-CN" dirty="0"/>
              <a:t>) &lt; std::</a:t>
            </a:r>
            <a:r>
              <a:rPr lang="en-US" altLang="zh-CN" dirty="0" err="1"/>
              <a:t>numeric_limits</a:t>
            </a:r>
            <a:r>
              <a:rPr lang="en-US" altLang="zh-CN" dirty="0"/>
              <a:t>&lt;T&gt;::epsilon();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numEq</a:t>
            </a:r>
            <a:r>
              <a:rPr lang="en-US" altLang="zh-CN" dirty="0"/>
              <a:t>(1,2); // </a:t>
            </a:r>
            <a:r>
              <a:rPr lang="zh-CN" altLang="en-US" dirty="0"/>
              <a:t>将选择第一个版本，编译器将不会报错。</a:t>
            </a:r>
          </a:p>
        </p:txBody>
      </p:sp>
    </p:spTree>
    <p:extLst>
      <p:ext uri="{BB962C8B-B14F-4D97-AF65-F5344CB8AC3E}">
        <p14:creationId xmlns:p14="http://schemas.microsoft.com/office/powerpoint/2010/main" val="708804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241A15-635F-3BED-3CA0-3CC94900F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Tag dispatching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46C493-B7B0-89A0-6EF8-3B940200D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3333"/>
            <a:ext cx="8596668" cy="4448030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Tag dispatching</a:t>
            </a:r>
            <a:r>
              <a:rPr lang="zh-CN" altLang="en-US" dirty="0"/>
              <a:t>（标签分发），</a:t>
            </a:r>
            <a:r>
              <a:rPr lang="en-US" altLang="zh-CN" dirty="0"/>
              <a:t> </a:t>
            </a:r>
            <a:r>
              <a:rPr lang="zh-CN" altLang="en-US" dirty="0"/>
              <a:t>标签常常是一个空类，标签作用于重载函数中，可以根据不同的标签决议出不同的函数版本。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using </a:t>
            </a:r>
            <a:r>
              <a:rPr lang="en-US" altLang="zh-CN" dirty="0" err="1"/>
              <a:t>true_type</a:t>
            </a:r>
            <a:r>
              <a:rPr lang="en-US" altLang="zh-CN" dirty="0"/>
              <a:t> = std::</a:t>
            </a:r>
            <a:r>
              <a:rPr lang="en-US" altLang="zh-CN" dirty="0" err="1"/>
              <a:t>integral_constant</a:t>
            </a:r>
            <a:r>
              <a:rPr lang="en-US" altLang="zh-CN" dirty="0"/>
              <a:t>&lt;bool, true&gt;;</a:t>
            </a:r>
          </a:p>
          <a:p>
            <a:pPr marL="0" indent="0">
              <a:buNone/>
            </a:pPr>
            <a:r>
              <a:rPr lang="en-US" altLang="zh-CN" dirty="0"/>
              <a:t>using </a:t>
            </a:r>
            <a:r>
              <a:rPr lang="en-US" altLang="zh-CN" dirty="0" err="1"/>
              <a:t>false_type</a:t>
            </a:r>
            <a:r>
              <a:rPr lang="en-US" altLang="zh-CN" dirty="0"/>
              <a:t> = std::</a:t>
            </a:r>
            <a:r>
              <a:rPr lang="en-US" altLang="zh-CN" dirty="0" err="1"/>
              <a:t>integral_constant</a:t>
            </a:r>
            <a:r>
              <a:rPr lang="en-US" altLang="zh-CN" dirty="0"/>
              <a:t>&lt;bool, false&gt;;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template&lt;</a:t>
            </a:r>
            <a:r>
              <a:rPr lang="en-US" altLang="zh-CN" dirty="0" err="1"/>
              <a:t>typename</a:t>
            </a:r>
            <a:r>
              <a:rPr lang="en-US" altLang="zh-CN" dirty="0"/>
              <a:t> T&gt; bool </a:t>
            </a:r>
            <a:r>
              <a:rPr lang="en-US" altLang="zh-CN" dirty="0" err="1"/>
              <a:t>numEqImpl</a:t>
            </a:r>
            <a:r>
              <a:rPr lang="en-US" altLang="zh-CN" dirty="0"/>
              <a:t>(T </a:t>
            </a:r>
            <a:r>
              <a:rPr lang="en-US" altLang="zh-CN" dirty="0" err="1"/>
              <a:t>lhs</a:t>
            </a:r>
            <a:r>
              <a:rPr lang="en-US" altLang="zh-CN" dirty="0"/>
              <a:t>, T </a:t>
            </a:r>
            <a:r>
              <a:rPr lang="en-US" altLang="zh-CN" dirty="0" err="1"/>
              <a:t>rhs</a:t>
            </a:r>
            <a:r>
              <a:rPr lang="en-US" altLang="zh-CN" dirty="0"/>
              <a:t>, </a:t>
            </a:r>
            <a:r>
              <a:rPr lang="en-US" altLang="zh-CN" dirty="0" err="1"/>
              <a:t>true_type</a:t>
            </a:r>
            <a:r>
              <a:rPr lang="en-US" altLang="zh-CN" dirty="0"/>
              <a:t>) {</a:t>
            </a:r>
          </a:p>
          <a:p>
            <a:pPr marL="0" indent="0">
              <a:buNone/>
            </a:pPr>
            <a:r>
              <a:rPr lang="en-US" altLang="zh-CN" dirty="0"/>
              <a:t>return fabs(</a:t>
            </a:r>
            <a:r>
              <a:rPr lang="en-US" altLang="zh-CN" dirty="0" err="1"/>
              <a:t>lhs</a:t>
            </a:r>
            <a:r>
              <a:rPr lang="en-US" altLang="zh-CN" dirty="0"/>
              <a:t> - </a:t>
            </a:r>
            <a:r>
              <a:rPr lang="en-US" altLang="zh-CN" dirty="0" err="1"/>
              <a:t>rhs</a:t>
            </a:r>
            <a:r>
              <a:rPr lang="en-US" altLang="zh-CN" dirty="0"/>
              <a:t>) &lt; </a:t>
            </a:r>
            <a:r>
              <a:rPr lang="en-US" altLang="zh-CN" dirty="0" err="1"/>
              <a:t>numeric_limits</a:t>
            </a:r>
            <a:r>
              <a:rPr lang="en-US" altLang="zh-CN" dirty="0"/>
              <a:t>&lt;T&gt;::epsilon();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Template&lt;</a:t>
            </a:r>
            <a:r>
              <a:rPr lang="en-US" altLang="zh-CN" dirty="0" err="1"/>
              <a:t>typename</a:t>
            </a:r>
            <a:r>
              <a:rPr lang="en-US" altLang="zh-CN" dirty="0"/>
              <a:t> T&gt; bool </a:t>
            </a:r>
            <a:r>
              <a:rPr lang="en-US" altLang="zh-CN" dirty="0" err="1"/>
              <a:t>numEqImpl</a:t>
            </a:r>
            <a:r>
              <a:rPr lang="en-US" altLang="zh-CN" dirty="0"/>
              <a:t>(T </a:t>
            </a:r>
            <a:r>
              <a:rPr lang="en-US" altLang="zh-CN" dirty="0" err="1"/>
              <a:t>lhs</a:t>
            </a:r>
            <a:r>
              <a:rPr lang="en-US" altLang="zh-CN" dirty="0"/>
              <a:t>,  T </a:t>
            </a:r>
            <a:r>
              <a:rPr lang="en-US" altLang="zh-CN" dirty="0" err="1"/>
              <a:t>rhs</a:t>
            </a:r>
            <a:r>
              <a:rPr lang="en-US" altLang="zh-CN" dirty="0"/>
              <a:t>, </a:t>
            </a:r>
            <a:r>
              <a:rPr lang="en-US" altLang="zh-CN" dirty="0" err="1"/>
              <a:t>false_type</a:t>
            </a:r>
            <a:r>
              <a:rPr lang="en-US" altLang="zh-CN" dirty="0"/>
              <a:t>) {</a:t>
            </a:r>
          </a:p>
          <a:p>
            <a:pPr marL="0" indent="0">
              <a:buNone/>
            </a:pPr>
            <a:r>
              <a:rPr lang="en-US" altLang="zh-CN" dirty="0"/>
              <a:t>return </a:t>
            </a:r>
            <a:r>
              <a:rPr lang="en-US" altLang="zh-CN" dirty="0" err="1"/>
              <a:t>lhs</a:t>
            </a:r>
            <a:r>
              <a:rPr lang="en-US" altLang="zh-CN" dirty="0"/>
              <a:t> == </a:t>
            </a:r>
            <a:r>
              <a:rPr lang="en-US" altLang="zh-CN" dirty="0" err="1"/>
              <a:t>rhs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numEqImpl</a:t>
            </a:r>
            <a:r>
              <a:rPr lang="en-US" altLang="zh-CN" dirty="0"/>
              <a:t>(</a:t>
            </a:r>
            <a:r>
              <a:rPr lang="en-US" altLang="zh-CN" dirty="0" err="1"/>
              <a:t>lhs</a:t>
            </a:r>
            <a:r>
              <a:rPr lang="en-US" altLang="zh-CN" dirty="0"/>
              <a:t>, </a:t>
            </a:r>
            <a:r>
              <a:rPr lang="en-US" altLang="zh-CN" dirty="0" err="1"/>
              <a:t>rhs</a:t>
            </a:r>
            <a:r>
              <a:rPr lang="en-US" altLang="zh-CN" dirty="0"/>
              <a:t>, std::</a:t>
            </a:r>
            <a:r>
              <a:rPr lang="en-US" altLang="zh-CN" dirty="0" err="1"/>
              <a:t>is_floating_point</a:t>
            </a:r>
            <a:r>
              <a:rPr lang="en-US" altLang="zh-CN" dirty="0"/>
              <a:t>&lt;double&gt;{});</a:t>
            </a:r>
          </a:p>
        </p:txBody>
      </p:sp>
    </p:spTree>
    <p:extLst>
      <p:ext uri="{BB962C8B-B14F-4D97-AF65-F5344CB8AC3E}">
        <p14:creationId xmlns:p14="http://schemas.microsoft.com/office/powerpoint/2010/main" val="2535132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0715D3-BD95-F515-AC1D-12F8405E5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if </a:t>
            </a:r>
            <a:r>
              <a:rPr lang="en-US" altLang="zh-CN" dirty="0" err="1"/>
              <a:t>constexpr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07636A-536C-BF5A-5B83-6954E440D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05" y="1403168"/>
            <a:ext cx="8596668" cy="3880773"/>
          </a:xfrm>
        </p:spPr>
        <p:txBody>
          <a:bodyPr/>
          <a:lstStyle/>
          <a:p>
            <a:r>
              <a:rPr lang="en-US" altLang="zh-CN" dirty="0"/>
              <a:t>C++17</a:t>
            </a:r>
            <a:r>
              <a:rPr lang="zh-CN" altLang="en-US" dirty="0"/>
              <a:t>引入</a:t>
            </a:r>
            <a:r>
              <a:rPr lang="en-US" altLang="zh-CN" dirty="0"/>
              <a:t>if </a:t>
            </a:r>
            <a:r>
              <a:rPr lang="en-US" altLang="zh-CN" dirty="0" err="1"/>
              <a:t>constexpr</a:t>
            </a:r>
            <a:r>
              <a:rPr lang="zh-CN" altLang="en-US" dirty="0"/>
              <a:t>，可以在编译时对布尔变量进行评估，生成对应分支的代码。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Template&lt;</a:t>
            </a:r>
            <a:r>
              <a:rPr lang="en-US" altLang="zh-CN" dirty="0" err="1"/>
              <a:t>typename</a:t>
            </a:r>
            <a:r>
              <a:rPr lang="en-US" altLang="zh-CN" dirty="0"/>
              <a:t> T&gt;</a:t>
            </a:r>
          </a:p>
          <a:p>
            <a:pPr marL="0" indent="0">
              <a:buNone/>
            </a:pPr>
            <a:r>
              <a:rPr lang="en-US" altLang="zh-CN" dirty="0"/>
              <a:t>Auto </a:t>
            </a:r>
            <a:r>
              <a:rPr lang="en-US" altLang="zh-CN" dirty="0" err="1"/>
              <a:t>numEq</a:t>
            </a:r>
            <a:r>
              <a:rPr lang="en-US" altLang="zh-CN" dirty="0"/>
              <a:t>(T </a:t>
            </a:r>
            <a:r>
              <a:rPr lang="en-US" altLang="zh-CN" dirty="0" err="1"/>
              <a:t>lhs</a:t>
            </a:r>
            <a:r>
              <a:rPr lang="en-US" altLang="zh-CN" dirty="0"/>
              <a:t>, T </a:t>
            </a:r>
            <a:r>
              <a:rPr lang="en-US" altLang="zh-CN" dirty="0" err="1"/>
              <a:t>rhs</a:t>
            </a:r>
            <a:r>
              <a:rPr lang="en-US" altLang="zh-CN" dirty="0"/>
              <a:t>) -&gt;  </a:t>
            </a:r>
            <a:r>
              <a:rPr lang="en-US" altLang="zh-CN" dirty="0" err="1"/>
              <a:t>enable_if_t</a:t>
            </a:r>
            <a:r>
              <a:rPr lang="en-US" altLang="zh-CN" dirty="0"/>
              <a:t>&lt;</a:t>
            </a:r>
            <a:r>
              <a:rPr lang="en-US" altLang="zh-CN" dirty="0" err="1"/>
              <a:t>is_arithmetic_v</a:t>
            </a:r>
            <a:r>
              <a:rPr lang="en-US" altLang="zh-CN" dirty="0"/>
              <a:t>&lt;T&gt;, bool&gt; {</a:t>
            </a:r>
          </a:p>
          <a:p>
            <a:pPr marL="0" indent="0">
              <a:buNone/>
            </a:pPr>
            <a:r>
              <a:rPr lang="en-US" altLang="zh-CN" dirty="0"/>
              <a:t>if </a:t>
            </a:r>
            <a:r>
              <a:rPr lang="en-US" altLang="zh-CN" dirty="0" err="1"/>
              <a:t>constexpr</a:t>
            </a:r>
            <a:r>
              <a:rPr lang="en-US" altLang="zh-CN" dirty="0"/>
              <a:t> (</a:t>
            </a:r>
            <a:r>
              <a:rPr lang="en-US" altLang="zh-CN" dirty="0" err="1"/>
              <a:t>is_integral_v</a:t>
            </a:r>
            <a:r>
              <a:rPr lang="en-US" altLang="zh-CN" dirty="0"/>
              <a:t>&lt;T&gt;) {</a:t>
            </a:r>
          </a:p>
          <a:p>
            <a:pPr marL="0" indent="0">
              <a:buNone/>
            </a:pPr>
            <a:r>
              <a:rPr lang="en-US" altLang="zh-CN" dirty="0"/>
              <a:t>	return </a:t>
            </a:r>
            <a:r>
              <a:rPr lang="en-US" altLang="zh-CN" dirty="0" err="1"/>
              <a:t>lhs</a:t>
            </a:r>
            <a:r>
              <a:rPr lang="en-US" altLang="zh-CN" dirty="0"/>
              <a:t> == </a:t>
            </a:r>
            <a:r>
              <a:rPr lang="en-US" altLang="zh-CN" dirty="0" err="1"/>
              <a:t>rhs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} else  {</a:t>
            </a:r>
          </a:p>
          <a:p>
            <a:pPr marL="0" indent="0">
              <a:buNone/>
            </a:pPr>
            <a:r>
              <a:rPr lang="en-US" altLang="zh-CN" dirty="0"/>
              <a:t>	return fab(</a:t>
            </a:r>
            <a:r>
              <a:rPr lang="en-US" altLang="zh-CN" dirty="0" err="1"/>
              <a:t>lhs</a:t>
            </a:r>
            <a:r>
              <a:rPr lang="en-US" altLang="zh-CN" dirty="0"/>
              <a:t> - </a:t>
            </a:r>
            <a:r>
              <a:rPr lang="en-US" altLang="zh-CN" dirty="0" err="1"/>
              <a:t>rhs</a:t>
            </a:r>
            <a:r>
              <a:rPr lang="en-US" altLang="zh-CN" dirty="0"/>
              <a:t>) &lt; std::</a:t>
            </a:r>
            <a:r>
              <a:rPr lang="en-US" altLang="zh-CN" dirty="0" err="1"/>
              <a:t>numeric_limits</a:t>
            </a:r>
            <a:r>
              <a:rPr lang="en-US" altLang="zh-CN" dirty="0"/>
              <a:t>&lt;T&gt;::epsilon();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9866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35F761-0681-CF2D-3A7A-6A54C8206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void_t</a:t>
            </a:r>
            <a:r>
              <a:rPr lang="zh-CN" altLang="en-US" dirty="0"/>
              <a:t>元函数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FB80FB-27D8-BB77-1F3A-69156C043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4581"/>
            <a:ext cx="8596668" cy="4616782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C++17</a:t>
            </a:r>
            <a:r>
              <a:rPr lang="zh-CN" altLang="en-US" dirty="0"/>
              <a:t>标准中，引入了元函数</a:t>
            </a:r>
            <a:r>
              <a:rPr lang="en-US" altLang="zh-CN" dirty="0" err="1"/>
              <a:t>void_t</a:t>
            </a:r>
            <a:r>
              <a:rPr lang="zh-CN" altLang="en-US" dirty="0"/>
              <a:t>用来辅助检测给定的类型是否良构。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Template&lt;</a:t>
            </a:r>
            <a:r>
              <a:rPr lang="en-US" altLang="zh-CN" dirty="0" err="1"/>
              <a:t>typename</a:t>
            </a:r>
            <a:r>
              <a:rPr lang="en-US" altLang="zh-CN" dirty="0"/>
              <a:t>…&gt; using </a:t>
            </a:r>
            <a:r>
              <a:rPr lang="en-US" altLang="zh-CN" dirty="0" err="1"/>
              <a:t>void_t</a:t>
            </a:r>
            <a:r>
              <a:rPr lang="en-US" altLang="zh-CN" dirty="0"/>
              <a:t> = void;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template&lt;</a:t>
            </a:r>
            <a:r>
              <a:rPr lang="en-US" altLang="zh-CN" dirty="0" err="1"/>
              <a:t>typename</a:t>
            </a:r>
            <a:r>
              <a:rPr lang="en-US" altLang="zh-CN" dirty="0"/>
              <a:t> T, </a:t>
            </a:r>
            <a:r>
              <a:rPr lang="en-US" altLang="zh-CN" dirty="0" err="1"/>
              <a:t>typename</a:t>
            </a:r>
            <a:r>
              <a:rPr lang="en-US" altLang="zh-CN" dirty="0"/>
              <a:t> = void&gt; // </a:t>
            </a:r>
            <a:r>
              <a:rPr lang="en-US" altLang="zh-CN" dirty="0" err="1"/>
              <a:t>typename</a:t>
            </a:r>
            <a:r>
              <a:rPr lang="en-US" altLang="zh-CN" dirty="0"/>
              <a:t> = </a:t>
            </a:r>
            <a:r>
              <a:rPr lang="en-US" altLang="zh-CN" dirty="0" err="1"/>
              <a:t>void_t</a:t>
            </a:r>
            <a:r>
              <a:rPr lang="en-US" altLang="zh-CN" dirty="0"/>
              <a:t>&lt;&gt;</a:t>
            </a:r>
          </a:p>
          <a:p>
            <a:pPr marL="0" indent="0">
              <a:buNone/>
            </a:pPr>
            <a:r>
              <a:rPr lang="en-US" altLang="zh-CN" dirty="0"/>
              <a:t>struct </a:t>
            </a:r>
            <a:r>
              <a:rPr lang="en-US" altLang="zh-CN" dirty="0" err="1"/>
              <a:t>HasTypeMember</a:t>
            </a:r>
            <a:r>
              <a:rPr lang="en-US" altLang="zh-CN" dirty="0"/>
              <a:t> : std::</a:t>
            </a:r>
            <a:r>
              <a:rPr lang="en-US" altLang="zh-CN" dirty="0" err="1"/>
              <a:t>false_type</a:t>
            </a:r>
            <a:r>
              <a:rPr lang="en-US" altLang="zh-CN" dirty="0"/>
              <a:t> { };  // </a:t>
            </a:r>
            <a:r>
              <a:rPr lang="zh-CN" altLang="en-US" dirty="0"/>
              <a:t>主模板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template&lt;</a:t>
            </a:r>
            <a:r>
              <a:rPr lang="en-US" altLang="zh-CN" dirty="0" err="1"/>
              <a:t>typename</a:t>
            </a:r>
            <a:r>
              <a:rPr lang="en-US" altLang="zh-CN" dirty="0"/>
              <a:t> T&gt; // </a:t>
            </a:r>
            <a:r>
              <a:rPr lang="zh-CN" altLang="en-US" dirty="0"/>
              <a:t>偏特化版本，待确定一个类型参数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struct </a:t>
            </a:r>
            <a:r>
              <a:rPr lang="en-US" altLang="zh-CN" dirty="0" err="1"/>
              <a:t>HasTypeMember</a:t>
            </a:r>
            <a:r>
              <a:rPr lang="en-US" altLang="zh-CN" dirty="0"/>
              <a:t>&lt;T, </a:t>
            </a:r>
            <a:r>
              <a:rPr lang="en-US" altLang="zh-CN" dirty="0" err="1"/>
              <a:t>void_t</a:t>
            </a:r>
            <a:r>
              <a:rPr lang="en-US" altLang="zh-CN" dirty="0"/>
              <a:t>&lt;</a:t>
            </a:r>
            <a:r>
              <a:rPr lang="en-US" altLang="zh-CN" dirty="0" err="1"/>
              <a:t>typename</a:t>
            </a:r>
            <a:r>
              <a:rPr lang="en-US" altLang="zh-CN" dirty="0"/>
              <a:t> T::type&gt;&gt; : std::</a:t>
            </a:r>
            <a:r>
              <a:rPr lang="en-US" altLang="zh-CN" dirty="0" err="1"/>
              <a:t>true_type</a:t>
            </a:r>
            <a:r>
              <a:rPr lang="en-US" altLang="zh-CN" dirty="0"/>
              <a:t> {};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static_assert</a:t>
            </a:r>
            <a:r>
              <a:rPr lang="en-US" altLang="zh-CN" dirty="0"/>
              <a:t>(!</a:t>
            </a:r>
            <a:r>
              <a:rPr lang="en-US" altLang="zh-CN" dirty="0" err="1"/>
              <a:t>HasTypeMember</a:t>
            </a:r>
            <a:r>
              <a:rPr lang="en-US" altLang="zh-CN" dirty="0"/>
              <a:t>&lt;int&gt;::value); // int </a:t>
            </a:r>
            <a:r>
              <a:rPr lang="zh-CN" altLang="en-US" dirty="0"/>
              <a:t>没有类型成员</a:t>
            </a:r>
            <a:r>
              <a:rPr lang="en-US" altLang="zh-CN" dirty="0"/>
              <a:t>::type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16154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BD0E0F-8BD5-2194-B238-58A60D611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CRTP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00771E-BEC2-59C0-884B-F36E430C8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0919"/>
            <a:ext cx="8596668" cy="4530444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/>
              <a:t>CRTP</a:t>
            </a:r>
            <a:r>
              <a:rPr lang="zh-CN" altLang="en-US" dirty="0"/>
              <a:t>（奇异递归模板）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通过把派生类作为基类的模板参数，从而让基类可以使用派生类提供的方法。一方面可以达到代码复用，让子类可以复用基类的方法，另一方面达到编译时多态，可以让基类调用派生类的方法。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template&lt;</a:t>
            </a:r>
            <a:r>
              <a:rPr lang="en-US" altLang="zh-CN" dirty="0" err="1"/>
              <a:t>typename</a:t>
            </a:r>
            <a:r>
              <a:rPr lang="en-US" altLang="zh-CN" dirty="0"/>
              <a:t> Derived&gt; struct </a:t>
            </a:r>
            <a:r>
              <a:rPr lang="en-US" altLang="zh-CN" dirty="0" err="1"/>
              <a:t>Compareable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      auto operator=(Derived </a:t>
            </a:r>
            <a:r>
              <a:rPr lang="en-US" altLang="zh-CN" dirty="0" err="1"/>
              <a:t>lhs</a:t>
            </a:r>
            <a:r>
              <a:rPr lang="en-US" altLang="zh-CN" dirty="0"/>
              <a:t>, Derived </a:t>
            </a:r>
            <a:r>
              <a:rPr lang="en-US" altLang="zh-CN" dirty="0" err="1"/>
              <a:t>rhs</a:t>
            </a:r>
            <a:r>
              <a:rPr lang="en-US" altLang="zh-CN" dirty="0"/>
              <a:t>) {</a:t>
            </a:r>
          </a:p>
          <a:p>
            <a:pPr marL="0" indent="0">
              <a:buNone/>
            </a:pPr>
            <a:r>
              <a:rPr lang="en-US" altLang="zh-CN" dirty="0"/>
              <a:t>       return </a:t>
            </a:r>
            <a:r>
              <a:rPr lang="en-US" altLang="zh-CN" dirty="0" err="1"/>
              <a:t>lhs.tie</a:t>
            </a:r>
            <a:r>
              <a:rPr lang="en-US" altLang="zh-CN" dirty="0"/>
              <a:t>() == </a:t>
            </a:r>
            <a:r>
              <a:rPr lang="en-US" altLang="zh-CN" dirty="0" err="1"/>
              <a:t>rhs.tie</a:t>
            </a:r>
            <a:r>
              <a:rPr lang="en-US" altLang="zh-CN" dirty="0"/>
              <a:t>(); //</a:t>
            </a:r>
            <a:r>
              <a:rPr lang="zh-CN" altLang="en-US" dirty="0"/>
              <a:t>调用子类的</a:t>
            </a:r>
            <a:r>
              <a:rPr lang="en-US" altLang="zh-CN"/>
              <a:t>tie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}	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struct Point : </a:t>
            </a:r>
            <a:r>
              <a:rPr lang="en-US" altLang="zh-CN" dirty="0" err="1"/>
              <a:t>Compareable</a:t>
            </a:r>
            <a:r>
              <a:rPr lang="en-US" altLang="zh-CN" dirty="0"/>
              <a:t>&lt;Point&gt; {</a:t>
            </a:r>
          </a:p>
          <a:p>
            <a:pPr marL="0" indent="0">
              <a:buNone/>
            </a:pPr>
            <a:r>
              <a:rPr lang="en-US" altLang="zh-CN" dirty="0"/>
              <a:t>Point(int x, int y) : x(x), y(y) { }</a:t>
            </a:r>
          </a:p>
          <a:p>
            <a:pPr marL="0" indent="0">
              <a:buNone/>
            </a:pPr>
            <a:r>
              <a:rPr lang="en-US" altLang="zh-CN" dirty="0"/>
              <a:t>int x;</a:t>
            </a:r>
          </a:p>
          <a:p>
            <a:pPr marL="0" indent="0">
              <a:buNone/>
            </a:pPr>
            <a:r>
              <a:rPr lang="en-US" altLang="zh-CN" dirty="0"/>
              <a:t>int y;</a:t>
            </a:r>
          </a:p>
          <a:p>
            <a:pPr marL="0" indent="0">
              <a:buNone/>
            </a:pPr>
            <a:r>
              <a:rPr lang="en-US" altLang="zh-CN" dirty="0"/>
              <a:t>auto tie() const { return std::tie(x, y);}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1832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588AAE-A8EB-68FB-DFFB-B5C513584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Concept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1797E-FAB3-A955-6E7E-C8F87A1B3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405" y="1488613"/>
            <a:ext cx="8596668" cy="4926701"/>
          </a:xfrm>
        </p:spPr>
        <p:txBody>
          <a:bodyPr/>
          <a:lstStyle/>
          <a:p>
            <a:r>
              <a:rPr lang="zh-CN" altLang="en-US" dirty="0"/>
              <a:t>引入动机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/>
              <a:t>对模板类型进行检查，约束类型推导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/>
              <a:t>模板实例化失败时更好的给出告警</a:t>
            </a:r>
            <a:endParaRPr lang="en-US" altLang="zh-CN" dirty="0"/>
          </a:p>
          <a:p>
            <a:r>
              <a:rPr lang="zh-CN" altLang="en-US" dirty="0"/>
              <a:t>使用要求：</a:t>
            </a:r>
            <a:r>
              <a:rPr lang="en-US" altLang="zh-CN" dirty="0"/>
              <a:t>Concept</a:t>
            </a:r>
            <a:r>
              <a:rPr lang="zh-CN" altLang="en-US" dirty="0"/>
              <a:t>需要能</a:t>
            </a:r>
            <a:r>
              <a:rPr lang="en-US" altLang="zh-CN" dirty="0"/>
              <a:t>bool</a:t>
            </a:r>
            <a:r>
              <a:rPr lang="zh-CN" altLang="en-US" dirty="0"/>
              <a:t>求值</a:t>
            </a:r>
            <a:endParaRPr lang="en-US" altLang="zh-CN" dirty="0"/>
          </a:p>
          <a:p>
            <a:r>
              <a:rPr lang="zh-CN" altLang="en-US" dirty="0"/>
              <a:t>使用方法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73C7DEA-12FE-4907-122D-1180144D5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21" y="3598805"/>
            <a:ext cx="8083768" cy="108322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4F2F5BF-FC4C-FA7E-A926-8BFC66527421}"/>
              </a:ext>
            </a:extLst>
          </p:cNvPr>
          <p:cNvSpPr txBox="1"/>
          <p:nvPr/>
        </p:nvSpPr>
        <p:spPr>
          <a:xfrm>
            <a:off x="677334" y="4960883"/>
            <a:ext cx="67692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C1</a:t>
            </a:r>
            <a:r>
              <a:rPr lang="zh-CN" altLang="en-US" dirty="0"/>
              <a:t>：可以替代</a:t>
            </a:r>
            <a:r>
              <a:rPr lang="en-US" altLang="zh-CN" dirty="0"/>
              <a:t>class</a:t>
            </a:r>
            <a:r>
              <a:rPr lang="zh-CN" altLang="en-US" dirty="0"/>
              <a:t>或者</a:t>
            </a:r>
            <a:r>
              <a:rPr lang="en-US" altLang="zh-CN" dirty="0" err="1"/>
              <a:t>typename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C2</a:t>
            </a:r>
            <a:r>
              <a:rPr lang="zh-CN" altLang="en-US" dirty="0"/>
              <a:t>：</a:t>
            </a:r>
            <a:r>
              <a:rPr lang="en-US" altLang="zh-CN" dirty="0"/>
              <a:t>require clause</a:t>
            </a:r>
            <a:r>
              <a:rPr lang="zh-CN" altLang="en-US" dirty="0"/>
              <a:t>场景，</a:t>
            </a:r>
            <a:endParaRPr lang="en-US" altLang="zh-CN" dirty="0"/>
          </a:p>
          <a:p>
            <a:r>
              <a:rPr lang="en-US" altLang="zh-CN" dirty="0"/>
              <a:t>C3/C4</a:t>
            </a:r>
            <a:r>
              <a:rPr lang="zh-CN" altLang="en-US" dirty="0"/>
              <a:t>：</a:t>
            </a:r>
            <a:r>
              <a:rPr lang="en-US" altLang="zh-CN" dirty="0"/>
              <a:t>placeholder</a:t>
            </a:r>
            <a:r>
              <a:rPr lang="zh-CN" altLang="en-US" dirty="0"/>
              <a:t>约束；</a:t>
            </a:r>
            <a:endParaRPr lang="en-US" altLang="zh-CN" dirty="0"/>
          </a:p>
          <a:p>
            <a:r>
              <a:rPr lang="en-US" altLang="zh-CN" dirty="0"/>
              <a:t>C5</a:t>
            </a:r>
            <a:r>
              <a:rPr lang="zh-CN" altLang="en-US" dirty="0"/>
              <a:t>等效于</a:t>
            </a:r>
            <a:r>
              <a:rPr lang="en-US" altLang="zh-CN" dirty="0"/>
              <a:t>C2.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F08B55-73F5-4667-5F54-2BE62C631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48642"/>
            <a:ext cx="3400426" cy="506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206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A856B6-9F0C-F7C1-31AB-ACFDD9F4A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Concept</a:t>
            </a:r>
            <a:r>
              <a:rPr lang="zh-CN" altLang="en-US" dirty="0"/>
              <a:t>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EB5043-2766-A6D6-E346-D276B3E18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6599"/>
            <a:ext cx="8596668" cy="388077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`T` is not limited by any constraints.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altLang="zh-C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concept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always_satisfied</a:t>
            </a:r>
            <a:r>
              <a:rPr lang="en-US" altLang="zh-CN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Limit `T` to integrals.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altLang="zh-C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concept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integral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::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is_integral_v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&lt;T&gt;;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Limit `T` to both the `integral` constraint and 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signedness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altLang="zh-C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concept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signed_integral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= integral&lt;T&gt; &amp;&amp;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::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is_signed_v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&lt;T&gt;;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Limit `T` to both the `integral` constraint and the negation of the `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signed_integral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` constraint.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altLang="zh-C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concept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unsigned_integral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= integral&lt;T&gt; &amp;&amp; !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signed_integral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&lt;T&gt;;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5933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F77B2-0214-0F62-5DCD-21E4539FF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Concept</a:t>
            </a:r>
            <a:r>
              <a:rPr lang="zh-CN" altLang="en-US" dirty="0"/>
              <a:t>示例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9C76CC8-8662-3511-5E6A-361ABC057DFE}"/>
              </a:ext>
            </a:extLst>
          </p:cNvPr>
          <p:cNvSpPr txBox="1"/>
          <p:nvPr/>
        </p:nvSpPr>
        <p:spPr>
          <a:xfrm>
            <a:off x="769195" y="1487372"/>
            <a:ext cx="8164348" cy="1712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requires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关键字 两种使用方式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/>
              <a:t>作为语句的一部分；作为语句主要后接一个</a:t>
            </a:r>
            <a:r>
              <a:rPr lang="en-US" altLang="zh-CN" dirty="0"/>
              <a:t>concept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/>
              <a:t>作为表达式；作为表达式则后跟可选</a:t>
            </a:r>
            <a:r>
              <a:rPr lang="en-US" altLang="zh-CN" dirty="0"/>
              <a:t>(</a:t>
            </a:r>
            <a:r>
              <a:rPr lang="zh-CN" altLang="en-US" dirty="0"/>
              <a:t>形参</a:t>
            </a:r>
            <a:r>
              <a:rPr lang="en-US" altLang="zh-CN" dirty="0"/>
              <a:t>)</a:t>
            </a:r>
            <a:r>
              <a:rPr lang="zh-CN" altLang="en-US" dirty="0"/>
              <a:t> 紧接着</a:t>
            </a:r>
            <a:r>
              <a:rPr lang="en-US" altLang="zh-CN" dirty="0"/>
              <a:t>{}</a:t>
            </a:r>
            <a:r>
              <a:rPr lang="zh-CN" altLang="en-US" dirty="0"/>
              <a:t>，需要括号中的表达式能够运行。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2187205-E826-5D19-00C7-6A0CF6B08D40}"/>
              </a:ext>
            </a:extLst>
          </p:cNvPr>
          <p:cNvSpPr txBox="1"/>
          <p:nvPr/>
        </p:nvSpPr>
        <p:spPr>
          <a:xfrm>
            <a:off x="677334" y="3199636"/>
            <a:ext cx="1124751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altLang="zh-C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requires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my_concept</a:t>
            </a:r>
            <a:r>
              <a:rPr lang="en-US" altLang="zh-CN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&lt;T&gt; 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`requires` clause.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altLang="zh-C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concept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callable = requires (T f) { f(); }; 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`requires` expression.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altLang="zh-C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requires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requires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(T x) { x + x; } 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`requires` clause and expression on same line.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 + b;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0591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C0EFC-7368-5B7F-DDC4-386349C7D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Requires</a:t>
            </a:r>
            <a:r>
              <a:rPr lang="zh-CN" altLang="en-US" dirty="0"/>
              <a:t>表达式组成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55906B-C549-693D-B727-4C2CA39BB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53169"/>
            <a:ext cx="8596668" cy="3880773"/>
          </a:xfrm>
        </p:spPr>
        <p:txBody>
          <a:bodyPr/>
          <a:lstStyle/>
          <a:p>
            <a:r>
              <a:rPr lang="zh-CN" altLang="en-US" dirty="0"/>
              <a:t>表达式要求</a:t>
            </a:r>
            <a:endParaRPr lang="en-US" altLang="zh-CN" dirty="0"/>
          </a:p>
          <a:p>
            <a:r>
              <a:rPr lang="zh-CN" altLang="en-US" dirty="0"/>
              <a:t>类型要求</a:t>
            </a:r>
            <a:endParaRPr lang="en-US" altLang="zh-CN" dirty="0"/>
          </a:p>
          <a:p>
            <a:r>
              <a:rPr lang="zh-CN" altLang="en-US" dirty="0"/>
              <a:t>表达式结果满足某个类型</a:t>
            </a:r>
            <a:endParaRPr lang="en-US" altLang="zh-CN" dirty="0"/>
          </a:p>
          <a:p>
            <a:r>
              <a:rPr lang="zh-CN" altLang="en-US" dirty="0"/>
              <a:t>内嵌</a:t>
            </a:r>
            <a:r>
              <a:rPr lang="en-US" altLang="zh-CN" dirty="0"/>
              <a:t>requires</a:t>
            </a:r>
            <a:r>
              <a:rPr lang="zh-CN" altLang="en-US" dirty="0"/>
              <a:t>语句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1A9E68A-9747-8483-BD2C-FE72EC31C81B}"/>
              </a:ext>
            </a:extLst>
          </p:cNvPr>
          <p:cNvSpPr txBox="1"/>
          <p:nvPr/>
        </p:nvSpPr>
        <p:spPr>
          <a:xfrm>
            <a:off x="785584" y="3549432"/>
            <a:ext cx="788670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T&gt;</a:t>
            </a:r>
          </a:p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concept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my_concept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requires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(T x) 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x + x;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requires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std::integral&lt;T&gt;;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{x * x} -&gt; std::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same_as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CCE2340-49A2-E5C7-818B-101B0CC1FB0B}"/>
              </a:ext>
            </a:extLst>
          </p:cNvPr>
          <p:cNvSpPr txBox="1"/>
          <p:nvPr/>
        </p:nvSpPr>
        <p:spPr>
          <a:xfrm>
            <a:off x="732971" y="1313543"/>
            <a:ext cx="590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requires</a:t>
            </a:r>
            <a:r>
              <a:rPr lang="zh-CN" altLang="en-US" dirty="0"/>
              <a:t>需要由以下几部分组成：</a:t>
            </a:r>
          </a:p>
        </p:txBody>
      </p:sp>
    </p:spTree>
    <p:extLst>
      <p:ext uri="{BB962C8B-B14F-4D97-AF65-F5344CB8AC3E}">
        <p14:creationId xmlns:p14="http://schemas.microsoft.com/office/powerpoint/2010/main" val="1053907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7217BA-AD53-7421-93EE-00FF4EA20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语言演化规律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7D5E1F-8F75-1534-8DD8-A39C21B2E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352" y="1587617"/>
            <a:ext cx="3827950" cy="3880773"/>
          </a:xfrm>
        </p:spPr>
        <p:txBody>
          <a:bodyPr>
            <a:normAutofit/>
          </a:bodyPr>
          <a:lstStyle/>
          <a:p>
            <a:r>
              <a:rPr lang="zh-CN" altLang="en-US" dirty="0"/>
              <a:t>兼容并包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C++</a:t>
            </a:r>
            <a:r>
              <a:rPr lang="zh-CN" altLang="en-US" dirty="0"/>
              <a:t>不断的吸收其他语言的成功特性，改进</a:t>
            </a:r>
            <a:r>
              <a:rPr lang="en-US" altLang="zh-CN" dirty="0"/>
              <a:t>C++</a:t>
            </a:r>
            <a:r>
              <a:rPr lang="zh-CN" altLang="en-US" dirty="0"/>
              <a:t>的易用性</a:t>
            </a:r>
            <a:r>
              <a:rPr lang="en-US" altLang="zh-CN" dirty="0"/>
              <a:t>(</a:t>
            </a:r>
            <a:r>
              <a:rPr lang="zh-CN" altLang="en-US" dirty="0"/>
              <a:t>各种语法糖</a:t>
            </a:r>
            <a:r>
              <a:rPr lang="en-US" altLang="zh-CN" dirty="0"/>
              <a:t>)</a:t>
            </a:r>
            <a:r>
              <a:rPr lang="zh-CN" altLang="en-US" dirty="0"/>
              <a:t>和提升性能，其中性能优势是</a:t>
            </a:r>
            <a:r>
              <a:rPr lang="en-US" altLang="zh-CN" dirty="0"/>
              <a:t>C++</a:t>
            </a:r>
            <a:r>
              <a:rPr lang="zh-CN" altLang="en-US" dirty="0"/>
              <a:t>成功的关键。在面向对象的虚函数之后就重点在发展编译时多态，包括模板等的发展，减少运行开销。</a:t>
            </a:r>
            <a:endParaRPr lang="en-US" altLang="zh-CN" dirty="0"/>
          </a:p>
          <a:p>
            <a:r>
              <a:rPr lang="en-US" altLang="zh-CN" dirty="0"/>
              <a:t>C++</a:t>
            </a:r>
            <a:r>
              <a:rPr lang="zh-CN" altLang="en-US" dirty="0"/>
              <a:t>语言更加智能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通过引入类型推导</a:t>
            </a:r>
            <a:r>
              <a:rPr lang="en-US" altLang="zh-CN" dirty="0"/>
              <a:t>auto/CTAD/ADL/SFINAE/</a:t>
            </a:r>
            <a:r>
              <a:rPr lang="en-US" altLang="zh-CN" dirty="0" err="1"/>
              <a:t>constexpr</a:t>
            </a:r>
            <a:r>
              <a:rPr lang="zh-CN" altLang="en-US" dirty="0"/>
              <a:t>，可以减少语言书写的成本。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632C73-7684-1ECD-5E47-FD97CD1AD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636" y="769194"/>
            <a:ext cx="2600482" cy="494980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22A818C-E810-D8A1-34F2-AFCDAB6B163A}"/>
              </a:ext>
            </a:extLst>
          </p:cNvPr>
          <p:cNvSpPr txBox="1"/>
          <p:nvPr/>
        </p:nvSpPr>
        <p:spPr>
          <a:xfrm>
            <a:off x="3786126" y="6020730"/>
            <a:ext cx="60966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https://www.inapps.net/top-12-fastest-programming-languages-2022/</a:t>
            </a:r>
          </a:p>
        </p:txBody>
      </p:sp>
    </p:spTree>
    <p:extLst>
      <p:ext uri="{BB962C8B-B14F-4D97-AF65-F5344CB8AC3E}">
        <p14:creationId xmlns:p14="http://schemas.microsoft.com/office/powerpoint/2010/main" val="2976474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9BA9BB-3677-315C-B909-4A3A8F745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Concept library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3855A7-6702-F374-409E-F8F97BD41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5221"/>
            <a:ext cx="8596668" cy="4807467"/>
          </a:xfrm>
        </p:spPr>
        <p:txBody>
          <a:bodyPr/>
          <a:lstStyle/>
          <a:p>
            <a:r>
              <a:rPr lang="en-US" altLang="zh-CN" dirty="0"/>
              <a:t>same as </a:t>
            </a:r>
            <a:r>
              <a:rPr lang="zh-CN" altLang="en-US" dirty="0"/>
              <a:t>表示两个类型是否一样</a:t>
            </a:r>
            <a:endParaRPr lang="en-US" altLang="zh-CN" dirty="0"/>
          </a:p>
          <a:p>
            <a:r>
              <a:rPr lang="en-US" altLang="zh-CN" dirty="0" err="1"/>
              <a:t>derived_from</a:t>
            </a:r>
            <a:r>
              <a:rPr lang="en-US" altLang="zh-CN" dirty="0"/>
              <a:t> </a:t>
            </a:r>
            <a:r>
              <a:rPr lang="zh-CN" altLang="en-US" dirty="0"/>
              <a:t>表示类型是否继承自另一个类型</a:t>
            </a:r>
            <a:endParaRPr lang="en-US" altLang="zh-CN" dirty="0"/>
          </a:p>
          <a:p>
            <a:r>
              <a:rPr lang="en-US" altLang="zh-CN" dirty="0" err="1"/>
              <a:t>convertible_to</a:t>
            </a:r>
            <a:r>
              <a:rPr lang="en-US" altLang="zh-CN" dirty="0"/>
              <a:t> </a:t>
            </a:r>
            <a:r>
              <a:rPr lang="zh-CN" altLang="en-US" dirty="0"/>
              <a:t>表示类型是否可以隐示转成另一个类型</a:t>
            </a:r>
            <a:endParaRPr lang="en-US" altLang="zh-CN" dirty="0"/>
          </a:p>
          <a:p>
            <a:r>
              <a:rPr lang="en-US" altLang="zh-CN" dirty="0" err="1"/>
              <a:t>common_with</a:t>
            </a:r>
            <a:r>
              <a:rPr lang="en-US" altLang="zh-CN" dirty="0"/>
              <a:t> </a:t>
            </a:r>
            <a:r>
              <a:rPr lang="zh-CN" altLang="en-US" dirty="0"/>
              <a:t>表示两个类型是否共用同一个类型</a:t>
            </a:r>
            <a:endParaRPr lang="en-US" altLang="zh-CN" dirty="0"/>
          </a:p>
          <a:p>
            <a:r>
              <a:rPr lang="en-US" altLang="zh-CN" dirty="0"/>
              <a:t>Integral </a:t>
            </a:r>
            <a:r>
              <a:rPr lang="zh-CN" altLang="en-US" dirty="0"/>
              <a:t>表示类型是否是整型</a:t>
            </a:r>
            <a:endParaRPr lang="en-US" altLang="zh-CN" dirty="0"/>
          </a:p>
          <a:p>
            <a:r>
              <a:rPr lang="en-US" altLang="zh-CN" dirty="0" err="1"/>
              <a:t>default_construtible</a:t>
            </a:r>
            <a:r>
              <a:rPr lang="en-US" altLang="zh-CN" dirty="0"/>
              <a:t> </a:t>
            </a:r>
            <a:r>
              <a:rPr lang="zh-CN" altLang="en-US" dirty="0"/>
              <a:t>表示一个类型的</a:t>
            </a:r>
            <a:r>
              <a:rPr lang="en-US" altLang="zh-CN" dirty="0"/>
              <a:t>object</a:t>
            </a:r>
            <a:r>
              <a:rPr lang="zh-CN" altLang="en-US" dirty="0"/>
              <a:t>是否可以默认构造</a:t>
            </a:r>
            <a:endParaRPr lang="en-US" altLang="zh-CN" dirty="0"/>
          </a:p>
          <a:p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zh-CN" altLang="en-US" dirty="0"/>
              <a:t>表示一个类型是否可以在</a:t>
            </a:r>
            <a:r>
              <a:rPr lang="en-US" altLang="zh-CN" dirty="0"/>
              <a:t>bool</a:t>
            </a:r>
            <a:r>
              <a:rPr lang="zh-CN" altLang="en-US" dirty="0"/>
              <a:t>表达式中使用</a:t>
            </a:r>
            <a:endParaRPr lang="en-US" altLang="zh-CN" dirty="0"/>
          </a:p>
          <a:p>
            <a:r>
              <a:rPr lang="en-US" altLang="zh-CN" dirty="0" err="1"/>
              <a:t>equality_comparable</a:t>
            </a:r>
            <a:r>
              <a:rPr lang="en-US" altLang="zh-CN" dirty="0"/>
              <a:t> </a:t>
            </a:r>
            <a:r>
              <a:rPr lang="zh-CN" altLang="en-US" dirty="0"/>
              <a:t>表示是否可以比较相等</a:t>
            </a:r>
            <a:endParaRPr lang="en-US" altLang="zh-CN" dirty="0"/>
          </a:p>
          <a:p>
            <a:r>
              <a:rPr lang="en-US" altLang="zh-CN" dirty="0"/>
              <a:t>movable </a:t>
            </a:r>
            <a:r>
              <a:rPr lang="zh-CN" altLang="en-US" dirty="0"/>
              <a:t>表示类型是可移动和交换的</a:t>
            </a:r>
            <a:endParaRPr lang="en-US" altLang="zh-CN" dirty="0"/>
          </a:p>
          <a:p>
            <a:r>
              <a:rPr lang="en-US" altLang="zh-CN" dirty="0"/>
              <a:t>copyable </a:t>
            </a:r>
            <a:r>
              <a:rPr lang="zh-CN" altLang="en-US" dirty="0"/>
              <a:t>表示类型可以复制，移动和交换的</a:t>
            </a:r>
            <a:endParaRPr lang="en-US" altLang="zh-CN" dirty="0"/>
          </a:p>
          <a:p>
            <a:r>
              <a:rPr lang="en-US" altLang="zh-CN" dirty="0"/>
              <a:t>invocable </a:t>
            </a:r>
            <a:r>
              <a:rPr lang="zh-CN" altLang="en-US" dirty="0"/>
              <a:t>表示类型是可以像函数一样调用</a:t>
            </a:r>
            <a:endParaRPr lang="en-US" altLang="zh-CN" dirty="0"/>
          </a:p>
          <a:p>
            <a:r>
              <a:rPr lang="en-US" altLang="zh-CN" dirty="0"/>
              <a:t>predicate </a:t>
            </a:r>
            <a:r>
              <a:rPr lang="zh-CN" altLang="en-US" dirty="0"/>
              <a:t>表示类型是可以调用并返回</a:t>
            </a:r>
            <a:r>
              <a:rPr lang="en-US" altLang="zh-CN" dirty="0"/>
              <a:t>bool</a:t>
            </a:r>
            <a:r>
              <a:rPr lang="zh-CN" altLang="en-US" dirty="0"/>
              <a:t>类型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0662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E82D9E-B664-F72B-F73F-8C1CFDD4C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Range</a:t>
            </a:r>
            <a:r>
              <a:rPr lang="zh-CN" altLang="en-US" dirty="0"/>
              <a:t>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EE2EC8-F8D3-1A2F-F3DD-B9A4614B6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038" y="1372313"/>
            <a:ext cx="8596668" cy="3880773"/>
          </a:xfrm>
        </p:spPr>
        <p:txBody>
          <a:bodyPr/>
          <a:lstStyle/>
          <a:p>
            <a:r>
              <a:rPr lang="zh-CN" altLang="en-US" dirty="0"/>
              <a:t>引入动机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引入高质量的，有约束的</a:t>
            </a:r>
            <a:r>
              <a:rPr lang="en-US" altLang="zh-CN" dirty="0"/>
              <a:t>STL</a:t>
            </a:r>
            <a:r>
              <a:rPr lang="zh-CN" altLang="en-US" dirty="0"/>
              <a:t>库，又称为</a:t>
            </a:r>
            <a:r>
              <a:rPr lang="en-US" altLang="zh-CN" dirty="0"/>
              <a:t>STL2.0</a:t>
            </a:r>
            <a:r>
              <a:rPr lang="zh-CN" altLang="en-US" dirty="0"/>
              <a:t>。</a:t>
            </a:r>
            <a:r>
              <a:rPr lang="en-US" altLang="zh-CN" dirty="0">
                <a:hlinkClick r:id="rId2"/>
              </a:rPr>
              <a:t>https://ericniebler.github.io/range-v3/</a:t>
            </a:r>
            <a:r>
              <a:rPr lang="en-US" altLang="zh-CN" dirty="0"/>
              <a:t> </a:t>
            </a:r>
            <a:r>
              <a:rPr lang="zh-CN" altLang="en-US" dirty="0"/>
              <a:t>最初是由一个开源库</a:t>
            </a:r>
            <a:r>
              <a:rPr lang="en-US" altLang="zh-CN" dirty="0"/>
              <a:t>range</a:t>
            </a:r>
            <a:r>
              <a:rPr lang="zh-CN" altLang="en-US" dirty="0"/>
              <a:t>项目</a:t>
            </a:r>
            <a:r>
              <a:rPr lang="en-US" altLang="zh-CN" dirty="0"/>
              <a:t>,</a:t>
            </a:r>
            <a:r>
              <a:rPr lang="zh-CN" altLang="en-US" dirty="0"/>
              <a:t>后面纳入到</a:t>
            </a:r>
            <a:r>
              <a:rPr lang="en-US" altLang="zh-CN" dirty="0"/>
              <a:t>C++</a:t>
            </a:r>
            <a:r>
              <a:rPr lang="zh-CN" altLang="en-US" dirty="0"/>
              <a:t>标准库中。</a:t>
            </a:r>
            <a:endParaRPr lang="en-US" altLang="zh-CN" dirty="0"/>
          </a:p>
          <a:p>
            <a:r>
              <a:rPr lang="zh-CN" altLang="en-US" dirty="0"/>
              <a:t>使用特点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）通过</a:t>
            </a:r>
            <a:r>
              <a:rPr lang="en-US" altLang="zh-CN" dirty="0"/>
              <a:t>concept</a:t>
            </a:r>
            <a:r>
              <a:rPr lang="zh-CN" altLang="en-US" dirty="0"/>
              <a:t>重写了标准库中的算法；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）管道操作符可随意组合；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lazy adaption </a:t>
            </a:r>
            <a:r>
              <a:rPr lang="zh-CN" altLang="en-US" dirty="0"/>
              <a:t>（通过</a:t>
            </a:r>
            <a:r>
              <a:rPr lang="en-US" altLang="zh-CN" dirty="0"/>
              <a:t>view</a:t>
            </a:r>
            <a:r>
              <a:rPr lang="zh-CN" altLang="en-US" dirty="0"/>
              <a:t>）和 </a:t>
            </a:r>
            <a:r>
              <a:rPr lang="en-US" altLang="zh-CN" dirty="0"/>
              <a:t>eager mutation</a:t>
            </a:r>
            <a:r>
              <a:rPr lang="zh-CN" altLang="en-US" dirty="0"/>
              <a:t>（通过</a:t>
            </a:r>
            <a:r>
              <a:rPr lang="en-US" altLang="zh-CN" dirty="0"/>
              <a:t>action</a:t>
            </a:r>
            <a:r>
              <a:rPr lang="zh-CN" altLang="en-US" dirty="0"/>
              <a:t>）；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）简洁，不容易出错。</a:t>
            </a:r>
          </a:p>
        </p:txBody>
      </p:sp>
    </p:spTree>
    <p:extLst>
      <p:ext uri="{BB962C8B-B14F-4D97-AF65-F5344CB8AC3E}">
        <p14:creationId xmlns:p14="http://schemas.microsoft.com/office/powerpoint/2010/main" val="3281596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5D167-5ADD-4437-18E0-BA330EA74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Range</a:t>
            </a:r>
            <a:r>
              <a:rPr lang="zh-CN" altLang="en-US" dirty="0"/>
              <a:t> </a:t>
            </a:r>
            <a:r>
              <a:rPr lang="en-US" altLang="zh-CN" dirty="0"/>
              <a:t>concept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145E91-08FC-4118-7607-23509FCD8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40971"/>
            <a:ext cx="9330266" cy="4702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定义了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begin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和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end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的类型可以称作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range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，如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span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map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，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set</a:t>
            </a:r>
            <a:r>
              <a:rPr lang="zh-CN" altLang="en-US">
                <a:solidFill>
                  <a:srgbClr val="000000"/>
                </a:solidFill>
                <a:latin typeface="Consolas" panose="020B0609020204030204" pitchFamily="49" charset="0"/>
              </a:rPr>
              <a:t>。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template&lt; class T &gt;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concept range = requires( T&amp; t ) {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ranges::begin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(t); 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ranges::end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(t);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0521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5D167-5ADD-4437-18E0-BA330EA74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view</a:t>
            </a:r>
            <a:r>
              <a:rPr lang="zh-CN" altLang="en-US" dirty="0"/>
              <a:t> </a:t>
            </a:r>
            <a:r>
              <a:rPr lang="en-US" altLang="zh-CN" dirty="0"/>
              <a:t>concept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145E91-08FC-4118-7607-23509FCD8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40971"/>
            <a:ext cx="9330266" cy="4702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view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是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range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中相当重要的概念，模板类型上必须是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range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，可移动构造、赋值，并显示的告诉编译器是否是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view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。显示告诉的原因是编译器无法判断是否能够在常量时间内拷贝构造，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view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必须符合拷贝是常量时间，如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string_view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是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view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，而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std::string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不是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view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。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b="0" i="0" dirty="0">
                <a:solidFill>
                  <a:srgbClr val="0000DD"/>
                </a:solidFill>
                <a:effectLst/>
                <a:latin typeface="DejaVuSansMono"/>
              </a:rPr>
              <a:t>template</a:t>
            </a:r>
            <a:r>
              <a:rPr lang="en-US" altLang="zh-CN" b="0" i="0" dirty="0">
                <a:solidFill>
                  <a:srgbClr val="000080"/>
                </a:solidFill>
                <a:effectLst/>
                <a:latin typeface="DejaVuSansMono"/>
              </a:rPr>
              <a:t>&lt;</a:t>
            </a:r>
            <a:r>
              <a:rPr lang="en-US" altLang="zh-CN" b="0" i="0" dirty="0">
                <a:solidFill>
                  <a:srgbClr val="0000DD"/>
                </a:solidFill>
                <a:effectLst/>
                <a:latin typeface="DejaVuSansMono"/>
              </a:rPr>
              <a:t>class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DejaVuSansMono"/>
              </a:rPr>
              <a:t> T</a:t>
            </a:r>
            <a:r>
              <a:rPr lang="en-US" altLang="zh-CN" b="0" i="0" dirty="0">
                <a:solidFill>
                  <a:srgbClr val="000080"/>
                </a:solidFill>
                <a:effectLst/>
                <a:latin typeface="DejaVuSansMono"/>
              </a:rPr>
              <a:t>&gt;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DejaVuSansMono"/>
              </a:rPr>
              <a:t>concept view </a:t>
            </a:r>
            <a:r>
              <a:rPr lang="en-US" altLang="zh-CN" b="0" i="0" dirty="0">
                <a:solidFill>
                  <a:srgbClr val="000080"/>
                </a:solidFill>
                <a:effectLst/>
                <a:latin typeface="DejaVuSansMono"/>
              </a:rPr>
              <a:t>=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DejaVuSansMono"/>
              </a:rPr>
              <a:t> </a:t>
            </a:r>
            <a:r>
              <a:rPr lang="en-US" altLang="zh-CN" b="0" i="0" u="none" strike="noStrike" dirty="0">
                <a:solidFill>
                  <a:srgbClr val="003080"/>
                </a:solidFill>
                <a:effectLst/>
                <a:latin typeface="DejaVuSansMono"/>
                <a:hlinkClick r:id="rId2"/>
              </a:rPr>
              <a:t>ranges::range</a:t>
            </a:r>
            <a:r>
              <a:rPr lang="en-US" altLang="zh-CN" b="0" i="0" dirty="0">
                <a:solidFill>
                  <a:srgbClr val="000080"/>
                </a:solidFill>
                <a:effectLst/>
                <a:latin typeface="DejaVuSansMono"/>
              </a:rPr>
              <a:t>&lt;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DejaVuSansMono"/>
              </a:rPr>
              <a:t>T</a:t>
            </a:r>
            <a:r>
              <a:rPr lang="en-US" altLang="zh-CN" b="0" i="0" dirty="0">
                <a:solidFill>
                  <a:srgbClr val="000080"/>
                </a:solidFill>
                <a:effectLst/>
                <a:latin typeface="DejaVuSansMono"/>
              </a:rPr>
              <a:t>&gt;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DejaVuSansMono"/>
              </a:rPr>
              <a:t> </a:t>
            </a:r>
            <a:r>
              <a:rPr lang="en-US" altLang="zh-CN" b="0" i="0" dirty="0">
                <a:solidFill>
                  <a:srgbClr val="000040"/>
                </a:solidFill>
                <a:effectLst/>
                <a:latin typeface="DejaVuSansMono"/>
              </a:rPr>
              <a:t>&amp;&amp;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DejaVuSansMono"/>
              </a:rPr>
              <a:t> </a:t>
            </a:r>
            <a:r>
              <a:rPr lang="en-US" altLang="zh-CN" b="0" i="0" u="none" strike="noStrike" dirty="0">
                <a:solidFill>
                  <a:srgbClr val="003080"/>
                </a:solidFill>
                <a:effectLst/>
                <a:latin typeface="DejaVuSansMono"/>
                <a:hlinkClick r:id="rId3"/>
              </a:rPr>
              <a:t>std::movable</a:t>
            </a:r>
            <a:r>
              <a:rPr lang="en-US" altLang="zh-CN" b="0" i="0" dirty="0">
                <a:solidFill>
                  <a:srgbClr val="000080"/>
                </a:solidFill>
                <a:effectLst/>
                <a:latin typeface="DejaVuSansMono"/>
              </a:rPr>
              <a:t>&lt;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DejaVuSansMono"/>
              </a:rPr>
              <a:t>T</a:t>
            </a:r>
            <a:r>
              <a:rPr lang="en-US" altLang="zh-CN" b="0" i="0" dirty="0">
                <a:solidFill>
                  <a:srgbClr val="000080"/>
                </a:solidFill>
                <a:effectLst/>
                <a:latin typeface="DejaVuSansMono"/>
              </a:rPr>
              <a:t>&gt;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DejaVuSansMono"/>
              </a:rPr>
              <a:t> </a:t>
            </a:r>
            <a:r>
              <a:rPr lang="en-US" altLang="zh-CN" b="0" i="0" dirty="0">
                <a:solidFill>
                  <a:srgbClr val="000040"/>
                </a:solidFill>
                <a:effectLst/>
                <a:latin typeface="DejaVuSansMono"/>
              </a:rPr>
              <a:t>&amp;&amp;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DejaVuSansMono"/>
              </a:rPr>
              <a:t> ranges</a:t>
            </a:r>
            <a:r>
              <a:rPr lang="en-US" altLang="zh-CN" b="0" i="0" dirty="0">
                <a:solidFill>
                  <a:srgbClr val="008080"/>
                </a:solidFill>
                <a:effectLst/>
                <a:latin typeface="DejaVuSansMono"/>
              </a:rPr>
              <a:t>::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DejaVuSansMono"/>
              </a:rPr>
              <a:t>enable_view</a:t>
            </a:r>
            <a:r>
              <a:rPr lang="en-US" altLang="zh-CN" b="0" i="0" dirty="0">
                <a:solidFill>
                  <a:srgbClr val="000080"/>
                </a:solidFill>
                <a:effectLst/>
                <a:latin typeface="DejaVuSansMono"/>
              </a:rPr>
              <a:t>&lt;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DejaVuSansMono"/>
              </a:rPr>
              <a:t>T</a:t>
            </a:r>
            <a:r>
              <a:rPr lang="en-US" altLang="zh-CN" b="0" i="0" dirty="0">
                <a:solidFill>
                  <a:srgbClr val="000080"/>
                </a:solidFill>
                <a:effectLst/>
                <a:latin typeface="DejaVuSansMono"/>
              </a:rPr>
              <a:t>&gt;</a:t>
            </a:r>
            <a:r>
              <a:rPr lang="en-US" altLang="zh-CN" b="0" i="0" dirty="0">
                <a:solidFill>
                  <a:srgbClr val="008080"/>
                </a:solidFill>
                <a:effectLst/>
                <a:latin typeface="DejaVuSansMono"/>
              </a:rPr>
              <a:t>;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3360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5D167-5ADD-4437-18E0-BA330EA74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view</a:t>
            </a:r>
            <a:r>
              <a:rPr lang="zh-CN" altLang="en-US" dirty="0"/>
              <a:t> </a:t>
            </a:r>
            <a:r>
              <a:rPr lang="en-US" altLang="zh-CN" dirty="0"/>
              <a:t>interface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145E91-08FC-4118-7607-23509FCD8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761" y="1001484"/>
            <a:ext cx="9446381" cy="55148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需要提供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begin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和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end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接口，通过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CRPT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DejaVuSans"/>
              </a:rPr>
              <a:t>Curiously Recurring Template Pattern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）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view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可以提供以下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empty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data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等成员函数。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A6A4D39-9461-204F-95C7-50F3D5337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61" y="2169886"/>
            <a:ext cx="6957182" cy="441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4617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5D167-5ADD-4437-18E0-BA330EA74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Range view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145E91-08FC-4118-7607-23509FCD8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9828"/>
            <a:ext cx="8945638" cy="4093029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iota view  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 err="1"/>
              <a:t>iota_view</a:t>
            </a:r>
            <a:r>
              <a:rPr lang="zh-CN" altLang="en-US" dirty="0"/>
              <a:t>可以产生</a:t>
            </a:r>
            <a:r>
              <a:rPr lang="en-US" altLang="zh-CN" dirty="0"/>
              <a:t>range</a:t>
            </a:r>
            <a:r>
              <a:rPr lang="zh-CN" altLang="en-US" dirty="0"/>
              <a:t>序列，该序列可以是有界或者无界的。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std::views::iota(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| std::views::take(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dirty="0"/>
              <a:t>' 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zh-CN" altLang="en-US" dirty="0"/>
              <a:t>结果：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2 3 4 5 6 7 8 9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for (int </a:t>
            </a:r>
            <a:r>
              <a:rPr lang="en-US" altLang="zh-CN" dirty="0" err="1"/>
              <a:t>i</a:t>
            </a:r>
            <a:r>
              <a:rPr lang="en-US" altLang="zh-CN" dirty="0"/>
              <a:t> : std::ranges::</a:t>
            </a:r>
            <a:r>
              <a:rPr lang="en-US" altLang="zh-CN" dirty="0" err="1"/>
              <a:t>iota_view</a:t>
            </a:r>
            <a:r>
              <a:rPr lang="en-US" altLang="zh-CN" dirty="0"/>
              <a:t>{1, 10})        </a:t>
            </a:r>
          </a:p>
          <a:p>
            <a:pPr marL="0" indent="0">
              <a:buNone/>
            </a:pPr>
            <a:r>
              <a:rPr lang="en-US" altLang="zh-CN" dirty="0"/>
              <a:t>     std::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i</a:t>
            </a:r>
            <a:r>
              <a:rPr lang="en-US" altLang="zh-CN" dirty="0"/>
              <a:t> &lt;&lt; ‘ ‘;</a:t>
            </a:r>
          </a:p>
          <a:p>
            <a:pPr marL="0" indent="0">
              <a:buNone/>
            </a:pPr>
            <a:r>
              <a:rPr lang="zh-CN" altLang="en-US" dirty="0"/>
              <a:t>结果：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2 3 4 5 6 7 8 9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55310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5D167-5ADD-4437-18E0-BA330EA74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Range</a:t>
            </a:r>
            <a:r>
              <a:rPr lang="zh-CN" altLang="en-US" dirty="0"/>
              <a:t> </a:t>
            </a:r>
            <a:r>
              <a:rPr lang="en-US" altLang="zh-CN" dirty="0"/>
              <a:t>view</a:t>
            </a:r>
            <a:r>
              <a:rPr lang="zh-CN" altLang="en-US" dirty="0"/>
              <a:t>适配器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145E91-08FC-4118-7607-23509FCD8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9828"/>
            <a:ext cx="8132838" cy="537754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buNone/>
            </a:pPr>
            <a:r>
              <a:rPr lang="zh-CN" altLang="en-US" sz="4200" dirty="0"/>
              <a:t>适配器可以在触发时调用</a:t>
            </a:r>
            <a:r>
              <a:rPr lang="en-US" altLang="zh-CN" sz="4200" dirty="0"/>
              <a:t>action</a:t>
            </a:r>
            <a:r>
              <a:rPr lang="zh-CN" altLang="en-US" sz="4200" dirty="0"/>
              <a:t>，</a:t>
            </a:r>
            <a:r>
              <a:rPr lang="en-US" altLang="zh-CN" sz="4200" dirty="0"/>
              <a:t>lazy evaluate</a:t>
            </a:r>
            <a:r>
              <a:rPr lang="zh-CN" altLang="en-US" sz="4200" dirty="0"/>
              <a:t>。</a:t>
            </a:r>
            <a:endParaRPr lang="en-US" altLang="zh-CN" sz="4200" dirty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900" dirty="0">
                <a:solidFill>
                  <a:srgbClr val="000000"/>
                </a:solidFill>
                <a:latin typeface="Consolas" panose="020B0609020204030204" pitchFamily="49" charset="0"/>
              </a:rPr>
              <a:t>std::views::all </a:t>
            </a:r>
          </a:p>
          <a:p>
            <a:pPr marL="0" lvl="1" indent="0">
              <a:buNone/>
            </a:pPr>
            <a:r>
              <a:rPr lang="en-US" altLang="zh-CN" sz="2900" dirty="0">
                <a:solidFill>
                  <a:srgbClr val="000000"/>
                </a:solidFill>
                <a:latin typeface="Consolas" panose="020B0609020204030204" pitchFamily="49" charset="0"/>
              </a:rPr>
              <a:t>std::vector&lt;int&gt; v{0,1,2,3,4,5};</a:t>
            </a:r>
          </a:p>
          <a:p>
            <a:pPr marL="0" lvl="1" indent="0">
              <a:buNone/>
            </a:pPr>
            <a:r>
              <a:rPr lang="en-US" altLang="zh-CN" sz="2900" dirty="0">
                <a:solidFill>
                  <a:srgbClr val="000000"/>
                </a:solidFill>
                <a:latin typeface="Consolas" panose="020B0609020204030204" pitchFamily="49" charset="0"/>
              </a:rPr>
              <a:t>for(int n : std::views::all(v) | std::views::take(2) ) {</a:t>
            </a:r>
          </a:p>
          <a:p>
            <a:pPr marL="0" lvl="1" indent="0">
              <a:buNone/>
            </a:pPr>
            <a:r>
              <a:rPr lang="en-US" altLang="zh-CN" sz="2900" dirty="0">
                <a:solidFill>
                  <a:srgbClr val="000000"/>
                </a:solidFill>
                <a:latin typeface="Consolas" panose="020B0609020204030204" pitchFamily="49" charset="0"/>
              </a:rPr>
              <a:t>   std::</a:t>
            </a:r>
            <a:r>
              <a:rPr lang="en-US" altLang="zh-CN" sz="29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2900" dirty="0">
                <a:solidFill>
                  <a:srgbClr val="000000"/>
                </a:solidFill>
                <a:latin typeface="Consolas" panose="020B0609020204030204" pitchFamily="49" charset="0"/>
              </a:rPr>
              <a:t> &lt;&lt; n &lt;&lt; </a:t>
            </a:r>
            <a:r>
              <a:rPr lang="en-US" altLang="zh-CN" sz="3600" dirty="0"/>
              <a:t>'  '</a:t>
            </a:r>
            <a:r>
              <a:rPr lang="en-US" altLang="zh-CN" sz="2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1" indent="0">
              <a:buNone/>
            </a:pPr>
            <a:r>
              <a:rPr lang="en-US" altLang="zh-CN" sz="2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lvl="1" indent="0">
              <a:buNone/>
            </a:pPr>
            <a:r>
              <a:rPr lang="zh-CN" altLang="en-US" sz="3800" dirty="0"/>
              <a:t>结果：</a:t>
            </a:r>
            <a:endParaRPr lang="en-US" altLang="zh-CN" sz="3800" dirty="0"/>
          </a:p>
          <a:p>
            <a:pPr marL="0" lvl="1" indent="0">
              <a:buNone/>
            </a:pPr>
            <a:r>
              <a:rPr lang="en-US" altLang="zh-CN" sz="3800" dirty="0"/>
              <a:t>0</a:t>
            </a:r>
            <a:r>
              <a:rPr lang="zh-CN" altLang="en-US" sz="3800" dirty="0"/>
              <a:t> </a:t>
            </a:r>
            <a:r>
              <a:rPr lang="en-US" altLang="zh-CN" sz="3800" dirty="0"/>
              <a:t>1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900" dirty="0">
                <a:solidFill>
                  <a:srgbClr val="000000"/>
                </a:solidFill>
                <a:latin typeface="Consolas" panose="020B0609020204030204" pitchFamily="49" charset="0"/>
              </a:rPr>
              <a:t>std::ranges::</a:t>
            </a:r>
            <a:r>
              <a:rPr lang="en-US" altLang="zh-CN" sz="2900" dirty="0" err="1">
                <a:solidFill>
                  <a:srgbClr val="000000"/>
                </a:solidFill>
                <a:latin typeface="Consolas" panose="020B0609020204030204" pitchFamily="49" charset="0"/>
              </a:rPr>
              <a:t>ref_view</a:t>
            </a:r>
            <a:r>
              <a:rPr lang="en-US" altLang="zh-CN" sz="2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lvl="1" indent="0">
              <a:buNone/>
            </a:pPr>
            <a:r>
              <a:rPr lang="zh-CN" alt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   可以像指针一样指向所引用的</a:t>
            </a:r>
            <a:r>
              <a:rPr lang="en-US" altLang="zh-CN" sz="2900" dirty="0">
                <a:solidFill>
                  <a:srgbClr val="000000"/>
                </a:solidFill>
                <a:latin typeface="Consolas" panose="020B0609020204030204" pitchFamily="49" charset="0"/>
              </a:rPr>
              <a:t>range</a:t>
            </a:r>
            <a:r>
              <a:rPr lang="zh-CN" alt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。</a:t>
            </a:r>
            <a:endParaRPr lang="en-US" altLang="zh-CN" sz="2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en-US" altLang="zh-CN" sz="2900" dirty="0">
                <a:solidFill>
                  <a:srgbClr val="000000"/>
                </a:solidFill>
                <a:latin typeface="Consolas" panose="020B0609020204030204" pitchFamily="49" charset="0"/>
              </a:rPr>
              <a:t>    std::string s{"cosmos"};</a:t>
            </a:r>
          </a:p>
          <a:p>
            <a:pPr marL="0" lvl="1" indent="0">
              <a:buNone/>
            </a:pPr>
            <a:r>
              <a:rPr lang="en-US" altLang="zh-CN" sz="2900" dirty="0">
                <a:solidFill>
                  <a:srgbClr val="000000"/>
                </a:solidFill>
                <a:latin typeface="Consolas" panose="020B0609020204030204" pitchFamily="49" charset="0"/>
              </a:rPr>
              <a:t>    std::ranges::</a:t>
            </a:r>
            <a:r>
              <a:rPr lang="en-US" altLang="zh-CN" sz="2900" dirty="0" err="1">
                <a:solidFill>
                  <a:srgbClr val="000000"/>
                </a:solidFill>
                <a:latin typeface="Consolas" panose="020B0609020204030204" pitchFamily="49" charset="0"/>
              </a:rPr>
              <a:t>ref_view</a:t>
            </a:r>
            <a:r>
              <a:rPr lang="en-US" altLang="zh-CN" sz="2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900" dirty="0" err="1">
                <a:solidFill>
                  <a:srgbClr val="000000"/>
                </a:solidFill>
                <a:latin typeface="Consolas" panose="020B0609020204030204" pitchFamily="49" charset="0"/>
              </a:rPr>
              <a:t>rv</a:t>
            </a:r>
            <a:r>
              <a:rPr lang="en-US" altLang="zh-CN" sz="2900" dirty="0">
                <a:solidFill>
                  <a:srgbClr val="000000"/>
                </a:solidFill>
                <a:latin typeface="Consolas" panose="020B0609020204030204" pitchFamily="49" charset="0"/>
              </a:rPr>
              <a:t>{s};</a:t>
            </a:r>
          </a:p>
          <a:p>
            <a:pPr marL="0" lvl="1" indent="0">
              <a:buNone/>
            </a:pPr>
            <a:r>
              <a:rPr lang="en-US" altLang="zh-CN" sz="2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900" dirty="0" err="1">
                <a:solidFill>
                  <a:srgbClr val="000000"/>
                </a:solidFill>
                <a:latin typeface="Consolas" panose="020B0609020204030204" pitchFamily="49" charset="0"/>
              </a:rPr>
              <a:t>rv</a:t>
            </a:r>
            <a:r>
              <a:rPr lang="en-US" altLang="zh-CN" sz="2900" dirty="0">
                <a:solidFill>
                  <a:srgbClr val="000000"/>
                </a:solidFill>
                <a:latin typeface="Consolas" panose="020B0609020204030204" pitchFamily="49" charset="0"/>
              </a:rPr>
              <a:t>[0] = ‘s’;</a:t>
            </a:r>
            <a:br>
              <a:rPr lang="en-US" altLang="zh-CN" sz="29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altLang="zh-CN" sz="29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2900" dirty="0">
                <a:solidFill>
                  <a:srgbClr val="000000"/>
                </a:solidFill>
                <a:latin typeface="Consolas" panose="020B0609020204030204" pitchFamily="49" charset="0"/>
              </a:rPr>
              <a:t>    std::</a:t>
            </a:r>
            <a:r>
              <a:rPr lang="en-US" altLang="zh-CN" sz="29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29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2900" dirty="0" err="1">
                <a:solidFill>
                  <a:srgbClr val="000000"/>
                </a:solidFill>
                <a:latin typeface="Consolas" panose="020B0609020204030204" pitchFamily="49" charset="0"/>
              </a:rPr>
              <a:t>rv</a:t>
            </a:r>
            <a:r>
              <a:rPr lang="en-US" altLang="zh-CN" sz="2900" dirty="0">
                <a:solidFill>
                  <a:srgbClr val="000000"/>
                </a:solidFill>
                <a:latin typeface="Consolas" panose="020B0609020204030204" pitchFamily="49" charset="0"/>
              </a:rPr>
              <a:t>[0] &lt;&lt; *(</a:t>
            </a:r>
            <a:r>
              <a:rPr lang="en-US" altLang="zh-CN" sz="2900" dirty="0" err="1">
                <a:solidFill>
                  <a:srgbClr val="000000"/>
                </a:solidFill>
                <a:latin typeface="Consolas" panose="020B0609020204030204" pitchFamily="49" charset="0"/>
              </a:rPr>
              <a:t>rv.begin</a:t>
            </a:r>
            <a:r>
              <a:rPr lang="en-US" altLang="zh-CN" sz="2900" dirty="0">
                <a:solidFill>
                  <a:srgbClr val="000000"/>
                </a:solidFill>
                <a:latin typeface="Consolas" panose="020B0609020204030204" pitchFamily="49" charset="0"/>
              </a:rPr>
              <a:t>()) &lt;&lt; "\n";</a:t>
            </a:r>
          </a:p>
          <a:p>
            <a:pPr marL="0" lvl="1" indent="0">
              <a:buNone/>
            </a:pPr>
            <a:r>
              <a:rPr lang="zh-CN" altLang="en-US" sz="3800" dirty="0"/>
              <a:t>结果：</a:t>
            </a:r>
            <a:r>
              <a:rPr lang="en-US" altLang="zh-CN" sz="3800" dirty="0"/>
              <a:t> </a:t>
            </a:r>
          </a:p>
          <a:p>
            <a:pPr marL="0" lvl="1" indent="0">
              <a:buNone/>
            </a:pPr>
            <a:r>
              <a:rPr lang="en-US" altLang="zh-CN" sz="3800" dirty="0"/>
              <a:t>“</a:t>
            </a:r>
            <a:r>
              <a:rPr lang="en-US" altLang="zh-CN" sz="3800" dirty="0" err="1"/>
              <a:t>sosmos</a:t>
            </a:r>
            <a:r>
              <a:rPr lang="en-US" altLang="zh-CN" sz="3800" dirty="0"/>
              <a:t>”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34104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4DB99-C2D5-8A00-1E73-12E17C68B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Range</a:t>
            </a:r>
            <a:r>
              <a:rPr lang="zh-CN" altLang="en-US" dirty="0"/>
              <a:t> </a:t>
            </a:r>
            <a:r>
              <a:rPr lang="en-US" altLang="zh-CN" dirty="0"/>
              <a:t>view</a:t>
            </a:r>
            <a:r>
              <a:rPr lang="zh-CN" altLang="en-US" dirty="0"/>
              <a:t>适配器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8B75DF-BF44-D0BB-F004-B2C5E3FB0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7087"/>
            <a:ext cx="8596668" cy="4684276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std::ranges::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owning_view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Owning_view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独占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range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的拥有权。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std::string s{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"cosmos"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std::ranges::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owning_view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&lt;std::string&gt;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ov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{std::move(s)};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std::ranges::views::filter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for (int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: std::views::iota(0, 6)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| std::views::filter(even)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| std::views::transform(square))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std::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' ';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00000"/>
                </a:solidFill>
                <a:latin typeface="SFMono-Regular"/>
              </a:rPr>
              <a:t>结果：</a:t>
            </a:r>
            <a:endParaRPr lang="en-US" altLang="zh-CN" b="0" i="0" dirty="0">
              <a:solidFill>
                <a:srgbClr val="000000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SFMono-Regular"/>
              </a:rPr>
              <a:t>      0 4 16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4161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6A43A-8EC2-DF2E-F3EF-2089D4D88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Range</a:t>
            </a:r>
            <a:r>
              <a:rPr lang="zh-CN" altLang="en-US" dirty="0"/>
              <a:t> </a:t>
            </a:r>
            <a:r>
              <a:rPr lang="en-US" altLang="zh-CN" dirty="0"/>
              <a:t>view</a:t>
            </a:r>
            <a:r>
              <a:rPr lang="zh-CN" altLang="en-US" dirty="0"/>
              <a:t>适配器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61F46A-E3B4-CE88-55AF-BFA78083E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4171"/>
            <a:ext cx="8596668" cy="45971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std::views::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take_while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取走数据直到条件不满足。</a:t>
            </a:r>
            <a:endParaRPr lang="en-US" altLang="zh-CN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year : std::views::iota(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2020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| std::views::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take_while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([](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y) {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 &lt;=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2023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}))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year &lt;&lt;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‘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00000"/>
                </a:solidFill>
                <a:latin typeface="SFMono-Regular"/>
              </a:rPr>
              <a:t>结果：</a:t>
            </a:r>
            <a:endParaRPr lang="en-US" altLang="zh-CN" b="0" i="0" dirty="0">
              <a:solidFill>
                <a:srgbClr val="000000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SFMono-Regular"/>
              </a:rPr>
              <a:t>      2020 2021 2022 2023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63326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6A43A-8EC2-DF2E-F3EF-2089D4D88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Range</a:t>
            </a:r>
            <a:r>
              <a:rPr lang="zh-CN" altLang="en-US" dirty="0"/>
              <a:t> </a:t>
            </a:r>
            <a:r>
              <a:rPr lang="en-US" altLang="zh-CN" dirty="0"/>
              <a:t>view</a:t>
            </a:r>
            <a:r>
              <a:rPr lang="zh-CN" altLang="en-US" dirty="0"/>
              <a:t>适配器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61F46A-E3B4-CE88-55AF-BFA78083E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4171"/>
            <a:ext cx="8596668" cy="45971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std::views::drop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丢弃前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个数据。</a:t>
            </a:r>
            <a:endParaRPr lang="en-US" altLang="zh-CN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 std::views::drop(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00000"/>
                </a:solidFill>
                <a:latin typeface="SFMono-Regular"/>
              </a:rPr>
              <a:t>结果：</a:t>
            </a:r>
            <a:endParaRPr lang="en-US" altLang="zh-CN" b="0" i="0" dirty="0">
              <a:solidFill>
                <a:srgbClr val="000000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SFMono-Regular"/>
              </a:rPr>
              <a:t>      3 4 5 6 7 8 9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3920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8E7C4-E891-1421-3D3B-3780BC043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编程思想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EC0ACE-85EC-A2FB-189D-7C3DC60E1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3333"/>
            <a:ext cx="8596668" cy="4448030"/>
          </a:xfrm>
        </p:spPr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不再是一门纯粹的面向对象语言，以面向对象和设计模式为代表的编程范式已经很多年没大的变化；</a:t>
            </a:r>
            <a:endParaRPr lang="en-US" altLang="zh-CN" dirty="0"/>
          </a:p>
          <a:p>
            <a:r>
              <a:rPr lang="en-US" altLang="zh-CN" dirty="0"/>
              <a:t>C++</a:t>
            </a:r>
            <a:r>
              <a:rPr lang="zh-CN" altLang="en-US" dirty="0"/>
              <a:t>重点发展</a:t>
            </a:r>
            <a:r>
              <a:rPr lang="zh-CN" altLang="en-US" b="1" dirty="0"/>
              <a:t>组合、范型、抽象</a:t>
            </a:r>
            <a:r>
              <a:rPr lang="zh-CN" altLang="en-US" dirty="0"/>
              <a:t>范式的运用，充分应对软件开发的各种变化；</a:t>
            </a:r>
            <a:endParaRPr lang="en-US" altLang="zh-CN" dirty="0"/>
          </a:p>
          <a:p>
            <a:r>
              <a:rPr lang="zh-CN" altLang="en-US" dirty="0"/>
              <a:t>除了泛型编程，面向函数式编程也发展很快，通过</a:t>
            </a:r>
            <a:r>
              <a:rPr lang="en-US" altLang="zh-CN" dirty="0"/>
              <a:t>lambda</a:t>
            </a:r>
            <a:r>
              <a:rPr lang="zh-CN" altLang="en-US" dirty="0"/>
              <a:t>匿名函数使得程序中随处可用函数。</a:t>
            </a:r>
          </a:p>
        </p:txBody>
      </p:sp>
    </p:spTree>
    <p:extLst>
      <p:ext uri="{BB962C8B-B14F-4D97-AF65-F5344CB8AC3E}">
        <p14:creationId xmlns:p14="http://schemas.microsoft.com/office/powerpoint/2010/main" val="33055614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6A43A-8EC2-DF2E-F3EF-2089D4D88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Range</a:t>
            </a:r>
            <a:r>
              <a:rPr lang="zh-CN" altLang="en-US" dirty="0"/>
              <a:t> </a:t>
            </a:r>
            <a:r>
              <a:rPr lang="en-US" altLang="zh-CN" dirty="0"/>
              <a:t>view</a:t>
            </a:r>
            <a:r>
              <a:rPr lang="zh-CN" altLang="en-US" dirty="0"/>
              <a:t>适配器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61F46A-E3B4-CE88-55AF-BFA78083E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4171"/>
            <a:ext cx="8596668" cy="505822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std::views::join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打平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range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的数据。</a:t>
            </a:r>
            <a:endParaRPr lang="en-US" altLang="zh-CN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bits = {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"https:"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sv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"//"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sv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cppreference"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sv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"."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sv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com"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sv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 : bits | std::views::join) std::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c;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std::vector&lt;std::vector&lt;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 v1{ {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 {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 {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 {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};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jv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std::ranges::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join_view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(v1);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 :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jv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std::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e &lt;&lt;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‘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结果：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SFMono-Regular"/>
                <a:hlinkClick r:id="rId2"/>
              </a:rPr>
              <a:t>https://cppreference.com</a:t>
            </a:r>
            <a:endParaRPr lang="en-US" altLang="zh-CN" b="0" i="0" dirty="0">
              <a:solidFill>
                <a:srgbClr val="000000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SFMono-Regular"/>
              </a:rPr>
              <a:t>1 2 3 4 5 6 7 8 9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28570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6A43A-8EC2-DF2E-F3EF-2089D4D88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Range</a:t>
            </a:r>
            <a:r>
              <a:rPr lang="zh-CN" altLang="en-US" dirty="0"/>
              <a:t> </a:t>
            </a:r>
            <a:r>
              <a:rPr lang="en-US" altLang="zh-CN" dirty="0"/>
              <a:t>view</a:t>
            </a:r>
            <a:r>
              <a:rPr lang="zh-CN" altLang="en-US" dirty="0"/>
              <a:t>适配器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61F46A-E3B4-CE88-55AF-BFA78083E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4171"/>
            <a:ext cx="8596668" cy="505822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std::views::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split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以分节符分离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range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成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subrange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。</a:t>
            </a:r>
            <a:endParaRPr lang="en-US" altLang="zh-CN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constexpr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string_view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words{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"Hello^_^C++^_^20^_^!"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constexpr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string_view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delim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"^_^"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word : std::views::split(words,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delim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std::quoted(std::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string_view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word.begin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word.end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()}) &lt;&lt;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结果：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SFMono-Regular"/>
              </a:rPr>
              <a:t>"Hello" "C++" "20" "!"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77502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6A43A-8EC2-DF2E-F3EF-2089D4D88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Range</a:t>
            </a:r>
            <a:r>
              <a:rPr lang="zh-CN" altLang="en-US" dirty="0"/>
              <a:t> </a:t>
            </a:r>
            <a:r>
              <a:rPr lang="en-US" altLang="zh-CN" dirty="0"/>
              <a:t>view</a:t>
            </a:r>
            <a:r>
              <a:rPr lang="zh-CN" altLang="en-US" dirty="0"/>
              <a:t>适配器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61F46A-E3B4-CE88-55AF-BFA78083E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4171"/>
            <a:ext cx="8596668" cy="5058229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std::views::reverse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对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range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进行反序。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it-IT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constexpr</a:t>
            </a:r>
            <a:r>
              <a:rPr lang="it-IT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it-IT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il = {</a:t>
            </a:r>
            <a:r>
              <a:rPr lang="it-IT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it-IT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it-IT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it-IT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it-IT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altLang="zh-CN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std::ranges::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reverse_view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rv1 {il};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rv1)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std::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'\n'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il | std::views::reverse)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std::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'\n'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  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结果：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SFMono-Regular"/>
              </a:rPr>
              <a:t>9 5 1 4 1 3 </a:t>
            </a:r>
          </a:p>
          <a:p>
            <a:pPr marL="0" indent="0">
              <a:buNone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SFMono-Regular"/>
              </a:rPr>
              <a:t>9 5 1 4 1 3 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68485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FBC67-F464-F215-C95E-130B0A4F0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Range</a:t>
            </a:r>
            <a:r>
              <a:rPr lang="zh-CN" altLang="en-US" dirty="0"/>
              <a:t>算法库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C1B019-C493-4B0A-EAF0-AB5B3867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04095"/>
            <a:ext cx="10319013" cy="5383191"/>
          </a:xfrm>
        </p:spPr>
        <p:txBody>
          <a:bodyPr/>
          <a:lstStyle/>
          <a:p>
            <a:r>
              <a:rPr lang="zh-CN" altLang="en-US" dirty="0"/>
              <a:t>使用方法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798A1E-96CC-D0A7-5C04-4B2891EFB462}"/>
              </a:ext>
            </a:extLst>
          </p:cNvPr>
          <p:cNvSpPr txBox="1"/>
          <p:nvPr/>
        </p:nvSpPr>
        <p:spPr>
          <a:xfrm>
            <a:off x="279837" y="1852387"/>
            <a:ext cx="11846849" cy="5005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主要变化：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）可以不用迭代器，直接使用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vector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）可以在算法计算前对元素注入操作但不改变原始值。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std::vector&lt;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v(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ranges::copy(v, std::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ostream_iterator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&gt;(std::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(ranges::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all_of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v.cbegin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v.cend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[](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，</a:t>
            </a:r>
            <a:r>
              <a:rPr lang="en-US" altLang="zh-CN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[](int </a:t>
            </a:r>
            <a:r>
              <a:rPr lang="en-US" altLang="zh-CN" sz="16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){ return </a:t>
            </a:r>
            <a:r>
              <a:rPr lang="en-US" altLang="zh-CN" sz="16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+ 1; }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"All numbers are even\n"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(ranges::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none_of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(v, std::bind(std::modulus&lt;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&gt;(), std::placeholders::_1,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"None of them are odd\n"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DivisibleBy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[](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d)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[d](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m) {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 % d ==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(ranges::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any_of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(v,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DivisibleBy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"At least one number is divisible by 7\n"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3754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533910-524A-1BDD-4160-9AB87CFF3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Range</a:t>
            </a:r>
            <a:r>
              <a:rPr lang="zh-CN" altLang="en-US" dirty="0"/>
              <a:t>算法库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BD6712-0A77-AF3F-AAC1-EA2A776D2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020" y="1550989"/>
            <a:ext cx="9279466" cy="4588554"/>
          </a:xfrm>
        </p:spPr>
        <p:txBody>
          <a:bodyPr/>
          <a:lstStyle/>
          <a:p>
            <a:r>
              <a:rPr lang="en-US" altLang="zh-CN" dirty="0"/>
              <a:t>range reverse</a:t>
            </a:r>
          </a:p>
          <a:p>
            <a:pPr marL="0" indent="0">
              <a:buNone/>
            </a:pPr>
            <a:r>
              <a:rPr lang="zh-CN" altLang="en-US" dirty="0"/>
              <a:t>可以就地对元素进行操作。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std::string s3{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"ABCDEF"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s3 &lt;&lt;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→ 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std::ranges::reverse(s3.begin(), s3.end());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s3 &lt;&lt;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→ 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std::ranges::reverse(s3);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s3 &lt;&lt;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│ 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结果：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SFMono-Regular"/>
              </a:rPr>
              <a:t>ABCDEF → FEDCBA → ABCDEF │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9247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059A53-481B-FD45-AB11-29AD42CE0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Range</a:t>
            </a:r>
            <a:r>
              <a:rPr lang="zh-CN" altLang="en-US" dirty="0"/>
              <a:t>算法库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724880-6F4F-82AF-DB5B-DBB8BDCBF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5221"/>
            <a:ext cx="9129900" cy="4546141"/>
          </a:xfrm>
        </p:spPr>
        <p:txBody>
          <a:bodyPr/>
          <a:lstStyle/>
          <a:p>
            <a:r>
              <a:rPr lang="en-US" altLang="zh-CN" dirty="0"/>
              <a:t>range sort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可以通过注入器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直接使用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结构体某一部分作为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sort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的以据。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Particle particles[] {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"Electron"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0.511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 {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"Muon"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105.66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 {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"Tau"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1776.86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"Positron"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0.511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 {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"Proton"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938.27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 {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"Neutron"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939.57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ranges::sort(particles, {}, &amp;Particle::name);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print(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</a:t>
            </a:r>
            <a:r>
              <a:rPr lang="en-US" altLang="zh-C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nSort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by name using a projection"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particles,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'\n'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ranges::sort(particles, {}, &amp;Particle::mass);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print(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"Sort by mass using a projection"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particles,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'\n'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49376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0DC260-BFE6-F763-9078-3283480A7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Range</a:t>
            </a:r>
            <a:r>
              <a:rPr lang="zh-CN" altLang="en-US" dirty="0"/>
              <a:t>算法库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A726BA-F652-E32A-AC9A-D2D787D01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9829"/>
            <a:ext cx="8596668" cy="469153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随机打乱容器中的元素进行操作。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std::array a{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   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random_device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rd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std::mt19937 gen{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rd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()};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{};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std::ranges::shuffle(a, gen);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0093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3A944-DD08-B763-4AE9-43C398B31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std::span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968D9A-2E3A-9B34-A3F5-79E737A1C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7887"/>
            <a:ext cx="8596668" cy="5123542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2100" dirty="0"/>
              <a:t>span</a:t>
            </a:r>
            <a:r>
              <a:rPr lang="zh-CN" altLang="en-US" sz="2100" dirty="0"/>
              <a:t>定义一个指向连续</a:t>
            </a:r>
            <a:r>
              <a:rPr lang="en-US" altLang="zh-CN" sz="2100" dirty="0"/>
              <a:t>sequence</a:t>
            </a:r>
            <a:r>
              <a:rPr lang="zh-CN" altLang="en-US" sz="2100" dirty="0"/>
              <a:t>的区间，默认从</a:t>
            </a:r>
            <a:r>
              <a:rPr lang="en-US" altLang="zh-CN" sz="2100" dirty="0"/>
              <a:t>0</a:t>
            </a:r>
            <a:r>
              <a:rPr lang="zh-CN" altLang="en-US" sz="2100" dirty="0"/>
              <a:t>开始。</a:t>
            </a:r>
            <a:r>
              <a:rPr lang="en-US" altLang="zh-CN" sz="2100" dirty="0"/>
              <a:t>span</a:t>
            </a:r>
            <a:r>
              <a:rPr lang="zh-CN" altLang="en-US" sz="2100" dirty="0"/>
              <a:t>可以是静态也可以动态的，动态的需要指定起始点和</a:t>
            </a:r>
            <a:r>
              <a:rPr lang="en-US" altLang="zh-CN" sz="2100" dirty="0"/>
              <a:t>size</a:t>
            </a:r>
            <a:r>
              <a:rPr lang="zh-CN" altLang="en-US" sz="2600" dirty="0"/>
              <a:t>。</a:t>
            </a:r>
            <a:r>
              <a:rPr lang="en-US" altLang="zh-CN" sz="2100" dirty="0"/>
              <a:t>span</a:t>
            </a:r>
            <a:r>
              <a:rPr lang="zh-CN" altLang="en-US" sz="2100" dirty="0"/>
              <a:t>可以修改指向的元素。</a:t>
            </a:r>
            <a:endParaRPr lang="en-US" altLang="zh-CN" sz="2100" dirty="0"/>
          </a:p>
          <a:p>
            <a:pPr marL="0" indent="0"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constexpr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LENGTH_ELEMENT =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[]{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std::span&lt;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span {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span[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 std::views::take(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std::span&lt;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d_span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;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d_span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d_span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 std::views::take(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59866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74469-B431-77AD-6878-AC5A6D711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5543"/>
          </a:xfrm>
        </p:spPr>
        <p:txBody>
          <a:bodyPr>
            <a:normAutofit/>
          </a:bodyPr>
          <a:lstStyle/>
          <a:p>
            <a:r>
              <a:rPr lang="en-US" altLang="zh-CN" dirty="0"/>
              <a:t>Designated initializers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F0B2BF-AC57-F3E7-8EFA-9C8769BF1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648" y="1488613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引入动机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g++</a:t>
            </a:r>
            <a:r>
              <a:rPr lang="zh-CN" altLang="en-US" dirty="0"/>
              <a:t>扩展支持，引入标准中。</a:t>
            </a:r>
            <a:endParaRPr lang="en-US" altLang="zh-CN" dirty="0"/>
          </a:p>
          <a:p>
            <a:r>
              <a:rPr lang="zh-CN" altLang="en-US" dirty="0"/>
              <a:t>使用方法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struct A {</a:t>
            </a:r>
          </a:p>
          <a:p>
            <a:pPr marL="0" indent="0">
              <a:buNone/>
            </a:pPr>
            <a:r>
              <a:rPr lang="en-US" altLang="zh-CN" dirty="0"/>
              <a:t>  int x;</a:t>
            </a:r>
          </a:p>
          <a:p>
            <a:pPr marL="0" indent="0">
              <a:buNone/>
            </a:pPr>
            <a:r>
              <a:rPr lang="en-US" altLang="zh-CN" dirty="0"/>
              <a:t>  int y;</a:t>
            </a:r>
          </a:p>
          <a:p>
            <a:pPr marL="0" indent="0">
              <a:buNone/>
            </a:pPr>
            <a:r>
              <a:rPr lang="en-US" altLang="zh-CN" dirty="0"/>
              <a:t>  int z = 123;</a:t>
            </a:r>
          </a:p>
          <a:p>
            <a:pPr marL="0" indent="0">
              <a:buNone/>
            </a:pPr>
            <a:r>
              <a:rPr lang="en-US" altLang="zh-CN" dirty="0"/>
              <a:t>};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 </a:t>
            </a:r>
            <a:r>
              <a:rPr lang="en-US" altLang="zh-CN" dirty="0" err="1"/>
              <a:t>a</a:t>
            </a:r>
            <a:r>
              <a:rPr lang="en-US" altLang="zh-CN" dirty="0"/>
              <a:t> {.x = 1, .z = 2}; // </a:t>
            </a:r>
            <a:r>
              <a:rPr lang="en-US" altLang="zh-CN" dirty="0" err="1"/>
              <a:t>a.x</a:t>
            </a:r>
            <a:r>
              <a:rPr lang="en-US" altLang="zh-CN" dirty="0"/>
              <a:t> == 1, </a:t>
            </a:r>
            <a:r>
              <a:rPr lang="en-US" altLang="zh-CN" dirty="0" err="1"/>
              <a:t>a.y</a:t>
            </a:r>
            <a:r>
              <a:rPr lang="en-US" altLang="zh-CN" dirty="0"/>
              <a:t> == 0, </a:t>
            </a:r>
            <a:r>
              <a:rPr lang="en-US" altLang="zh-CN" dirty="0" err="1"/>
              <a:t>a.z</a:t>
            </a:r>
            <a:r>
              <a:rPr lang="en-US" altLang="zh-CN" dirty="0"/>
              <a:t> == 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29833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F7B3AC-2310-74FB-2693-7AB8FBFAF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5998"/>
          </a:xfrm>
        </p:spPr>
        <p:txBody>
          <a:bodyPr/>
          <a:lstStyle/>
          <a:p>
            <a:r>
              <a:rPr lang="zh-CN" altLang="zh-CN" dirty="0"/>
              <a:t>template parameter lists on lambdas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6A0AF1-4EFE-04AB-7321-15D9D1F98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4581"/>
            <a:ext cx="9498800" cy="4616782"/>
          </a:xfrm>
        </p:spPr>
        <p:txBody>
          <a:bodyPr/>
          <a:lstStyle/>
          <a:p>
            <a:r>
              <a:rPr lang="zh-CN" altLang="en-US" dirty="0"/>
              <a:t>引入动机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主要解决：</a:t>
            </a:r>
            <a:r>
              <a:rPr lang="en-US" altLang="zh-CN" dirty="0"/>
              <a:t>1</a:t>
            </a:r>
            <a:r>
              <a:rPr lang="zh-CN" altLang="en-US" dirty="0"/>
              <a:t>）在</a:t>
            </a:r>
            <a:r>
              <a:rPr lang="en-US" altLang="zh-CN" dirty="0"/>
              <a:t>lambda</a:t>
            </a:r>
            <a:r>
              <a:rPr lang="zh-CN" altLang="en-US" dirty="0"/>
              <a:t>中获取形参类型的问题；</a:t>
            </a:r>
            <a:r>
              <a:rPr lang="en-US" altLang="zh-CN" dirty="0"/>
              <a:t>2</a:t>
            </a:r>
            <a:r>
              <a:rPr lang="zh-CN" altLang="en-US" dirty="0"/>
              <a:t>）解决可变参数完美转发的需求。</a:t>
            </a:r>
            <a:endParaRPr lang="en-US" altLang="zh-CN" dirty="0"/>
          </a:p>
          <a:p>
            <a:r>
              <a:rPr lang="zh-CN" altLang="en-US" dirty="0"/>
              <a:t>使用方法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test_lambda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[]&lt;</a:t>
            </a:r>
            <a:r>
              <a:rPr lang="en-US" altLang="zh-C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T&gt; (std::vector&lt;T&gt;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value :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 std::views::take(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static_assert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is_integral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&lt;T&gt;::value,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"Integral is required"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value &lt;&lt;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452296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84951C-5F3F-61CE-9BF1-4F63FC512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C++20</a:t>
            </a:r>
            <a:r>
              <a:rPr lang="zh-CN" altLang="en-US" dirty="0"/>
              <a:t>主要变化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5163C0-352C-EE95-F5FF-1372F4ACF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503" y="1556222"/>
            <a:ext cx="4499033" cy="3880773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通过引入</a:t>
            </a:r>
            <a:r>
              <a:rPr lang="en-US" altLang="zh-CN" dirty="0"/>
              <a:t>module</a:t>
            </a:r>
            <a:r>
              <a:rPr lang="zh-CN" altLang="en-US" dirty="0"/>
              <a:t>改进了编译系统，可以解决模块之间的强依赖关系以及菱形依赖问题。</a:t>
            </a:r>
            <a:endParaRPr lang="en-US" altLang="zh-CN" dirty="0"/>
          </a:p>
          <a:p>
            <a:r>
              <a:rPr lang="zh-CN" altLang="en-US" dirty="0"/>
              <a:t>通过</a:t>
            </a:r>
            <a:r>
              <a:rPr lang="en-US" altLang="zh-CN" dirty="0"/>
              <a:t>concept</a:t>
            </a:r>
            <a:r>
              <a:rPr lang="zh-CN" altLang="en-US" dirty="0"/>
              <a:t>改进了模板编程，可以对类型进行编译时检查，提供更好的约束和错误信息。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concept</a:t>
            </a:r>
            <a:r>
              <a:rPr lang="zh-CN" altLang="en-US" dirty="0"/>
              <a:t>的基础上标准库中引入了</a:t>
            </a:r>
            <a:r>
              <a:rPr lang="en-US" altLang="zh-CN" dirty="0"/>
              <a:t>range</a:t>
            </a:r>
            <a:r>
              <a:rPr lang="zh-CN" altLang="en-US" dirty="0"/>
              <a:t>库，</a:t>
            </a:r>
            <a:r>
              <a:rPr lang="en-US" altLang="zh-CN" dirty="0"/>
              <a:t>range</a:t>
            </a:r>
            <a:r>
              <a:rPr lang="zh-CN" altLang="en-US" dirty="0"/>
              <a:t>库是对</a:t>
            </a:r>
            <a:r>
              <a:rPr lang="en-US" altLang="zh-CN" dirty="0"/>
              <a:t>STL</a:t>
            </a:r>
            <a:r>
              <a:rPr lang="zh-CN" altLang="en-US" dirty="0"/>
              <a:t>的一次重大改进，使用函数式编程范式，将任务分解为原子操作，易用性、可读性、性能更好。</a:t>
            </a:r>
            <a:endParaRPr lang="en-US" altLang="zh-CN" dirty="0"/>
          </a:p>
          <a:p>
            <a:r>
              <a:rPr lang="zh-CN" altLang="en-US" dirty="0"/>
              <a:t>通过协程引入了异步编程，解决异步</a:t>
            </a:r>
            <a:r>
              <a:rPr lang="en-US" altLang="zh-CN" dirty="0"/>
              <a:t>IO</a:t>
            </a:r>
            <a:r>
              <a:rPr lang="zh-CN" altLang="en-US" dirty="0"/>
              <a:t>，生成器，无需使用多线程，可以提升性能。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8046D07-971F-DE73-EAA6-0B338F49A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7270" y="1484343"/>
            <a:ext cx="4278747" cy="402452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D8A9F71-F655-E918-53A4-386887A1AEF3}"/>
              </a:ext>
            </a:extLst>
          </p:cNvPr>
          <p:cNvSpPr txBox="1"/>
          <p:nvPr/>
        </p:nvSpPr>
        <p:spPr>
          <a:xfrm>
            <a:off x="5183235" y="5558786"/>
            <a:ext cx="6096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https://www.bilibili.com/read/cv11229748/</a:t>
            </a:r>
          </a:p>
        </p:txBody>
      </p:sp>
    </p:spTree>
    <p:extLst>
      <p:ext uri="{BB962C8B-B14F-4D97-AF65-F5344CB8AC3E}">
        <p14:creationId xmlns:p14="http://schemas.microsoft.com/office/powerpoint/2010/main" val="5787312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B120E-63B9-A2D7-81B2-AA1C3C006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template parameter lists on lambdas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1DFB2C-A63D-3251-84E0-9951C5FE9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9523"/>
            <a:ext cx="8596668" cy="4561839"/>
          </a:xfrm>
        </p:spPr>
        <p:txBody>
          <a:bodyPr/>
          <a:lstStyle/>
          <a:p>
            <a:r>
              <a:rPr lang="zh-CN" altLang="en-US" dirty="0"/>
              <a:t>使用方法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 T&gt;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print(T...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((std::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...);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test_varidic_lambda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[]&lt;</a:t>
            </a:r>
            <a:r>
              <a:rPr lang="en-US" altLang="zh-C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 T&gt;(T...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print(std::forward&lt;T&gt;(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)...);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37028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FD0DF6-7614-78CC-40BD-E4993CF73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hlinkClick r:id="rId2" tooltip="Three-way comparis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three-way comparison</a:t>
            </a:r>
            <a:r>
              <a:rPr lang="zh-CN" altLang="zh-CN" dirty="0"/>
              <a:t> 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1041F6-D548-94E1-2353-60A780C1F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9769"/>
            <a:ext cx="8596668" cy="3880773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sz="2900" dirty="0"/>
              <a:t>引入动机</a:t>
            </a:r>
            <a:endParaRPr lang="en-US" altLang="zh-CN" sz="2900" dirty="0"/>
          </a:p>
          <a:p>
            <a:pPr marL="0" indent="0">
              <a:buNone/>
            </a:pPr>
            <a:r>
              <a:rPr lang="zh-CN" altLang="en-US" sz="2600" dirty="0"/>
              <a:t>解决比较操作需要写</a:t>
            </a:r>
            <a:r>
              <a:rPr lang="en-US" altLang="zh-CN" sz="2600" dirty="0"/>
              <a:t>&lt;, &lt;=, &gt;,&gt;=,==,!=</a:t>
            </a:r>
            <a:r>
              <a:rPr lang="zh-CN" altLang="en-US" sz="2600" dirty="0"/>
              <a:t>等繁琐操作，且人工写容易出现矛盾不满足偏序等关系。</a:t>
            </a:r>
            <a:endParaRPr lang="en-US" altLang="zh-CN" sz="2600" dirty="0"/>
          </a:p>
          <a:p>
            <a:r>
              <a:rPr lang="zh-CN" altLang="en-US" sz="2900" dirty="0"/>
              <a:t>使用方法</a:t>
            </a:r>
            <a:endParaRPr lang="en-US" altLang="zh-CN" sz="2900" dirty="0"/>
          </a:p>
          <a:p>
            <a:pPr marL="0" indent="0">
              <a:buNone/>
            </a:pP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Point {</a:t>
            </a:r>
          </a:p>
          <a:p>
            <a:pPr marL="0" indent="0">
              <a:buNone/>
            </a:pPr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_x;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_y;</a:t>
            </a:r>
          </a:p>
          <a:p>
            <a:pPr marL="0" indent="0">
              <a:buNone/>
            </a:pPr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friend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partial_ordering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&lt;=&gt;(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Point&amp;,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Point&amp;) =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Point p1{._x = </a:t>
            </a:r>
            <a:r>
              <a:rPr lang="fr-FR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fr-F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._y = </a:t>
            </a:r>
            <a:r>
              <a:rPr lang="fr-FR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2.0</a:t>
            </a:r>
            <a:r>
              <a:rPr lang="fr-F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fr-F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Point p2{._x = </a:t>
            </a:r>
            <a:r>
              <a:rPr lang="fr-FR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fr-F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._y = </a:t>
            </a:r>
            <a:r>
              <a:rPr lang="fr-FR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fr-F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br>
              <a:rPr lang="fr-F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std::cout &lt;&lt; (p1 &gt; p2);</a:t>
            </a:r>
          </a:p>
          <a:p>
            <a:pPr marL="0" indent="0">
              <a:buNone/>
            </a:pP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51682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16ACC9-3AE1-728D-D375-27197E2EB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01486"/>
          </a:xfrm>
        </p:spPr>
        <p:txBody>
          <a:bodyPr>
            <a:normAutofit fontScale="90000"/>
          </a:bodyPr>
          <a:lstStyle/>
          <a:p>
            <a:r>
              <a:rPr lang="en-US" altLang="zh-CN" sz="4000" dirty="0"/>
              <a:t>Range-based for loop with initializer</a:t>
            </a:r>
            <a:br>
              <a:rPr lang="en-US" altLang="zh-CN" b="0" i="0" dirty="0">
                <a:solidFill>
                  <a:srgbClr val="D4D4D4"/>
                </a:solidFill>
                <a:effectLst/>
                <a:latin typeface="-apple-system"/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B7D954-C5A6-3487-DEAE-129ED3DA4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8161"/>
            <a:ext cx="8596668" cy="4723201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/>
              <a:t>引入动机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解决</a:t>
            </a:r>
            <a:r>
              <a:rPr lang="en-US" altLang="zh-CN" dirty="0" err="1"/>
              <a:t>range_for</a:t>
            </a:r>
            <a:r>
              <a:rPr lang="zh-CN" altLang="en-US" dirty="0"/>
              <a:t>的初始化需求。</a:t>
            </a:r>
            <a:endParaRPr lang="en-US" altLang="zh-CN" dirty="0"/>
          </a:p>
          <a:p>
            <a:pPr>
              <a:lnSpc>
                <a:spcPct val="80000"/>
              </a:lnSpc>
            </a:pPr>
            <a:r>
              <a:rPr lang="zh-CN" altLang="en-US" dirty="0"/>
              <a:t>使用方法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 = std::vector{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e : v) {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std::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e;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62113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F472C7-D787-4DB1-957E-5F741551C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allow pack expansions in lambda init-capture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EE1830-22AC-C369-BF66-B7FC283E3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44634"/>
            <a:ext cx="8596668" cy="419672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dirty="0"/>
              <a:t>引入动机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解决可变参数无法通过移动构造捕获的需求。</a:t>
            </a:r>
            <a:endParaRPr lang="en-US" altLang="zh-CN" dirty="0"/>
          </a:p>
          <a:p>
            <a:pPr>
              <a:lnSpc>
                <a:spcPct val="80000"/>
              </a:lnSpc>
            </a:pPr>
            <a:r>
              <a:rPr lang="zh-CN" altLang="en-US" dirty="0"/>
              <a:t>使用方法</a:t>
            </a:r>
            <a:endParaRPr lang="en-US" altLang="zh-CN" sz="1800" dirty="0">
              <a:solidFill>
                <a:srgbClr val="0000FF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class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F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class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... </a:t>
            </a:r>
            <a:r>
              <a:rPr lang="en-US" altLang="zh-CN" sz="1800" dirty="0" err="1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Args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&gt;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auto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delay_invoke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F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f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800" dirty="0" err="1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Args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... </a:t>
            </a:r>
            <a:r>
              <a:rPr lang="en-US" altLang="zh-CN" sz="1800" dirty="0" err="1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args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 {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[f=std::move(</a:t>
            </a:r>
            <a:r>
              <a:rPr lang="en-US" altLang="zh-CN" sz="1800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f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), ...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args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=std::move(</a:t>
            </a:r>
            <a:r>
              <a:rPr lang="en-US" altLang="zh-CN" sz="1800" dirty="0" err="1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args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)] {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   std::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sizeof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...(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args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std::invoke(f,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args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...);</a:t>
            </a:r>
          </a:p>
          <a:p>
            <a:pPr marL="0" indent="0">
              <a:buNone/>
            </a:pPr>
            <a:r>
              <a:rPr lang="zh-CN" altLang="en-US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};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};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46491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A5FE8A-42FA-A7EF-DE0F-28BC79928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[[likely]] [[unlikely]]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B5DE23-FC4B-11E5-FF7A-C20598686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8369"/>
            <a:ext cx="8596668" cy="474299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dirty="0"/>
              <a:t>引入动机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解决可变参数无法通过移动构造捕获的需求。</a:t>
            </a:r>
            <a:endParaRPr lang="en-US" altLang="zh-CN" dirty="0"/>
          </a:p>
          <a:p>
            <a:pPr>
              <a:lnSpc>
                <a:spcPct val="80000"/>
              </a:lnSpc>
            </a:pPr>
            <a:r>
              <a:rPr lang="zh-CN" altLang="en-US" dirty="0"/>
              <a:t>使用方法</a:t>
            </a:r>
            <a:endParaRPr lang="en-US" altLang="zh-CN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(n) {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// ...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likely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// n == 2 is considered to be arbitrarily more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// ...            // likely than any other value of n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27027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1E91C4-EDE5-1C72-3680-7E7F79FEF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explicit(bool)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3297A1-C1AB-FECB-A0CC-39277F0FE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0873"/>
            <a:ext cx="8596668" cy="4600489"/>
          </a:xfrm>
        </p:spPr>
        <p:txBody>
          <a:bodyPr>
            <a:normAutofit/>
          </a:bodyPr>
          <a:lstStyle/>
          <a:p>
            <a:r>
              <a:rPr lang="zh-CN" altLang="en-US" dirty="0"/>
              <a:t>引入动机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根据条件来决定类是否需要通过构造函数构造。</a:t>
            </a:r>
            <a:endParaRPr lang="en-US" altLang="zh-CN" dirty="0"/>
          </a:p>
          <a:p>
            <a:r>
              <a:rPr lang="zh-CN" altLang="en-US" dirty="0"/>
              <a:t>使用方法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altLang="zh-CN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T1, </a:t>
            </a:r>
            <a:r>
              <a:rPr lang="en-US" altLang="zh-CN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T2&gt;</a:t>
            </a:r>
          </a:p>
          <a:p>
            <a:pPr marL="0" indent="0">
              <a:buNone/>
            </a:pP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pair {</a:t>
            </a:r>
          </a:p>
          <a:p>
            <a:pPr marL="0" indent="0"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altLang="zh-CN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U1=T1, </a:t>
            </a:r>
            <a:r>
              <a:rPr lang="en-US" altLang="zh-CN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U2=T2&gt;</a:t>
            </a:r>
          </a:p>
          <a:p>
            <a:pPr marL="0" indent="0"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requires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is_constructible_v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&lt;T1, U1&gt; &amp;&amp;</a:t>
            </a:r>
          </a:p>
          <a:p>
            <a:pPr marL="0" indent="0"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std::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is_constructible_v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&lt;T2, U2&gt;</a:t>
            </a:r>
          </a:p>
          <a:p>
            <a:pPr marL="0" indent="0"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explicit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(!std::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is_convertible_v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&lt;U1, T1&gt; ||</a:t>
            </a:r>
          </a:p>
          <a:p>
            <a:pPr marL="0" indent="0"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!std::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is_convertible_v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&lt;U2, T2&gt;)</a:t>
            </a:r>
          </a:p>
          <a:p>
            <a:pPr marL="0" indent="0"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constexpr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pair(U1&amp;&amp;, U2&amp;&amp; );</a:t>
            </a:r>
          </a:p>
          <a:p>
            <a:pPr marL="0" indent="0">
              <a:buNone/>
            </a:pP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7568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B2530F-5C81-8D59-27FD-387ADC0A8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consteval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849249-85D4-92B2-096E-305D5EF19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5315"/>
            <a:ext cx="8596668" cy="470604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/>
              <a:t>引入动机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为了解决</a:t>
            </a:r>
            <a:r>
              <a:rPr lang="en-US" altLang="zh-CN" dirty="0" err="1"/>
              <a:t>constexpr</a:t>
            </a:r>
            <a:r>
              <a:rPr lang="zh-CN" altLang="en-US" dirty="0"/>
              <a:t>无法要求每个函数都必须是常数表达式。</a:t>
            </a:r>
            <a:endParaRPr lang="en-US" altLang="zh-CN" dirty="0"/>
          </a:p>
          <a:p>
            <a:pPr>
              <a:lnSpc>
                <a:spcPct val="80000"/>
              </a:lnSpc>
            </a:pPr>
            <a:r>
              <a:rPr lang="zh-CN" altLang="en-US" dirty="0"/>
              <a:t>使用方法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consteval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n) {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n*n;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C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constexpr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 =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Okay.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=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r2 =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(x);  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Error: Call does not produce a constant.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02245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29010-7907-AF71-2BBD-8C09DC29C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constinit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06D633-11CC-420F-004F-25855331E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1771"/>
            <a:ext cx="8596668" cy="4749591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/>
              <a:t>引入动机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为了保证全局变量的初始化是发生在编译期。</a:t>
            </a:r>
            <a:endParaRPr lang="en-US" altLang="zh-CN" dirty="0"/>
          </a:p>
          <a:p>
            <a:pPr>
              <a:lnSpc>
                <a:spcPct val="80000"/>
              </a:lnSpc>
            </a:pPr>
            <a:r>
              <a:rPr lang="zh-CN" altLang="en-US" dirty="0"/>
              <a:t>使用方法</a:t>
            </a:r>
            <a:endParaRPr lang="en-US" altLang="zh-CN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*g() {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"dynamic initialization"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altLang="zh-C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constexpr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*f(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p) {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 ?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"constant initializer"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g(); }</a:t>
            </a:r>
          </a:p>
          <a:p>
            <a:pPr marL="0" indent="0">
              <a:buNone/>
            </a:pPr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constinit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*c = f(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OK.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constinit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*d = f(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ill-formed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62835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CFE1-95C2-6617-3779-2BA9398F4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using on scoped enums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E85EE8-6532-BE8C-3C9A-3EE27A3B4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1"/>
            <a:ext cx="8596668" cy="472056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dirty="0"/>
              <a:t>引入动机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为了减少</a:t>
            </a:r>
            <a:r>
              <a:rPr lang="en-US" altLang="zh-CN" dirty="0" err="1"/>
              <a:t>enum</a:t>
            </a:r>
            <a:r>
              <a:rPr lang="zh-CN" altLang="en-US" dirty="0"/>
              <a:t>书写的长度过长。</a:t>
            </a:r>
            <a:endParaRPr lang="en-US" altLang="zh-CN" dirty="0"/>
          </a:p>
          <a:p>
            <a:pPr>
              <a:lnSpc>
                <a:spcPct val="80000"/>
              </a:lnSpc>
            </a:pPr>
            <a:r>
              <a:rPr lang="zh-CN" altLang="en-US" dirty="0"/>
              <a:t>使用方法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string_view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rgba_color_channel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channel) {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my_channel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rgba_color_channel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red: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green: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"green"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blue: 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"blue"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alpha: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"alpha"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4365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863CDF-F6A8-005D-D759-B3EB596D8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math constants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B48D40-B04A-4E54-C186-7CA17A55B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4843"/>
            <a:ext cx="8596668" cy="4526519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/>
              <a:t>引入动机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方便使用数学上的一些常量。</a:t>
            </a:r>
            <a:endParaRPr lang="en-US" altLang="zh-CN" dirty="0"/>
          </a:p>
          <a:p>
            <a:pPr>
              <a:lnSpc>
                <a:spcPct val="80000"/>
              </a:lnSpc>
            </a:pPr>
            <a:r>
              <a:rPr lang="zh-CN" altLang="en-US" dirty="0"/>
              <a:t>使用方法</a:t>
            </a:r>
            <a:endParaRPr lang="en-US" altLang="zh-CN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std::numbers::pi; // 3.14159...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std::numbers::e; // 2.71828...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588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CABE9F-A04A-3351-96A9-25F4987B8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C++20</a:t>
            </a:r>
            <a:r>
              <a:rPr lang="zh-CN" altLang="en-US" dirty="0"/>
              <a:t>引入的语言特性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289E2DC-AC8E-78A4-F58E-B0D56C68D2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47713" y="1466556"/>
            <a:ext cx="7700745" cy="42646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53920" tIns="4761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Language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 tooltip="Concepts (C++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concepts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kumimoji="0" lang="zh-CN" altLang="zh-CN" sz="900" b="1" i="0" u="none" strike="noStrike" cap="none" normalizeH="0" baseline="3000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[9]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with terse syntax</a:t>
            </a:r>
            <a:r>
              <a:rPr kumimoji="0" lang="zh-CN" altLang="zh-CN" sz="900" b="0" i="0" u="none" strike="noStrike" cap="none" normalizeH="0" baseline="30000" dirty="0">
                <a:ln>
                  <a:noFill/>
                </a:ln>
                <a:solidFill>
                  <a:srgbClr val="3366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[10]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 tooltip="Modular programmi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modules</a:t>
            </a:r>
            <a:r>
              <a:rPr kumimoji="0" lang="zh-CN" altLang="zh-CN" sz="900" b="1" i="0" u="none" strike="noStrike" cap="none" normalizeH="0" baseline="3000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[11]</a:t>
            </a:r>
            <a:endParaRPr kumimoji="0" lang="zh-CN" altLang="zh-CN" sz="1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designated initializers</a:t>
            </a:r>
            <a:r>
              <a:rPr kumimoji="0" lang="zh-CN" altLang="zh-CN" sz="900" b="0" i="0" u="none" strike="noStrike" cap="none" normalizeH="0" baseline="30000" dirty="0">
                <a:ln>
                  <a:noFill/>
                </a:ln>
                <a:solidFill>
                  <a:srgbClr val="3366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[12]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(based on the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66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8" tooltip="C99"/>
              </a:rPr>
              <a:t>C99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feature, and common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66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9" tooltip="GNU Compiler Collection"/>
              </a:rPr>
              <a:t>g++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extension)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  <a:cs typeface="Arial" panose="020B0604020202020204" pitchFamily="34" charset="0"/>
              </a:rPr>
              <a:t>[=, this]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as a lambda capture</a:t>
            </a:r>
            <a:r>
              <a:rPr kumimoji="0" lang="zh-CN" altLang="zh-CN" sz="900" b="0" i="0" u="none" strike="noStrike" cap="none" normalizeH="0" baseline="30000" dirty="0">
                <a:ln>
                  <a:noFill/>
                </a:ln>
                <a:solidFill>
                  <a:srgbClr val="3366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[13]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template parameter lists on lambdas</a:t>
            </a:r>
            <a:r>
              <a:rPr kumimoji="0" lang="zh-CN" altLang="zh-CN" sz="900" b="0" i="0" u="none" strike="noStrike" cap="none" normalizeH="0" baseline="30000" dirty="0">
                <a:ln>
                  <a:noFill/>
                </a:ln>
                <a:solidFill>
                  <a:srgbClr val="3366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1"/>
              </a:rPr>
              <a:t>[14]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66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2" tooltip="Three-way comparison"/>
              </a:rPr>
              <a:t>three-way comparison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using the "spaceship operator",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  <a:cs typeface="Arial" panose="020B0604020202020204" pitchFamily="34" charset="0"/>
              </a:rPr>
              <a:t>operator &lt;=&gt;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initialization of an additional variable within a range-based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  <a:cs typeface="Arial" panose="020B0604020202020204" pitchFamily="34" charset="0"/>
              </a:rPr>
              <a:t>for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statement</a:t>
            </a:r>
            <a:r>
              <a:rPr kumimoji="0" lang="zh-CN" altLang="zh-CN" sz="900" b="0" i="0" u="none" strike="noStrike" cap="none" normalizeH="0" baseline="30000" dirty="0">
                <a:ln>
                  <a:noFill/>
                </a:ln>
                <a:solidFill>
                  <a:srgbClr val="3366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3"/>
              </a:rPr>
              <a:t>[15]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lambdas in unevaluated contexts</a:t>
            </a:r>
            <a:r>
              <a:rPr kumimoji="0" lang="zh-CN" altLang="zh-CN" sz="900" b="0" i="0" u="none" strike="noStrike" cap="none" normalizeH="0" baseline="3000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[16]</a:t>
            </a:r>
            <a:r>
              <a:rPr kumimoji="0" lang="zh-CN" altLang="zh-CN" sz="900" b="0" i="0" u="none" strike="noStrike" cap="none" normalizeH="0" baseline="3000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[17]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default constructible and assignable stateless lambdas</a:t>
            </a:r>
            <a:r>
              <a:rPr kumimoji="0" lang="zh-CN" altLang="zh-CN" sz="900" b="0" i="0" u="none" strike="noStrike" cap="none" normalizeH="0" baseline="3000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[16]</a:t>
            </a:r>
            <a:r>
              <a:rPr kumimoji="0" lang="zh-CN" altLang="zh-CN" sz="900" b="0" i="0" u="none" strike="noStrike" cap="none" normalizeH="0" baseline="3000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[18]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allow pack expansions in lambda 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init-capture</a:t>
            </a:r>
            <a:r>
              <a:rPr kumimoji="0" lang="zh-CN" altLang="zh-CN" sz="9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</a:t>
            </a:r>
            <a:r>
              <a:rPr kumimoji="0" lang="zh-CN" altLang="zh-CN" sz="900" b="0" i="0" u="none" strike="noStrike" cap="none" normalizeH="0" baseline="30000" dirty="0">
                <a:ln>
                  <a:noFill/>
                </a:ln>
                <a:solidFill>
                  <a:srgbClr val="99CA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16]</a:t>
            </a:r>
            <a:r>
              <a:rPr kumimoji="0" lang="zh-CN" altLang="zh-CN" sz="900" b="0" i="0" u="none" strike="noStrike" cap="none" normalizeH="0" baseline="30000" dirty="0">
                <a:ln>
                  <a:noFill/>
                </a:ln>
                <a:solidFill>
                  <a:srgbClr val="3366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7"/>
              </a:rPr>
              <a:t>[19]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 types in non-type template parameters, also allowing string literals as template parameters</a:t>
            </a:r>
            <a:r>
              <a:rPr kumimoji="0" lang="zh-CN" altLang="zh-CN" sz="900" b="0" i="0" u="none" strike="noStrike" cap="none" normalizeH="0" baseline="30000" dirty="0">
                <a:ln>
                  <a:noFill/>
                </a:ln>
                <a:solidFill>
                  <a:srgbClr val="3366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8"/>
              </a:rPr>
              <a:t>[20]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removing the need for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 Unicode MS"/>
                <a:ea typeface="Courier New" panose="02070309020205020404" pitchFamily="49" charset="0"/>
                <a:cs typeface="Arial" panose="020B0604020202020204" pitchFamily="34" charset="0"/>
              </a:rPr>
              <a:t>typename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in certain circumstances</a:t>
            </a:r>
            <a:r>
              <a:rPr kumimoji="0" lang="zh-CN" altLang="zh-CN" sz="900" b="0" i="0" u="none" strike="noStrike" cap="none" normalizeH="0" baseline="30000" dirty="0">
                <a:ln>
                  <a:noFill/>
                </a:ln>
                <a:solidFill>
                  <a:srgbClr val="3366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9"/>
              </a:rPr>
              <a:t>[21]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new standard attributes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  <a:cs typeface="Arial" panose="020B0604020202020204" pitchFamily="34" charset="0"/>
              </a:rPr>
              <a:t>[[no_unique_address]]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kumimoji="0" lang="zh-CN" altLang="zh-CN" sz="900" b="0" i="0" u="none" strike="noStrike" cap="none" normalizeH="0" baseline="30000" dirty="0">
                <a:ln>
                  <a:noFill/>
                </a:ln>
                <a:solidFill>
                  <a:srgbClr val="3366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0"/>
              </a:rPr>
              <a:t>[22]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  <a:cs typeface="Arial" panose="020B0604020202020204" pitchFamily="34" charset="0"/>
              </a:rPr>
              <a:t>[[likely]]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  <a:cs typeface="Arial" panose="020B0604020202020204" pitchFamily="34" charset="0"/>
              </a:rPr>
              <a:t>[[unlikely]]</a:t>
            </a:r>
            <a:r>
              <a:rPr kumimoji="0" lang="zh-CN" altLang="zh-CN" sz="900" b="0" i="0" u="none" strike="noStrike" cap="none" normalizeH="0" baseline="30000" dirty="0">
                <a:ln>
                  <a:noFill/>
                </a:ln>
                <a:solidFill>
                  <a:srgbClr val="3366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1"/>
              </a:rPr>
              <a:t>[23]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conditional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  <a:cs typeface="Arial" panose="020B0604020202020204" pitchFamily="34" charset="0"/>
              </a:rPr>
              <a:t>explicit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allowing the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  <a:cs typeface="Arial" panose="020B0604020202020204" pitchFamily="34" charset="0"/>
              </a:rPr>
              <a:t>explicit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modifier to be contingent on a boolean expression</a:t>
            </a:r>
            <a:r>
              <a:rPr kumimoji="0" lang="zh-CN" altLang="zh-CN" sz="900" b="0" i="0" u="none" strike="noStrike" cap="none" normalizeH="0" baseline="30000" dirty="0">
                <a:ln>
                  <a:noFill/>
                </a:ln>
                <a:solidFill>
                  <a:srgbClr val="3366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2"/>
              </a:rPr>
              <a:t>[24]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expanded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  <a:cs typeface="Arial" panose="020B0604020202020204" pitchFamily="34" charset="0"/>
              </a:rPr>
              <a:t>constexpr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virtual functions,</a:t>
            </a:r>
            <a:r>
              <a:rPr kumimoji="0" lang="zh-CN" altLang="zh-CN" sz="900" b="0" i="0" u="none" strike="noStrike" cap="none" normalizeH="0" baseline="30000" dirty="0">
                <a:ln>
                  <a:noFill/>
                </a:ln>
                <a:solidFill>
                  <a:srgbClr val="3366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3"/>
              </a:rPr>
              <a:t>[25]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  <a:cs typeface="Arial" panose="020B0604020202020204" pitchFamily="34" charset="0"/>
              </a:rPr>
              <a:t>union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kumimoji="0" lang="zh-CN" altLang="zh-CN" sz="900" b="0" i="0" u="none" strike="noStrike" cap="none" normalizeH="0" baseline="30000" dirty="0">
                <a:ln>
                  <a:noFill/>
                </a:ln>
                <a:solidFill>
                  <a:srgbClr val="3366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4"/>
              </a:rPr>
              <a:t>[26]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  <a:cs typeface="Arial" panose="020B0604020202020204" pitchFamily="34" charset="0"/>
              </a:rPr>
              <a:t>try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  <a:cs typeface="Arial" panose="020B0604020202020204" pitchFamily="34" charset="0"/>
              </a:rPr>
              <a:t>catch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kumimoji="0" lang="zh-CN" altLang="zh-CN" sz="900" b="0" i="0" u="none" strike="noStrike" cap="none" normalizeH="0" baseline="30000" dirty="0">
                <a:ln>
                  <a:noFill/>
                </a:ln>
                <a:solidFill>
                  <a:srgbClr val="3366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5"/>
              </a:rPr>
              <a:t>[27]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  <a:cs typeface="Arial" panose="020B0604020202020204" pitchFamily="34" charset="0"/>
              </a:rPr>
              <a:t>dynamic_cast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  <a:cs typeface="Arial" panose="020B0604020202020204" pitchFamily="34" charset="0"/>
              </a:rPr>
              <a:t>typeid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kumimoji="0" lang="zh-CN" altLang="zh-CN" sz="900" b="0" i="0" u="none" strike="noStrike" cap="none" normalizeH="0" baseline="30000" dirty="0">
                <a:ln>
                  <a:noFill/>
                </a:ln>
                <a:solidFill>
                  <a:srgbClr val="3366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6"/>
              </a:rPr>
              <a:t>[28]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  <a:cs typeface="Arial" panose="020B0604020202020204" pitchFamily="34" charset="0"/>
              </a:rPr>
              <a:t>std::pointer_traits</a:t>
            </a:r>
            <a:r>
              <a:rPr kumimoji="0" lang="zh-CN" altLang="zh-CN" sz="900" b="0" i="0" u="none" strike="noStrike" cap="none" normalizeH="0" baseline="30000" dirty="0">
                <a:ln>
                  <a:noFill/>
                </a:ln>
                <a:solidFill>
                  <a:srgbClr val="3366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7"/>
              </a:rPr>
              <a:t>[29]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immediate functions using the new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  <a:cs typeface="Arial" panose="020B0604020202020204" pitchFamily="34" charset="0"/>
              </a:rPr>
              <a:t>consteval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keyword</a:t>
            </a:r>
            <a:r>
              <a:rPr kumimoji="0" lang="zh-CN" altLang="zh-CN" sz="900" b="0" i="0" u="none" strike="noStrike" cap="none" normalizeH="0" baseline="30000" dirty="0">
                <a:ln>
                  <a:noFill/>
                </a:ln>
                <a:solidFill>
                  <a:srgbClr val="3366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8"/>
              </a:rPr>
              <a:t>[30]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9" tooltip="Signed integ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signed integers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are now defined to be represented using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0" tooltip="Two's complemen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two's complement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(signed integer overflow remains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1" tooltip="Undefined behavio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undefined behavior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0" lang="zh-CN" altLang="zh-CN" sz="900" b="0" i="0" u="none" strike="noStrike" cap="none" normalizeH="0" baseline="3000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[31]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revised memory model</a:t>
            </a:r>
            <a:r>
              <a:rPr kumimoji="0" lang="zh-CN" altLang="zh-CN" sz="900" b="0" i="0" u="none" strike="noStrike" cap="none" normalizeH="0" baseline="3000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[32]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various improvements to structured bindings (interaction with lambda captures,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Courier New" panose="02070309020205020404" pitchFamily="49" charset="0"/>
                <a:cs typeface="Arial" panose="020B0604020202020204" pitchFamily="34" charset="0"/>
              </a:rPr>
              <a:t>static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Courier New" panose="02070309020205020404" pitchFamily="49" charset="0"/>
                <a:cs typeface="Arial" panose="020B0604020202020204" pitchFamily="34" charset="0"/>
              </a:rPr>
              <a:t>thread_local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storage duration)</a:t>
            </a:r>
            <a:r>
              <a:rPr kumimoji="0" lang="zh-CN" altLang="zh-CN" sz="900" b="0" i="0" u="none" strike="noStrike" cap="none" normalizeH="0" baseline="3000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[33]</a:t>
            </a:r>
            <a:r>
              <a:rPr kumimoji="0" lang="zh-CN" altLang="zh-CN" sz="900" b="0" i="0" u="none" strike="noStrike" cap="none" normalizeH="0" baseline="3000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[34]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6" tooltip="Coroutin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coroutines</a:t>
            </a:r>
            <a:r>
              <a:rPr kumimoji="0" lang="zh-CN" altLang="zh-CN" sz="900" b="0" i="0" u="none" strike="noStrike" cap="none" normalizeH="0" baseline="3000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[35]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Courier New" panose="02070309020205020404" pitchFamily="49" charset="0"/>
                <a:cs typeface="Arial" panose="020B0604020202020204" pitchFamily="34" charset="0"/>
              </a:rPr>
              <a:t>using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on scoped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Courier New" panose="02070309020205020404" pitchFamily="49" charset="0"/>
                <a:cs typeface="Arial" panose="020B0604020202020204" pitchFamily="34" charset="0"/>
              </a:rPr>
              <a:t>enum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kumimoji="0" lang="zh-CN" altLang="zh-CN" sz="9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[36]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  <a:cs typeface="Arial" panose="020B0604020202020204" pitchFamily="34" charset="0"/>
              </a:rPr>
              <a:t>constinit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keyword</a:t>
            </a:r>
            <a:r>
              <a:rPr kumimoji="0" lang="zh-CN" altLang="zh-CN" sz="900" b="0" i="0" u="none" strike="noStrike" cap="none" normalizeH="0" baseline="30000" dirty="0">
                <a:ln>
                  <a:noFill/>
                </a:ln>
                <a:solidFill>
                  <a:srgbClr val="3366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9"/>
              </a:rPr>
              <a:t>[37]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A0B7302-9135-0671-8299-3E913AB7573E}"/>
              </a:ext>
            </a:extLst>
          </p:cNvPr>
          <p:cNvSpPr txBox="1"/>
          <p:nvPr/>
        </p:nvSpPr>
        <p:spPr>
          <a:xfrm>
            <a:off x="865671" y="5759480"/>
            <a:ext cx="60966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https://en.wikipedia.org/wiki/C%2B%2B20</a:t>
            </a:r>
          </a:p>
        </p:txBody>
      </p:sp>
    </p:spTree>
    <p:extLst>
      <p:ext uri="{BB962C8B-B14F-4D97-AF65-F5344CB8AC3E}">
        <p14:creationId xmlns:p14="http://schemas.microsoft.com/office/powerpoint/2010/main" val="37841941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863CDF-F6A8-005D-D759-B3EB596D8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std::</a:t>
            </a:r>
            <a:r>
              <a:rPr lang="en-US" altLang="zh-CN" dirty="0" err="1"/>
              <a:t>make_shared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B48D40-B04A-4E54-C186-7CA17A55B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4843"/>
            <a:ext cx="8596668" cy="4526519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/>
              <a:t>引入动机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</a:t>
            </a:r>
            <a:r>
              <a:rPr lang="en-US" altLang="zh-CN" dirty="0" err="1"/>
              <a:t>make_shared</a:t>
            </a:r>
            <a:r>
              <a:rPr lang="zh-CN" altLang="en-US" dirty="0"/>
              <a:t>支持数组。</a:t>
            </a:r>
            <a:endParaRPr lang="en-US" altLang="zh-CN" dirty="0"/>
          </a:p>
          <a:p>
            <a:pPr>
              <a:lnSpc>
                <a:spcPct val="80000"/>
              </a:lnSpc>
            </a:pPr>
            <a:r>
              <a:rPr lang="zh-CN" altLang="en-US" dirty="0"/>
              <a:t>使用方法</a:t>
            </a:r>
            <a:endParaRPr lang="en-US" altLang="zh-CN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auto p = std::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make_shared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&lt;int[]&gt;(5); // pointer to `int[5]`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// OR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auto p = std::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make_shared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&lt;int[5]&gt;(); // pointer to `int[5]`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3029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863CDF-F6A8-005D-D759-B3EB596D8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std::</a:t>
            </a:r>
            <a:r>
              <a:rPr lang="en-US" altLang="zh-CN" dirty="0" err="1"/>
              <a:t>to_array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B48D40-B04A-4E54-C186-7CA17A55B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4843"/>
            <a:ext cx="8596668" cy="4526519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/>
              <a:t>引入动机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转化字符串和列表为数组。</a:t>
            </a:r>
            <a:endParaRPr lang="en-US" altLang="zh-CN" dirty="0"/>
          </a:p>
          <a:p>
            <a:pPr>
              <a:lnSpc>
                <a:spcPct val="80000"/>
              </a:lnSpc>
            </a:pPr>
            <a:r>
              <a:rPr lang="zh-CN" altLang="en-US" dirty="0"/>
              <a:t>使用方法</a:t>
            </a:r>
            <a:endParaRPr lang="en-US" altLang="zh-CN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to_array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("foo"); // returns `std::array&lt;char, 4&gt;`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to_array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&lt;int&gt;({1, 2, 3}); // returns `std::array&lt;int, 3&gt;`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 a[] = {1, 2, 3};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to_array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(a); // returns `std::array&lt;int, 3&gt;`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57246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863CDF-F6A8-005D-D759-B3EB596D8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starts_with</a:t>
            </a:r>
            <a:r>
              <a:rPr lang="en-US" altLang="zh-CN" dirty="0"/>
              <a:t> and </a:t>
            </a:r>
            <a:r>
              <a:rPr lang="en-US" altLang="zh-CN" dirty="0" err="1"/>
              <a:t>ends_with</a:t>
            </a:r>
            <a:r>
              <a:rPr lang="en-US" altLang="zh-CN" dirty="0"/>
              <a:t> on strings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B48D40-B04A-4E54-C186-7CA17A55B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4843"/>
            <a:ext cx="8596668" cy="4526519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/>
              <a:t>引入动机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字符串操作更加方便。</a:t>
            </a:r>
            <a:endParaRPr lang="en-US" altLang="zh-CN" dirty="0"/>
          </a:p>
          <a:p>
            <a:pPr>
              <a:lnSpc>
                <a:spcPct val="80000"/>
              </a:lnSpc>
            </a:pPr>
            <a:r>
              <a:rPr lang="zh-CN" altLang="en-US" dirty="0"/>
              <a:t>使用方法</a:t>
            </a:r>
            <a:endParaRPr lang="en-US" altLang="zh-CN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std::string str = "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foobar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str.starts_with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("foo"); // true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str.ends_with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baz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"); // false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58533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863CDF-F6A8-005D-D759-B3EB596D8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associative container has element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B48D40-B04A-4E54-C186-7CA17A55B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4843"/>
            <a:ext cx="8596668" cy="4526519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/>
              <a:t>引入动机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字符串操作更加方便。</a:t>
            </a:r>
            <a:endParaRPr lang="en-US" altLang="zh-CN" dirty="0"/>
          </a:p>
          <a:p>
            <a:pPr>
              <a:lnSpc>
                <a:spcPct val="80000"/>
              </a:lnSpc>
            </a:pPr>
            <a:r>
              <a:rPr lang="zh-CN" altLang="en-US" dirty="0"/>
              <a:t>使用方法</a:t>
            </a:r>
            <a:endParaRPr lang="en-US" altLang="zh-CN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std::map&lt;int, char&gt; map {{1, 'a'}, {2, 'b'}};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map.contains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(2); // true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map.contains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(123); // false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std::set&lt;int&gt; set {1, 2, 3};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set.contains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(2); // true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43193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863CDF-F6A8-005D-D759-B3EB596D8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std::</a:t>
            </a:r>
            <a:r>
              <a:rPr lang="en-US" altLang="zh-CN" dirty="0" err="1"/>
              <a:t>bit_cast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B48D40-B04A-4E54-C186-7CA17A55B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4843"/>
            <a:ext cx="8596668" cy="4526519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/>
              <a:t>引入动机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通过内存拷贝的方式进行类型转换。</a:t>
            </a:r>
            <a:endParaRPr lang="en-US" altLang="zh-CN" dirty="0"/>
          </a:p>
          <a:p>
            <a:pPr>
              <a:lnSpc>
                <a:spcPct val="80000"/>
              </a:lnSpc>
            </a:pPr>
            <a:r>
              <a:rPr lang="zh-CN" altLang="en-US" dirty="0"/>
              <a:t>使用方法</a:t>
            </a:r>
            <a:endParaRPr lang="en-US" altLang="zh-CN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float f = 123.0;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std::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bit_cast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&lt;int&gt;(f);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结果：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1123418112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EB8AA3E-FF84-8F3F-2125-0A65F7779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579" y="1824876"/>
            <a:ext cx="4580493" cy="261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6107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863CDF-F6A8-005D-D759-B3EB596D8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std::</a:t>
            </a:r>
            <a:r>
              <a:rPr lang="en-US" altLang="zh-CN" dirty="0" err="1"/>
              <a:t>bind_front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B48D40-B04A-4E54-C186-7CA17A55B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4843"/>
            <a:ext cx="8596668" cy="4526519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/>
              <a:t>引入动机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可以从前往后绑定函数的参数。</a:t>
            </a:r>
            <a:endParaRPr lang="en-US" altLang="zh-CN" dirty="0"/>
          </a:p>
          <a:p>
            <a:pPr>
              <a:lnSpc>
                <a:spcPct val="80000"/>
              </a:lnSpc>
            </a:pPr>
            <a:r>
              <a:rPr lang="zh-CN" altLang="en-US" dirty="0"/>
              <a:t>使用方法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fifty_minus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std::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bind_front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(minus,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fifty_minus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&lt;&lt;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'\n'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equivalent to `minus(50, 3)`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member_minus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std::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bind_front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(&amp;S::minus, S{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member_minus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&lt;&lt;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'\n'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equivalent to `S </a:t>
            </a:r>
            <a:r>
              <a:rPr lang="en-US" altLang="zh-CN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{50}; </a:t>
            </a:r>
            <a:r>
              <a:rPr lang="en-US" altLang="zh-CN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tmp.minus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(3)`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4319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C87B24-D6AE-5761-0C9C-A163CF482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11500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3818070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CB71B-16B2-E538-24F9-1B23A8BFD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C++20</a:t>
            </a:r>
            <a:r>
              <a:rPr lang="zh-CN" altLang="en-US" dirty="0"/>
              <a:t>引入</a:t>
            </a:r>
            <a:r>
              <a:rPr lang="zh-CN" altLang="en-US"/>
              <a:t>的库特性</a:t>
            </a:r>
            <a:endParaRPr lang="zh-CN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57EB338-48DD-563B-3789-916A3E0388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4543" y="1509227"/>
            <a:ext cx="8103100" cy="30642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53920" tIns="4761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zh-CN" sz="2800" b="1" dirty="0">
                <a:solidFill>
                  <a:srgbClr val="000000"/>
                </a:solidFill>
                <a:latin typeface="Arial" panose="020B0604020202020204" pitchFamily="34" charset="0"/>
              </a:rPr>
              <a:t>Library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ranges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(The One Ranges Proposal)</a:t>
            </a:r>
            <a:r>
              <a:rPr kumimoji="0" lang="zh-CN" altLang="zh-CN" sz="900" b="0" i="0" u="none" strike="noStrike" cap="none" normalizeH="0" baseline="30000" dirty="0">
                <a:ln>
                  <a:noFill/>
                </a:ln>
                <a:solidFill>
                  <a:srgbClr val="3366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[38]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  <a:cs typeface="Arial" panose="020B0604020202020204" pitchFamily="34" charset="0"/>
              </a:rPr>
              <a:t>std::make_shared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  <a:cs typeface="Arial" panose="020B0604020202020204" pitchFamily="34" charset="0"/>
              </a:rPr>
              <a:t>std::allocate_shared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for arrays</a:t>
            </a:r>
            <a:r>
              <a:rPr kumimoji="0" lang="zh-CN" altLang="zh-CN" sz="900" b="0" i="0" u="none" strike="noStrike" cap="none" normalizeH="0" baseline="30000" dirty="0">
                <a:ln>
                  <a:noFill/>
                </a:ln>
                <a:solidFill>
                  <a:srgbClr val="3366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[39]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atomic smart pointers (such as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  <a:cs typeface="Arial" panose="020B0604020202020204" pitchFamily="34" charset="0"/>
              </a:rPr>
              <a:t>std::atomic&lt;shared_ptr&lt;T&gt;&gt;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  <a:cs typeface="Arial" panose="020B0604020202020204" pitchFamily="34" charset="0"/>
              </a:rPr>
              <a:t>std::atomic&lt;weak_ptr&lt;T&gt;&gt;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0" lang="zh-CN" altLang="zh-CN" sz="900" b="0" i="0" u="none" strike="noStrike" cap="none" normalizeH="0" baseline="30000" dirty="0">
                <a:ln>
                  <a:noFill/>
                </a:ln>
                <a:solidFill>
                  <a:srgbClr val="3366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[40]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  <a:cs typeface="Arial" panose="020B0604020202020204" pitchFamily="34" charset="0"/>
              </a:rPr>
              <a:t>std::to_address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to convert a pointer to a raw pointer</a:t>
            </a:r>
            <a:r>
              <a:rPr kumimoji="0" lang="zh-CN" altLang="zh-CN" sz="900" b="0" i="0" u="none" strike="noStrike" cap="none" normalizeH="0" baseline="30000" dirty="0">
                <a:ln>
                  <a:noFill/>
                </a:ln>
                <a:solidFill>
                  <a:srgbClr val="3366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[41]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calendar and time-zone additions to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 Unicode MS"/>
                <a:ea typeface="Courier New" panose="02070309020205020404" pitchFamily="49" charset="0"/>
                <a:cs typeface="Arial" panose="020B0604020202020204" pitchFamily="34" charset="0"/>
              </a:rPr>
              <a:t>&lt;chrono&gt;</a:t>
            </a:r>
            <a:r>
              <a:rPr kumimoji="0" lang="zh-CN" altLang="zh-CN" sz="900" b="0" i="0" u="none" strike="noStrike" cap="none" normalizeH="0" baseline="3000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</a:t>
            </a:r>
            <a:r>
              <a:rPr kumimoji="0" lang="zh-CN" altLang="zh-CN" sz="900" b="0" i="0" u="none" strike="noStrike" cap="none" normalizeH="0" baseline="30000" dirty="0">
                <a:ln>
                  <a:noFill/>
                </a:ln>
                <a:solidFill>
                  <a:srgbClr val="99CA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42]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  <a:cs typeface="Arial" panose="020B0604020202020204" pitchFamily="34" charset="0"/>
              </a:rPr>
              <a:t>std::span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providing a view to a contiguous array (analogous to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  <a:cs typeface="Arial" panose="020B0604020202020204" pitchFamily="34" charset="0"/>
              </a:rPr>
              <a:t>std::string_view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but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  <a:cs typeface="Arial" panose="020B0604020202020204" pitchFamily="34" charset="0"/>
              </a:rPr>
              <a:t>span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can mutate the referenced sequence)</a:t>
            </a:r>
            <a:r>
              <a:rPr kumimoji="0" lang="zh-CN" altLang="zh-CN" sz="900" b="0" i="0" u="none" strike="noStrike" cap="none" normalizeH="0" baseline="30000" dirty="0">
                <a:ln>
                  <a:noFill/>
                </a:ln>
                <a:solidFill>
                  <a:srgbClr val="3366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[43]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  <a:cs typeface="Arial" panose="020B0604020202020204" pitchFamily="34" charset="0"/>
              </a:rPr>
              <a:t>std::erase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  <a:cs typeface="Arial" panose="020B0604020202020204" pitchFamily="34" charset="0"/>
              </a:rPr>
              <a:t>std::erase_if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simplifying element erasure for most standard containers</a:t>
            </a:r>
            <a:r>
              <a:rPr kumimoji="0" lang="zh-CN" altLang="zh-CN" sz="900" b="0" i="0" u="none" strike="noStrike" cap="none" normalizeH="0" baseline="30000" dirty="0">
                <a:ln>
                  <a:noFill/>
                </a:ln>
                <a:solidFill>
                  <a:srgbClr val="3366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[44]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 Unicode MS"/>
                <a:ea typeface="Courier New" panose="02070309020205020404" pitchFamily="49" charset="0"/>
                <a:cs typeface="Arial" panose="020B0604020202020204" pitchFamily="34" charset="0"/>
              </a:rPr>
              <a:t>&lt;version&gt;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header</a:t>
            </a:r>
            <a:r>
              <a:rPr kumimoji="0" lang="zh-CN" altLang="zh-CN" sz="900" b="0" i="0" u="none" strike="noStrike" cap="none" normalizeH="0" baseline="30000" dirty="0">
                <a:ln>
                  <a:noFill/>
                </a:ln>
                <a:solidFill>
                  <a:srgbClr val="3366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[45]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  <a:cs typeface="Arial" panose="020B0604020202020204" pitchFamily="34" charset="0"/>
              </a:rPr>
              <a:t>std::bit_cast&lt;&gt;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for type casting of object representations, with less verbosity than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  <a:cs typeface="Arial" panose="020B0604020202020204" pitchFamily="34" charset="0"/>
              </a:rPr>
              <a:t>memcpy()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and more ability to exploit compiler internals</a:t>
            </a:r>
            <a:r>
              <a:rPr kumimoji="0" lang="zh-CN" altLang="zh-CN" sz="900" b="0" i="0" u="none" strike="noStrike" cap="none" normalizeH="0" baseline="30000" dirty="0">
                <a:ln>
                  <a:noFill/>
                </a:ln>
                <a:solidFill>
                  <a:srgbClr val="3366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[46]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feature test macros</a:t>
            </a:r>
            <a:r>
              <a:rPr kumimoji="0" lang="zh-CN" altLang="zh-CN" sz="900" b="0" i="0" u="none" strike="noStrike" cap="none" normalizeH="0" baseline="30000" dirty="0">
                <a:ln>
                  <a:noFill/>
                </a:ln>
                <a:solidFill>
                  <a:srgbClr val="3366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1"/>
              </a:rPr>
              <a:t>[47]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various constexpr library bits</a:t>
            </a:r>
            <a:r>
              <a:rPr kumimoji="0" lang="zh-CN" altLang="zh-CN" sz="900" b="0" i="0" u="none" strike="noStrike" cap="none" normalizeH="0" baseline="30000" dirty="0">
                <a:ln>
                  <a:noFill/>
                </a:ln>
                <a:solidFill>
                  <a:srgbClr val="3366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2"/>
              </a:rPr>
              <a:t>[48]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smart pointer creation with default initialization</a:t>
            </a:r>
            <a:r>
              <a:rPr kumimoji="0" lang="zh-CN" altLang="zh-CN" sz="900" b="0" i="0" u="none" strike="noStrike" cap="none" normalizeH="0" baseline="30000" dirty="0">
                <a:ln>
                  <a:noFill/>
                </a:ln>
                <a:solidFill>
                  <a:srgbClr val="3366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3"/>
              </a:rPr>
              <a:t>[49]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  <a:cs typeface="Arial" panose="020B0604020202020204" pitchFamily="34" charset="0"/>
              </a:rPr>
              <a:t>contains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-method for associative containers</a:t>
            </a:r>
            <a:r>
              <a:rPr kumimoji="0" lang="zh-CN" altLang="zh-CN" sz="900" b="0" i="0" u="none" strike="noStrike" cap="none" normalizeH="0" baseline="30000" dirty="0">
                <a:ln>
                  <a:noFill/>
                </a:ln>
                <a:solidFill>
                  <a:srgbClr val="3366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4"/>
              </a:rPr>
              <a:t>[50]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bit operations, such as leading/trailing zero/one count,</a:t>
            </a:r>
            <a:r>
              <a:rPr kumimoji="0" lang="zh-CN" altLang="zh-CN" sz="900" b="0" i="0" u="none" strike="noStrike" cap="none" normalizeH="0" baseline="3000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[51]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and log2 operations</a:t>
            </a:r>
            <a:r>
              <a:rPr kumimoji="0" lang="zh-CN" altLang="zh-CN" sz="900" b="0" i="0" u="none" strike="noStrike" cap="none" normalizeH="0" baseline="30000" dirty="0">
                <a:ln>
                  <a:noFill/>
                </a:ln>
                <a:solidFill>
                  <a:srgbClr val="3366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6"/>
              </a:rPr>
              <a:t>[52]</a:t>
            </a:r>
            <a:r>
              <a:rPr kumimoji="0" lang="zh-CN" altLang="zh-CN" sz="900" b="0" i="0" u="none" strike="noStrike" cap="none" normalizeH="0" baseline="30000" dirty="0">
                <a:ln>
                  <a:noFill/>
                </a:ln>
                <a:solidFill>
                  <a:srgbClr val="3366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7"/>
              </a:rPr>
              <a:t>[53]</a:t>
            </a:r>
            <a:r>
              <a:rPr kumimoji="0" lang="zh-CN" altLang="zh-CN" sz="900" b="0" i="0" u="none" strike="noStrike" cap="none" normalizeH="0" baseline="30000" dirty="0">
                <a:ln>
                  <a:noFill/>
                </a:ln>
                <a:solidFill>
                  <a:srgbClr val="3366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8"/>
              </a:rPr>
              <a:t>[54]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  <a:cs typeface="Arial" panose="020B0604020202020204" pitchFamily="34" charset="0"/>
              </a:rPr>
              <a:t>std::bind_front</a:t>
            </a:r>
            <a:r>
              <a:rPr kumimoji="0" lang="zh-CN" altLang="zh-CN" sz="900" b="0" i="0" u="none" strike="noStrike" cap="none" normalizeH="0" baseline="30000" dirty="0">
                <a:ln>
                  <a:noFill/>
                </a:ln>
                <a:solidFill>
                  <a:srgbClr val="3366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9"/>
              </a:rPr>
              <a:t>[55]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64F97F7-F3A2-1C0A-CAF9-5E7556405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665" y="4342680"/>
            <a:ext cx="8433399" cy="14022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761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defTabSz="914400">
              <a:lnSpc>
                <a:spcPct val="100000"/>
              </a:lnSpc>
              <a:tabLst/>
            </a:pPr>
            <a:r>
              <a:rPr lang="zh-CN" altLang="zh-CN" sz="2800" b="1" dirty="0">
                <a:solidFill>
                  <a:srgbClr val="000000"/>
                </a:solidFill>
              </a:rPr>
              <a:t>New and changed keywords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Many new keywords added (and the new "spaceship operator",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  <a:cs typeface="Arial" panose="020B0604020202020204" pitchFamily="34" charset="0"/>
              </a:rPr>
              <a:t>operator &lt;=&gt;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), such as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  <a:cs typeface="Arial" panose="020B0604020202020204" pitchFamily="34" charset="0"/>
              </a:rPr>
              <a:t>concept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  <a:cs typeface="Arial" panose="020B0604020202020204" pitchFamily="34" charset="0"/>
              </a:rPr>
              <a:t>constinit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kumimoji="0" lang="zh-CN" altLang="zh-CN" sz="900" b="0" i="0" u="none" strike="noStrike" cap="none" normalizeH="0" baseline="30000" dirty="0">
                <a:ln>
                  <a:noFill/>
                </a:ln>
                <a:solidFill>
                  <a:srgbClr val="3366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0"/>
              </a:rPr>
              <a:t>[37]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  <a:cs typeface="Arial" panose="020B0604020202020204" pitchFamily="34" charset="0"/>
              </a:rPr>
              <a:t>consteval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  <a:cs typeface="Arial" panose="020B0604020202020204" pitchFamily="34" charset="0"/>
              </a:rPr>
              <a:t>co_await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  <a:cs typeface="Arial" panose="020B0604020202020204" pitchFamily="34" charset="0"/>
              </a:rPr>
              <a:t>co_return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  <a:cs typeface="Arial" panose="020B0604020202020204" pitchFamily="34" charset="0"/>
              </a:rPr>
              <a:t>co_yield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  <a:cs typeface="Arial" panose="020B0604020202020204" pitchFamily="34" charset="0"/>
              </a:rPr>
              <a:t>requires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(plus changed meaning for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  <a:cs typeface="Arial" panose="020B0604020202020204" pitchFamily="34" charset="0"/>
              </a:rPr>
              <a:t>export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  <a:cs typeface="Arial" panose="020B0604020202020204" pitchFamily="34" charset="0"/>
              </a:rPr>
              <a:t>char8_t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(for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66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1" tooltip="UTF-8"/>
              </a:rPr>
              <a:t>UTF-8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support).</a:t>
            </a:r>
            <a:r>
              <a:rPr kumimoji="0" lang="zh-CN" altLang="zh-CN" sz="900" b="0" i="0" u="none" strike="noStrike" cap="none" normalizeH="0" baseline="30000" dirty="0">
                <a:ln>
                  <a:noFill/>
                </a:ln>
                <a:solidFill>
                  <a:srgbClr val="3366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2"/>
              </a:rPr>
              <a:t>[56]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  <a:cs typeface="Arial" panose="020B0604020202020204" pitchFamily="34" charset="0"/>
              </a:rPr>
              <a:t>explicit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can take an expression since C++20.</a:t>
            </a:r>
            <a:r>
              <a:rPr kumimoji="0" lang="zh-CN" altLang="zh-CN" sz="900" b="0" i="0" u="none" strike="noStrike" cap="none" normalizeH="0" baseline="30000" dirty="0">
                <a:ln>
                  <a:noFill/>
                </a:ln>
                <a:solidFill>
                  <a:srgbClr val="3366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3"/>
              </a:rPr>
              <a:t>[57]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Most of the uses of the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66CC"/>
                </a:solidFill>
                <a:effectLst/>
                <a:latin typeface="Arial Unicode MS"/>
                <a:ea typeface="Courier New" panose="02070309020205020404" pitchFamily="49" charset="0"/>
                <a:cs typeface="Arial" panose="020B0604020202020204" pitchFamily="34" charset="0"/>
                <a:hlinkClick r:id="rId24" tooltip="Volatile (computer programming)"/>
              </a:rPr>
              <a:t>volatile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keyword have been deprecated.</a:t>
            </a:r>
            <a:r>
              <a:rPr kumimoji="0" lang="zh-CN" altLang="zh-CN" sz="900" b="0" i="0" u="none" strike="noStrike" cap="none" normalizeH="0" baseline="30000" dirty="0">
                <a:ln>
                  <a:noFill/>
                </a:ln>
                <a:solidFill>
                  <a:srgbClr val="3366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5"/>
              </a:rPr>
              <a:t>[58]</a:t>
            </a:r>
            <a:endParaRPr kumimoji="0" lang="zh-CN" altLang="zh-CN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addition to keywords, there are 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identifiers with special meaning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including new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  <a:cs typeface="Arial" panose="020B0604020202020204" pitchFamily="34" charset="0"/>
              </a:rPr>
              <a:t>import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  <a:cs typeface="Arial" panose="020B0604020202020204" pitchFamily="34" charset="0"/>
              </a:rPr>
              <a:t>module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zh-CN" altLang="zh-CN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New attributes in C++20: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  <a:cs typeface="Arial" panose="020B0604020202020204" pitchFamily="34" charset="0"/>
              </a:rPr>
              <a:t>[[likely]]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  <a:cs typeface="Arial" panose="020B0604020202020204" pitchFamily="34" charset="0"/>
              </a:rPr>
              <a:t>[[unlikely]]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and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  <a:cs typeface="Arial" panose="020B0604020202020204" pitchFamily="34" charset="0"/>
              </a:rPr>
              <a:t>[[no_unique_address]]</a:t>
            </a:r>
            <a:r>
              <a:rPr kumimoji="0" lang="zh-CN" altLang="zh-CN" sz="900" b="0" i="0" u="none" strike="noStrike" cap="none" normalizeH="0" baseline="30000" dirty="0">
                <a:ln>
                  <a:noFill/>
                </a:ln>
                <a:solidFill>
                  <a:srgbClr val="3366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6"/>
              </a:rPr>
              <a:t>[59]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786AD2F-8DBC-541A-AD39-15C30A0F5B0C}"/>
              </a:ext>
            </a:extLst>
          </p:cNvPr>
          <p:cNvSpPr txBox="1"/>
          <p:nvPr/>
        </p:nvSpPr>
        <p:spPr>
          <a:xfrm>
            <a:off x="744050" y="6210793"/>
            <a:ext cx="60966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https://en.wikipedia.org/wiki/C%2B%2B20</a:t>
            </a:r>
          </a:p>
        </p:txBody>
      </p:sp>
    </p:spTree>
    <p:extLst>
      <p:ext uri="{BB962C8B-B14F-4D97-AF65-F5344CB8AC3E}">
        <p14:creationId xmlns:p14="http://schemas.microsoft.com/office/powerpoint/2010/main" val="2973380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70217D-415E-CE84-B079-31C3E57E7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编译器支持情况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DFCB33-7D55-E068-D5A8-A9A2995C8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0261"/>
            <a:ext cx="8596668" cy="3880773"/>
          </a:xfrm>
        </p:spPr>
        <p:txBody>
          <a:bodyPr/>
          <a:lstStyle/>
          <a:p>
            <a:r>
              <a:rPr lang="en-US" altLang="zh-CN" dirty="0"/>
              <a:t>MSVC</a:t>
            </a:r>
            <a:r>
              <a:rPr lang="zh-CN" altLang="en-US" dirty="0"/>
              <a:t>已经完全支持</a:t>
            </a:r>
            <a:r>
              <a:rPr lang="en-US" altLang="zh-CN" dirty="0"/>
              <a:t>C++20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GCC</a:t>
            </a:r>
            <a:r>
              <a:rPr lang="zh-CN" altLang="en-US" dirty="0"/>
              <a:t>除了</a:t>
            </a:r>
            <a:r>
              <a:rPr lang="en-US" altLang="zh-CN" dirty="0"/>
              <a:t>Module</a:t>
            </a:r>
            <a:r>
              <a:rPr lang="zh-CN" altLang="en-US" dirty="0"/>
              <a:t>没有完全支持，其他特性也基本上支持；</a:t>
            </a:r>
            <a:endParaRPr lang="en-US" altLang="zh-CN" dirty="0"/>
          </a:p>
          <a:p>
            <a:r>
              <a:rPr lang="en-US" altLang="zh-CN" dirty="0"/>
              <a:t>Clang</a:t>
            </a:r>
            <a:r>
              <a:rPr lang="zh-CN" altLang="en-US" dirty="0"/>
              <a:t>也主要是</a:t>
            </a:r>
            <a:r>
              <a:rPr lang="en-US" altLang="zh-CN" dirty="0"/>
              <a:t>Module</a:t>
            </a:r>
            <a:r>
              <a:rPr lang="zh-CN" altLang="en-US" dirty="0"/>
              <a:t>没有完全支持，其他部分特性没有支持，进度稍慢。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4933699-67BC-6559-3346-4779A1833CEB}"/>
              </a:ext>
            </a:extLst>
          </p:cNvPr>
          <p:cNvSpPr txBox="1"/>
          <p:nvPr/>
        </p:nvSpPr>
        <p:spPr>
          <a:xfrm>
            <a:off x="940890" y="5562710"/>
            <a:ext cx="6096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https://en.cppreference.com/w/cpp/compiler_support</a:t>
            </a:r>
          </a:p>
        </p:txBody>
      </p:sp>
    </p:spTree>
    <p:extLst>
      <p:ext uri="{BB962C8B-B14F-4D97-AF65-F5344CB8AC3E}">
        <p14:creationId xmlns:p14="http://schemas.microsoft.com/office/powerpoint/2010/main" val="3936112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12EC33-0D08-11E1-EB37-07A9B6022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参考书籍和学习路线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09A5B7-82C4-934A-21DF-F62107888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352" y="1488613"/>
            <a:ext cx="8596668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dirty="0"/>
              <a:t>参考书籍：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罗能 </a:t>
            </a:r>
            <a:r>
              <a:rPr lang="en-US" altLang="zh-CN" dirty="0"/>
              <a:t>《C++20</a:t>
            </a:r>
            <a:r>
              <a:rPr lang="zh-CN" altLang="en-US" dirty="0"/>
              <a:t>高级编程</a:t>
            </a:r>
            <a:r>
              <a:rPr lang="en-US" altLang="zh-CN" dirty="0"/>
              <a:t>》</a:t>
            </a:r>
            <a:r>
              <a:rPr lang="zh-CN" altLang="en-US" dirty="0"/>
              <a:t>机械工业出版社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>
                <a:hlinkClick r:id="rId2"/>
              </a:rPr>
              <a:t>https://book.qq.com/book-detail/45700458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dirty="0"/>
              <a:t>学习路线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多动手实践；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强化基础知识，在</a:t>
            </a:r>
            <a:r>
              <a:rPr lang="en-US" altLang="zh-CN" dirty="0"/>
              <a:t>C++20</a:t>
            </a:r>
            <a:r>
              <a:rPr lang="zh-CN" altLang="en-US" dirty="0"/>
              <a:t>之前还有很多背景知识（</a:t>
            </a:r>
            <a:r>
              <a:rPr lang="en-US" altLang="zh-CN" dirty="0"/>
              <a:t>C++11</a:t>
            </a:r>
            <a:r>
              <a:rPr lang="zh-CN" altLang="en-US" dirty="0"/>
              <a:t>、</a:t>
            </a:r>
            <a:r>
              <a:rPr lang="en-US" altLang="zh-CN" dirty="0"/>
              <a:t>14</a:t>
            </a:r>
            <a:r>
              <a:rPr lang="zh-CN" altLang="en-US" dirty="0"/>
              <a:t>、</a:t>
            </a:r>
            <a:r>
              <a:rPr lang="en-US" altLang="zh-CN" dirty="0"/>
              <a:t>17</a:t>
            </a:r>
            <a:r>
              <a:rPr lang="zh-CN" altLang="en-US" dirty="0"/>
              <a:t>），需要补上。</a:t>
            </a:r>
          </a:p>
        </p:txBody>
      </p:sp>
    </p:spTree>
    <p:extLst>
      <p:ext uri="{BB962C8B-B14F-4D97-AF65-F5344CB8AC3E}">
        <p14:creationId xmlns:p14="http://schemas.microsoft.com/office/powerpoint/2010/main" val="3021551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2913AC-E141-3378-82BB-3983979A4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模板历史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D681EF-7940-0651-807C-B191E9582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1164"/>
            <a:ext cx="8596668" cy="3880773"/>
          </a:xfrm>
        </p:spPr>
        <p:txBody>
          <a:bodyPr/>
          <a:lstStyle/>
          <a:p>
            <a:r>
              <a:rPr lang="en-US" altLang="zh-CN" dirty="0"/>
              <a:t>C++11</a:t>
            </a:r>
            <a:r>
              <a:rPr lang="zh-CN" altLang="en-US" dirty="0"/>
              <a:t>引入了</a:t>
            </a:r>
            <a:r>
              <a:rPr lang="en-US" altLang="zh-CN" dirty="0"/>
              <a:t>auto</a:t>
            </a:r>
            <a:r>
              <a:rPr lang="zh-CN" altLang="en-US" dirty="0"/>
              <a:t>， </a:t>
            </a:r>
            <a:r>
              <a:rPr lang="en-US" altLang="zh-CN" dirty="0" err="1"/>
              <a:t>decltype</a:t>
            </a:r>
            <a:r>
              <a:rPr lang="zh-CN" altLang="en-US" dirty="0"/>
              <a:t>，</a:t>
            </a:r>
            <a:r>
              <a:rPr lang="en-US" altLang="zh-CN" dirty="0" err="1"/>
              <a:t>constexpr</a:t>
            </a:r>
            <a:r>
              <a:rPr lang="zh-CN" altLang="en-US" dirty="0"/>
              <a:t>，可变参数模板</a:t>
            </a:r>
            <a:r>
              <a:rPr lang="en-US" altLang="zh-CN" dirty="0"/>
              <a:t>, </a:t>
            </a:r>
            <a:r>
              <a:rPr lang="en-US" altLang="zh-CN" dirty="0" err="1"/>
              <a:t>type_traits</a:t>
            </a:r>
            <a:r>
              <a:rPr lang="zh-CN" altLang="en-US" dirty="0"/>
              <a:t>类型计算；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C++14</a:t>
            </a:r>
            <a:r>
              <a:rPr lang="zh-CN" altLang="en-US" dirty="0"/>
              <a:t>提供了</a:t>
            </a:r>
            <a:r>
              <a:rPr lang="en-US" altLang="zh-CN" dirty="0" err="1"/>
              <a:t>decltype</a:t>
            </a:r>
            <a:r>
              <a:rPr lang="en-US" altLang="zh-CN" dirty="0"/>
              <a:t>(auto)</a:t>
            </a:r>
            <a:r>
              <a:rPr lang="zh-CN" altLang="en-US" dirty="0"/>
              <a:t>，</a:t>
            </a:r>
            <a:r>
              <a:rPr lang="en-US" altLang="zh-CN" dirty="0"/>
              <a:t> variable template 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C++17</a:t>
            </a:r>
            <a:r>
              <a:rPr lang="zh-CN" altLang="en-US" dirty="0"/>
              <a:t>提供了模板</a:t>
            </a:r>
            <a:r>
              <a:rPr lang="en-US" altLang="zh-CN" dirty="0"/>
              <a:t>CTAD</a:t>
            </a:r>
            <a:r>
              <a:rPr lang="zh-CN" altLang="en-US" dirty="0"/>
              <a:t>特性，使用模板时可以不用指定类型，由编译器推导；引入了折叠表达式，简化了可变参数模板的递归处理；引入了</a:t>
            </a:r>
            <a:r>
              <a:rPr lang="en-US" altLang="zh-CN" dirty="0"/>
              <a:t>if </a:t>
            </a:r>
            <a:r>
              <a:rPr lang="en-US" altLang="zh-CN" dirty="0" err="1"/>
              <a:t>constxpr</a:t>
            </a:r>
            <a:r>
              <a:rPr lang="zh-CN" altLang="en-US" dirty="0"/>
              <a:t>，</a:t>
            </a:r>
            <a:r>
              <a:rPr lang="zh-CN" altLang="en-US"/>
              <a:t>根据编译期运行</a:t>
            </a:r>
            <a:r>
              <a:rPr lang="zh-CN" altLang="en-US" dirty="0"/>
              <a:t>结果生成代码；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C++20 </a:t>
            </a:r>
            <a:r>
              <a:rPr lang="zh-CN" altLang="en-US" dirty="0"/>
              <a:t>引入</a:t>
            </a:r>
            <a:r>
              <a:rPr lang="en-US" altLang="zh-CN" dirty="0"/>
              <a:t>concept</a:t>
            </a:r>
            <a:r>
              <a:rPr lang="zh-CN" altLang="en-US" dirty="0"/>
              <a:t>，可以对类型做约束，更好的产生报错信息。</a:t>
            </a:r>
          </a:p>
        </p:txBody>
      </p:sp>
    </p:spTree>
    <p:extLst>
      <p:ext uri="{BB962C8B-B14F-4D97-AF65-F5344CB8AC3E}">
        <p14:creationId xmlns:p14="http://schemas.microsoft.com/office/powerpoint/2010/main" val="1801753548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4519</TotalTime>
  <Words>5717</Words>
  <Application>Microsoft Office PowerPoint</Application>
  <PresentationFormat>宽屏</PresentationFormat>
  <Paragraphs>576</Paragraphs>
  <Slides>56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7" baseType="lpstr">
      <vt:lpstr>-apple-system</vt:lpstr>
      <vt:lpstr>Arial Unicode MS</vt:lpstr>
      <vt:lpstr>DejaVuSans</vt:lpstr>
      <vt:lpstr>DejaVuSansMono</vt:lpstr>
      <vt:lpstr>SFMono-Regular</vt:lpstr>
      <vt:lpstr>Arial</vt:lpstr>
      <vt:lpstr>Consolas</vt:lpstr>
      <vt:lpstr>Trebuchet MS</vt:lpstr>
      <vt:lpstr>Wingdings</vt:lpstr>
      <vt:lpstr>Wingdings 3</vt:lpstr>
      <vt:lpstr>平面</vt:lpstr>
      <vt:lpstr>C++20入门</vt:lpstr>
      <vt:lpstr>C++语言演化规律</vt:lpstr>
      <vt:lpstr>C++编程思想</vt:lpstr>
      <vt:lpstr>C++20主要变化</vt:lpstr>
      <vt:lpstr>C++20引入的语言特性</vt:lpstr>
      <vt:lpstr>C++20引入的库特性</vt:lpstr>
      <vt:lpstr>编译器支持情况</vt:lpstr>
      <vt:lpstr>参考书籍和学习路线</vt:lpstr>
      <vt:lpstr>模板历史</vt:lpstr>
      <vt:lpstr>Type traits</vt:lpstr>
      <vt:lpstr>SFINAE</vt:lpstr>
      <vt:lpstr>Tag dispatching</vt:lpstr>
      <vt:lpstr>if constexpr</vt:lpstr>
      <vt:lpstr>void_t元函数</vt:lpstr>
      <vt:lpstr>CRTP</vt:lpstr>
      <vt:lpstr>Concept</vt:lpstr>
      <vt:lpstr>Concept示例</vt:lpstr>
      <vt:lpstr>Concept示例</vt:lpstr>
      <vt:lpstr>Requires表达式组成</vt:lpstr>
      <vt:lpstr>Concept library</vt:lpstr>
      <vt:lpstr>Range库</vt:lpstr>
      <vt:lpstr>Range concept</vt:lpstr>
      <vt:lpstr>view concept</vt:lpstr>
      <vt:lpstr>view interface</vt:lpstr>
      <vt:lpstr>Range view</vt:lpstr>
      <vt:lpstr>Range view适配器</vt:lpstr>
      <vt:lpstr>Range view适配器</vt:lpstr>
      <vt:lpstr>Range view适配器</vt:lpstr>
      <vt:lpstr>Range view适配器</vt:lpstr>
      <vt:lpstr>Range view适配器</vt:lpstr>
      <vt:lpstr>Range view适配器</vt:lpstr>
      <vt:lpstr>Range view适配器</vt:lpstr>
      <vt:lpstr>Range算法库</vt:lpstr>
      <vt:lpstr>Range算法库</vt:lpstr>
      <vt:lpstr>Range算法库</vt:lpstr>
      <vt:lpstr>Range算法库</vt:lpstr>
      <vt:lpstr>std::span</vt:lpstr>
      <vt:lpstr>Designated initializers</vt:lpstr>
      <vt:lpstr>template parameter lists on lambdas</vt:lpstr>
      <vt:lpstr>template parameter lists on lambdas</vt:lpstr>
      <vt:lpstr>three-way comparison </vt:lpstr>
      <vt:lpstr>Range-based for loop with initializer </vt:lpstr>
      <vt:lpstr>allow pack expansions in lambda init-capture</vt:lpstr>
      <vt:lpstr>[[likely]] [[unlikely]]</vt:lpstr>
      <vt:lpstr>explicit(bool) </vt:lpstr>
      <vt:lpstr>consteval</vt:lpstr>
      <vt:lpstr>constinit</vt:lpstr>
      <vt:lpstr>using on scoped enums</vt:lpstr>
      <vt:lpstr>math constants</vt:lpstr>
      <vt:lpstr>std::make_shared</vt:lpstr>
      <vt:lpstr>std::to_array</vt:lpstr>
      <vt:lpstr>starts_with and ends_with on strings</vt:lpstr>
      <vt:lpstr>associative container has element</vt:lpstr>
      <vt:lpstr>std::bit_cast</vt:lpstr>
      <vt:lpstr>std::bind_front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陶 思敏</dc:creator>
  <cp:lastModifiedBy>陶 思敏</cp:lastModifiedBy>
  <cp:revision>474</cp:revision>
  <dcterms:created xsi:type="dcterms:W3CDTF">2023-02-16T01:30:16Z</dcterms:created>
  <dcterms:modified xsi:type="dcterms:W3CDTF">2023-03-03T03:25:39Z</dcterms:modified>
</cp:coreProperties>
</file>