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2" r:id="rId7"/>
    <p:sldId id="263" r:id="rId8"/>
    <p:sldId id="264" r:id="rId9"/>
    <p:sldId id="266" r:id="rId10"/>
    <p:sldId id="267" r:id="rId11"/>
    <p:sldId id="268" r:id="rId12"/>
    <p:sldId id="271" r:id="rId13"/>
    <p:sldId id="270" r:id="rId14"/>
    <p:sldId id="269" r:id="rId15"/>
    <p:sldId id="272" r:id="rId16"/>
    <p:sldId id="273" r:id="rId17"/>
    <p:sldId id="274" r:id="rId18"/>
    <p:sldId id="275" r:id="rId19"/>
    <p:sldId id="276" r:id="rId20"/>
    <p:sldId id="277" r:id="rId21"/>
    <p:sldId id="278" r:id="rId22"/>
    <p:sldId id="279" r:id="rId23"/>
    <p:sldId id="281" r:id="rId24"/>
    <p:sldId id="280"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6" r:id="rId38"/>
    <p:sldId id="297" r:id="rId39"/>
    <p:sldId id="292" r:id="rId40"/>
    <p:sldId id="295" r:id="rId41"/>
    <p:sldId id="298" r:id="rId42"/>
    <p:sldId id="299" r:id="rId43"/>
    <p:sldId id="300" r:id="rId44"/>
    <p:sldId id="301" r:id="rId45"/>
    <p:sldId id="302" r:id="rId46"/>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gs" Target="tags/tag149.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path_Ellipse 9 (Stroke)-2050&amp;12778"/>
          <p:cNvSpPr/>
          <p:nvPr userDrawn="1">
            <p:custDataLst>
              <p:tags r:id="rId2"/>
            </p:custDataLst>
          </p:nvPr>
        </p:nvSpPr>
        <p:spPr>
          <a:xfrm>
            <a:off x="9144000" y="0"/>
            <a:ext cx="3044952" cy="4014216"/>
          </a:xfrm>
          <a:custGeom>
            <a:avLst/>
            <a:gdLst/>
            <a:ahLst/>
            <a:cxnLst/>
            <a:rect l="l" t="t" r="r" b="b"/>
            <a:pathLst>
              <a:path w="3044952" h="4014216">
                <a:moveTo>
                  <a:pt x="694944" y="0"/>
                </a:moveTo>
                <a:cubicBezTo>
                  <a:pt x="576072" y="301752"/>
                  <a:pt x="512064" y="621792"/>
                  <a:pt x="512064" y="969264"/>
                </a:cubicBezTo>
                <a:cubicBezTo>
                  <a:pt x="512064" y="2368296"/>
                  <a:pt x="1645920" y="3502152"/>
                  <a:pt x="3044952" y="3502152"/>
                </a:cubicBezTo>
                <a:lnTo>
                  <a:pt x="3044952" y="4014216"/>
                </a:lnTo>
                <a:cubicBezTo>
                  <a:pt x="1362456" y="4014216"/>
                  <a:pt x="0" y="2651760"/>
                  <a:pt x="0" y="969264"/>
                </a:cubicBezTo>
                <a:cubicBezTo>
                  <a:pt x="0" y="630936"/>
                  <a:pt x="54864" y="301752"/>
                  <a:pt x="155448" y="0"/>
                </a:cubicBezTo>
                <a:lnTo>
                  <a:pt x="694944" y="0"/>
                </a:lnTo>
              </a:path>
            </a:pathLst>
          </a:custGeom>
          <a:solidFill>
            <a:schemeClr val="accent1">
              <a:alpha val="10000"/>
            </a:schemeClr>
          </a:solidFill>
        </p:spPr>
        <p:txBody>
          <a:bodyPr/>
          <a:lstStyle/>
          <a:p>
            <a:endParaRPr lang="zh-CN" altLang="en-US"/>
          </a:p>
        </p:txBody>
      </p:sp>
      <p:sp>
        <p:nvSpPr>
          <p:cNvPr id="9" name="Ellipse 3 (Stroke)_#color-2050&amp;12715"/>
          <p:cNvSpPr/>
          <p:nvPr userDrawn="1">
            <p:custDataLst>
              <p:tags r:id="rId3"/>
            </p:custDataLst>
          </p:nvPr>
        </p:nvSpPr>
        <p:spPr>
          <a:xfrm>
            <a:off x="6184392" y="1938528"/>
            <a:ext cx="6007608" cy="4919472"/>
          </a:xfrm>
          <a:custGeom>
            <a:avLst/>
            <a:gdLst/>
            <a:ahLst/>
            <a:cxnLst/>
            <a:rect l="l" t="t" r="r" b="b"/>
            <a:pathLst>
              <a:path w="6007608" h="4919472">
                <a:moveTo>
                  <a:pt x="6007608" y="640080"/>
                </a:moveTo>
                <a:cubicBezTo>
                  <a:pt x="5394960" y="237744"/>
                  <a:pt x="4663440" y="0"/>
                  <a:pt x="3877056" y="0"/>
                </a:cubicBezTo>
                <a:cubicBezTo>
                  <a:pt x="1737360" y="0"/>
                  <a:pt x="0" y="1737360"/>
                  <a:pt x="0" y="3877056"/>
                </a:cubicBezTo>
                <a:cubicBezTo>
                  <a:pt x="0" y="4233672"/>
                  <a:pt x="45720" y="4581144"/>
                  <a:pt x="137160" y="4919472"/>
                </a:cubicBezTo>
                <a:lnTo>
                  <a:pt x="676656" y="4919472"/>
                </a:lnTo>
                <a:cubicBezTo>
                  <a:pt x="566928" y="4590288"/>
                  <a:pt x="512064" y="4233672"/>
                  <a:pt x="512064" y="3877056"/>
                </a:cubicBezTo>
                <a:cubicBezTo>
                  <a:pt x="512064" y="2011680"/>
                  <a:pt x="2011680" y="512064"/>
                  <a:pt x="3877056" y="512064"/>
                </a:cubicBezTo>
                <a:cubicBezTo>
                  <a:pt x="4681728" y="512064"/>
                  <a:pt x="5422392" y="795528"/>
                  <a:pt x="6007608" y="1271016"/>
                </a:cubicBezTo>
                <a:lnTo>
                  <a:pt x="6007608" y="640080"/>
                </a:lnTo>
              </a:path>
            </a:pathLst>
          </a:custGeom>
          <a:solidFill>
            <a:schemeClr val="accent1"/>
          </a:solidFill>
        </p:spPr>
      </p:sp>
      <p:sp>
        <p:nvSpPr>
          <p:cNvPr id="11" name="Ellipse 8 (Stroke)_#color-2050&amp;12718"/>
          <p:cNvSpPr/>
          <p:nvPr userDrawn="1">
            <p:custDataLst>
              <p:tags r:id="rId4"/>
            </p:custDataLst>
          </p:nvPr>
        </p:nvSpPr>
        <p:spPr>
          <a:xfrm>
            <a:off x="5312664" y="4581144"/>
            <a:ext cx="630936" cy="1984248"/>
          </a:xfrm>
          <a:custGeom>
            <a:avLst/>
            <a:gdLst/>
            <a:ahLst/>
            <a:cxnLst/>
            <a:rect l="l" t="t" r="r" b="b"/>
            <a:pathLst>
              <a:path w="630936" h="1984248">
                <a:moveTo>
                  <a:pt x="438912" y="9144"/>
                </a:moveTo>
                <a:cubicBezTo>
                  <a:pt x="576072" y="45720"/>
                  <a:pt x="658368" y="182880"/>
                  <a:pt x="621792" y="320040"/>
                </a:cubicBezTo>
                <a:cubicBezTo>
                  <a:pt x="512064" y="749808"/>
                  <a:pt x="475488" y="1216152"/>
                  <a:pt x="539496" y="1691640"/>
                </a:cubicBezTo>
                <a:cubicBezTo>
                  <a:pt x="557784" y="1828800"/>
                  <a:pt x="457200" y="1956816"/>
                  <a:pt x="320040" y="1975104"/>
                </a:cubicBezTo>
                <a:cubicBezTo>
                  <a:pt x="182880" y="1993392"/>
                  <a:pt x="54864" y="1901952"/>
                  <a:pt x="36576" y="1755648"/>
                </a:cubicBezTo>
                <a:cubicBezTo>
                  <a:pt x="-36576" y="1216152"/>
                  <a:pt x="0" y="685800"/>
                  <a:pt x="128016" y="192024"/>
                </a:cubicBezTo>
                <a:cubicBezTo>
                  <a:pt x="164592" y="54864"/>
                  <a:pt x="301752" y="-27432"/>
                  <a:pt x="438912" y="9144"/>
                </a:cubicBezTo>
              </a:path>
            </a:pathLst>
          </a:custGeom>
          <a:solidFill>
            <a:schemeClr val="accent1"/>
          </a:solidFill>
        </p:spPr>
      </p:sp>
      <p:sp>
        <p:nvSpPr>
          <p:cNvPr id="12" name="Ellipse 4 (Stroke)_#color_$accent2_$accent2-2050&amp;12721"/>
          <p:cNvSpPr/>
          <p:nvPr userDrawn="1">
            <p:custDataLst>
              <p:tags r:id="rId5"/>
            </p:custDataLst>
          </p:nvPr>
        </p:nvSpPr>
        <p:spPr>
          <a:xfrm>
            <a:off x="6739128" y="1947672"/>
            <a:ext cx="5449824" cy="2194560"/>
          </a:xfrm>
          <a:custGeom>
            <a:avLst/>
            <a:gdLst/>
            <a:ahLst/>
            <a:cxnLst/>
            <a:rect l="l" t="t" r="r" b="b"/>
            <a:pathLst>
              <a:path w="5449824" h="2194560">
                <a:moveTo>
                  <a:pt x="5449824" y="640080"/>
                </a:moveTo>
                <a:lnTo>
                  <a:pt x="5449824" y="1280160"/>
                </a:lnTo>
                <a:cubicBezTo>
                  <a:pt x="4864608" y="795528"/>
                  <a:pt x="4123944" y="512064"/>
                  <a:pt x="3310128" y="512064"/>
                </a:cubicBezTo>
                <a:cubicBezTo>
                  <a:pt x="2112264" y="512064"/>
                  <a:pt x="1060704" y="1133856"/>
                  <a:pt x="466344" y="2075688"/>
                </a:cubicBezTo>
                <a:cubicBezTo>
                  <a:pt x="393192" y="2194560"/>
                  <a:pt x="237744" y="2221992"/>
                  <a:pt x="118872" y="2148840"/>
                </a:cubicBezTo>
                <a:cubicBezTo>
                  <a:pt x="0" y="2075688"/>
                  <a:pt x="-36576" y="1920240"/>
                  <a:pt x="36576" y="1801368"/>
                </a:cubicBezTo>
                <a:cubicBezTo>
                  <a:pt x="722376" y="722376"/>
                  <a:pt x="1929384" y="0"/>
                  <a:pt x="3310128" y="0"/>
                </a:cubicBezTo>
                <a:cubicBezTo>
                  <a:pt x="4096512" y="0"/>
                  <a:pt x="4837176" y="237744"/>
                  <a:pt x="5449824" y="640080"/>
                </a:cubicBezTo>
              </a:path>
            </a:pathLst>
          </a:custGeom>
          <a:gradFill>
            <a:gsLst>
              <a:gs pos="0">
                <a:schemeClr val="accent1">
                  <a:lumMod val="75000"/>
                  <a:alpha val="70000"/>
                </a:schemeClr>
              </a:gs>
              <a:gs pos="70313">
                <a:schemeClr val="accent2">
                  <a:alpha val="0"/>
                </a:schemeClr>
              </a:gs>
            </a:gsLst>
            <a:lin ang="7467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13" name="Ellipse 10 (Stroke)_#color-2050&amp;12724"/>
          <p:cNvSpPr/>
          <p:nvPr userDrawn="1">
            <p:custDataLst>
              <p:tags r:id="rId6"/>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sp>
      <p:sp>
        <p:nvSpPr>
          <p:cNvPr id="2" name="标题 1"/>
          <p:cNvSpPr>
            <a:spLocks noGrp="1"/>
          </p:cNvSpPr>
          <p:nvPr>
            <p:ph type="ctrTitle"/>
            <p:custDataLst>
              <p:tags r:id="rId7"/>
            </p:custDataLst>
          </p:nvPr>
        </p:nvSpPr>
        <p:spPr>
          <a:xfrm>
            <a:off x="873125" y="1811020"/>
            <a:ext cx="5765800" cy="2076450"/>
          </a:xfrm>
        </p:spPr>
        <p:txBody>
          <a:bodyPr wrap="square" anchor="b" anchorCtr="0">
            <a:normAutofit/>
          </a:bodyPr>
          <a:lstStyle>
            <a:lvl1pPr algn="l">
              <a:lnSpc>
                <a:spcPct val="100000"/>
              </a:lnSpc>
              <a:defRPr sz="5400">
                <a:solidFill>
                  <a:schemeClr val="tx1"/>
                </a:solidFill>
                <a:latin typeface="+mj-ea"/>
                <a:ea typeface="+mj-ea"/>
                <a:cs typeface="+mj-ea"/>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11"/>
            </p:custDataLst>
          </p:nvPr>
        </p:nvSpPr>
        <p:spPr>
          <a:xfrm>
            <a:off x="838200" y="4229100"/>
            <a:ext cx="2654935" cy="606425"/>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2400">
                <a:solidFill>
                  <a:srgbClr val="FFFFFF"/>
                </a:solidFill>
                <a:latin typeface="+mn-ea"/>
                <a:ea typeface="+mn-ea"/>
                <a:cs typeface="+mn-ea"/>
              </a:defRPr>
            </a:lvl1pPr>
          </a:lstStyle>
          <a:p>
            <a:pPr lvl="0"/>
            <a:r>
              <a:rPr lang="zh-CN" altLang="en-US" dirty="0"/>
              <a:t>署名</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atin typeface="+mn-lt"/>
                <a:ea typeface="+mn-lt"/>
                <a:cs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bg_#color-2050&amp;12433"/>
          <p:cNvSpPr/>
          <p:nvPr userDrawn="1">
            <p:custDataLst>
              <p:tags r:id="rId2"/>
            </p:custDataLst>
          </p:nvPr>
        </p:nvSpPr>
        <p:spPr>
          <a:xfrm>
            <a:off x="0"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15" name="Ellipse 3_#color_$lt1_$lt1-2050&amp;12754"/>
          <p:cNvSpPr/>
          <p:nvPr userDrawn="1">
            <p:custDataLst>
              <p:tags r:id="rId3"/>
            </p:custDataLst>
          </p:nvPr>
        </p:nvSpPr>
        <p:spPr>
          <a:xfrm>
            <a:off x="8891016" y="0"/>
            <a:ext cx="3300984" cy="3877056"/>
          </a:xfrm>
          <a:custGeom>
            <a:avLst/>
            <a:gdLst/>
            <a:ahLst/>
            <a:cxnLst/>
            <a:rect l="l" t="t" r="r" b="b"/>
            <a:pathLst>
              <a:path w="3300984" h="3877056">
                <a:moveTo>
                  <a:pt x="512064" y="0"/>
                </a:moveTo>
                <a:lnTo>
                  <a:pt x="0" y="0"/>
                </a:lnTo>
                <a:cubicBezTo>
                  <a:pt x="-27432" y="1920240"/>
                  <a:pt x="1380744" y="3584448"/>
                  <a:pt x="3300984" y="3877056"/>
                </a:cubicBezTo>
                <a:lnTo>
                  <a:pt x="3300984" y="3355848"/>
                </a:lnTo>
                <a:cubicBezTo>
                  <a:pt x="1664208" y="3081528"/>
                  <a:pt x="484632" y="1645920"/>
                  <a:pt x="512064" y="0"/>
                </a:cubicBezTo>
              </a:path>
            </a:pathLst>
          </a:custGeom>
          <a:gradFill>
            <a:gsLst>
              <a:gs pos="69000">
                <a:srgbClr val="FFFFFF">
                  <a:alpha val="100000"/>
                </a:srgbClr>
              </a:gs>
              <a:gs pos="82000">
                <a:schemeClr val="lt1">
                  <a:alpha val="0"/>
                </a:schemeClr>
              </a:gs>
              <a:gs pos="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6" name="Ellipse 4 (Stroke)_#color_$lt1_$accent1-2050&amp;12757"/>
          <p:cNvSpPr/>
          <p:nvPr userDrawn="1">
            <p:custDataLst>
              <p:tags r:id="rId4"/>
            </p:custDataLst>
          </p:nvPr>
        </p:nvSpPr>
        <p:spPr>
          <a:xfrm>
            <a:off x="9262872" y="1389888"/>
            <a:ext cx="2926080" cy="2478024"/>
          </a:xfrm>
          <a:custGeom>
            <a:avLst/>
            <a:gdLst/>
            <a:ahLst/>
            <a:cxnLst/>
            <a:rect l="l" t="t" r="r" b="b"/>
            <a:pathLst>
              <a:path w="2926080" h="2478024">
                <a:moveTo>
                  <a:pt x="2926080" y="2478024"/>
                </a:moveTo>
                <a:lnTo>
                  <a:pt x="2926080" y="1965960"/>
                </a:lnTo>
                <a:cubicBezTo>
                  <a:pt x="1837944" y="1783080"/>
                  <a:pt x="941832" y="1078992"/>
                  <a:pt x="484632" y="137160"/>
                </a:cubicBezTo>
                <a:cubicBezTo>
                  <a:pt x="420624" y="18288"/>
                  <a:pt x="265176" y="-36576"/>
                  <a:pt x="137160" y="27432"/>
                </a:cubicBezTo>
                <a:cubicBezTo>
                  <a:pt x="18288" y="91440"/>
                  <a:pt x="-36576" y="237744"/>
                  <a:pt x="27432" y="365760"/>
                </a:cubicBezTo>
                <a:cubicBezTo>
                  <a:pt x="566928" y="1472184"/>
                  <a:pt x="1627632" y="2286000"/>
                  <a:pt x="2926080" y="2478024"/>
                </a:cubicBezTo>
              </a:path>
            </a:pathLst>
          </a:custGeom>
          <a:gradFill>
            <a:gsLst>
              <a:gs pos="0">
                <a:schemeClr val="lt1">
                  <a:alpha val="80000"/>
                </a:schemeClr>
              </a:gs>
              <a:gs pos="10000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7" name="Ellipse 8 (Stroke)_#color-2050&amp;12760"/>
          <p:cNvSpPr/>
          <p:nvPr userDrawn="1">
            <p:custDataLst>
              <p:tags r:id="rId5"/>
            </p:custDataLst>
          </p:nvPr>
        </p:nvSpPr>
        <p:spPr>
          <a:xfrm>
            <a:off x="10716768" y="3822192"/>
            <a:ext cx="1472184" cy="841248"/>
          </a:xfrm>
          <a:custGeom>
            <a:avLst/>
            <a:gdLst/>
            <a:ahLst/>
            <a:cxnLst/>
            <a:rect l="l" t="t" r="r" b="b"/>
            <a:pathLst>
              <a:path w="1472184" h="841248">
                <a:moveTo>
                  <a:pt x="1472184" y="329184"/>
                </a:moveTo>
                <a:lnTo>
                  <a:pt x="1472184" y="841248"/>
                </a:lnTo>
                <a:cubicBezTo>
                  <a:pt x="1005840" y="795528"/>
                  <a:pt x="557784" y="676656"/>
                  <a:pt x="146304" y="484632"/>
                </a:cubicBezTo>
                <a:cubicBezTo>
                  <a:pt x="18288" y="429768"/>
                  <a:pt x="-36576" y="274320"/>
                  <a:pt x="27432" y="146304"/>
                </a:cubicBezTo>
                <a:cubicBezTo>
                  <a:pt x="82296" y="18288"/>
                  <a:pt x="237744" y="-36576"/>
                  <a:pt x="356616" y="27432"/>
                </a:cubicBezTo>
                <a:cubicBezTo>
                  <a:pt x="704088" y="182880"/>
                  <a:pt x="1078992" y="292608"/>
                  <a:pt x="1472184" y="329184"/>
                </a:cubicBezTo>
              </a:path>
            </a:pathLst>
          </a:custGeom>
          <a:solidFill>
            <a:schemeClr val="lt1">
              <a:alpha val="40000"/>
            </a:schemeClr>
          </a:solidFill>
        </p:spPr>
      </p:sp>
      <p:sp>
        <p:nvSpPr>
          <p:cNvPr id="19" name="Ellipse 9_#color-2050&amp;12763"/>
          <p:cNvSpPr/>
          <p:nvPr userDrawn="1">
            <p:custDataLst>
              <p:tags r:id="rId6"/>
            </p:custDataLst>
          </p:nvPr>
        </p:nvSpPr>
        <p:spPr>
          <a:xfrm>
            <a:off x="0" y="3429000"/>
            <a:ext cx="3255264" cy="3429000"/>
          </a:xfrm>
          <a:custGeom>
            <a:avLst/>
            <a:gdLst/>
            <a:ahLst/>
            <a:cxnLst/>
            <a:rect l="l" t="t" r="r" b="b"/>
            <a:pathLst>
              <a:path w="3255264" h="3429000">
                <a:moveTo>
                  <a:pt x="3227832" y="3429000"/>
                </a:moveTo>
                <a:cubicBezTo>
                  <a:pt x="3246120" y="3300984"/>
                  <a:pt x="3255264" y="3172968"/>
                  <a:pt x="3255264" y="3044952"/>
                </a:cubicBezTo>
                <a:cubicBezTo>
                  <a:pt x="3255264" y="1362456"/>
                  <a:pt x="1883664" y="0"/>
                  <a:pt x="201168" y="0"/>
                </a:cubicBezTo>
                <a:cubicBezTo>
                  <a:pt x="137160" y="0"/>
                  <a:pt x="64008" y="0"/>
                  <a:pt x="0" y="9144"/>
                </a:cubicBezTo>
                <a:lnTo>
                  <a:pt x="0" y="512064"/>
                </a:lnTo>
                <a:cubicBezTo>
                  <a:pt x="64008" y="512064"/>
                  <a:pt x="137160" y="512064"/>
                  <a:pt x="201168" y="512064"/>
                </a:cubicBezTo>
                <a:cubicBezTo>
                  <a:pt x="1609344" y="512064"/>
                  <a:pt x="2743200" y="1645920"/>
                  <a:pt x="2743200" y="3044952"/>
                </a:cubicBezTo>
                <a:cubicBezTo>
                  <a:pt x="2743200" y="3172968"/>
                  <a:pt x="2734056" y="3300984"/>
                  <a:pt x="2715768" y="3429000"/>
                </a:cubicBezTo>
                <a:lnTo>
                  <a:pt x="3227832" y="3429000"/>
                </a:lnTo>
              </a:path>
            </a:pathLst>
          </a:custGeom>
          <a:solidFill>
            <a:schemeClr val="accent1">
              <a:lumMod val="40000"/>
              <a:lumOff val="60000"/>
              <a:alpha val="75000"/>
            </a:schemeClr>
          </a:solidFill>
        </p:spPr>
      </p:sp>
      <p:sp>
        <p:nvSpPr>
          <p:cNvPr id="2" name="标题 1"/>
          <p:cNvSpPr>
            <a:spLocks noGrp="1"/>
          </p:cNvSpPr>
          <p:nvPr userDrawn="1">
            <p:ph type="ctrTitle" hasCustomPrompt="1"/>
            <p:custDataLst>
              <p:tags r:id="rId7"/>
            </p:custDataLst>
          </p:nvPr>
        </p:nvSpPr>
        <p:spPr>
          <a:xfrm>
            <a:off x="838200" y="457200"/>
            <a:ext cx="10515000" cy="2998800"/>
          </a:xfrm>
        </p:spPr>
        <p:txBody>
          <a:bodyPr wrap="square" anchor="b">
            <a:normAutofit/>
          </a:bodyPr>
          <a:lstStyle>
            <a:lvl1pPr algn="ctr">
              <a:lnSpc>
                <a:spcPct val="100000"/>
              </a:lnSpc>
              <a:defRPr sz="8000">
                <a:solidFill>
                  <a:schemeClr val="lt1">
                    <a:lumMod val="100000"/>
                  </a:schemeClr>
                </a:solidFill>
                <a:latin typeface="+mj-lt"/>
                <a:ea typeface="+mj-lt"/>
                <a:cs typeface="+mj-lt"/>
              </a:defRPr>
            </a:lvl1pPr>
          </a:lstStyle>
          <a:p>
            <a:r>
              <a:rPr lang="zh-CN" altLang="en-US" dirty="0"/>
              <a:t>单击编辑母版标题</a:t>
            </a:r>
            <a:endParaRPr lang="zh-CN" altLang="en-US" dirty="0"/>
          </a:p>
        </p:txBody>
      </p:sp>
      <p:sp>
        <p:nvSpPr>
          <p:cNvPr id="4" name="日期占位符 3"/>
          <p:cNvSpPr>
            <a:spLocks noGrp="1"/>
          </p:cNvSpPr>
          <p:nvPr userDrawn="1">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p>
            <a:endParaRPr lang="zh-CN" altLang="en-US"/>
          </a:p>
        </p:txBody>
      </p:sp>
      <p:sp>
        <p:nvSpPr>
          <p:cNvPr id="6" name="灯片编号占位符 5"/>
          <p:cNvSpPr>
            <a:spLocks noGrp="1"/>
          </p:cNvSpPr>
          <p:nvPr userDrawn="1">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userDrawn="1">
            <p:ph type="body" sz="quarter" idx="17" hasCustomPrompt="1"/>
            <p:custDataLst>
              <p:tags r:id="rId11"/>
            </p:custDataLst>
          </p:nvPr>
        </p:nvSpPr>
        <p:spPr>
          <a:xfrm>
            <a:off x="838200" y="3908350"/>
            <a:ext cx="10515000" cy="1240560"/>
          </a:xfrm>
        </p:spPr>
        <p:txBody>
          <a:bodyPr wrap="square" anchor="t">
            <a:normAutofit/>
          </a:bodyPr>
          <a:lstStyle>
            <a:lvl1pPr marL="0" indent="0" algn="ctr">
              <a:lnSpc>
                <a:spcPct val="100000"/>
              </a:lnSpc>
              <a:buNone/>
              <a:defRPr sz="2400">
                <a:solidFill>
                  <a:schemeClr val="lt1">
                    <a:lumMod val="100000"/>
                  </a:schemeClr>
                </a:solidFill>
                <a:latin typeface="+mn-lt"/>
                <a:ea typeface="+mn-lt"/>
                <a:cs typeface="+mn-lt"/>
              </a:defRPr>
            </a:lvl1pPr>
          </a:lstStyle>
          <a:p>
            <a:pPr lvl="0"/>
            <a:r>
              <a:rPr lang="zh-CN" altLang="en-US" dirty="0"/>
              <a:t>署名</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4"/>
            </p:custDataLst>
          </p:nvPr>
        </p:nvSpPr>
        <p:spPr/>
        <p:txBody>
          <a:bodyPr/>
          <a:lstStyle/>
          <a:p>
            <a:endParaRPr lang="zh-CN" altLang="en-US" dirty="0"/>
          </a:p>
        </p:txBody>
      </p:sp>
      <p:sp>
        <p:nvSpPr>
          <p:cNvPr id="9" name="灯片编号占位符 8"/>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4" name="Ellipse 75 (Stroke)_#color-2050&amp;12727"/>
          <p:cNvSpPr/>
          <p:nvPr userDrawn="1">
            <p:custDataLst>
              <p:tags r:id="rId2"/>
            </p:custDataLst>
          </p:nvPr>
        </p:nvSpPr>
        <p:spPr>
          <a:xfrm>
            <a:off x="3282696" y="0"/>
            <a:ext cx="2304288" cy="6858000"/>
          </a:xfrm>
          <a:custGeom>
            <a:avLst/>
            <a:gdLst/>
            <a:ahLst/>
            <a:cxnLst/>
            <a:rect l="l" t="t" r="r" b="b"/>
            <a:pathLst>
              <a:path w="2304288" h="6858000">
                <a:moveTo>
                  <a:pt x="0" y="6858000"/>
                </a:moveTo>
                <a:lnTo>
                  <a:pt x="813816" y="6858000"/>
                </a:lnTo>
                <a:cubicBezTo>
                  <a:pt x="1728216" y="6007608"/>
                  <a:pt x="2304288" y="4782312"/>
                  <a:pt x="2304288" y="3429000"/>
                </a:cubicBezTo>
                <a:cubicBezTo>
                  <a:pt x="2304288" y="2075688"/>
                  <a:pt x="1728216" y="850392"/>
                  <a:pt x="813816" y="0"/>
                </a:cubicBezTo>
                <a:lnTo>
                  <a:pt x="0" y="0"/>
                </a:lnTo>
                <a:cubicBezTo>
                  <a:pt x="1088136" y="749808"/>
                  <a:pt x="1801368" y="2011680"/>
                  <a:pt x="1801368" y="3429000"/>
                </a:cubicBezTo>
                <a:cubicBezTo>
                  <a:pt x="1801368" y="4846320"/>
                  <a:pt x="1088136" y="6108192"/>
                  <a:pt x="0" y="6858000"/>
                </a:cubicBezTo>
              </a:path>
            </a:pathLst>
          </a:custGeom>
          <a:solidFill>
            <a:schemeClr val="accent1">
              <a:alpha val="10000"/>
            </a:schemeClr>
          </a:solidFill>
        </p:spPr>
      </p:sp>
      <p:sp>
        <p:nvSpPr>
          <p:cNvPr id="5" name="Ellipse 3 (Stroke)_#color-2050&amp;12730"/>
          <p:cNvSpPr/>
          <p:nvPr userDrawn="1">
            <p:custDataLst>
              <p:tags r:id="rId3"/>
            </p:custDataLst>
          </p:nvPr>
        </p:nvSpPr>
        <p:spPr>
          <a:xfrm>
            <a:off x="0" y="0"/>
            <a:ext cx="4672584" cy="6858000"/>
          </a:xfrm>
          <a:custGeom>
            <a:avLst/>
            <a:gdLst/>
            <a:ahLst/>
            <a:cxnLst/>
            <a:rect l="l" t="t" r="r" b="b"/>
            <a:pathLst>
              <a:path w="4672584" h="6858000">
                <a:moveTo>
                  <a:pt x="0" y="6848856"/>
                </a:moveTo>
                <a:lnTo>
                  <a:pt x="0" y="6858000"/>
                </a:lnTo>
                <a:lnTo>
                  <a:pt x="45720" y="6858000"/>
                </a:lnTo>
                <a:cubicBezTo>
                  <a:pt x="27432" y="6858000"/>
                  <a:pt x="18288" y="6848856"/>
                  <a:pt x="0" y="6848856"/>
                </a:cubicBezTo>
                <a:moveTo>
                  <a:pt x="1261872" y="6858000"/>
                </a:moveTo>
                <a:cubicBezTo>
                  <a:pt x="1463040" y="6821424"/>
                  <a:pt x="1664208" y="6766560"/>
                  <a:pt x="1856232" y="6693408"/>
                </a:cubicBezTo>
                <a:cubicBezTo>
                  <a:pt x="3666744" y="6035040"/>
                  <a:pt x="4590288" y="4032504"/>
                  <a:pt x="3931920" y="2221992"/>
                </a:cubicBezTo>
                <a:cubicBezTo>
                  <a:pt x="3493008" y="1033272"/>
                  <a:pt x="2478024" y="228600"/>
                  <a:pt x="1316736" y="0"/>
                </a:cubicBezTo>
                <a:lnTo>
                  <a:pt x="2752344" y="0"/>
                </a:lnTo>
                <a:cubicBezTo>
                  <a:pt x="3493008" y="457200"/>
                  <a:pt x="4096512" y="1152144"/>
                  <a:pt x="4425696" y="2039112"/>
                </a:cubicBezTo>
                <a:cubicBezTo>
                  <a:pt x="5093208" y="3877056"/>
                  <a:pt x="4343400" y="5888736"/>
                  <a:pt x="2734056" y="6858000"/>
                </a:cubicBezTo>
                <a:lnTo>
                  <a:pt x="1261872" y="6858000"/>
                </a:lnTo>
              </a:path>
            </a:pathLst>
          </a:custGeom>
          <a:solidFill>
            <a:schemeClr val="accent1"/>
          </a:solidFill>
        </p:spPr>
      </p:sp>
      <p:sp>
        <p:nvSpPr>
          <p:cNvPr id="6" name="Ellipse 4 (Stroke)_#color_$accent2_$accent2-2050&amp;12733"/>
          <p:cNvSpPr/>
          <p:nvPr userDrawn="1">
            <p:custDataLst>
              <p:tags r:id="rId4"/>
            </p:custDataLst>
          </p:nvPr>
        </p:nvSpPr>
        <p:spPr>
          <a:xfrm>
            <a:off x="0" y="3959352"/>
            <a:ext cx="4581144" cy="2898648"/>
          </a:xfrm>
          <a:custGeom>
            <a:avLst/>
            <a:gdLst/>
            <a:ahLst/>
            <a:cxnLst/>
            <a:rect l="l" t="t" r="r" b="b"/>
            <a:pathLst>
              <a:path w="4581144" h="2898648">
                <a:moveTo>
                  <a:pt x="4078224" y="201168"/>
                </a:moveTo>
                <a:cubicBezTo>
                  <a:pt x="3831336" y="1335024"/>
                  <a:pt x="3035808" y="2313432"/>
                  <a:pt x="1865376" y="2743200"/>
                </a:cubicBezTo>
                <a:cubicBezTo>
                  <a:pt x="1682496" y="2807208"/>
                  <a:pt x="1499616" y="2862072"/>
                  <a:pt x="1307592" y="2898648"/>
                </a:cubicBezTo>
                <a:lnTo>
                  <a:pt x="2715768" y="2898648"/>
                </a:lnTo>
                <a:cubicBezTo>
                  <a:pt x="3685032" y="2322576"/>
                  <a:pt x="4343400" y="1371600"/>
                  <a:pt x="4572000" y="310896"/>
                </a:cubicBezTo>
                <a:cubicBezTo>
                  <a:pt x="4599432" y="173736"/>
                  <a:pt x="4517136" y="36576"/>
                  <a:pt x="4379976" y="9144"/>
                </a:cubicBezTo>
                <a:cubicBezTo>
                  <a:pt x="4242816" y="-27432"/>
                  <a:pt x="4105656" y="64008"/>
                  <a:pt x="4078224" y="201168"/>
                </a:cubicBezTo>
                <a:moveTo>
                  <a:pt x="9144" y="2898648"/>
                </a:moveTo>
                <a:cubicBezTo>
                  <a:pt x="9144" y="2898648"/>
                  <a:pt x="0" y="2898648"/>
                  <a:pt x="0" y="2898648"/>
                </a:cubicBezTo>
                <a:lnTo>
                  <a:pt x="0" y="2898648"/>
                </a:lnTo>
                <a:lnTo>
                  <a:pt x="9144" y="2898648"/>
                </a:lnTo>
              </a:path>
            </a:pathLst>
          </a:custGeom>
          <a:gradFill>
            <a:gsLst>
              <a:gs pos="100000">
                <a:schemeClr val="accent1">
                  <a:lumMod val="75000"/>
                  <a:alpha val="70000"/>
                </a:schemeClr>
              </a:gs>
              <a:gs pos="73000">
                <a:schemeClr val="accent2">
                  <a:alpha val="0"/>
                </a:schemeClr>
              </a:gs>
            </a:gsLst>
            <a:lin ang="0"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hasCustomPrompt="1"/>
            <p:custDataLst>
              <p:tags r:id="rId5"/>
            </p:custDataLst>
          </p:nvPr>
        </p:nvSpPr>
        <p:spPr>
          <a:xfrm>
            <a:off x="1247525" y="2772441"/>
            <a:ext cx="2658015" cy="1313212"/>
          </a:xfrm>
        </p:spPr>
        <p:txBody>
          <a:bodyPr wrap="square" anchor="ctr" anchorCtr="0">
            <a:normAutofit/>
          </a:bodyPr>
          <a:lstStyle>
            <a:lvl1pPr>
              <a:defRPr sz="4800">
                <a:latin typeface="+mj-ea"/>
                <a:ea typeface="+mj-ea"/>
                <a:cs typeface="+mj-ea"/>
              </a:defRPr>
            </a:lvl1pPr>
          </a:lstStyle>
          <a:p>
            <a:r>
              <a:rPr lang="zh-CN" altLang="en-US" dirty="0"/>
              <a:t>标题</a:t>
            </a:r>
            <a:endParaRPr lang="zh-CN" altLang="en-US" dirty="0"/>
          </a:p>
        </p:txBody>
      </p:sp>
      <p:sp>
        <p:nvSpPr>
          <p:cNvPr id="7"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7"/>
            </p:custDataLst>
          </p:nvPr>
        </p:nvSpPr>
        <p:spPr/>
        <p:txBody>
          <a:bodyPr/>
          <a:lstStyle/>
          <a:p>
            <a:endParaRPr lang="zh-CN" altLang="en-US"/>
          </a:p>
        </p:txBody>
      </p:sp>
      <p:sp>
        <p:nvSpPr>
          <p:cNvPr id="9" name="灯片编号占位符 5"/>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bg_#color-2050&amp;12358"/>
          <p:cNvSpPr/>
          <p:nvPr userDrawn="1">
            <p:custDataLst>
              <p:tags r:id="rId2"/>
            </p:custDataLst>
          </p:nvPr>
        </p:nvSpPr>
        <p:spPr>
          <a:xfrm>
            <a:off x="1524"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9" name="Ellipse 5 (Stroke)_#color-2050&amp;12736"/>
          <p:cNvSpPr/>
          <p:nvPr userDrawn="1">
            <p:custDataLst>
              <p:tags r:id="rId3"/>
            </p:custDataLst>
          </p:nvPr>
        </p:nvSpPr>
        <p:spPr>
          <a:xfrm>
            <a:off x="0" y="0"/>
            <a:ext cx="4142232" cy="4544568"/>
          </a:xfrm>
          <a:custGeom>
            <a:avLst/>
            <a:gdLst/>
            <a:ahLst/>
            <a:cxnLst/>
            <a:rect l="l" t="t" r="r" b="b"/>
            <a:pathLst>
              <a:path w="4142232" h="4544568">
                <a:moveTo>
                  <a:pt x="0" y="4032504"/>
                </a:moveTo>
                <a:cubicBezTo>
                  <a:pt x="91440" y="4032504"/>
                  <a:pt x="173736" y="4041648"/>
                  <a:pt x="265176" y="4041648"/>
                </a:cubicBezTo>
                <a:cubicBezTo>
                  <a:pt x="2121408" y="4041648"/>
                  <a:pt x="3630168" y="2532888"/>
                  <a:pt x="3630168" y="676656"/>
                </a:cubicBezTo>
                <a:cubicBezTo>
                  <a:pt x="3630168" y="438912"/>
                  <a:pt x="3611880" y="219456"/>
                  <a:pt x="3566160" y="0"/>
                </a:cubicBezTo>
                <a:lnTo>
                  <a:pt x="4078224" y="0"/>
                </a:lnTo>
                <a:cubicBezTo>
                  <a:pt x="4123944" y="219456"/>
                  <a:pt x="4142232" y="448056"/>
                  <a:pt x="4142232" y="676656"/>
                </a:cubicBezTo>
                <a:cubicBezTo>
                  <a:pt x="4142232" y="2816352"/>
                  <a:pt x="2404872" y="4544568"/>
                  <a:pt x="265176" y="4544568"/>
                </a:cubicBezTo>
                <a:cubicBezTo>
                  <a:pt x="173736" y="4544568"/>
                  <a:pt x="91440" y="4544568"/>
                  <a:pt x="0" y="4535424"/>
                </a:cubicBezTo>
                <a:lnTo>
                  <a:pt x="0" y="4032504"/>
                </a:lnTo>
              </a:path>
            </a:pathLst>
          </a:custGeom>
          <a:solidFill>
            <a:schemeClr val="accent1">
              <a:lumMod val="40000"/>
              <a:lumOff val="60000"/>
              <a:alpha val="75000"/>
            </a:schemeClr>
          </a:solidFill>
        </p:spPr>
      </p:sp>
      <p:sp>
        <p:nvSpPr>
          <p:cNvPr id="10" name="Ellipse 3 (Stroke)_#color_$lt1_$lt1-2050&amp;12739"/>
          <p:cNvSpPr/>
          <p:nvPr userDrawn="1">
            <p:custDataLst>
              <p:tags r:id="rId4"/>
            </p:custDataLst>
          </p:nvPr>
        </p:nvSpPr>
        <p:spPr>
          <a:xfrm>
            <a:off x="0" y="1399032"/>
            <a:ext cx="6099048" cy="5458968"/>
          </a:xfrm>
          <a:custGeom>
            <a:avLst/>
            <a:gdLst/>
            <a:ahLst/>
            <a:cxnLst/>
            <a:rect l="l" t="t" r="r" b="b"/>
            <a:pathLst>
              <a:path w="6099048" h="5458968">
                <a:moveTo>
                  <a:pt x="5760720" y="5458968"/>
                </a:moveTo>
                <a:cubicBezTo>
                  <a:pt x="5971032" y="4974336"/>
                  <a:pt x="6099048" y="4434840"/>
                  <a:pt x="6099048" y="3877056"/>
                </a:cubicBezTo>
                <a:cubicBezTo>
                  <a:pt x="6099048" y="1737360"/>
                  <a:pt x="4361688" y="0"/>
                  <a:pt x="2221992" y="0"/>
                </a:cubicBezTo>
                <a:cubicBezTo>
                  <a:pt x="1399032" y="0"/>
                  <a:pt x="630936" y="256032"/>
                  <a:pt x="0" y="704088"/>
                </a:cubicBezTo>
                <a:lnTo>
                  <a:pt x="0" y="1344168"/>
                </a:lnTo>
                <a:cubicBezTo>
                  <a:pt x="594360" y="822960"/>
                  <a:pt x="1371600" y="512064"/>
                  <a:pt x="2221992" y="512064"/>
                </a:cubicBezTo>
                <a:cubicBezTo>
                  <a:pt x="4078224" y="512064"/>
                  <a:pt x="5586984" y="2011680"/>
                  <a:pt x="5586984" y="3877056"/>
                </a:cubicBezTo>
                <a:cubicBezTo>
                  <a:pt x="5586984" y="4443984"/>
                  <a:pt x="5440680" y="4992624"/>
                  <a:pt x="5193792" y="5458968"/>
                </a:cubicBezTo>
                <a:lnTo>
                  <a:pt x="5760720" y="5458968"/>
                </a:lnTo>
              </a:path>
            </a:pathLst>
          </a:custGeom>
          <a:gradFill>
            <a:gsLst>
              <a:gs pos="41000">
                <a:schemeClr val="lt1">
                  <a:alpha val="45000"/>
                </a:schemeClr>
              </a:gs>
              <a:gs pos="0">
                <a:srgbClr val="FFFFFF">
                  <a:alpha val="0"/>
                </a:srgbClr>
              </a:gs>
              <a:gs pos="10000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1" name="Ellipse 4 (Stroke)_#color_$lt1_$accent1-2050&amp;12742"/>
          <p:cNvSpPr/>
          <p:nvPr userDrawn="1">
            <p:custDataLst>
              <p:tags r:id="rId5"/>
            </p:custDataLst>
          </p:nvPr>
        </p:nvSpPr>
        <p:spPr>
          <a:xfrm>
            <a:off x="0" y="1399032"/>
            <a:ext cx="5541264" cy="2194560"/>
          </a:xfrm>
          <a:custGeom>
            <a:avLst/>
            <a:gdLst/>
            <a:ahLst/>
            <a:cxnLst/>
            <a:rect l="l" t="t" r="r" b="b"/>
            <a:pathLst>
              <a:path w="5541264" h="2194560">
                <a:moveTo>
                  <a:pt x="0" y="1353312"/>
                </a:moveTo>
                <a:lnTo>
                  <a:pt x="0" y="704088"/>
                </a:lnTo>
                <a:cubicBezTo>
                  <a:pt x="630936" y="265176"/>
                  <a:pt x="1399032" y="0"/>
                  <a:pt x="2231136" y="0"/>
                </a:cubicBezTo>
                <a:cubicBezTo>
                  <a:pt x="3602736" y="0"/>
                  <a:pt x="4809744" y="722376"/>
                  <a:pt x="5495544" y="1801368"/>
                </a:cubicBezTo>
                <a:cubicBezTo>
                  <a:pt x="5568696" y="1920240"/>
                  <a:pt x="5541264" y="2075688"/>
                  <a:pt x="5422392" y="2148840"/>
                </a:cubicBezTo>
                <a:cubicBezTo>
                  <a:pt x="5303520" y="2221992"/>
                  <a:pt x="5148072" y="2194560"/>
                  <a:pt x="5065776" y="2075688"/>
                </a:cubicBezTo>
                <a:cubicBezTo>
                  <a:pt x="4471416" y="1133856"/>
                  <a:pt x="3419856" y="512064"/>
                  <a:pt x="2231136" y="512064"/>
                </a:cubicBezTo>
                <a:cubicBezTo>
                  <a:pt x="1371600" y="512064"/>
                  <a:pt x="594360" y="822960"/>
                  <a:pt x="0" y="1353312"/>
                </a:cubicBezTo>
              </a:path>
            </a:pathLst>
          </a:custGeom>
          <a:gradFill>
            <a:gsLst>
              <a:gs pos="81000">
                <a:schemeClr val="lt1">
                  <a:alpha val="100000"/>
                </a:schemeClr>
              </a:gs>
              <a:gs pos="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userDrawn="1">
            <p:ph type="title"/>
            <p:custDataLst>
              <p:tags r:id="rId6"/>
            </p:custDataLst>
          </p:nvPr>
        </p:nvSpPr>
        <p:spPr>
          <a:xfrm>
            <a:off x="6627495" y="3136900"/>
            <a:ext cx="4726940" cy="1983105"/>
          </a:xfrm>
        </p:spPr>
        <p:txBody>
          <a:bodyPr wrap="square" anchor="t">
            <a:normAutofit/>
          </a:bodyPr>
          <a:lstStyle>
            <a:lvl1pPr algn="l">
              <a:defRPr sz="4500">
                <a:solidFill>
                  <a:schemeClr val="lt1">
                    <a:lumMod val="100000"/>
                  </a:schemeClr>
                </a:solidFill>
                <a:latin typeface="+mj-ea"/>
                <a:ea typeface="+mj-ea"/>
                <a:cs typeface="+mj-ea"/>
              </a:defRPr>
            </a:lvl1pPr>
          </a:lstStyle>
          <a:p>
            <a:r>
              <a:rPr lang="zh-CN" altLang="en-US" dirty="0"/>
              <a:t>单击此处编辑母版标题样式</a:t>
            </a:r>
            <a:endParaRPr lang="zh-CN" altLang="en-US" dirty="0"/>
          </a:p>
        </p:txBody>
      </p:sp>
      <p:sp>
        <p:nvSpPr>
          <p:cNvPr id="8" name="节编号 3"/>
          <p:cNvSpPr>
            <a:spLocks noGrp="1"/>
          </p:cNvSpPr>
          <p:nvPr userDrawn="1">
            <p:ph type="body" sz="quarter" idx="13" hasCustomPrompt="1"/>
            <p:custDataLst>
              <p:tags r:id="rId7"/>
            </p:custDataLst>
          </p:nvPr>
        </p:nvSpPr>
        <p:spPr>
          <a:xfrm>
            <a:off x="486410" y="3269650"/>
            <a:ext cx="5126736" cy="2759544"/>
          </a:xfrm>
        </p:spPr>
        <p:txBody>
          <a:bodyPr wrap="square" anchor="b">
            <a:normAutofit/>
          </a:bodyPr>
          <a:lstStyle>
            <a:lvl1pPr marL="0" indent="0" algn="ctr">
              <a:buNone/>
              <a:defRPr sz="11900" b="1">
                <a:solidFill>
                  <a:schemeClr val="lt1">
                    <a:lumMod val="100000"/>
                  </a:schemeClr>
                </a:solidFill>
                <a:latin typeface="+mj-ea"/>
                <a:ea typeface="+mj-ea"/>
                <a:cs typeface="+mj-ea"/>
              </a:defRPr>
            </a:lvl1pPr>
          </a:lstStyle>
          <a:p>
            <a:pPr lvl="0"/>
            <a:r>
              <a:rPr lang="zh-CN" altLang="en-US" dirty="0"/>
              <a:t>节编号</a:t>
            </a:r>
            <a:endParaRPr lang="zh-CN" altLang="en-US" dirty="0"/>
          </a:p>
        </p:txBody>
      </p:sp>
      <p:sp>
        <p:nvSpPr>
          <p:cNvPr id="4" name="日期占位符 4"/>
          <p:cNvSpPr>
            <a:spLocks noGrp="1"/>
          </p:cNvSpPr>
          <p:nvPr userDrawn="1">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userDrawn="1">
            <p:ph type="ftr" sz="quarter" idx="11"/>
            <p:custDataLst>
              <p:tags r:id="rId9"/>
            </p:custDataLst>
          </p:nvPr>
        </p:nvSpPr>
        <p:spPr/>
        <p:txBody>
          <a:bodyPr/>
          <a:lstStyle/>
          <a:p>
            <a:endParaRPr lang="zh-CN" altLang="en-US"/>
          </a:p>
        </p:txBody>
      </p:sp>
      <p:sp>
        <p:nvSpPr>
          <p:cNvPr id="6" name="灯片编号占位符 6"/>
          <p:cNvSpPr>
            <a:spLocks noGrp="1"/>
          </p:cNvSpPr>
          <p:nvPr userDrawn="1">
            <p:ph type="sldNum" sz="quarter" idx="12"/>
            <p:custDataLst>
              <p:tags r:id="rId10"/>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atin typeface="+mj-lt"/>
                <a:ea typeface="+mj-lt"/>
                <a:cs typeface="+mj-lt"/>
              </a:defRPr>
            </a:lvl1pPr>
          </a:lstStyle>
          <a:p>
            <a:pPr lvl="0"/>
            <a:r>
              <a:rPr lang="zh-CN" altLang="en-US" dirty="0"/>
              <a:t>单击此处编辑母版标题样式</a:t>
            </a:r>
            <a:endParaRPr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9596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4"/>
            </p:custDataLst>
          </p:nvPr>
        </p:nvSpPr>
        <p:spPr>
          <a:xfrm>
            <a:off x="617220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0" name="日期占位符 9"/>
          <p:cNvSpPr>
            <a:spLocks noGrp="1"/>
          </p:cNvSpPr>
          <p:nvPr>
            <p:ph type="dt" sz="half" idx="10"/>
            <p:custDataLst>
              <p:tags r:id="rId6"/>
            </p:custDataLst>
          </p:nvPr>
        </p:nvSpPr>
        <p:spPr/>
        <p:txBody>
          <a:bodyPr/>
          <a:lstStyle/>
          <a:p>
            <a:fld id="{5592522B-0F24-4480-B9DD-A9474A6880D6}" type="datetimeFigureOut">
              <a:rPr lang="zh-CN" altLang="en-US" smtClean="0"/>
            </a:fld>
            <a:endParaRPr lang="zh-CN" altLang="en-US"/>
          </a:p>
        </p:txBody>
      </p:sp>
      <p:sp>
        <p:nvSpPr>
          <p:cNvPr id="11" name="页脚占位符 10"/>
          <p:cNvSpPr>
            <a:spLocks noGrp="1"/>
          </p:cNvSpPr>
          <p:nvPr>
            <p:ph type="ftr" sz="quarter" idx="11"/>
            <p:custDataLst>
              <p:tags r:id="rId7"/>
            </p:custDataLst>
          </p:nvPr>
        </p:nvSpPr>
        <p:spPr/>
        <p:txBody>
          <a:bodyPr/>
          <a:lstStyle/>
          <a:p>
            <a:endParaRPr lang="zh-CN" altLang="en-US" dirty="0"/>
          </a:p>
        </p:txBody>
      </p:sp>
      <p:sp>
        <p:nvSpPr>
          <p:cNvPr id="12" name="灯片编号占位符 11"/>
          <p:cNvSpPr>
            <a:spLocks noGrp="1"/>
          </p:cNvSpPr>
          <p:nvPr>
            <p:ph type="sldNum" sz="quarter" idx="12"/>
            <p:custDataLst>
              <p:tags r:id="rId8"/>
            </p:custDataLst>
          </p:nvPr>
        </p:nvSpPr>
        <p:spPr/>
        <p:txBody>
          <a:bodyPr/>
          <a:lstStyle/>
          <a:p>
            <a:fld id="{BE5F26B5-172A-4DC2-B0B7-181CFC56B87C}" type="slidenum">
              <a:rPr lang="zh-CN" altLang="en-US" smtClean="0"/>
            </a:fld>
            <a:endParaRPr lang="zh-CN" altLang="en-US"/>
          </a:p>
        </p:txBody>
      </p:sp>
      <p:sp>
        <p:nvSpPr>
          <p:cNvPr id="13" name="标题 12"/>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lt"/>
                <a:ea typeface="+mj-lt"/>
                <a:cs typeface="+mj-lt"/>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lvl1pPr>
              <a:defRPr>
                <a:latin typeface="+mn-lt"/>
                <a:ea typeface="+mn-lt"/>
                <a:cs typeface="+mn-lt"/>
              </a:defRPr>
            </a:lvl1pPr>
            <a:lvl2pPr>
              <a:defRPr>
                <a:latin typeface="+mn-lt"/>
                <a:ea typeface="+mn-lt"/>
                <a:cs typeface="+mn-lt"/>
              </a:defRPr>
            </a:lvl2pPr>
            <a:lvl3pPr>
              <a:defRPr>
                <a:latin typeface="+mn-lt"/>
                <a:ea typeface="+mn-lt"/>
                <a:cs typeface="+mn-lt"/>
              </a:defRPr>
            </a:lvl3pPr>
            <a:lvl4pPr>
              <a:defRPr>
                <a:latin typeface="+mn-lt"/>
                <a:ea typeface="+mn-lt"/>
                <a:cs typeface="+mn-lt"/>
              </a:defRPr>
            </a:lvl4pPr>
            <a:lvl5pPr>
              <a:defRPr>
                <a:latin typeface="+mn-lt"/>
                <a:ea typeface="+mn-lt"/>
                <a:cs typeface="+mn-lt"/>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80.xml"/><Relationship Id="rId2" Type="http://schemas.openxmlformats.org/officeDocument/2006/relationships/slideLayout" Target="../slideLayouts/slideLayout2.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Ellipse 5 (Stroke)_#color-2050&amp;12748"/>
          <p:cNvSpPr/>
          <p:nvPr userDrawn="1">
            <p:custDataLst>
              <p:tags r:id="rId12"/>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txBody>
          <a:bodyPr/>
          <a:lstStyle/>
          <a:p>
            <a:endParaRPr lang="zh-CN" altLang="en-US"/>
          </a:p>
        </p:txBody>
      </p:sp>
      <p:sp>
        <p:nvSpPr>
          <p:cNvPr id="8" name="Ellipse 3 (Stroke)_#color-2050&amp;12745"/>
          <p:cNvSpPr/>
          <p:nvPr userDrawn="1">
            <p:custDataLst>
              <p:tags r:id="rId13"/>
            </p:custDataLst>
          </p:nvPr>
        </p:nvSpPr>
        <p:spPr>
          <a:xfrm>
            <a:off x="11271250" y="5772785"/>
            <a:ext cx="918210" cy="1084580"/>
          </a:xfrm>
          <a:custGeom>
            <a:avLst/>
            <a:gdLst/>
            <a:ahLst/>
            <a:cxnLst/>
            <a:rect l="l" t="t" r="r" b="b"/>
            <a:pathLst>
              <a:path w="3236976" h="3822192">
                <a:moveTo>
                  <a:pt x="3236976" y="0"/>
                </a:moveTo>
                <a:cubicBezTo>
                  <a:pt x="1399032" y="301752"/>
                  <a:pt x="0" y="1901952"/>
                  <a:pt x="0" y="3822192"/>
                </a:cubicBezTo>
                <a:lnTo>
                  <a:pt x="512064" y="3822192"/>
                </a:lnTo>
                <a:cubicBezTo>
                  <a:pt x="512064" y="2176272"/>
                  <a:pt x="1682496" y="813816"/>
                  <a:pt x="3236976" y="512064"/>
                </a:cubicBezTo>
                <a:lnTo>
                  <a:pt x="3236976" y="0"/>
                </a:lnTo>
              </a:path>
            </a:pathLst>
          </a:custGeom>
          <a:solidFill>
            <a:schemeClr val="accent1">
              <a:alpha val="10000"/>
            </a:schemeClr>
          </a:solidFill>
        </p:spPr>
      </p:sp>
      <p:sp>
        <p:nvSpPr>
          <p:cNvPr id="10" name="Ellipse 4 (Stroke)_#color_$accent2_$accent2-2050&amp;12751"/>
          <p:cNvSpPr/>
          <p:nvPr userDrawn="1">
            <p:custDataLst>
              <p:tags r:id="rId14"/>
            </p:custDataLst>
          </p:nvPr>
        </p:nvSpPr>
        <p:spPr>
          <a:xfrm>
            <a:off x="11429365" y="5772785"/>
            <a:ext cx="760095" cy="607060"/>
          </a:xfrm>
          <a:custGeom>
            <a:avLst/>
            <a:gdLst/>
            <a:ahLst/>
            <a:cxnLst/>
            <a:rect l="l" t="t" r="r" b="b"/>
            <a:pathLst>
              <a:path w="2679192" h="2139696">
                <a:moveTo>
                  <a:pt x="2679192" y="0"/>
                </a:moveTo>
                <a:lnTo>
                  <a:pt x="2679192" y="512064"/>
                </a:lnTo>
                <a:cubicBezTo>
                  <a:pt x="1746504" y="694944"/>
                  <a:pt x="960120" y="1252728"/>
                  <a:pt x="466344" y="2020824"/>
                </a:cubicBezTo>
                <a:cubicBezTo>
                  <a:pt x="393192" y="2139696"/>
                  <a:pt x="237744" y="2176272"/>
                  <a:pt x="118872" y="2103120"/>
                </a:cubicBezTo>
                <a:cubicBezTo>
                  <a:pt x="0" y="2020824"/>
                  <a:pt x="-36576" y="1865376"/>
                  <a:pt x="36576" y="1746504"/>
                </a:cubicBezTo>
                <a:cubicBezTo>
                  <a:pt x="621792" y="832104"/>
                  <a:pt x="1572768" y="182880"/>
                  <a:pt x="2679192" y="0"/>
                </a:cubicBezTo>
              </a:path>
            </a:pathLst>
          </a:custGeom>
          <a:gradFill>
            <a:gsLst>
              <a:gs pos="0">
                <a:schemeClr val="accent2">
                  <a:alpha val="10000"/>
                </a:schemeClr>
              </a:gs>
              <a:gs pos="70313">
                <a:schemeClr val="accent2">
                  <a:alpha val="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userDrawn="1">
            <p:custDataLst>
              <p:tags r:id="rId20"/>
            </p:custDataLst>
          </p:nvPr>
        </p:nvSpPr>
        <p:spPr>
          <a:xfrm>
            <a:off x="0" y="0"/>
            <a:ext cx="0" cy="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9.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9.xml"/></Relationships>
</file>

<file path=ppt/slides/_rels/slide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5" Type="http://schemas.openxmlformats.org/officeDocument/2006/relationships/slideLayout" Target="../slideLayouts/slideLayout3.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tags" Target="../tags/tag10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3.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lstStyle/>
          <a:p>
            <a:r>
              <a:rPr lang="en-US" altLang="zh-CN"/>
              <a:t>Rust</a:t>
            </a:r>
            <a:r>
              <a:rPr lang="zh-CN" altLang="zh-CN">
                <a:ea typeface="宋体" panose="02010600030101010101" pitchFamily="2" charset="-122"/>
              </a:rPr>
              <a:t>整体</a:t>
            </a:r>
            <a:r>
              <a:rPr lang="zh-CN" altLang="zh-CN">
                <a:ea typeface="宋体" panose="02010600030101010101" pitchFamily="2" charset="-122"/>
              </a:rPr>
              <a:t>介绍</a:t>
            </a:r>
            <a:endParaRPr lang="zh-CN" altLang="zh-CN">
              <a:ea typeface="宋体" panose="02010600030101010101" pitchFamily="2" charset="-122"/>
            </a:endParaRPr>
          </a:p>
        </p:txBody>
      </p:sp>
      <p:sp>
        <p:nvSpPr>
          <p:cNvPr id="10" name="署名"/>
          <p:cNvSpPr>
            <a:spLocks noGrp="1"/>
          </p:cNvSpPr>
          <p:nvPr>
            <p:ph type="body" sz="quarter" idx="17"/>
            <p:custDataLst>
              <p:tags r:id="rId2"/>
            </p:custDataLst>
          </p:nvPr>
        </p:nvSpPr>
        <p:spPr/>
        <p:txBody>
          <a:bodyPr>
            <a:normAutofit fontScale="90000"/>
          </a:bodyPr>
          <a:lstStyle/>
          <a:p>
            <a:r>
              <a:rPr lang="zh-CN" altLang="en-US"/>
              <a:t>陶思敏</a:t>
            </a:r>
            <a:r>
              <a:rPr lang="en-US" altLang="zh-CN"/>
              <a:t> 2024/08/23</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控制流</a:t>
            </a:r>
            <a:r>
              <a:rPr lang="zh-CN" altLang="en-US"/>
              <a:t>条件语句</a:t>
            </a:r>
            <a:endParaRPr lang="zh-CN" altLang="en-US"/>
          </a:p>
        </p:txBody>
      </p:sp>
      <p:sp>
        <p:nvSpPr>
          <p:cNvPr id="3" name="文本框 2"/>
          <p:cNvSpPr txBox="1"/>
          <p:nvPr/>
        </p:nvSpPr>
        <p:spPr>
          <a:xfrm>
            <a:off x="632460" y="1313815"/>
            <a:ext cx="9281795"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跟</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有所不同的是，</a:t>
            </a: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中的</a:t>
            </a:r>
            <a:r>
              <a:rPr lang="en-US" altLang="zh-CN" dirty="0">
                <a:latin typeface="微软雅黑" panose="020B0503020204020204" charset="-122"/>
                <a:ea typeface="微软雅黑" panose="020B0503020204020204" charset="-122"/>
                <a:cs typeface="微软雅黑" panose="020B0503020204020204" charset="-122"/>
              </a:rPr>
              <a:t>if</a:t>
            </a:r>
            <a:r>
              <a:rPr lang="zh-CN" altLang="en-US" dirty="0">
                <a:latin typeface="微软雅黑" panose="020B0503020204020204" charset="-122"/>
                <a:ea typeface="微软雅黑" panose="020B0503020204020204" charset="-122"/>
                <a:cs typeface="微软雅黑" panose="020B0503020204020204" charset="-122"/>
              </a:rPr>
              <a:t>等语句是个表达式，可以</a:t>
            </a:r>
            <a:r>
              <a:rPr lang="zh-CN" altLang="en-US" dirty="0">
                <a:latin typeface="微软雅黑" panose="020B0503020204020204" charset="-122"/>
                <a:ea typeface="微软雅黑" panose="020B0503020204020204" charset="-122"/>
                <a:cs typeface="微软雅黑" panose="020B0503020204020204" charset="-122"/>
              </a:rPr>
              <a:t>返回值。</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956310" y="2271395"/>
            <a:ext cx="6096000" cy="1753235"/>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    let condition = true;</a:t>
            </a:r>
            <a:endParaRPr lang="zh-CN" altLang="en-US" dirty="0"/>
          </a:p>
          <a:p>
            <a:pPr algn="l"/>
            <a:r>
              <a:rPr lang="zh-CN" altLang="en-US" dirty="0"/>
              <a:t>    let number = if condition { 5 } else { 6 };</a:t>
            </a:r>
            <a:endParaRPr lang="zh-CN" altLang="en-US" dirty="0"/>
          </a:p>
          <a:p>
            <a:pPr algn="l"/>
            <a:endParaRPr lang="zh-CN" altLang="en-US" dirty="0"/>
          </a:p>
          <a:p>
            <a:pPr algn="l"/>
            <a:r>
              <a:rPr lang="zh-CN" altLang="en-US" dirty="0"/>
              <a:t>    println!("The value of number is: {}", number);</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控制流循环</a:t>
            </a:r>
            <a:r>
              <a:rPr lang="zh-CN" altLang="en-US"/>
              <a:t>语句</a:t>
            </a:r>
            <a:endParaRPr lang="zh-CN" altLang="en-US"/>
          </a:p>
        </p:txBody>
      </p:sp>
      <p:sp>
        <p:nvSpPr>
          <p:cNvPr id="3" name="文本框 2"/>
          <p:cNvSpPr txBox="1"/>
          <p:nvPr/>
        </p:nvSpPr>
        <p:spPr>
          <a:xfrm>
            <a:off x="632460" y="1313815"/>
            <a:ext cx="9281795" cy="92202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支持</a:t>
            </a:r>
            <a:r>
              <a:rPr lang="en-US" altLang="zh-CN" dirty="0">
                <a:latin typeface="微软雅黑" panose="020B0503020204020204" charset="-122"/>
                <a:ea typeface="微软雅黑" panose="020B0503020204020204" charset="-122"/>
                <a:cs typeface="微软雅黑" panose="020B0503020204020204" charset="-122"/>
              </a:rPr>
              <a:t>for</a:t>
            </a:r>
            <a:r>
              <a:rPr lang="zh-CN" altLang="en-US" dirty="0">
                <a:latin typeface="微软雅黑" panose="020B0503020204020204" charset="-122"/>
                <a:ea typeface="微软雅黑" panose="020B0503020204020204" charset="-122"/>
                <a:cs typeface="微软雅黑" panose="020B0503020204020204" charset="-122"/>
              </a:rPr>
              <a:t>循环、</a:t>
            </a:r>
            <a:r>
              <a:rPr lang="en-US" altLang="zh-CN" dirty="0">
                <a:latin typeface="微软雅黑" panose="020B0503020204020204" charset="-122"/>
                <a:ea typeface="微软雅黑" panose="020B0503020204020204" charset="-122"/>
                <a:cs typeface="微软雅黑" panose="020B0503020204020204" charset="-122"/>
              </a:rPr>
              <a:t>while</a:t>
            </a:r>
            <a:r>
              <a:rPr lang="zh-CN" altLang="en-US" dirty="0">
                <a:latin typeface="微软雅黑" panose="020B0503020204020204" charset="-122"/>
                <a:ea typeface="微软雅黑" panose="020B0503020204020204" charset="-122"/>
                <a:cs typeface="微软雅黑" panose="020B0503020204020204" charset="-122"/>
              </a:rPr>
              <a:t>循环、</a:t>
            </a:r>
            <a:r>
              <a:rPr lang="en-US" altLang="zh-CN" dirty="0">
                <a:latin typeface="微软雅黑" panose="020B0503020204020204" charset="-122"/>
                <a:ea typeface="微软雅黑" panose="020B0503020204020204" charset="-122"/>
                <a:cs typeface="微软雅黑" panose="020B0503020204020204" charset="-122"/>
              </a:rPr>
              <a:t>loop</a:t>
            </a:r>
            <a:r>
              <a:rPr lang="zh-CN" altLang="en-US" dirty="0">
                <a:latin typeface="微软雅黑" panose="020B0503020204020204" charset="-122"/>
                <a:ea typeface="微软雅黑" panose="020B0503020204020204" charset="-122"/>
                <a:cs typeface="微软雅黑" panose="020B0503020204020204" charset="-122"/>
              </a:rPr>
              <a:t>循环。</a:t>
            </a:r>
            <a:endParaRPr lang="zh-CN" altLang="en-US" dirty="0">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break 可以单独使用，也可以带一个返回值，有些类似 return</a:t>
            </a:r>
            <a:endParaRPr lang="zh-CN" altLang="en-US" dirty="0">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loop 是一个表达式，因此可以返回一个值</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956310" y="2271395"/>
            <a:ext cx="4707890" cy="3692525"/>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    let mut counter = 0;</a:t>
            </a:r>
            <a:endParaRPr lang="zh-CN" altLang="en-US" dirty="0"/>
          </a:p>
          <a:p>
            <a:pPr algn="l"/>
            <a:endParaRPr lang="zh-CN" altLang="en-US" dirty="0"/>
          </a:p>
          <a:p>
            <a:pPr algn="l"/>
            <a:r>
              <a:rPr lang="zh-CN" altLang="en-US" dirty="0"/>
              <a:t>    let result = loop {</a:t>
            </a:r>
            <a:endParaRPr lang="zh-CN" altLang="en-US" dirty="0"/>
          </a:p>
          <a:p>
            <a:pPr algn="l"/>
            <a:r>
              <a:rPr lang="zh-CN" altLang="en-US" dirty="0"/>
              <a:t>        counter += 1;</a:t>
            </a:r>
            <a:endParaRPr lang="zh-CN" altLang="en-US" dirty="0"/>
          </a:p>
          <a:p>
            <a:pPr algn="l"/>
            <a:endParaRPr lang="zh-CN" altLang="en-US" dirty="0"/>
          </a:p>
          <a:p>
            <a:pPr algn="l"/>
            <a:r>
              <a:rPr lang="zh-CN" altLang="en-US" dirty="0"/>
              <a:t>        if counter == 10 {</a:t>
            </a:r>
            <a:endParaRPr lang="zh-CN" altLang="en-US" dirty="0"/>
          </a:p>
          <a:p>
            <a:pPr algn="l"/>
            <a:r>
              <a:rPr lang="zh-CN" altLang="en-US" dirty="0"/>
              <a:t>            break counter * 2;</a:t>
            </a:r>
            <a:endParaRPr lang="zh-CN" altLang="en-US" dirty="0"/>
          </a:p>
          <a:p>
            <a:pPr algn="l"/>
            <a:r>
              <a:rPr lang="zh-CN" altLang="en-US" dirty="0"/>
              <a:t>        }</a:t>
            </a:r>
            <a:endParaRPr lang="zh-CN" altLang="en-US" dirty="0"/>
          </a:p>
          <a:p>
            <a:pPr algn="l"/>
            <a:r>
              <a:rPr lang="zh-CN" altLang="en-US" dirty="0"/>
              <a:t>    };</a:t>
            </a:r>
            <a:endParaRPr lang="zh-CN" altLang="en-US" dirty="0"/>
          </a:p>
          <a:p>
            <a:pPr algn="l"/>
            <a:endParaRPr lang="zh-CN" altLang="en-US" dirty="0"/>
          </a:p>
          <a:p>
            <a:pPr algn="l"/>
            <a:r>
              <a:rPr lang="zh-CN" altLang="en-US" dirty="0"/>
              <a:t>    println!("The result is {}", result);</a:t>
            </a:r>
            <a:endParaRPr lang="zh-CN" altLang="en-US" dirty="0"/>
          </a:p>
          <a:p>
            <a:pPr algn="l"/>
            <a:r>
              <a:rPr lang="zh-CN" altLang="en-US" dirty="0"/>
              <a:t>}</a:t>
            </a:r>
            <a:endParaRPr lang="zh-CN" altLang="en-US" dirty="0"/>
          </a:p>
        </p:txBody>
      </p:sp>
      <p:sp>
        <p:nvSpPr>
          <p:cNvPr id="4" name="文本框 3"/>
          <p:cNvSpPr txBox="1"/>
          <p:nvPr/>
        </p:nvSpPr>
        <p:spPr>
          <a:xfrm>
            <a:off x="6386830" y="1973580"/>
            <a:ext cx="4633595" cy="2772410"/>
          </a:xfrm>
          <a:prstGeom prst="rect">
            <a:avLst/>
          </a:prstGeom>
          <a:solidFill>
            <a:schemeClr val="accent3"/>
          </a:solidFill>
        </p:spPr>
        <p:txBody>
          <a:bodyPr wrap="square" rtlCol="0" anchor="t">
            <a:noAutofit/>
          </a:bodyPr>
          <a:p>
            <a:pPr algn="l"/>
            <a:r>
              <a:rPr lang="zh-CN" altLang="en-US" dirty="0"/>
              <a:t>fn main() {</a:t>
            </a:r>
            <a:endParaRPr lang="zh-CN" altLang="en-US" dirty="0"/>
          </a:p>
          <a:p>
            <a:pPr algn="l"/>
            <a:r>
              <a:rPr lang="zh-CN" altLang="en-US" dirty="0"/>
              <a:t>    let mut n = 0;</a:t>
            </a:r>
            <a:endParaRPr lang="zh-CN" altLang="en-US" dirty="0"/>
          </a:p>
          <a:p>
            <a:pPr algn="l"/>
            <a:endParaRPr lang="zh-CN" altLang="en-US" dirty="0"/>
          </a:p>
          <a:p>
            <a:pPr algn="l"/>
            <a:r>
              <a:rPr lang="zh-CN" altLang="en-US" dirty="0"/>
              <a:t>    while n &lt;= 5  {</a:t>
            </a:r>
            <a:endParaRPr lang="zh-CN" altLang="en-US" dirty="0"/>
          </a:p>
          <a:p>
            <a:pPr algn="l"/>
            <a:r>
              <a:rPr lang="zh-CN" altLang="en-US" dirty="0"/>
              <a:t>        println!("{}!", n);</a:t>
            </a:r>
            <a:endParaRPr lang="zh-CN" altLang="en-US" dirty="0"/>
          </a:p>
          <a:p>
            <a:pPr algn="l"/>
            <a:endParaRPr lang="zh-CN" altLang="en-US" dirty="0"/>
          </a:p>
          <a:p>
            <a:pPr algn="l"/>
            <a:r>
              <a:rPr lang="zh-CN" altLang="en-US" dirty="0"/>
              <a:t>        n = n + 1;</a:t>
            </a:r>
            <a:endParaRPr lang="zh-CN" altLang="en-US" dirty="0"/>
          </a:p>
          <a:p>
            <a:pPr algn="l"/>
            <a:r>
              <a:rPr lang="zh-CN" altLang="en-US" dirty="0"/>
              <a:t>    }</a:t>
            </a:r>
            <a:endParaRPr lang="zh-CN" altLang="en-US" dirty="0"/>
          </a:p>
          <a:p>
            <a:pPr algn="l"/>
            <a:r>
              <a:rPr lang="zh-CN" altLang="en-US" dirty="0"/>
              <a:t>    println!("我出来了！");</a:t>
            </a:r>
            <a:endParaRPr lang="zh-CN" altLang="en-US" dirty="0"/>
          </a:p>
          <a:p>
            <a:pPr algn="l"/>
            <a:r>
              <a:rPr lang="zh-CN" altLang="en-US" dirty="0"/>
              <a:t>}</a:t>
            </a:r>
            <a:endParaRPr lang="zh-CN" altLang="en-US" dirty="0"/>
          </a:p>
        </p:txBody>
      </p:sp>
      <p:sp>
        <p:nvSpPr>
          <p:cNvPr id="5" name="文本框 4"/>
          <p:cNvSpPr txBox="1"/>
          <p:nvPr/>
        </p:nvSpPr>
        <p:spPr>
          <a:xfrm>
            <a:off x="6323330" y="4971415"/>
            <a:ext cx="4790440" cy="1391920"/>
          </a:xfrm>
          <a:prstGeom prst="rect">
            <a:avLst/>
          </a:prstGeom>
          <a:solidFill>
            <a:schemeClr val="accent3"/>
          </a:solidFill>
        </p:spPr>
        <p:txBody>
          <a:bodyPr wrap="square" rtlCol="0" anchor="t">
            <a:noAutofit/>
          </a:bodyPr>
          <a:p>
            <a:pPr algn="l"/>
            <a:r>
              <a:rPr lang="zh-CN" altLang="en-US" dirty="0"/>
              <a:t>fn main() {</a:t>
            </a:r>
            <a:endParaRPr lang="zh-CN" altLang="en-US" dirty="0"/>
          </a:p>
          <a:p>
            <a:pPr algn="l"/>
            <a:r>
              <a:rPr lang="zh-CN" altLang="en-US" dirty="0"/>
              <a:t>    for i in 1..=5 {</a:t>
            </a:r>
            <a:endParaRPr lang="zh-CN" altLang="en-US" dirty="0"/>
          </a:p>
          <a:p>
            <a:pPr algn="l"/>
            <a:r>
              <a:rPr lang="zh-CN" altLang="en-US" dirty="0"/>
              <a:t>        println!("{}", i);</a:t>
            </a:r>
            <a:endParaRPr lang="zh-CN" altLang="en-US" dirty="0"/>
          </a:p>
          <a:p>
            <a:pPr algn="l"/>
            <a:r>
              <a:rPr lang="zh-CN" altLang="en-US" dirty="0"/>
              <a:t>    }</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tLang="zh-CN"/>
              <a:t>Rust</a:t>
            </a:r>
            <a:r>
              <a:rPr lang="zh-CN" altLang="en-US"/>
              <a:t>核心</a:t>
            </a:r>
            <a:r>
              <a:rPr lang="zh-CN" altLang="en-US"/>
              <a:t>特性</a:t>
            </a:r>
            <a:endParaRPr lang="zh-CN" altLang="en-US"/>
          </a:p>
        </p:txBody>
      </p:sp>
      <p:sp>
        <p:nvSpPr>
          <p:cNvPr id="6" name="节编号"/>
          <p:cNvSpPr>
            <a:spLocks noGrp="1"/>
          </p:cNvSpPr>
          <p:nvPr>
            <p:ph type="body" sz="quarter" idx="13"/>
            <p:custDataLst>
              <p:tags r:id="rId2"/>
            </p:custDataLst>
          </p:nvPr>
        </p:nvSpPr>
        <p:spPr/>
        <p:txBody>
          <a:bodyPr/>
          <a:lstStyle/>
          <a:p>
            <a:r>
              <a:rPr lang="en-US" altLang="zh-CN"/>
              <a:t>02</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所有权</a:t>
            </a:r>
            <a:endParaRPr lang="zh-CN" altLang="en-US"/>
          </a:p>
        </p:txBody>
      </p:sp>
      <p:sp>
        <p:nvSpPr>
          <p:cNvPr id="3" name="文本框 2"/>
          <p:cNvSpPr txBox="1"/>
          <p:nvPr/>
        </p:nvSpPr>
        <p:spPr>
          <a:xfrm>
            <a:off x="632460" y="1313815"/>
            <a:ext cx="9281795"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所有权</a:t>
            </a:r>
            <a:r>
              <a:rPr lang="zh-CN" altLang="en-US" dirty="0">
                <a:latin typeface="微软雅黑" panose="020B0503020204020204" charset="-122"/>
                <a:ea typeface="微软雅黑" panose="020B0503020204020204" charset="-122"/>
                <a:cs typeface="微软雅黑" panose="020B0503020204020204" charset="-122"/>
              </a:rPr>
              <a:t>规则</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735965" y="1938020"/>
            <a:ext cx="6670040" cy="1337945"/>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zh-CN" altLang="en-US" dirty="0"/>
              <a:t>Rust 中的每一个值都有一个被称为其 所有者（owner）的变量。</a:t>
            </a:r>
            <a:endParaRPr lang="zh-CN" altLang="en-US" dirty="0"/>
          </a:p>
          <a:p>
            <a:pPr marL="285750" indent="-285750" algn="l">
              <a:lnSpc>
                <a:spcPct val="150000"/>
              </a:lnSpc>
              <a:buFont typeface="Arial" panose="020B0604020202020204" pitchFamily="34" charset="0"/>
              <a:buChar char="•"/>
            </a:pPr>
            <a:r>
              <a:rPr lang="zh-CN" altLang="en-US" dirty="0"/>
              <a:t>值在任一时刻有且只有一个所有者。</a:t>
            </a:r>
            <a:endParaRPr lang="zh-CN" altLang="en-US" dirty="0"/>
          </a:p>
          <a:p>
            <a:pPr marL="285750" indent="-285750" algn="l">
              <a:lnSpc>
                <a:spcPct val="150000"/>
              </a:lnSpc>
              <a:buFont typeface="Arial" panose="020B0604020202020204" pitchFamily="34" charset="0"/>
              <a:buChar char="•"/>
            </a:pPr>
            <a:r>
              <a:rPr lang="zh-CN" altLang="en-US" dirty="0"/>
              <a:t>当所有者（变量）离开作用域，这个值将被丢弃。</a:t>
            </a:r>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所有权</a:t>
            </a:r>
            <a:endParaRPr lang="zh-CN" altLang="en-US"/>
          </a:p>
        </p:txBody>
      </p:sp>
      <p:sp>
        <p:nvSpPr>
          <p:cNvPr id="3" name="文本框 2"/>
          <p:cNvSpPr txBox="1"/>
          <p:nvPr/>
        </p:nvSpPr>
        <p:spPr>
          <a:xfrm>
            <a:off x="632460" y="1313815"/>
            <a:ext cx="9281795"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变量作用域，当</a:t>
            </a:r>
            <a:r>
              <a:rPr lang="en-US" altLang="zh-CN" dirty="0">
                <a:latin typeface="微软雅黑" panose="020B0503020204020204" charset="-122"/>
                <a:ea typeface="微软雅黑" panose="020B0503020204020204" charset="-122"/>
                <a:cs typeface="微软雅黑" panose="020B0503020204020204" charset="-122"/>
              </a:rPr>
              <a:t>s</a:t>
            </a:r>
            <a:r>
              <a:rPr lang="zh-CN" altLang="en-US" dirty="0">
                <a:latin typeface="微软雅黑" panose="020B0503020204020204" charset="-122"/>
                <a:ea typeface="微软雅黑" panose="020B0503020204020204" charset="-122"/>
                <a:cs typeface="微软雅黑" panose="020B0503020204020204" charset="-122"/>
              </a:rPr>
              <a:t>进入作用域时，</a:t>
            </a:r>
            <a:r>
              <a:rPr lang="en-US" altLang="zh-CN" dirty="0">
                <a:latin typeface="微软雅黑" panose="020B0503020204020204" charset="-122"/>
                <a:ea typeface="微软雅黑" panose="020B0503020204020204" charset="-122"/>
                <a:cs typeface="微软雅黑" panose="020B0503020204020204" charset="-122"/>
              </a:rPr>
              <a:t>s</a:t>
            </a:r>
            <a:r>
              <a:rPr lang="zh-CN" altLang="en-US" dirty="0">
                <a:latin typeface="微软雅黑" panose="020B0503020204020204" charset="-122"/>
                <a:ea typeface="微软雅黑" panose="020B0503020204020204" charset="-122"/>
                <a:cs typeface="微软雅黑" panose="020B0503020204020204" charset="-122"/>
              </a:rPr>
              <a:t>有效的，当</a:t>
            </a:r>
            <a:r>
              <a:rPr lang="en-US" altLang="zh-CN" dirty="0">
                <a:latin typeface="微软雅黑" panose="020B0503020204020204" charset="-122"/>
                <a:ea typeface="微软雅黑" panose="020B0503020204020204" charset="-122"/>
                <a:cs typeface="微软雅黑" panose="020B0503020204020204" charset="-122"/>
              </a:rPr>
              <a:t>s</a:t>
            </a:r>
            <a:r>
              <a:rPr lang="zh-CN" altLang="en-US" dirty="0">
                <a:latin typeface="微软雅黑" panose="020B0503020204020204" charset="-122"/>
                <a:ea typeface="微软雅黑" panose="020B0503020204020204" charset="-122"/>
                <a:cs typeface="微软雅黑" panose="020B0503020204020204" charset="-122"/>
              </a:rPr>
              <a:t>离开作用域时，</a:t>
            </a:r>
            <a:r>
              <a:rPr lang="en-US" altLang="zh-CN" dirty="0">
                <a:latin typeface="微软雅黑" panose="020B0503020204020204" charset="-122"/>
                <a:ea typeface="微软雅黑" panose="020B0503020204020204" charset="-122"/>
                <a:cs typeface="微软雅黑" panose="020B0503020204020204" charset="-122"/>
              </a:rPr>
              <a:t>s</a:t>
            </a:r>
            <a:r>
              <a:rPr lang="zh-CN" altLang="en-US" dirty="0">
                <a:latin typeface="微软雅黑" panose="020B0503020204020204" charset="-122"/>
                <a:ea typeface="微软雅黑" panose="020B0503020204020204" charset="-122"/>
                <a:cs typeface="微软雅黑" panose="020B0503020204020204" charset="-122"/>
              </a:rPr>
              <a:t>无效。</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735965" y="1938020"/>
            <a:ext cx="6670040" cy="2999740"/>
          </a:xfrm>
          <a:prstGeom prst="rect">
            <a:avLst/>
          </a:prstGeom>
          <a:solidFill>
            <a:schemeClr val="accent3"/>
          </a:solidFill>
        </p:spPr>
        <p:txBody>
          <a:bodyPr wrap="square" rtlCol="0">
            <a:spAutoFit/>
          </a:bodyPr>
          <a:p>
            <a:pPr indent="0" algn="l">
              <a:lnSpc>
                <a:spcPct val="150000"/>
              </a:lnSpc>
              <a:buFont typeface="Wingdings" panose="05000000000000000000" charset="0"/>
              <a:buNone/>
            </a:pPr>
            <a:r>
              <a:rPr lang="zh-CN" altLang="en-US" dirty="0"/>
              <a:t>fn main() {</a:t>
            </a:r>
            <a:endParaRPr lang="zh-CN" altLang="en-US" dirty="0"/>
          </a:p>
          <a:p>
            <a:pPr indent="0" algn="l">
              <a:lnSpc>
                <a:spcPct val="150000"/>
              </a:lnSpc>
              <a:buFont typeface="Wingdings" panose="05000000000000000000" charset="0"/>
              <a:buNone/>
            </a:pPr>
            <a:r>
              <a:rPr lang="zh-CN" altLang="en-US" dirty="0"/>
              <a:t>    {                      // s 在这里无效, 它尚未声明</a:t>
            </a:r>
            <a:endParaRPr lang="zh-CN" altLang="en-US" dirty="0"/>
          </a:p>
          <a:p>
            <a:pPr indent="0" algn="l">
              <a:lnSpc>
                <a:spcPct val="150000"/>
              </a:lnSpc>
              <a:buFont typeface="Wingdings" panose="05000000000000000000" charset="0"/>
              <a:buNone/>
            </a:pPr>
            <a:r>
              <a:rPr lang="zh-CN" altLang="en-US" dirty="0"/>
              <a:t>        let s = "hello";   // 从此处起，s 开始有效</a:t>
            </a:r>
            <a:endParaRPr lang="zh-CN" altLang="en-US" dirty="0"/>
          </a:p>
          <a:p>
            <a:pPr indent="0" algn="l">
              <a:lnSpc>
                <a:spcPct val="150000"/>
              </a:lnSpc>
              <a:buFont typeface="Wingdings" panose="05000000000000000000" charset="0"/>
              <a:buNone/>
            </a:pPr>
            <a:endParaRPr lang="zh-CN" altLang="en-US" dirty="0"/>
          </a:p>
          <a:p>
            <a:pPr indent="0" algn="l">
              <a:lnSpc>
                <a:spcPct val="150000"/>
              </a:lnSpc>
              <a:buFont typeface="Wingdings" panose="05000000000000000000" charset="0"/>
              <a:buNone/>
            </a:pPr>
            <a:r>
              <a:rPr lang="zh-CN" altLang="en-US" dirty="0"/>
              <a:t>        // 使用 s</a:t>
            </a:r>
            <a:endParaRPr lang="zh-CN" altLang="en-US" dirty="0"/>
          </a:p>
          <a:p>
            <a:pPr indent="0" algn="l">
              <a:lnSpc>
                <a:spcPct val="150000"/>
              </a:lnSpc>
              <a:buFont typeface="Wingdings" panose="05000000000000000000" charset="0"/>
              <a:buNone/>
            </a:pPr>
            <a:r>
              <a:rPr lang="zh-CN" altLang="en-US" dirty="0"/>
              <a:t>    }                      // 此作用域已结束，s 不再有效</a:t>
            </a:r>
            <a:endParaRPr lang="zh-CN" altLang="en-US" dirty="0"/>
          </a:p>
          <a:p>
            <a:pPr indent="0" algn="l">
              <a:lnSpc>
                <a:spcPct val="150000"/>
              </a:lnSpc>
              <a:buFont typeface="Wingdings" panose="05000000000000000000" charset="0"/>
              <a:buNone/>
            </a:pPr>
            <a:r>
              <a:rPr lang="zh-CN" altLang="en-US" dirty="0"/>
              <a:t>}</a:t>
            </a:r>
            <a:endParaRPr lang="zh-CN" alt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所有权</a:t>
            </a:r>
            <a:endParaRPr lang="zh-CN" altLang="en-US"/>
          </a:p>
        </p:txBody>
      </p:sp>
      <p:sp>
        <p:nvSpPr>
          <p:cNvPr id="3" name="文本框 2"/>
          <p:cNvSpPr txBox="1"/>
          <p:nvPr/>
        </p:nvSpPr>
        <p:spPr>
          <a:xfrm>
            <a:off x="632460" y="1313815"/>
            <a:ext cx="9281795"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浅拷贝和</a:t>
            </a:r>
            <a:r>
              <a:rPr lang="zh-CN" altLang="en-US" dirty="0">
                <a:latin typeface="微软雅黑" panose="020B0503020204020204" charset="-122"/>
                <a:ea typeface="微软雅黑" panose="020B0503020204020204" charset="-122"/>
                <a:cs typeface="微软雅黑" panose="020B0503020204020204" charset="-122"/>
              </a:rPr>
              <a:t>深拷贝</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35965" y="1938020"/>
            <a:ext cx="6670040" cy="1337945"/>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zh-CN" altLang="en-US" dirty="0"/>
              <a:t>浅拷贝不会重新分配内存，只做指针的</a:t>
            </a:r>
            <a:r>
              <a:rPr lang="zh-CN" altLang="en-US" dirty="0"/>
              <a:t>赋值。</a:t>
            </a:r>
            <a:endParaRPr lang="zh-CN" altLang="en-US" dirty="0"/>
          </a:p>
          <a:p>
            <a:pPr marL="285750" indent="-285750" algn="l">
              <a:lnSpc>
                <a:spcPct val="150000"/>
              </a:lnSpc>
              <a:buFont typeface="Arial" panose="020B0604020202020204" pitchFamily="34" charset="0"/>
              <a:buChar char="•"/>
            </a:pPr>
            <a:r>
              <a:rPr lang="zh-CN" altLang="en-US" dirty="0"/>
              <a:t>深拷贝会重新分配内存，做内存的</a:t>
            </a:r>
            <a:r>
              <a:rPr lang="zh-CN" altLang="en-US" dirty="0"/>
              <a:t>复制。</a:t>
            </a:r>
            <a:endParaRPr lang="zh-CN" altLang="en-US" dirty="0"/>
          </a:p>
          <a:p>
            <a:pPr marL="285750" indent="-285750" algn="l">
              <a:lnSpc>
                <a:spcPct val="150000"/>
              </a:lnSpc>
              <a:buFont typeface="Wingdings" panose="05000000000000000000" charset="0"/>
              <a:buChar char="ü"/>
            </a:pPr>
            <a:endParaRPr lang="zh-CN" altLang="en-US" dirty="0"/>
          </a:p>
        </p:txBody>
      </p:sp>
      <p:sp>
        <p:nvSpPr>
          <p:cNvPr id="5" name="文本框 4"/>
          <p:cNvSpPr txBox="1"/>
          <p:nvPr/>
        </p:nvSpPr>
        <p:spPr>
          <a:xfrm>
            <a:off x="781050" y="2952750"/>
            <a:ext cx="8129270" cy="1198880"/>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    let s1 = String::from("hello");</a:t>
            </a:r>
            <a:endParaRPr lang="zh-CN" altLang="en-US" dirty="0"/>
          </a:p>
          <a:p>
            <a:pPr algn="l"/>
            <a:r>
              <a:rPr lang="zh-CN" altLang="en-US" dirty="0"/>
              <a:t>    let s2 = s1;</a:t>
            </a:r>
            <a:r>
              <a:rPr lang="en-US" altLang="zh-CN" dirty="0"/>
              <a:t> // </a:t>
            </a:r>
            <a:r>
              <a:rPr lang="zh-CN" altLang="en-US" dirty="0"/>
              <a:t>这里只会做指针的赋值，是浅拷贝，</a:t>
            </a:r>
            <a:r>
              <a:rPr lang="en-US" altLang="zh-CN" dirty="0"/>
              <a:t>s1</a:t>
            </a:r>
            <a:r>
              <a:rPr lang="zh-CN" altLang="en-US" dirty="0"/>
              <a:t>后面</a:t>
            </a:r>
            <a:r>
              <a:rPr lang="zh-CN" altLang="en-US" dirty="0"/>
              <a:t>无效</a:t>
            </a:r>
            <a:endParaRPr lang="zh-CN" altLang="en-US" dirty="0"/>
          </a:p>
          <a:p>
            <a:pPr algn="l"/>
            <a:r>
              <a:rPr lang="zh-CN" altLang="en-US" dirty="0"/>
              <a:t>}</a:t>
            </a:r>
            <a:endParaRPr lang="zh-CN" altLang="en-US" dirty="0"/>
          </a:p>
        </p:txBody>
      </p:sp>
      <p:sp>
        <p:nvSpPr>
          <p:cNvPr id="6" name="文本框 5"/>
          <p:cNvSpPr txBox="1"/>
          <p:nvPr/>
        </p:nvSpPr>
        <p:spPr>
          <a:xfrm>
            <a:off x="781050" y="4572000"/>
            <a:ext cx="6096000" cy="1753235"/>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    let s1 = String::from("hello");</a:t>
            </a:r>
            <a:endParaRPr lang="zh-CN" altLang="en-US" dirty="0"/>
          </a:p>
          <a:p>
            <a:pPr algn="l"/>
            <a:r>
              <a:rPr lang="zh-CN" altLang="en-US" dirty="0"/>
              <a:t>    let s2 = s1.clone();</a:t>
            </a:r>
            <a:r>
              <a:rPr lang="en-US" altLang="zh-CN" dirty="0"/>
              <a:t> // </a:t>
            </a:r>
            <a:r>
              <a:rPr lang="zh-CN" altLang="en-US" dirty="0"/>
              <a:t>会做内存拷贝，</a:t>
            </a:r>
            <a:r>
              <a:rPr lang="zh-CN" altLang="en-US" dirty="0"/>
              <a:t>深拷贝</a:t>
            </a:r>
            <a:endParaRPr lang="zh-CN" altLang="en-US" dirty="0"/>
          </a:p>
          <a:p>
            <a:pPr algn="l"/>
            <a:endParaRPr lang="zh-CN" altLang="en-US" dirty="0"/>
          </a:p>
          <a:p>
            <a:pPr algn="l"/>
            <a:r>
              <a:rPr lang="zh-CN" altLang="en-US" dirty="0"/>
              <a:t>    println!("s1 = {}, s2 = {}", s1, s2);</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引用与</a:t>
            </a:r>
            <a:r>
              <a:rPr lang="zh-CN" altLang="en-US"/>
              <a:t>借用</a:t>
            </a:r>
            <a:endParaRPr lang="zh-CN" altLang="en-US"/>
          </a:p>
        </p:txBody>
      </p:sp>
      <p:sp>
        <p:nvSpPr>
          <p:cNvPr id="3" name="文本框 2"/>
          <p:cNvSpPr txBox="1"/>
          <p:nvPr/>
        </p:nvSpPr>
        <p:spPr>
          <a:xfrm>
            <a:off x="632460" y="2308225"/>
            <a:ext cx="4723130" cy="3138170"/>
          </a:xfrm>
          <a:prstGeom prst="rect">
            <a:avLst/>
          </a:prstGeom>
          <a:solidFill>
            <a:srgbClr val="FFC000"/>
          </a:solidFill>
        </p:spPr>
        <p:txBody>
          <a:bodyPr wrap="square" rtlCol="0" anchor="t">
            <a:spAutoFit/>
          </a:bodyPr>
          <a:p>
            <a:pPr algn="l"/>
            <a:r>
              <a:rPr lang="zh-CN" altLang="en-US" dirty="0"/>
              <a:t>fn main() {</a:t>
            </a:r>
            <a:endParaRPr lang="zh-CN" altLang="en-US" dirty="0"/>
          </a:p>
          <a:p>
            <a:pPr algn="l"/>
            <a:r>
              <a:rPr lang="zh-CN" altLang="en-US" dirty="0"/>
              <a:t>    let s1 = String::from("hello");</a:t>
            </a:r>
            <a:endParaRPr lang="zh-CN" altLang="en-US" dirty="0"/>
          </a:p>
          <a:p>
            <a:pPr algn="l"/>
            <a:endParaRPr lang="zh-CN" altLang="en-US" dirty="0"/>
          </a:p>
          <a:p>
            <a:pPr algn="l"/>
            <a:r>
              <a:rPr lang="zh-CN" altLang="en-US" dirty="0"/>
              <a:t>    let len = calculate_length(&amp;s1);</a:t>
            </a:r>
            <a:endParaRPr lang="zh-CN" altLang="en-US" dirty="0"/>
          </a:p>
          <a:p>
            <a:pPr algn="l"/>
            <a:endParaRPr lang="zh-CN" altLang="en-US" dirty="0"/>
          </a:p>
          <a:p>
            <a:pPr algn="l"/>
            <a:r>
              <a:rPr lang="zh-CN" altLang="en-US" dirty="0"/>
              <a:t>    println!("The length of '{}' is {}.", s1, len);</a:t>
            </a:r>
            <a:endParaRPr lang="zh-CN" altLang="en-US" dirty="0"/>
          </a:p>
          <a:p>
            <a:pPr algn="l"/>
            <a:r>
              <a:rPr lang="zh-CN" altLang="en-US" dirty="0"/>
              <a:t>}</a:t>
            </a:r>
            <a:endParaRPr lang="zh-CN" altLang="en-US" dirty="0"/>
          </a:p>
          <a:p>
            <a:pPr algn="l"/>
            <a:endParaRPr lang="zh-CN" altLang="en-US" dirty="0"/>
          </a:p>
          <a:p>
            <a:pPr algn="l"/>
            <a:r>
              <a:rPr lang="zh-CN" altLang="en-US" dirty="0"/>
              <a:t>fn calculate_length(s: &amp;String) -&gt; usize {</a:t>
            </a:r>
            <a:endParaRPr lang="zh-CN" altLang="en-US" dirty="0"/>
          </a:p>
          <a:p>
            <a:pPr algn="l"/>
            <a:r>
              <a:rPr lang="zh-CN" altLang="en-US" dirty="0"/>
              <a:t>    s.len()</a:t>
            </a:r>
            <a:endParaRPr lang="zh-CN" altLang="en-US" dirty="0"/>
          </a:p>
          <a:p>
            <a:pPr algn="l"/>
            <a:r>
              <a:rPr lang="zh-CN" altLang="en-US" dirty="0"/>
              <a:t>}</a:t>
            </a:r>
            <a:endParaRPr lang="zh-CN" altLang="en-US" dirty="0"/>
          </a:p>
        </p:txBody>
      </p:sp>
      <p:sp>
        <p:nvSpPr>
          <p:cNvPr id="4" name="文本框 3"/>
          <p:cNvSpPr txBox="1"/>
          <p:nvPr/>
        </p:nvSpPr>
        <p:spPr>
          <a:xfrm>
            <a:off x="632460" y="1313815"/>
            <a:ext cx="9281795" cy="92202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通过使用</a:t>
            </a:r>
            <a:r>
              <a:rPr lang="en-US" altLang="zh-CN" dirty="0">
                <a:latin typeface="微软雅黑" panose="020B0503020204020204" charset="-122"/>
                <a:ea typeface="微软雅黑" panose="020B0503020204020204" charset="-122"/>
                <a:cs typeface="微软雅黑" panose="020B0503020204020204" charset="-122"/>
              </a:rPr>
              <a:t>&amp;</a:t>
            </a:r>
            <a:r>
              <a:rPr lang="zh-CN" altLang="en-US" dirty="0">
                <a:latin typeface="微软雅黑" panose="020B0503020204020204" charset="-122"/>
                <a:ea typeface="微软雅黑" panose="020B0503020204020204" charset="-122"/>
                <a:cs typeface="微软雅黑" panose="020B0503020204020204" charset="-122"/>
              </a:rPr>
              <a:t>来获取某个变量的引用，</a:t>
            </a:r>
            <a:r>
              <a:rPr lang="en-US" altLang="zh-CN" dirty="0">
                <a:latin typeface="微软雅黑" panose="020B0503020204020204" charset="-122"/>
                <a:ea typeface="微软雅黑" panose="020B0503020204020204" charset="-122"/>
                <a:cs typeface="微软雅黑" panose="020B0503020204020204" charset="-122"/>
              </a:rPr>
              <a:t>&amp;mut</a:t>
            </a:r>
            <a:r>
              <a:rPr lang="zh-CN" altLang="en-US" dirty="0">
                <a:latin typeface="微软雅黑" panose="020B0503020204020204" charset="-122"/>
                <a:ea typeface="微软雅黑" panose="020B0503020204020204" charset="-122"/>
                <a:cs typeface="微软雅黑" panose="020B0503020204020204" charset="-122"/>
              </a:rPr>
              <a:t>是可变引用，创建两个可变引用将报错，也不能同时创建可变和不可变</a:t>
            </a:r>
            <a:r>
              <a:rPr lang="zh-CN" altLang="en-US" dirty="0">
                <a:latin typeface="微软雅黑" panose="020B0503020204020204" charset="-122"/>
                <a:ea typeface="微软雅黑" panose="020B0503020204020204" charset="-122"/>
                <a:cs typeface="微软雅黑" panose="020B0503020204020204" charset="-122"/>
              </a:rPr>
              <a:t>引用。在任意给定时间，要么 只能有一个可变引用，要么 只能有多个不可变引用</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919470" y="2642870"/>
            <a:ext cx="5378450" cy="2306955"/>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    let mut s = String::from("hello");</a:t>
            </a:r>
            <a:endParaRPr lang="zh-CN" altLang="en-US" dirty="0"/>
          </a:p>
          <a:p>
            <a:pPr algn="l"/>
            <a:endParaRPr lang="zh-CN" altLang="en-US" dirty="0"/>
          </a:p>
          <a:p>
            <a:pPr algn="l"/>
            <a:r>
              <a:rPr lang="zh-CN" altLang="en-US" dirty="0"/>
              <a:t>    let r1 = &amp;mut s;</a:t>
            </a:r>
            <a:endParaRPr lang="zh-CN" altLang="en-US" dirty="0"/>
          </a:p>
          <a:p>
            <a:pPr algn="l"/>
            <a:r>
              <a:rPr lang="zh-CN" altLang="en-US" dirty="0"/>
              <a:t>    </a:t>
            </a:r>
            <a:r>
              <a:rPr lang="zh-CN" altLang="en-US" dirty="0">
                <a:solidFill>
                  <a:srgbClr val="FF0000"/>
                </a:solidFill>
              </a:rPr>
              <a:t>let r2 = &amp;mut s;</a:t>
            </a:r>
            <a:r>
              <a:rPr lang="en-US" altLang="zh-CN" dirty="0">
                <a:solidFill>
                  <a:srgbClr val="FF0000"/>
                </a:solidFill>
              </a:rPr>
              <a:t> // </a:t>
            </a:r>
            <a:r>
              <a:rPr lang="zh-CN" altLang="en-US" dirty="0">
                <a:solidFill>
                  <a:srgbClr val="FF0000"/>
                </a:solidFill>
              </a:rPr>
              <a:t>不允许创建两个</a:t>
            </a:r>
            <a:r>
              <a:rPr lang="zh-CN" altLang="en-US" dirty="0">
                <a:solidFill>
                  <a:srgbClr val="FF0000"/>
                </a:solidFill>
              </a:rPr>
              <a:t>可变引用</a:t>
            </a:r>
            <a:endParaRPr lang="zh-CN" altLang="en-US" dirty="0">
              <a:solidFill>
                <a:srgbClr val="FF0000"/>
              </a:solidFill>
            </a:endParaRPr>
          </a:p>
          <a:p>
            <a:pPr algn="l"/>
            <a:endParaRPr lang="zh-CN" altLang="en-US" dirty="0"/>
          </a:p>
          <a:p>
            <a:pPr algn="l"/>
            <a:r>
              <a:rPr lang="zh-CN" altLang="en-US" dirty="0"/>
              <a:t>    println!("{}, {}", r1, r2);</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切片</a:t>
            </a:r>
            <a:r>
              <a:rPr lang="zh-CN" altLang="en-US"/>
              <a:t>类型</a:t>
            </a:r>
            <a:endParaRPr lang="zh-CN" altLang="en-US"/>
          </a:p>
        </p:txBody>
      </p:sp>
      <p:sp>
        <p:nvSpPr>
          <p:cNvPr id="3" name="文本框 2"/>
          <p:cNvSpPr txBox="1"/>
          <p:nvPr/>
        </p:nvSpPr>
        <p:spPr>
          <a:xfrm>
            <a:off x="695960" y="2595880"/>
            <a:ext cx="8749030" cy="1753235"/>
          </a:xfrm>
          <a:prstGeom prst="rect">
            <a:avLst/>
          </a:prstGeom>
          <a:solidFill>
            <a:srgbClr val="FFC000"/>
          </a:solidFill>
        </p:spPr>
        <p:txBody>
          <a:bodyPr wrap="square" rtlCol="0" anchor="t">
            <a:spAutoFit/>
          </a:bodyPr>
          <a:p>
            <a:pPr algn="l"/>
            <a:r>
              <a:rPr lang="zh-CN" altLang="en-US" dirty="0"/>
              <a:t>fn main() {</a:t>
            </a:r>
            <a:endParaRPr lang="zh-CN" altLang="en-US" dirty="0"/>
          </a:p>
          <a:p>
            <a:pPr algn="l"/>
            <a:r>
              <a:rPr lang="zh-CN" altLang="en-US" dirty="0"/>
              <a:t>    let s = String::from("hello world");</a:t>
            </a:r>
            <a:endParaRPr lang="zh-CN" altLang="en-US" dirty="0"/>
          </a:p>
          <a:p>
            <a:pPr algn="l"/>
            <a:endParaRPr lang="zh-CN" altLang="en-US" dirty="0"/>
          </a:p>
          <a:p>
            <a:pPr algn="l"/>
            <a:r>
              <a:rPr lang="zh-CN" altLang="en-US" dirty="0"/>
              <a:t>    let hello = &amp;s[0..5];</a:t>
            </a:r>
            <a:r>
              <a:rPr lang="en-US" altLang="zh-CN" dirty="0"/>
              <a:t> //  “hello” </a:t>
            </a:r>
            <a:endParaRPr lang="en-US" altLang="zh-CN" dirty="0"/>
          </a:p>
          <a:p>
            <a:pPr algn="l"/>
            <a:r>
              <a:rPr lang="zh-CN" altLang="en-US" dirty="0"/>
              <a:t>    let world = &amp;s[6..11];</a:t>
            </a:r>
            <a:r>
              <a:rPr lang="en-US" altLang="zh-CN" dirty="0"/>
              <a:t> //world</a:t>
            </a:r>
            <a:endParaRPr lang="zh-CN" altLang="en-US" dirty="0"/>
          </a:p>
          <a:p>
            <a:pPr algn="l"/>
            <a:r>
              <a:rPr lang="zh-CN" altLang="en-US" dirty="0"/>
              <a:t>}</a:t>
            </a:r>
            <a:endParaRPr lang="zh-CN" altLang="en-US" dirty="0"/>
          </a:p>
        </p:txBody>
      </p:sp>
      <p:sp>
        <p:nvSpPr>
          <p:cNvPr id="4" name="文本框 3"/>
          <p:cNvSpPr txBox="1"/>
          <p:nvPr/>
        </p:nvSpPr>
        <p:spPr>
          <a:xfrm>
            <a:off x="632460" y="1313815"/>
            <a:ext cx="9281795" cy="922020"/>
          </a:xfrm>
          <a:prstGeom prst="rect">
            <a:avLst/>
          </a:prstGeom>
          <a:noFill/>
        </p:spPr>
        <p:txBody>
          <a:bodyPr wrap="square" rtlCol="0">
            <a:spAutoFit/>
          </a:bodyPr>
          <a:p>
            <a:pPr marL="285750" indent="-285750" algn="l">
              <a:buFont typeface="Wingdings" panose="05000000000000000000" charset="0"/>
              <a:buChar char="ü"/>
            </a:pPr>
            <a:r>
              <a:rPr dirty="0">
                <a:latin typeface="微软雅黑" panose="020B0503020204020204" charset="-122"/>
                <a:ea typeface="微软雅黑" panose="020B0503020204020204" charset="-122"/>
                <a:cs typeface="微软雅黑" panose="020B0503020204020204" charset="-122"/>
              </a:rPr>
              <a:t>可以使用一个由中括号中的 [starting_index..ending_index] 指定的 range 创建一个 slice，其中 starting_index 是 slice 的第一个位置，ending_index 则是 slice 最后一个位置的后一个值。</a:t>
            </a:r>
            <a:endParaRPr dirty="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a:t>
            </a:r>
            <a:endParaRPr lang="zh-CN" altLang="en-US"/>
          </a:p>
        </p:txBody>
      </p:sp>
      <p:sp>
        <p:nvSpPr>
          <p:cNvPr id="4" name="文本框 3"/>
          <p:cNvSpPr txBox="1"/>
          <p:nvPr/>
        </p:nvSpPr>
        <p:spPr>
          <a:xfrm>
            <a:off x="632460" y="1313815"/>
            <a:ext cx="9281795" cy="645160"/>
          </a:xfrm>
          <a:prstGeom prst="rect">
            <a:avLst/>
          </a:prstGeom>
          <a:noFill/>
        </p:spPr>
        <p:txBody>
          <a:bodyPr wrap="square" rtlCol="0">
            <a:spAutoFit/>
          </a:bodyPr>
          <a:p>
            <a:pPr marL="285750" indent="-285750" algn="l">
              <a:buFont typeface="Wingdings" panose="05000000000000000000" charset="0"/>
              <a:buChar char="ü"/>
            </a:pPr>
            <a:r>
              <a:rPr lang="zh-CN" dirty="0">
                <a:latin typeface="微软雅黑" panose="020B0503020204020204" charset="-122"/>
                <a:ea typeface="微软雅黑" panose="020B0503020204020204" charset="-122"/>
                <a:cs typeface="微软雅黑" panose="020B0503020204020204" charset="-122"/>
              </a:rPr>
              <a:t>结构体是一个自定义数据类型，允许你命名和包装多个相关的值，从而形成一个有意义的组合。</a:t>
            </a:r>
            <a:endParaRPr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632460" y="2192655"/>
            <a:ext cx="4646295" cy="3218180"/>
          </a:xfrm>
          <a:prstGeom prst="rect">
            <a:avLst/>
          </a:prstGeom>
          <a:solidFill>
            <a:schemeClr val="accent3"/>
          </a:solidFill>
        </p:spPr>
        <p:txBody>
          <a:bodyPr wrap="square" rtlCol="0" anchor="t">
            <a:noAutofit/>
          </a:bodyPr>
          <a:p>
            <a:pPr algn="l"/>
            <a:r>
              <a:rPr lang="zh-CN" altLang="en-US" dirty="0"/>
              <a:t>#[derive(Debug)]</a:t>
            </a:r>
            <a:endParaRPr lang="zh-CN" altLang="en-US" dirty="0"/>
          </a:p>
          <a:p>
            <a:pPr algn="l"/>
            <a:r>
              <a:rPr lang="zh-CN" altLang="en-US" dirty="0"/>
              <a:t>struct Rectangle {</a:t>
            </a:r>
            <a:endParaRPr lang="zh-CN" altLang="en-US" dirty="0"/>
          </a:p>
          <a:p>
            <a:pPr algn="l"/>
            <a:r>
              <a:rPr lang="zh-CN" altLang="en-US" dirty="0"/>
              <a:t>    width: u32,</a:t>
            </a:r>
            <a:endParaRPr lang="zh-CN" altLang="en-US" dirty="0"/>
          </a:p>
          <a:p>
            <a:pPr algn="l"/>
            <a:r>
              <a:rPr lang="zh-CN" altLang="en-US" dirty="0"/>
              <a:t>    height: u32,</a:t>
            </a:r>
            <a:endParaRPr lang="zh-CN" altLang="en-US" dirty="0"/>
          </a:p>
          <a:p>
            <a:pPr algn="l"/>
            <a:r>
              <a:rPr lang="zh-CN" altLang="en-US" dirty="0"/>
              <a:t>}</a:t>
            </a:r>
            <a:endParaRPr lang="zh-CN" altLang="en-US" dirty="0"/>
          </a:p>
          <a:p>
            <a:pPr algn="l"/>
            <a:endParaRPr lang="zh-CN" altLang="en-US" dirty="0"/>
          </a:p>
          <a:p>
            <a:pPr algn="l"/>
            <a:r>
              <a:rPr lang="zh-CN" altLang="en-US" dirty="0"/>
              <a:t>impl Rectangle {</a:t>
            </a:r>
            <a:endParaRPr lang="zh-CN" altLang="en-US" dirty="0"/>
          </a:p>
          <a:p>
            <a:pPr algn="l"/>
            <a:r>
              <a:rPr lang="zh-CN" altLang="en-US" dirty="0"/>
              <a:t>    fn area(&amp;self) -&gt; u32 {</a:t>
            </a:r>
            <a:endParaRPr lang="zh-CN" altLang="en-US" dirty="0"/>
          </a:p>
          <a:p>
            <a:pPr algn="l"/>
            <a:r>
              <a:rPr lang="zh-CN" altLang="en-US" dirty="0"/>
              <a:t>        self.width * self.height</a:t>
            </a:r>
            <a:endParaRPr lang="zh-CN" altLang="en-US" dirty="0"/>
          </a:p>
          <a:p>
            <a:pPr algn="l"/>
            <a:r>
              <a:rPr lang="zh-CN" altLang="en-US" dirty="0"/>
              <a:t>    }</a:t>
            </a:r>
            <a:endParaRPr lang="zh-CN" altLang="en-US" dirty="0"/>
          </a:p>
          <a:p>
            <a:pPr algn="l"/>
            <a:r>
              <a:rPr lang="zh-CN" altLang="en-US" dirty="0"/>
              <a:t>}</a:t>
            </a:r>
            <a:endParaRPr lang="zh-CN" altLang="en-US" dirty="0"/>
          </a:p>
          <a:p>
            <a:pPr algn="l"/>
            <a:endParaRPr lang="zh-CN" altLang="en-US" dirty="0"/>
          </a:p>
          <a:p>
            <a:pPr algn="l"/>
            <a:endParaRPr lang="zh-CN" altLang="en-US" dirty="0"/>
          </a:p>
        </p:txBody>
      </p:sp>
      <p:sp>
        <p:nvSpPr>
          <p:cNvPr id="8" name="文本框 7"/>
          <p:cNvSpPr txBox="1"/>
          <p:nvPr/>
        </p:nvSpPr>
        <p:spPr>
          <a:xfrm>
            <a:off x="5620385" y="2232660"/>
            <a:ext cx="5488940" cy="3138170"/>
          </a:xfrm>
          <a:prstGeom prst="rect">
            <a:avLst/>
          </a:prstGeom>
          <a:solidFill>
            <a:schemeClr val="accent3"/>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struct QuitMessage; // 类单元结构体</a:t>
            </a:r>
            <a:endParaRPr lang="zh-CN" altLang="en-US" dirty="0"/>
          </a:p>
          <a:p>
            <a:pPr algn="l"/>
            <a:r>
              <a:rPr lang="zh-CN" altLang="en-US" dirty="0"/>
              <a:t>struct MoveMessage {</a:t>
            </a:r>
            <a:endParaRPr lang="zh-CN" altLang="en-US" dirty="0"/>
          </a:p>
          <a:p>
            <a:pPr algn="l"/>
            <a:r>
              <a:rPr lang="zh-CN" altLang="en-US" dirty="0"/>
              <a:t>    x: i32,</a:t>
            </a:r>
            <a:endParaRPr lang="zh-CN" altLang="en-US" dirty="0"/>
          </a:p>
          <a:p>
            <a:pPr algn="l"/>
            <a:r>
              <a:rPr lang="zh-CN" altLang="en-US" dirty="0"/>
              <a:t>    y: i32,</a:t>
            </a:r>
            <a:endParaRPr lang="zh-CN" altLang="en-US" dirty="0"/>
          </a:p>
          <a:p>
            <a:pPr algn="l"/>
            <a:r>
              <a:rPr lang="zh-CN" altLang="en-US" dirty="0"/>
              <a:t>}</a:t>
            </a:r>
            <a:endParaRPr lang="zh-CN" altLang="en-US" dirty="0"/>
          </a:p>
          <a:p>
            <a:pPr algn="l"/>
            <a:r>
              <a:rPr lang="zh-CN" altLang="en-US" dirty="0"/>
              <a:t>struct WriteMessage(String); // 元组结构体</a:t>
            </a:r>
            <a:endParaRPr lang="zh-CN" altLang="en-US" dirty="0"/>
          </a:p>
          <a:p>
            <a:pPr algn="l"/>
            <a:r>
              <a:rPr lang="zh-CN" altLang="en-US" dirty="0"/>
              <a:t>struct ChangeColorMessage(i32, i32, i32); // 元组结构体</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枚举</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dirty="0">
                <a:latin typeface="微软雅黑" panose="020B0503020204020204" charset="-122"/>
                <a:ea typeface="微软雅黑" panose="020B0503020204020204" charset="-122"/>
                <a:cs typeface="微软雅黑" panose="020B0503020204020204" charset="-122"/>
              </a:rPr>
              <a:t>枚举允许你通过列举可能的 成员（variants） 来定义一个类型</a:t>
            </a:r>
            <a:r>
              <a:rPr lang="zh-CN" dirty="0">
                <a:latin typeface="微软雅黑" panose="020B0503020204020204" charset="-122"/>
                <a:ea typeface="微软雅黑" panose="020B0503020204020204" charset="-122"/>
                <a:cs typeface="微软雅黑" panose="020B0503020204020204" charset="-122"/>
              </a:rPr>
              <a:t>，类似于</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里面的</a:t>
            </a:r>
            <a:r>
              <a:rPr lang="en-US" altLang="zh-CN" dirty="0">
                <a:latin typeface="微软雅黑" panose="020B0503020204020204" charset="-122"/>
                <a:ea typeface="微软雅黑" panose="020B0503020204020204" charset="-122"/>
                <a:cs typeface="微软雅黑" panose="020B0503020204020204" charset="-122"/>
              </a:rPr>
              <a:t>union</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176020" y="2536825"/>
            <a:ext cx="5260975" cy="2861310"/>
          </a:xfrm>
          <a:prstGeom prst="rect">
            <a:avLst/>
          </a:prstGeom>
          <a:solidFill>
            <a:schemeClr val="accent3"/>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enum Message {</a:t>
            </a:r>
            <a:endParaRPr lang="zh-CN" altLang="en-US" dirty="0"/>
          </a:p>
          <a:p>
            <a:pPr algn="l"/>
            <a:r>
              <a:rPr lang="zh-CN" altLang="en-US" dirty="0"/>
              <a:t>    Quit,</a:t>
            </a:r>
            <a:r>
              <a:rPr lang="en-US" altLang="zh-CN" dirty="0"/>
              <a:t> // </a:t>
            </a:r>
            <a:r>
              <a:rPr lang="zh-CN" altLang="en-US" dirty="0"/>
              <a:t>没有任何</a:t>
            </a:r>
            <a:r>
              <a:rPr lang="zh-CN" altLang="en-US" dirty="0"/>
              <a:t>关联数据</a:t>
            </a:r>
            <a:endParaRPr lang="zh-CN" altLang="en-US" dirty="0"/>
          </a:p>
          <a:p>
            <a:pPr algn="l"/>
            <a:r>
              <a:rPr lang="zh-CN" altLang="en-US" dirty="0"/>
              <a:t>    Move { x: i32, y: i32 },</a:t>
            </a:r>
            <a:r>
              <a:rPr lang="en-US" altLang="zh-CN" dirty="0"/>
              <a:t> // </a:t>
            </a:r>
            <a:r>
              <a:rPr lang="zh-CN" altLang="en-US" dirty="0"/>
              <a:t>包含一个匿名</a:t>
            </a:r>
            <a:r>
              <a:rPr lang="zh-CN" altLang="en-US" dirty="0"/>
              <a:t>结构体</a:t>
            </a:r>
            <a:endParaRPr lang="zh-CN" altLang="en-US" dirty="0"/>
          </a:p>
          <a:p>
            <a:pPr algn="l"/>
            <a:r>
              <a:rPr lang="zh-CN" altLang="en-US" dirty="0"/>
              <a:t>    Write(String),</a:t>
            </a:r>
            <a:r>
              <a:rPr lang="en-US" altLang="zh-CN" dirty="0"/>
              <a:t> // </a:t>
            </a:r>
            <a:r>
              <a:rPr lang="zh-CN" altLang="en-US" dirty="0"/>
              <a:t>包含单独一个</a:t>
            </a:r>
            <a:r>
              <a:rPr lang="en-US" altLang="zh-CN" dirty="0"/>
              <a:t>String</a:t>
            </a:r>
            <a:endParaRPr lang="zh-CN" altLang="en-US" dirty="0"/>
          </a:p>
          <a:p>
            <a:pPr algn="l"/>
            <a:r>
              <a:rPr lang="zh-CN" altLang="en-US" dirty="0"/>
              <a:t>    ChangeColor(i32, i32, i32),</a:t>
            </a:r>
            <a:r>
              <a:rPr lang="en-US" altLang="zh-CN" dirty="0"/>
              <a:t> // </a:t>
            </a:r>
            <a:r>
              <a:rPr lang="zh-CN" altLang="en-US" dirty="0"/>
              <a:t>包含三个</a:t>
            </a:r>
            <a:r>
              <a:rPr lang="en-US" altLang="zh-CN" dirty="0"/>
              <a:t>i32</a:t>
            </a:r>
            <a:endParaRPr lang="zh-CN" altLang="en-US" dirty="0"/>
          </a:p>
          <a:p>
            <a:pPr algn="l"/>
            <a:r>
              <a:rPr lang="zh-CN" altLang="en-US" dirty="0"/>
              <a:t>}</a:t>
            </a:r>
            <a:endParaRPr lang="zh-CN" altLang="en-US" dirty="0"/>
          </a:p>
          <a:p>
            <a:pPr algn="l"/>
            <a:r>
              <a:rPr lang="zh-CN" altLang="en-US" dirty="0"/>
              <a:t>}</a:t>
            </a:r>
            <a:endParaRPr lang="zh-CN" altLang="en-US" dirty="0"/>
          </a:p>
        </p:txBody>
      </p:sp>
      <p:sp>
        <p:nvSpPr>
          <p:cNvPr id="7" name="文本框 6"/>
          <p:cNvSpPr txBox="1"/>
          <p:nvPr/>
        </p:nvSpPr>
        <p:spPr>
          <a:xfrm>
            <a:off x="901700" y="1888490"/>
            <a:ext cx="6347460" cy="368300"/>
          </a:xfrm>
          <a:prstGeom prst="rect">
            <a:avLst/>
          </a:prstGeom>
          <a:noFill/>
        </p:spPr>
        <p:txBody>
          <a:bodyPr wrap="square" rtlCol="0">
            <a:spAutoFit/>
          </a:bodyPr>
          <a:p>
            <a:pPr algn="l"/>
            <a:r>
              <a:rPr lang="zh-CN" altLang="en-US" dirty="0"/>
              <a:t>前面的结构体可以用枚举来表示，可以使用枚举定义</a:t>
            </a:r>
            <a:r>
              <a:rPr lang="en-US" altLang="zh-CN" dirty="0"/>
              <a:t>Option</a:t>
            </a:r>
            <a:r>
              <a:rPr lang="zh-CN" altLang="en-US" dirty="0"/>
              <a:t>类</a:t>
            </a:r>
            <a:endParaRPr lang="zh-CN" altLang="en-US" dirty="0"/>
          </a:p>
        </p:txBody>
      </p:sp>
      <p:sp>
        <p:nvSpPr>
          <p:cNvPr id="8" name="文本框 7"/>
          <p:cNvSpPr txBox="1"/>
          <p:nvPr/>
        </p:nvSpPr>
        <p:spPr>
          <a:xfrm>
            <a:off x="6913245" y="2589530"/>
            <a:ext cx="4547235" cy="2808605"/>
          </a:xfrm>
          <a:prstGeom prst="rect">
            <a:avLst/>
          </a:prstGeom>
          <a:solidFill>
            <a:schemeClr val="accent3"/>
          </a:solidFill>
        </p:spPr>
        <p:txBody>
          <a:bodyPr wrap="square" rtlCol="0" anchor="t">
            <a:no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enum Option&lt;T&gt; {</a:t>
            </a:r>
            <a:endParaRPr lang="zh-CN" altLang="en-US" dirty="0"/>
          </a:p>
          <a:p>
            <a:pPr algn="l"/>
            <a:r>
              <a:rPr lang="zh-CN" altLang="en-US" dirty="0"/>
              <a:t>    Some(T),</a:t>
            </a:r>
            <a:endParaRPr lang="zh-CN" altLang="en-US" dirty="0"/>
          </a:p>
          <a:p>
            <a:pPr algn="l"/>
            <a:r>
              <a:rPr lang="zh-CN" altLang="en-US" dirty="0"/>
              <a:t>    None,</a:t>
            </a:r>
            <a:endParaRPr lang="zh-CN" altLang="en-US" dirty="0"/>
          </a:p>
          <a:p>
            <a:pPr algn="l"/>
            <a:r>
              <a:rPr lang="zh-CN" altLang="en-US" dirty="0"/>
              <a:t>}</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目录</a:t>
            </a:r>
            <a:endParaRPr lang="zh-CN" altLang="en-US"/>
          </a:p>
        </p:txBody>
      </p:sp>
      <p:sp>
        <p:nvSpPr>
          <p:cNvPr id="7" name="项标题"/>
          <p:cNvSpPr txBox="1"/>
          <p:nvPr>
            <p:custDataLst>
              <p:tags r:id="rId2"/>
            </p:custDataLst>
          </p:nvPr>
        </p:nvSpPr>
        <p:spPr>
          <a:xfrm>
            <a:off x="7174103" y="1070197"/>
            <a:ext cx="3674187" cy="504000"/>
          </a:xfrm>
          <a:prstGeom prst="rect">
            <a:avLst/>
          </a:prstGeom>
          <a:noFill/>
        </p:spPr>
        <p:txBody>
          <a:bodyPr wrap="square" lIns="0" tIns="0" rIns="0" bIns="0" rtlCol="0" anchor="ctr">
            <a:normAutofit/>
          </a:bodyPr>
          <a:lstStyle/>
          <a:p>
            <a:pPr>
              <a:lnSpc>
                <a:spcPct val="100000"/>
              </a:lnSpc>
            </a:pPr>
            <a:r>
              <a:rPr lang="en-US" altLang="zh-CN" sz="2400" b="1" spc="300" dirty="0">
                <a:solidFill>
                  <a:schemeClr val="tx1">
                    <a:lumMod val="85000"/>
                    <a:lumOff val="15000"/>
                  </a:schemeClr>
                </a:solidFill>
                <a:latin typeface="+mj-lt"/>
                <a:ea typeface="+mj-lt"/>
              </a:rPr>
              <a:t>Rust</a:t>
            </a:r>
            <a:r>
              <a:rPr lang="zh-CN" altLang="en-US" sz="2400" b="1" spc="300" dirty="0">
                <a:solidFill>
                  <a:schemeClr val="tx1">
                    <a:lumMod val="85000"/>
                    <a:lumOff val="15000"/>
                  </a:schemeClr>
                </a:solidFill>
                <a:latin typeface="+mj-lt"/>
                <a:ea typeface="+mj-lt"/>
              </a:rPr>
              <a:t>基本</a:t>
            </a:r>
            <a:r>
              <a:rPr lang="zh-CN" altLang="en-US" sz="2400" b="1" spc="300" dirty="0">
                <a:solidFill>
                  <a:schemeClr val="tx1">
                    <a:lumMod val="85000"/>
                    <a:lumOff val="15000"/>
                  </a:schemeClr>
                </a:solidFill>
                <a:latin typeface="+mj-lt"/>
                <a:ea typeface="+mj-lt"/>
              </a:rPr>
              <a:t>语法</a:t>
            </a:r>
            <a:endParaRPr lang="zh-CN" altLang="en-US" sz="2400" b="1" spc="300" dirty="0">
              <a:solidFill>
                <a:schemeClr val="tx1">
                  <a:lumMod val="85000"/>
                  <a:lumOff val="15000"/>
                </a:schemeClr>
              </a:solidFill>
              <a:latin typeface="+mj-lt"/>
              <a:ea typeface="+mj-lt"/>
            </a:endParaRPr>
          </a:p>
        </p:txBody>
      </p:sp>
      <p:sp>
        <p:nvSpPr>
          <p:cNvPr id="9" name="@mix!m0_序号_03-2050-12356"/>
          <p:cNvSpPr/>
          <p:nvPr>
            <p:custDataLst>
              <p:tags r:id="rId3"/>
            </p:custDataLst>
          </p:nvPr>
        </p:nvSpPr>
        <p:spPr>
          <a:xfrm>
            <a:off x="6885559" y="3813937"/>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03</a:t>
            </a:r>
            <a:endParaRPr lang="en-US" b="1" dirty="0">
              <a:solidFill>
                <a:srgbClr val="FFFFFF"/>
              </a:solidFill>
              <a:latin typeface="+mn-ea"/>
              <a:cs typeface="微软雅黑" panose="020B0503020204020204" pitchFamily="34" charset="-120"/>
              <a:sym typeface="+mn-ea"/>
            </a:endParaRPr>
          </a:p>
        </p:txBody>
      </p:sp>
      <p:sp>
        <p:nvSpPr>
          <p:cNvPr id="10" name="Ellipse 70_#color-2050&amp;12709"/>
          <p:cNvSpPr/>
          <p:nvPr>
            <p:custDataLst>
              <p:tags r:id="rId4"/>
            </p:custDataLst>
          </p:nvPr>
        </p:nvSpPr>
        <p:spPr>
          <a:xfrm>
            <a:off x="6812407" y="3740785"/>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1" name="Ellipse 66_#color-2050&amp;12710"/>
          <p:cNvSpPr/>
          <p:nvPr>
            <p:custDataLst>
              <p:tags r:id="rId5"/>
            </p:custDataLst>
          </p:nvPr>
        </p:nvSpPr>
        <p:spPr>
          <a:xfrm>
            <a:off x="6291199" y="942721"/>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2" name="Ellipse 68_#color-2050&amp;12711"/>
          <p:cNvSpPr/>
          <p:nvPr>
            <p:custDataLst>
              <p:tags r:id="rId6"/>
            </p:custDataLst>
          </p:nvPr>
        </p:nvSpPr>
        <p:spPr>
          <a:xfrm>
            <a:off x="6812407" y="2341753"/>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3" name="Ellipse 72_#color-2050&amp;12712"/>
          <p:cNvSpPr/>
          <p:nvPr>
            <p:custDataLst>
              <p:tags r:id="rId7"/>
            </p:custDataLst>
          </p:nvPr>
        </p:nvSpPr>
        <p:spPr>
          <a:xfrm>
            <a:off x="6291199" y="5139817"/>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4" name="@mix!m0_序号_01-2050-12354"/>
          <p:cNvSpPr/>
          <p:nvPr>
            <p:custDataLst>
              <p:tags r:id="rId8"/>
            </p:custDataLst>
          </p:nvPr>
        </p:nvSpPr>
        <p:spPr>
          <a:xfrm>
            <a:off x="6364351" y="1025017"/>
            <a:ext cx="603504" cy="603504"/>
          </a:xfrm>
          <a:prstGeom prst="ellipse">
            <a:avLst/>
          </a:prstGeom>
          <a:solidFill>
            <a:schemeClr val="accent1"/>
          </a:solidFill>
        </p:spPr>
        <p:txBody>
          <a:bodyPr wrap="none" lIns="0" tIns="0" rIns="0" bIns="0" rtlCol="0" anchor="ctr" anchorCtr="0">
            <a:normAutofit/>
          </a:bodyPr>
          <a:lstStyle/>
          <a:p>
            <a:pPr marL="0" indent="0" algn="ctr">
              <a:lnSpc>
                <a:spcPct val="110000"/>
              </a:lnSpc>
              <a:buNone/>
            </a:pPr>
            <a:r>
              <a:rPr lang="en-US" b="1" dirty="0">
                <a:solidFill>
                  <a:srgbClr val="FFFFFF"/>
                </a:solidFill>
                <a:latin typeface="+mn-ea"/>
                <a:cs typeface="微软雅黑" panose="020B0503020204020204" pitchFamily="34" charset="-120"/>
              </a:rPr>
              <a:t>01</a:t>
            </a:r>
            <a:endParaRPr lang="zh-CN" altLang="en-US" b="1" dirty="0">
              <a:solidFill>
                <a:srgbClr val="FFFFFF"/>
              </a:solidFill>
              <a:latin typeface="+mn-ea"/>
              <a:cs typeface="微软雅黑" panose="020B0503020204020204" pitchFamily="34" charset="-120"/>
            </a:endParaRPr>
          </a:p>
        </p:txBody>
      </p:sp>
      <p:sp>
        <p:nvSpPr>
          <p:cNvPr id="15" name="@mix!m0_序号_02-2050-12355"/>
          <p:cNvSpPr/>
          <p:nvPr>
            <p:custDataLst>
              <p:tags r:id="rId9"/>
            </p:custDataLst>
          </p:nvPr>
        </p:nvSpPr>
        <p:spPr>
          <a:xfrm>
            <a:off x="6885559" y="2414905"/>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02</a:t>
            </a:r>
            <a:endParaRPr lang="en-US" b="1" dirty="0">
              <a:solidFill>
                <a:srgbClr val="FFFFFF"/>
              </a:solidFill>
              <a:latin typeface="+mn-ea"/>
              <a:cs typeface="微软雅黑" panose="020B0503020204020204" pitchFamily="34" charset="-120"/>
              <a:sym typeface="+mn-ea"/>
            </a:endParaRPr>
          </a:p>
        </p:txBody>
      </p:sp>
      <p:sp>
        <p:nvSpPr>
          <p:cNvPr id="16" name="@mix!m0_序号_04-2050-12357"/>
          <p:cNvSpPr/>
          <p:nvPr>
            <p:custDataLst>
              <p:tags r:id="rId10"/>
            </p:custDataLst>
          </p:nvPr>
        </p:nvSpPr>
        <p:spPr>
          <a:xfrm>
            <a:off x="6364351" y="5212969"/>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04</a:t>
            </a:r>
            <a:endParaRPr lang="en-US" b="1" dirty="0">
              <a:solidFill>
                <a:srgbClr val="FFFFFF"/>
              </a:solidFill>
              <a:latin typeface="+mn-ea"/>
              <a:cs typeface="微软雅黑" panose="020B0503020204020204" pitchFamily="34" charset="-120"/>
              <a:sym typeface="+mn-ea"/>
            </a:endParaRPr>
          </a:p>
        </p:txBody>
      </p:sp>
      <p:sp>
        <p:nvSpPr>
          <p:cNvPr id="2" name="项标题"/>
          <p:cNvSpPr txBox="1"/>
          <p:nvPr>
            <p:custDataLst>
              <p:tags r:id="rId11"/>
            </p:custDataLst>
          </p:nvPr>
        </p:nvSpPr>
        <p:spPr>
          <a:xfrm>
            <a:off x="7695311" y="2469229"/>
            <a:ext cx="3674187" cy="504000"/>
          </a:xfrm>
          <a:prstGeom prst="rect">
            <a:avLst/>
          </a:prstGeom>
          <a:noFill/>
        </p:spPr>
        <p:txBody>
          <a:bodyPr wrap="square" lIns="0" tIns="0" rIns="0" bIns="0" rtlCol="0" anchor="ctr">
            <a:normAutofit/>
          </a:bodyPr>
          <a:lstStyle/>
          <a:p>
            <a:pPr>
              <a:lnSpc>
                <a:spcPct val="100000"/>
              </a:lnSpc>
            </a:pPr>
            <a:r>
              <a:rPr lang="en-US" altLang="zh-CN" sz="2400" b="1" spc="300" dirty="0">
                <a:solidFill>
                  <a:schemeClr val="tx1">
                    <a:lumMod val="85000"/>
                    <a:lumOff val="15000"/>
                  </a:schemeClr>
                </a:solidFill>
                <a:latin typeface="+mj-lt"/>
                <a:ea typeface="+mj-lt"/>
              </a:rPr>
              <a:t>Rust</a:t>
            </a:r>
            <a:r>
              <a:rPr lang="zh-CN" altLang="en-US" sz="2400" b="1" spc="300" dirty="0">
                <a:solidFill>
                  <a:schemeClr val="tx1">
                    <a:lumMod val="85000"/>
                    <a:lumOff val="15000"/>
                  </a:schemeClr>
                </a:solidFill>
                <a:latin typeface="+mj-lt"/>
                <a:ea typeface="+mj-lt"/>
              </a:rPr>
              <a:t>核心</a:t>
            </a:r>
            <a:r>
              <a:rPr lang="zh-CN" altLang="en-US" sz="2400" b="1" spc="300" dirty="0">
                <a:solidFill>
                  <a:schemeClr val="tx1">
                    <a:lumMod val="85000"/>
                    <a:lumOff val="15000"/>
                  </a:schemeClr>
                </a:solidFill>
                <a:latin typeface="+mj-lt"/>
                <a:ea typeface="+mj-lt"/>
              </a:rPr>
              <a:t>特性</a:t>
            </a:r>
            <a:endParaRPr lang="zh-CN" altLang="en-US" sz="2400" b="1" spc="300" dirty="0">
              <a:solidFill>
                <a:schemeClr val="tx1">
                  <a:lumMod val="85000"/>
                  <a:lumOff val="15000"/>
                </a:schemeClr>
              </a:solidFill>
              <a:latin typeface="+mj-lt"/>
              <a:ea typeface="+mj-lt"/>
            </a:endParaRPr>
          </a:p>
        </p:txBody>
      </p:sp>
      <p:sp>
        <p:nvSpPr>
          <p:cNvPr id="3" name="项标题"/>
          <p:cNvSpPr txBox="1"/>
          <p:nvPr>
            <p:custDataLst>
              <p:tags r:id="rId12"/>
            </p:custDataLst>
          </p:nvPr>
        </p:nvSpPr>
        <p:spPr>
          <a:xfrm>
            <a:off x="7695311" y="3863689"/>
            <a:ext cx="3674187" cy="504000"/>
          </a:xfrm>
          <a:prstGeom prst="rect">
            <a:avLst/>
          </a:prstGeom>
          <a:noFill/>
        </p:spPr>
        <p:txBody>
          <a:bodyPr wrap="square" lIns="0" tIns="0" rIns="0" bIns="0" rtlCol="0" anchor="ctr">
            <a:normAutofit/>
          </a:bodyPr>
          <a:lstStyle/>
          <a:p>
            <a:pPr>
              <a:lnSpc>
                <a:spcPct val="100000"/>
              </a:lnSpc>
            </a:pPr>
            <a:r>
              <a:rPr lang="en-US" altLang="zh-CN" sz="2400" b="1" spc="300" dirty="0">
                <a:solidFill>
                  <a:schemeClr val="tx1">
                    <a:lumMod val="85000"/>
                    <a:lumOff val="15000"/>
                  </a:schemeClr>
                </a:solidFill>
                <a:latin typeface="+mj-lt"/>
                <a:ea typeface="+mj-lt"/>
              </a:rPr>
              <a:t>Rust</a:t>
            </a:r>
            <a:r>
              <a:rPr lang="zh-CN" altLang="en-US" sz="2400" b="1" spc="300" dirty="0">
                <a:solidFill>
                  <a:schemeClr val="tx1">
                    <a:lumMod val="85000"/>
                    <a:lumOff val="15000"/>
                  </a:schemeClr>
                </a:solidFill>
                <a:latin typeface="+mj-lt"/>
                <a:ea typeface="+mj-lt"/>
              </a:rPr>
              <a:t>最新</a:t>
            </a:r>
            <a:r>
              <a:rPr lang="zh-CN" altLang="en-US" sz="2400" b="1" spc="300" dirty="0">
                <a:solidFill>
                  <a:schemeClr val="tx1">
                    <a:lumMod val="85000"/>
                    <a:lumOff val="15000"/>
                  </a:schemeClr>
                </a:solidFill>
                <a:latin typeface="+mj-lt"/>
                <a:ea typeface="+mj-lt"/>
              </a:rPr>
              <a:t>进展</a:t>
            </a:r>
            <a:endParaRPr lang="zh-CN" altLang="en-US" sz="2400" b="1" spc="300" dirty="0">
              <a:solidFill>
                <a:schemeClr val="tx1">
                  <a:lumMod val="85000"/>
                  <a:lumOff val="15000"/>
                </a:schemeClr>
              </a:solidFill>
              <a:latin typeface="+mj-lt"/>
              <a:ea typeface="+mj-lt"/>
            </a:endParaRPr>
          </a:p>
        </p:txBody>
      </p:sp>
      <p:sp>
        <p:nvSpPr>
          <p:cNvPr id="8" name="项标题"/>
          <p:cNvSpPr txBox="1"/>
          <p:nvPr>
            <p:custDataLst>
              <p:tags r:id="rId13"/>
            </p:custDataLst>
          </p:nvPr>
        </p:nvSpPr>
        <p:spPr>
          <a:xfrm>
            <a:off x="7174103" y="5262721"/>
            <a:ext cx="3674187" cy="504000"/>
          </a:xfrm>
          <a:prstGeom prst="rect">
            <a:avLst/>
          </a:prstGeom>
          <a:noFill/>
        </p:spPr>
        <p:txBody>
          <a:bodyPr wrap="square" lIns="0" tIns="0" rIns="0" bIns="0" rtlCol="0" anchor="ctr">
            <a:normAutofit/>
          </a:bodyPr>
          <a:lstStyle/>
          <a:p>
            <a:pPr>
              <a:lnSpc>
                <a:spcPct val="100000"/>
              </a:lnSpc>
            </a:pPr>
            <a:r>
              <a:rPr lang="en-US" altLang="zh-CN" sz="2400" b="1" spc="300" dirty="0">
                <a:solidFill>
                  <a:schemeClr val="tx1">
                    <a:lumMod val="85000"/>
                    <a:lumOff val="15000"/>
                  </a:schemeClr>
                </a:solidFill>
                <a:latin typeface="+mj-lt"/>
                <a:ea typeface="+mj-lt"/>
              </a:rPr>
              <a:t>Rust</a:t>
            </a:r>
            <a:r>
              <a:rPr lang="zh-CN" altLang="en-US" sz="2400" b="1" spc="300" dirty="0">
                <a:solidFill>
                  <a:schemeClr val="tx1">
                    <a:lumMod val="85000"/>
                    <a:lumOff val="15000"/>
                  </a:schemeClr>
                </a:solidFill>
                <a:latin typeface="+mj-lt"/>
                <a:ea typeface="+mj-lt"/>
              </a:rPr>
              <a:t>实训</a:t>
            </a:r>
            <a:endParaRPr lang="zh-CN" altLang="en-US" sz="2400" b="1" spc="300" dirty="0">
              <a:solidFill>
                <a:schemeClr val="tx1">
                  <a:lumMod val="85000"/>
                  <a:lumOff val="15000"/>
                </a:schemeClr>
              </a:solidFill>
              <a:latin typeface="+mj-lt"/>
              <a:ea typeface="+mj-lt"/>
            </a:endParaRPr>
          </a:p>
        </p:txBody>
      </p: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枚举</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match</a:t>
            </a:r>
            <a:r>
              <a:rPr lang="zh-CN" altLang="en-US" dirty="0">
                <a:latin typeface="微软雅黑" panose="020B0503020204020204" charset="-122"/>
                <a:ea typeface="微软雅黑" panose="020B0503020204020204" charset="-122"/>
                <a:cs typeface="微软雅黑" panose="020B0503020204020204" charset="-122"/>
              </a:rPr>
              <a:t>控制流</a:t>
            </a:r>
            <a:r>
              <a:rPr lang="zh-CN" altLang="en-US" dirty="0">
                <a:latin typeface="微软雅黑" panose="020B0503020204020204" charset="-122"/>
                <a:ea typeface="微软雅黑" panose="020B0503020204020204" charset="-122"/>
                <a:cs typeface="微软雅黑" panose="020B0503020204020204" charset="-122"/>
              </a:rPr>
              <a:t>运算符</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176020" y="2536825"/>
            <a:ext cx="5260975" cy="4246245"/>
          </a:xfrm>
          <a:prstGeom prst="rect">
            <a:avLst/>
          </a:prstGeom>
          <a:solidFill>
            <a:schemeClr val="accent3"/>
          </a:solidFill>
        </p:spPr>
        <p:txBody>
          <a:bodyPr wrap="square" rtlCol="0" anchor="t">
            <a:spAutoFit/>
          </a:bodyPr>
          <a:p>
            <a:pPr algn="l"/>
            <a:r>
              <a:rPr lang="zh-CN" altLang="en-US" dirty="0"/>
              <a:t>enum Coin {</a:t>
            </a:r>
            <a:endParaRPr lang="zh-CN" altLang="en-US" dirty="0"/>
          </a:p>
          <a:p>
            <a:pPr algn="l"/>
            <a:r>
              <a:rPr lang="zh-CN" altLang="en-US" dirty="0"/>
              <a:t>    Penny,</a:t>
            </a:r>
            <a:endParaRPr lang="zh-CN" altLang="en-US" dirty="0"/>
          </a:p>
          <a:p>
            <a:pPr algn="l"/>
            <a:r>
              <a:rPr lang="zh-CN" altLang="en-US" dirty="0"/>
              <a:t>    Nickel,</a:t>
            </a:r>
            <a:endParaRPr lang="zh-CN" altLang="en-US" dirty="0"/>
          </a:p>
          <a:p>
            <a:pPr algn="l"/>
            <a:r>
              <a:rPr lang="zh-CN" altLang="en-US" dirty="0"/>
              <a:t>    Dime,</a:t>
            </a:r>
            <a:endParaRPr lang="zh-CN" altLang="en-US" dirty="0"/>
          </a:p>
          <a:p>
            <a:pPr algn="l"/>
            <a:r>
              <a:rPr lang="zh-CN" altLang="en-US" dirty="0"/>
              <a:t>    Quarter,</a:t>
            </a:r>
            <a:endParaRPr lang="zh-CN" altLang="en-US" dirty="0"/>
          </a:p>
          <a:p>
            <a:pPr algn="l"/>
            <a:r>
              <a:rPr lang="zh-CN" altLang="en-US" dirty="0"/>
              <a:t>}</a:t>
            </a:r>
            <a:endParaRPr lang="zh-CN" altLang="en-US" dirty="0"/>
          </a:p>
          <a:p>
            <a:pPr algn="l"/>
            <a:endParaRPr lang="zh-CN" altLang="en-US" dirty="0"/>
          </a:p>
          <a:p>
            <a:pPr algn="l"/>
            <a:r>
              <a:rPr lang="zh-CN" altLang="en-US" dirty="0"/>
              <a:t>fn value_in_cents(coin: Coin) -&gt; u8 {</a:t>
            </a:r>
            <a:endParaRPr lang="zh-CN" altLang="en-US" dirty="0"/>
          </a:p>
          <a:p>
            <a:pPr algn="l"/>
            <a:r>
              <a:rPr lang="zh-CN" altLang="en-US" dirty="0"/>
              <a:t>    match coin {</a:t>
            </a:r>
            <a:endParaRPr lang="zh-CN" altLang="en-US" dirty="0"/>
          </a:p>
          <a:p>
            <a:pPr algn="l"/>
            <a:r>
              <a:rPr lang="zh-CN" altLang="en-US" dirty="0"/>
              <a:t>        Coin::Penny =&gt; 1,</a:t>
            </a:r>
            <a:endParaRPr lang="zh-CN" altLang="en-US" dirty="0"/>
          </a:p>
          <a:p>
            <a:pPr algn="l"/>
            <a:r>
              <a:rPr lang="zh-CN" altLang="en-US" dirty="0"/>
              <a:t>        Coin::Nickel =&gt; 5,</a:t>
            </a:r>
            <a:endParaRPr lang="zh-CN" altLang="en-US" dirty="0"/>
          </a:p>
          <a:p>
            <a:pPr algn="l"/>
            <a:r>
              <a:rPr lang="zh-CN" altLang="en-US" dirty="0"/>
              <a:t>        Coin::Dime =&gt; 10,</a:t>
            </a:r>
            <a:endParaRPr lang="zh-CN" altLang="en-US" dirty="0"/>
          </a:p>
          <a:p>
            <a:pPr algn="l"/>
            <a:r>
              <a:rPr lang="zh-CN" altLang="en-US" dirty="0"/>
              <a:t>        Coin::Quarter =&gt; 25,</a:t>
            </a:r>
            <a:endParaRPr lang="zh-CN" altLang="en-US" dirty="0"/>
          </a:p>
          <a:p>
            <a:pPr algn="l"/>
            <a:r>
              <a:rPr lang="zh-CN" altLang="en-US" dirty="0"/>
              <a:t>    }</a:t>
            </a:r>
            <a:endParaRPr lang="zh-CN" altLang="en-US" dirty="0"/>
          </a:p>
          <a:p>
            <a:pPr algn="l"/>
            <a:r>
              <a:rPr lang="zh-CN" altLang="en-US" dirty="0"/>
              <a:t>}</a:t>
            </a:r>
            <a:endParaRPr lang="zh-CN" altLang="en-US" dirty="0"/>
          </a:p>
        </p:txBody>
      </p:sp>
      <p:sp>
        <p:nvSpPr>
          <p:cNvPr id="7" name="文本框 6"/>
          <p:cNvSpPr txBox="1"/>
          <p:nvPr/>
        </p:nvSpPr>
        <p:spPr>
          <a:xfrm>
            <a:off x="901700" y="1888490"/>
            <a:ext cx="6347460" cy="368300"/>
          </a:xfrm>
          <a:prstGeom prst="rect">
            <a:avLst/>
          </a:prstGeom>
          <a:noFill/>
        </p:spPr>
        <p:txBody>
          <a:bodyPr wrap="square" rtlCol="0">
            <a:spAutoFit/>
          </a:bodyPr>
          <a:p>
            <a:pPr algn="l"/>
            <a:r>
              <a:rPr lang="zh-CN" altLang="en-US" dirty="0"/>
              <a:t>通过使用</a:t>
            </a:r>
            <a:r>
              <a:rPr lang="en-US" altLang="zh-CN" dirty="0"/>
              <a:t>match</a:t>
            </a:r>
            <a:r>
              <a:rPr lang="zh-CN" altLang="en-US" dirty="0"/>
              <a:t>语句来匹配枚举</a:t>
            </a:r>
            <a:r>
              <a:rPr lang="zh-CN" altLang="en-US" dirty="0"/>
              <a:t>类型</a:t>
            </a:r>
            <a:endParaRPr lang="zh-CN" altLang="en-US"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枚举</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if let</a:t>
            </a:r>
            <a:r>
              <a:rPr lang="zh-CN" altLang="en-US" dirty="0">
                <a:latin typeface="微软雅黑" panose="020B0503020204020204" charset="-122"/>
                <a:ea typeface="微软雅黑" panose="020B0503020204020204" charset="-122"/>
                <a:cs typeface="微软雅黑" panose="020B0503020204020204" charset="-122"/>
              </a:rPr>
              <a:t>语句</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176020" y="2536825"/>
            <a:ext cx="3941445" cy="2584450"/>
          </a:xfrm>
          <a:prstGeom prst="rect">
            <a:avLst/>
          </a:prstGeom>
          <a:solidFill>
            <a:schemeClr val="accent3"/>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let some_u8_value = Some(0u8);</a:t>
            </a:r>
            <a:endParaRPr lang="zh-CN" altLang="en-US" dirty="0"/>
          </a:p>
          <a:p>
            <a:pPr algn="l"/>
            <a:r>
              <a:rPr lang="zh-CN" altLang="en-US" dirty="0"/>
              <a:t>match some_u8_value {</a:t>
            </a:r>
            <a:endParaRPr lang="zh-CN" altLang="en-US" dirty="0"/>
          </a:p>
          <a:p>
            <a:pPr algn="l"/>
            <a:r>
              <a:rPr lang="zh-CN" altLang="en-US" dirty="0"/>
              <a:t>    Some(3) =&gt; println!("three"),</a:t>
            </a:r>
            <a:endParaRPr lang="zh-CN" altLang="en-US" dirty="0"/>
          </a:p>
          <a:p>
            <a:pPr algn="l"/>
            <a:r>
              <a:rPr lang="zh-CN" altLang="en-US" dirty="0"/>
              <a:t>    _ =&gt; (),</a:t>
            </a:r>
            <a:endParaRPr lang="zh-CN" altLang="en-US" dirty="0"/>
          </a:p>
          <a:p>
            <a:pPr algn="l"/>
            <a:r>
              <a:rPr lang="zh-CN" altLang="en-US" dirty="0"/>
              <a:t>}</a:t>
            </a:r>
            <a:endParaRPr lang="zh-CN" altLang="en-US" dirty="0"/>
          </a:p>
          <a:p>
            <a:pPr algn="l"/>
            <a:r>
              <a:rPr lang="zh-CN" altLang="en-US" dirty="0"/>
              <a:t>}</a:t>
            </a:r>
            <a:endParaRPr lang="zh-CN" altLang="en-US" dirty="0"/>
          </a:p>
        </p:txBody>
      </p:sp>
      <p:sp>
        <p:nvSpPr>
          <p:cNvPr id="7" name="文本框 6"/>
          <p:cNvSpPr txBox="1"/>
          <p:nvPr/>
        </p:nvSpPr>
        <p:spPr>
          <a:xfrm>
            <a:off x="901700" y="1888490"/>
            <a:ext cx="6347460" cy="368300"/>
          </a:xfrm>
          <a:prstGeom prst="rect">
            <a:avLst/>
          </a:prstGeom>
          <a:noFill/>
        </p:spPr>
        <p:txBody>
          <a:bodyPr wrap="square" rtlCol="0">
            <a:spAutoFit/>
          </a:bodyPr>
          <a:p>
            <a:pPr algn="l"/>
            <a:r>
              <a:rPr lang="zh-CN" altLang="en-US" dirty="0"/>
              <a:t>使用</a:t>
            </a:r>
            <a:r>
              <a:rPr lang="en-US" altLang="zh-CN" dirty="0"/>
              <a:t>if let</a:t>
            </a:r>
            <a:r>
              <a:rPr lang="zh-CN" altLang="en-US" dirty="0"/>
              <a:t>可以简化</a:t>
            </a:r>
            <a:r>
              <a:rPr lang="en-US" altLang="zh-CN" dirty="0"/>
              <a:t>match</a:t>
            </a:r>
            <a:r>
              <a:rPr lang="zh-CN" altLang="en-US" dirty="0"/>
              <a:t>语句</a:t>
            </a:r>
            <a:endParaRPr lang="zh-CN" altLang="en-US" dirty="0"/>
          </a:p>
        </p:txBody>
      </p:sp>
      <p:sp>
        <p:nvSpPr>
          <p:cNvPr id="4" name="文本框 3"/>
          <p:cNvSpPr txBox="1"/>
          <p:nvPr/>
        </p:nvSpPr>
        <p:spPr>
          <a:xfrm>
            <a:off x="7249160" y="2495550"/>
            <a:ext cx="4246880" cy="2625090"/>
          </a:xfrm>
          <a:prstGeom prst="rect">
            <a:avLst/>
          </a:prstGeom>
          <a:solidFill>
            <a:schemeClr val="accent3"/>
          </a:solidFill>
        </p:spPr>
        <p:txBody>
          <a:bodyPr wrap="square" rtlCol="0" anchor="t">
            <a:no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let some_u8_value = Some(0u8);</a:t>
            </a:r>
            <a:endParaRPr lang="zh-CN" altLang="en-US" dirty="0"/>
          </a:p>
          <a:p>
            <a:pPr algn="l"/>
            <a:r>
              <a:rPr lang="zh-CN" altLang="en-US" dirty="0"/>
              <a:t>if let Some(3) = some_u8_value {</a:t>
            </a:r>
            <a:endParaRPr lang="zh-CN" altLang="en-US" dirty="0"/>
          </a:p>
          <a:p>
            <a:pPr algn="l"/>
            <a:r>
              <a:rPr lang="zh-CN" altLang="en-US" dirty="0"/>
              <a:t>    println!("three");</a:t>
            </a:r>
            <a:endParaRPr lang="zh-CN" altLang="en-US" dirty="0"/>
          </a:p>
          <a:p>
            <a:pPr algn="l"/>
            <a:r>
              <a:rPr lang="zh-CN" altLang="en-US" dirty="0"/>
              <a:t>}</a:t>
            </a:r>
            <a:endParaRPr lang="zh-CN" altLang="en-US" dirty="0"/>
          </a:p>
          <a:p>
            <a:pPr algn="l"/>
            <a:r>
              <a:rPr lang="zh-CN" altLang="en-US" dirty="0"/>
              <a:t>}</a:t>
            </a:r>
            <a:endParaRPr lang="zh-CN" altLang="en-US" dirty="0"/>
          </a:p>
        </p:txBody>
      </p:sp>
      <p:sp>
        <p:nvSpPr>
          <p:cNvPr id="5" name="右箭头 4"/>
          <p:cNvSpPr/>
          <p:nvPr/>
        </p:nvSpPr>
        <p:spPr>
          <a:xfrm>
            <a:off x="5830570" y="3531235"/>
            <a:ext cx="709295" cy="2921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trait</a:t>
            </a:r>
            <a:endParaRPr lang="en-US" altLang="zh-CN"/>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trait</a:t>
            </a:r>
            <a:r>
              <a:rPr lang="zh-CN" altLang="en-US" dirty="0">
                <a:latin typeface="微软雅黑" panose="020B0503020204020204" charset="-122"/>
                <a:ea typeface="微软雅黑" panose="020B0503020204020204" charset="-122"/>
                <a:cs typeface="微软雅黑" panose="020B0503020204020204" charset="-122"/>
              </a:rPr>
              <a:t>定义行为</a:t>
            </a:r>
            <a:r>
              <a:rPr lang="zh-CN" altLang="en-US" dirty="0">
                <a:latin typeface="微软雅黑" panose="020B0503020204020204" charset="-122"/>
                <a:ea typeface="微软雅黑" panose="020B0503020204020204" charset="-122"/>
                <a:cs typeface="微软雅黑" panose="020B0503020204020204" charset="-122"/>
              </a:rPr>
              <a:t>接口</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028065" y="3367405"/>
            <a:ext cx="3941445" cy="1198880"/>
          </a:xfrm>
          <a:prstGeom prst="rect">
            <a:avLst/>
          </a:prstGeom>
          <a:solidFill>
            <a:schemeClr val="accent3"/>
          </a:solidFill>
        </p:spPr>
        <p:txBody>
          <a:bodyPr wrap="square" rtlCol="0" anchor="t">
            <a:spAutoFit/>
          </a:bodyPr>
          <a:p>
            <a:pPr algn="l"/>
            <a:endParaRPr lang="zh-CN" altLang="en-US" dirty="0"/>
          </a:p>
          <a:p>
            <a:pPr algn="l"/>
            <a:r>
              <a:rPr lang="zh-CN" altLang="en-US" dirty="0"/>
              <a:t>pub trait Summary {</a:t>
            </a:r>
            <a:endParaRPr lang="zh-CN" altLang="en-US" dirty="0"/>
          </a:p>
          <a:p>
            <a:pPr algn="l"/>
            <a:r>
              <a:rPr lang="zh-CN" altLang="en-US" dirty="0"/>
              <a:t>    fn summarize(&amp;self) -&gt; String;</a:t>
            </a:r>
            <a:endParaRPr lang="zh-CN" altLang="en-US" dirty="0"/>
          </a:p>
          <a:p>
            <a:pPr algn="l"/>
            <a:r>
              <a:rPr lang="zh-CN" altLang="en-US" dirty="0"/>
              <a:t>}</a:t>
            </a:r>
            <a:endParaRPr lang="zh-CN" altLang="en-US" dirty="0"/>
          </a:p>
        </p:txBody>
      </p:sp>
      <p:sp>
        <p:nvSpPr>
          <p:cNvPr id="7" name="文本框 6"/>
          <p:cNvSpPr txBox="1"/>
          <p:nvPr/>
        </p:nvSpPr>
        <p:spPr>
          <a:xfrm>
            <a:off x="901700" y="1888490"/>
            <a:ext cx="8246745" cy="368300"/>
          </a:xfrm>
          <a:prstGeom prst="rect">
            <a:avLst/>
          </a:prstGeom>
          <a:noFill/>
        </p:spPr>
        <p:txBody>
          <a:bodyPr wrap="square" rtlCol="0">
            <a:spAutoFit/>
          </a:bodyPr>
          <a:p>
            <a:pPr algn="l"/>
            <a:r>
              <a:rPr lang="en-US" altLang="zh-CN" dirty="0"/>
              <a:t>trait</a:t>
            </a:r>
            <a:r>
              <a:rPr lang="zh-CN" altLang="en-US" dirty="0"/>
              <a:t>类似于其他语言的接口（</a:t>
            </a:r>
            <a:r>
              <a:rPr lang="en-US" altLang="zh-CN" dirty="0"/>
              <a:t>interface</a:t>
            </a:r>
            <a:r>
              <a:rPr lang="zh-CN" altLang="en-US" dirty="0"/>
              <a:t>），通过</a:t>
            </a:r>
            <a:r>
              <a:rPr lang="en-US" altLang="zh-CN" dirty="0"/>
              <a:t>trait</a:t>
            </a:r>
            <a:r>
              <a:rPr lang="zh-CN" altLang="en-US" dirty="0"/>
              <a:t>定义一组行为的</a:t>
            </a:r>
            <a:r>
              <a:rPr lang="zh-CN" altLang="en-US" dirty="0"/>
              <a:t>集合。</a:t>
            </a:r>
            <a:endParaRPr lang="zh-CN" altLang="en-US" dirty="0"/>
          </a:p>
        </p:txBody>
      </p:sp>
      <p:sp>
        <p:nvSpPr>
          <p:cNvPr id="4" name="文本框 3"/>
          <p:cNvSpPr txBox="1"/>
          <p:nvPr/>
        </p:nvSpPr>
        <p:spPr>
          <a:xfrm>
            <a:off x="6616700" y="2562860"/>
            <a:ext cx="4246880" cy="3917950"/>
          </a:xfrm>
          <a:prstGeom prst="rect">
            <a:avLst/>
          </a:prstGeom>
          <a:solidFill>
            <a:schemeClr val="accent3"/>
          </a:solidFill>
        </p:spPr>
        <p:txBody>
          <a:bodyPr wrap="square" rtlCol="0" anchor="t">
            <a:noAutofit/>
          </a:bodyPr>
          <a:p>
            <a:pPr algn="l"/>
            <a:endParaRPr lang="zh-CN" altLang="en-US" dirty="0"/>
          </a:p>
          <a:p>
            <a:pPr algn="l"/>
            <a:r>
              <a:rPr lang="zh-CN" altLang="en-US" dirty="0">
                <a:sym typeface="+mn-ea"/>
              </a:rPr>
              <a:t>pub struct NewsArticle {</a:t>
            </a:r>
            <a:endParaRPr lang="zh-CN" altLang="en-US" dirty="0">
              <a:sym typeface="+mn-ea"/>
            </a:endParaRPr>
          </a:p>
          <a:p>
            <a:pPr algn="l"/>
            <a:r>
              <a:rPr lang="zh-CN" altLang="en-US" dirty="0">
                <a:sym typeface="+mn-ea"/>
              </a:rPr>
              <a:t>    pub headline: String,</a:t>
            </a:r>
            <a:endParaRPr lang="zh-CN" altLang="en-US" dirty="0">
              <a:sym typeface="+mn-ea"/>
            </a:endParaRPr>
          </a:p>
          <a:p>
            <a:pPr algn="l"/>
            <a:r>
              <a:rPr lang="zh-CN" altLang="en-US" dirty="0">
                <a:sym typeface="+mn-ea"/>
              </a:rPr>
              <a:t>    pub location: String,</a:t>
            </a:r>
            <a:endParaRPr lang="zh-CN" altLang="en-US" dirty="0">
              <a:sym typeface="+mn-ea"/>
            </a:endParaRPr>
          </a:p>
          <a:p>
            <a:pPr algn="l"/>
            <a:r>
              <a:rPr lang="zh-CN" altLang="en-US" dirty="0">
                <a:sym typeface="+mn-ea"/>
              </a:rPr>
              <a:t>    pub author: String,</a:t>
            </a:r>
            <a:endParaRPr lang="zh-CN" altLang="en-US" dirty="0">
              <a:sym typeface="+mn-ea"/>
            </a:endParaRPr>
          </a:p>
          <a:p>
            <a:pPr algn="l"/>
            <a:r>
              <a:rPr lang="zh-CN" altLang="en-US" dirty="0">
                <a:sym typeface="+mn-ea"/>
              </a:rPr>
              <a:t>    pub content: String,</a:t>
            </a:r>
            <a:endParaRPr lang="zh-CN" altLang="en-US" dirty="0">
              <a:sym typeface="+mn-ea"/>
            </a:endParaRPr>
          </a:p>
          <a:p>
            <a:pPr algn="l"/>
            <a:r>
              <a:rPr lang="zh-CN" altLang="en-US" dirty="0">
                <a:sym typeface="+mn-ea"/>
              </a:rPr>
              <a:t>}</a:t>
            </a:r>
            <a:endParaRPr lang="zh-CN" altLang="en-US" dirty="0">
              <a:sym typeface="+mn-ea"/>
            </a:endParaRPr>
          </a:p>
          <a:p>
            <a:pPr algn="l"/>
            <a:endParaRPr lang="zh-CN" altLang="en-US" dirty="0">
              <a:sym typeface="+mn-ea"/>
            </a:endParaRPr>
          </a:p>
          <a:p>
            <a:pPr algn="l"/>
            <a:r>
              <a:rPr lang="zh-CN" altLang="en-US" dirty="0">
                <a:sym typeface="+mn-ea"/>
              </a:rPr>
              <a:t>impl Summary for NewsArticle {</a:t>
            </a:r>
            <a:endParaRPr lang="zh-CN" altLang="en-US" dirty="0">
              <a:sym typeface="+mn-ea"/>
            </a:endParaRPr>
          </a:p>
          <a:p>
            <a:pPr algn="l"/>
            <a:r>
              <a:rPr lang="zh-CN" altLang="en-US" dirty="0">
                <a:sym typeface="+mn-ea"/>
              </a:rPr>
              <a:t>    fn summarize(&amp;self) -&gt; String {</a:t>
            </a:r>
            <a:endParaRPr lang="zh-CN" altLang="en-US" dirty="0">
              <a:sym typeface="+mn-ea"/>
            </a:endParaRPr>
          </a:p>
          <a:p>
            <a:pPr algn="l"/>
            <a:r>
              <a:rPr lang="zh-CN" altLang="en-US" dirty="0">
                <a:sym typeface="+mn-ea"/>
              </a:rPr>
              <a:t>        format!("{}, by {} ({})", self.headline, self.author, self.location)</a:t>
            </a:r>
            <a:endParaRPr lang="zh-CN" altLang="en-US" dirty="0">
              <a:sym typeface="+mn-ea"/>
            </a:endParaRPr>
          </a:p>
          <a:p>
            <a:pPr algn="l"/>
            <a:r>
              <a:rPr lang="zh-CN" altLang="en-US" dirty="0">
                <a:sym typeface="+mn-ea"/>
              </a:rPr>
              <a:t>    }</a:t>
            </a:r>
            <a:endParaRPr lang="zh-CN" altLang="en-US" dirty="0">
              <a:sym typeface="+mn-ea"/>
            </a:endParaRPr>
          </a:p>
          <a:p>
            <a:pPr algn="l"/>
            <a:r>
              <a:rPr lang="zh-CN" altLang="en-US" dirty="0">
                <a:sym typeface="+mn-ea"/>
              </a:rPr>
              <a:t>}</a:t>
            </a:r>
            <a:endParaRPr lang="zh-CN" altLang="en-US" dirty="0">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泛型</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泛型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176020" y="2536825"/>
            <a:ext cx="3941445" cy="3415030"/>
          </a:xfrm>
          <a:prstGeom prst="rect">
            <a:avLst/>
          </a:prstGeom>
          <a:solidFill>
            <a:schemeClr val="accent3"/>
          </a:solidFill>
        </p:spPr>
        <p:txBody>
          <a:bodyPr wrap="square" rtlCol="0" anchor="t">
            <a:spAutoFit/>
          </a:bodyPr>
          <a:p>
            <a:pPr algn="l"/>
            <a:endParaRPr lang="zh-CN" altLang="en-US" dirty="0"/>
          </a:p>
          <a:p>
            <a:pPr algn="l"/>
            <a:r>
              <a:rPr lang="zh-CN" altLang="en-US" dirty="0"/>
              <a:t>fn largest&lt;T&gt;(list: &amp;[T]) -&gt; T {</a:t>
            </a:r>
            <a:endParaRPr lang="zh-CN" altLang="en-US" dirty="0"/>
          </a:p>
          <a:p>
            <a:pPr algn="l"/>
            <a:r>
              <a:rPr lang="zh-CN" altLang="en-US" dirty="0"/>
              <a:t>    let mut largest = list[0];</a:t>
            </a:r>
            <a:endParaRPr lang="zh-CN" altLang="en-US" dirty="0"/>
          </a:p>
          <a:p>
            <a:pPr algn="l"/>
            <a:endParaRPr lang="zh-CN" altLang="en-US" dirty="0"/>
          </a:p>
          <a:p>
            <a:pPr algn="l"/>
            <a:r>
              <a:rPr lang="zh-CN" altLang="en-US" dirty="0"/>
              <a:t>    for &amp;item in list.iter() {</a:t>
            </a:r>
            <a:endParaRPr lang="zh-CN" altLang="en-US" dirty="0"/>
          </a:p>
          <a:p>
            <a:pPr algn="l"/>
            <a:r>
              <a:rPr lang="zh-CN" altLang="en-US" dirty="0"/>
              <a:t>        if item &gt; largest {</a:t>
            </a:r>
            <a:endParaRPr lang="zh-CN" altLang="en-US" dirty="0"/>
          </a:p>
          <a:p>
            <a:pPr algn="l"/>
            <a:r>
              <a:rPr lang="zh-CN" altLang="en-US" dirty="0"/>
              <a:t>            largest = item;</a:t>
            </a:r>
            <a:endParaRPr lang="zh-CN" altLang="en-US" dirty="0"/>
          </a:p>
          <a:p>
            <a:pPr algn="l"/>
            <a:r>
              <a:rPr lang="zh-CN" altLang="en-US" dirty="0"/>
              <a:t>        }</a:t>
            </a:r>
            <a:endParaRPr lang="zh-CN" altLang="en-US" dirty="0"/>
          </a:p>
          <a:p>
            <a:pPr algn="l"/>
            <a:r>
              <a:rPr lang="zh-CN" altLang="en-US" dirty="0"/>
              <a:t>    }</a:t>
            </a:r>
            <a:endParaRPr lang="zh-CN" altLang="en-US" dirty="0"/>
          </a:p>
          <a:p>
            <a:pPr algn="l"/>
            <a:endParaRPr lang="zh-CN" altLang="en-US" dirty="0"/>
          </a:p>
          <a:p>
            <a:pPr algn="l"/>
            <a:r>
              <a:rPr lang="zh-CN" altLang="en-US" dirty="0"/>
              <a:t>    largest</a:t>
            </a:r>
            <a:endParaRPr lang="zh-CN" altLang="en-US" dirty="0"/>
          </a:p>
          <a:p>
            <a:pPr algn="l"/>
            <a:r>
              <a:rPr lang="zh-CN" altLang="en-US" dirty="0"/>
              <a:t>}</a:t>
            </a:r>
            <a:endParaRPr lang="zh-CN" altLang="en-US" dirty="0"/>
          </a:p>
        </p:txBody>
      </p:sp>
      <p:sp>
        <p:nvSpPr>
          <p:cNvPr id="7" name="文本框 6"/>
          <p:cNvSpPr txBox="1"/>
          <p:nvPr/>
        </p:nvSpPr>
        <p:spPr>
          <a:xfrm>
            <a:off x="901700" y="1888490"/>
            <a:ext cx="6347460" cy="368300"/>
          </a:xfrm>
          <a:prstGeom prst="rect">
            <a:avLst/>
          </a:prstGeom>
          <a:noFill/>
        </p:spPr>
        <p:txBody>
          <a:bodyPr wrap="square" rtlCol="0">
            <a:spAutoFit/>
          </a:bodyPr>
          <a:p>
            <a:pPr algn="l"/>
            <a:r>
              <a:rPr lang="en-US" altLang="zh-CN" dirty="0"/>
              <a:t>Rust</a:t>
            </a:r>
            <a:r>
              <a:rPr lang="zh-CN" altLang="en-US" dirty="0"/>
              <a:t>的泛型类似于</a:t>
            </a:r>
            <a:r>
              <a:rPr lang="en-US" altLang="zh-CN" dirty="0"/>
              <a:t>C++</a:t>
            </a:r>
            <a:r>
              <a:rPr lang="zh-CN" altLang="en-US" dirty="0">
                <a:ea typeface="宋体" panose="02010600030101010101" pitchFamily="2" charset="-122"/>
              </a:rPr>
              <a:t>，可以简化代码</a:t>
            </a:r>
            <a:r>
              <a:rPr lang="zh-CN" altLang="en-US" dirty="0">
                <a:ea typeface="宋体" panose="02010600030101010101" pitchFamily="2" charset="-122"/>
              </a:rPr>
              <a:t>书写</a:t>
            </a:r>
            <a:endParaRPr lang="zh-CN" altLang="en-US" dirty="0">
              <a:ea typeface="宋体" panose="02010600030101010101" pitchFamily="2" charset="-122"/>
            </a:endParaRPr>
          </a:p>
        </p:txBody>
      </p:sp>
      <p:sp>
        <p:nvSpPr>
          <p:cNvPr id="4" name="文本框 3"/>
          <p:cNvSpPr txBox="1"/>
          <p:nvPr/>
        </p:nvSpPr>
        <p:spPr>
          <a:xfrm>
            <a:off x="7249160" y="2495550"/>
            <a:ext cx="4246880" cy="3742690"/>
          </a:xfrm>
          <a:prstGeom prst="rect">
            <a:avLst/>
          </a:prstGeom>
          <a:solidFill>
            <a:schemeClr val="accent3"/>
          </a:solidFill>
        </p:spPr>
        <p:txBody>
          <a:bodyPr wrap="square" rtlCol="0" anchor="t">
            <a:noAutofit/>
          </a:bodyPr>
          <a:p>
            <a:pPr algn="l"/>
            <a:endParaRPr lang="zh-CN" altLang="en-US" dirty="0"/>
          </a:p>
          <a:p>
            <a:pPr algn="l"/>
            <a:r>
              <a:rPr lang="zh-CN" altLang="en-US" dirty="0">
                <a:sym typeface="+mn-ea"/>
              </a:rPr>
              <a:t>fn main() {</a:t>
            </a:r>
            <a:endParaRPr lang="zh-CN" altLang="en-US" dirty="0"/>
          </a:p>
          <a:p>
            <a:pPr algn="l"/>
            <a:r>
              <a:rPr lang="zh-CN" altLang="en-US" dirty="0">
                <a:sym typeface="+mn-ea"/>
              </a:rPr>
              <a:t>    let number_list = vec![34, 50, 25, 100, 65];</a:t>
            </a:r>
            <a:endParaRPr lang="zh-CN" altLang="en-US" dirty="0"/>
          </a:p>
          <a:p>
            <a:pPr algn="l"/>
            <a:endParaRPr lang="zh-CN" altLang="en-US" dirty="0"/>
          </a:p>
          <a:p>
            <a:pPr algn="l"/>
            <a:r>
              <a:rPr lang="zh-CN" altLang="en-US" dirty="0">
                <a:sym typeface="+mn-ea"/>
              </a:rPr>
              <a:t>    let result = largest(&amp;number_list);</a:t>
            </a:r>
            <a:endParaRPr lang="zh-CN" altLang="en-US" dirty="0"/>
          </a:p>
          <a:p>
            <a:pPr algn="l"/>
            <a:r>
              <a:rPr lang="zh-CN" altLang="en-US" dirty="0">
                <a:sym typeface="+mn-ea"/>
              </a:rPr>
              <a:t>    println!("The largest number is {}", result);</a:t>
            </a:r>
            <a:endParaRPr lang="zh-CN" altLang="en-US" dirty="0"/>
          </a:p>
          <a:p>
            <a:pPr algn="l"/>
            <a:endParaRPr lang="zh-CN" altLang="en-US" dirty="0"/>
          </a:p>
          <a:p>
            <a:pPr algn="l"/>
            <a:r>
              <a:rPr lang="zh-CN" altLang="en-US" dirty="0">
                <a:sym typeface="+mn-ea"/>
              </a:rPr>
              <a:t>    let char_list = vec!['y', 'm', 'a', 'q'];</a:t>
            </a:r>
            <a:endParaRPr lang="zh-CN" altLang="en-US" dirty="0"/>
          </a:p>
          <a:p>
            <a:pPr algn="l"/>
            <a:endParaRPr lang="zh-CN" altLang="en-US" dirty="0"/>
          </a:p>
          <a:p>
            <a:pPr algn="l"/>
            <a:r>
              <a:rPr lang="zh-CN" altLang="en-US" dirty="0">
                <a:sym typeface="+mn-ea"/>
              </a:rPr>
              <a:t>    let result = largest(&amp;char_list);</a:t>
            </a:r>
            <a:endParaRPr lang="zh-CN" altLang="en-US" dirty="0"/>
          </a:p>
          <a:p>
            <a:pPr algn="l"/>
            <a:r>
              <a:rPr lang="zh-CN" altLang="en-US" dirty="0">
                <a:sym typeface="+mn-ea"/>
              </a:rPr>
              <a:t>    println!("The largest char is {}", result);</a:t>
            </a:r>
            <a:endParaRPr lang="zh-CN" altLang="en-US" dirty="0"/>
          </a:p>
          <a:p>
            <a:pPr algn="l"/>
            <a:r>
              <a:rPr lang="zh-CN" altLang="en-US" dirty="0">
                <a:sym typeface="+mn-ea"/>
              </a:rPr>
              <a:t>}</a:t>
            </a:r>
            <a:endParaRPr lang="zh-CN" altLang="en-US"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trait</a:t>
            </a:r>
            <a:r>
              <a:rPr lang="zh-CN" altLang="en-US"/>
              <a:t>约束</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通过</a:t>
            </a:r>
            <a:r>
              <a:rPr lang="en-US" altLang="zh-CN" dirty="0">
                <a:latin typeface="微软雅黑" panose="020B0503020204020204" charset="-122"/>
                <a:ea typeface="微软雅黑" panose="020B0503020204020204" charset="-122"/>
                <a:cs typeface="微软雅黑" panose="020B0503020204020204" charset="-122"/>
              </a:rPr>
              <a:t>trait</a:t>
            </a:r>
            <a:r>
              <a:rPr lang="zh-CN" altLang="en-US" dirty="0">
                <a:latin typeface="微软雅黑" panose="020B0503020204020204" charset="-122"/>
                <a:ea typeface="微软雅黑" panose="020B0503020204020204" charset="-122"/>
                <a:cs typeface="微软雅黑" panose="020B0503020204020204" charset="-122"/>
              </a:rPr>
              <a:t>可以约束泛型的</a:t>
            </a:r>
            <a:r>
              <a:rPr lang="en-US" altLang="zh-CN" dirty="0">
                <a:latin typeface="微软雅黑" panose="020B0503020204020204" charset="-122"/>
                <a:ea typeface="微软雅黑" panose="020B0503020204020204" charset="-122"/>
                <a:cs typeface="微软雅黑" panose="020B0503020204020204" charset="-122"/>
              </a:rPr>
              <a:t>bound</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028065" y="2617470"/>
            <a:ext cx="4143375" cy="1476375"/>
          </a:xfrm>
          <a:prstGeom prst="rect">
            <a:avLst/>
          </a:prstGeom>
          <a:solidFill>
            <a:schemeClr val="accent3"/>
          </a:solidFill>
        </p:spPr>
        <p:txBody>
          <a:bodyPr wrap="square" rtlCol="0" anchor="t">
            <a:spAutoFit/>
          </a:bodyPr>
          <a:p>
            <a:pPr algn="l"/>
            <a:endParaRPr lang="zh-CN" altLang="en-US" dirty="0"/>
          </a:p>
          <a:p>
            <a:pPr algn="l"/>
            <a:r>
              <a:rPr lang="zh-CN" altLang="en-US" dirty="0"/>
              <a:t>pub fn notify(item: impl Summary) {</a:t>
            </a:r>
            <a:endParaRPr lang="zh-CN" altLang="en-US" dirty="0"/>
          </a:p>
          <a:p>
            <a:pPr algn="l"/>
            <a:r>
              <a:rPr lang="zh-CN" altLang="en-US" dirty="0"/>
              <a:t>    println!("Breaking news! {}", </a:t>
            </a:r>
            <a:r>
              <a:rPr lang="en-US" altLang="zh-CN" dirty="0"/>
              <a:t>   </a:t>
            </a:r>
            <a:r>
              <a:rPr lang="zh-CN" altLang="en-US" dirty="0"/>
              <a:t>item.summarize());</a:t>
            </a:r>
            <a:endParaRPr lang="zh-CN" altLang="en-US" dirty="0"/>
          </a:p>
          <a:p>
            <a:pPr algn="l"/>
            <a:r>
              <a:rPr lang="zh-CN" altLang="en-US" dirty="0"/>
              <a:t>}</a:t>
            </a:r>
            <a:endParaRPr lang="zh-CN" altLang="en-US" dirty="0"/>
          </a:p>
        </p:txBody>
      </p:sp>
      <p:sp>
        <p:nvSpPr>
          <p:cNvPr id="7" name="文本框 6"/>
          <p:cNvSpPr txBox="1"/>
          <p:nvPr/>
        </p:nvSpPr>
        <p:spPr>
          <a:xfrm>
            <a:off x="901700" y="1888490"/>
            <a:ext cx="8246745" cy="645160"/>
          </a:xfrm>
          <a:prstGeom prst="rect">
            <a:avLst/>
          </a:prstGeom>
          <a:noFill/>
        </p:spPr>
        <p:txBody>
          <a:bodyPr wrap="square" rtlCol="0">
            <a:spAutoFit/>
          </a:bodyPr>
          <a:p>
            <a:pPr algn="l"/>
            <a:r>
              <a:rPr lang="en-US" altLang="zh-CN" dirty="0"/>
              <a:t>trait</a:t>
            </a:r>
            <a:r>
              <a:rPr lang="zh-CN" altLang="en-US" dirty="0"/>
              <a:t>类似于其他语言的接口（</a:t>
            </a:r>
            <a:r>
              <a:rPr lang="en-US" altLang="zh-CN" dirty="0"/>
              <a:t>interface</a:t>
            </a:r>
            <a:r>
              <a:rPr lang="zh-CN" altLang="en-US" dirty="0"/>
              <a:t>），通过</a:t>
            </a:r>
            <a:r>
              <a:rPr lang="en-US" altLang="zh-CN" dirty="0"/>
              <a:t>trait</a:t>
            </a:r>
            <a:r>
              <a:rPr lang="zh-CN" altLang="en-US" dirty="0"/>
              <a:t>定义一组行为的集合。</a:t>
            </a:r>
            <a:r>
              <a:rPr lang="en-US" altLang="zh-CN" dirty="0"/>
              <a:t>,</a:t>
            </a:r>
            <a:r>
              <a:rPr lang="zh-CN" altLang="en-US" dirty="0"/>
              <a:t>多个</a:t>
            </a:r>
            <a:r>
              <a:rPr lang="en-US" altLang="zh-CN" dirty="0"/>
              <a:t>trait</a:t>
            </a:r>
            <a:r>
              <a:rPr lang="zh-CN" altLang="en-US" dirty="0"/>
              <a:t>可以通过</a:t>
            </a:r>
            <a:r>
              <a:rPr lang="en-US" altLang="zh-CN" dirty="0"/>
              <a:t>“</a:t>
            </a:r>
            <a:r>
              <a:rPr lang="zh-CN" altLang="en-US" dirty="0"/>
              <a:t>+</a:t>
            </a:r>
            <a:r>
              <a:rPr lang="en-US" altLang="zh-CN" dirty="0"/>
              <a:t>”</a:t>
            </a:r>
            <a:r>
              <a:rPr lang="zh-CN" altLang="en-US" dirty="0"/>
              <a:t>连接。</a:t>
            </a:r>
            <a:endParaRPr lang="zh-CN" altLang="en-US" dirty="0"/>
          </a:p>
        </p:txBody>
      </p:sp>
      <p:sp>
        <p:nvSpPr>
          <p:cNvPr id="4" name="文本框 3"/>
          <p:cNvSpPr txBox="1"/>
          <p:nvPr/>
        </p:nvSpPr>
        <p:spPr>
          <a:xfrm>
            <a:off x="5862320" y="2522855"/>
            <a:ext cx="4246880" cy="1076325"/>
          </a:xfrm>
          <a:prstGeom prst="rect">
            <a:avLst/>
          </a:prstGeom>
          <a:solidFill>
            <a:schemeClr val="accent3"/>
          </a:solidFill>
        </p:spPr>
        <p:txBody>
          <a:bodyPr wrap="square" rtlCol="0" anchor="t">
            <a:noAutofit/>
          </a:bodyPr>
          <a:p>
            <a:pPr algn="l"/>
            <a:endParaRPr lang="zh-CN" altLang="en-US" dirty="0"/>
          </a:p>
          <a:p>
            <a:pPr algn="l"/>
            <a:r>
              <a:rPr lang="zh-CN" altLang="en-US" dirty="0">
                <a:sym typeface="+mn-ea"/>
              </a:rPr>
              <a:t>pub fn notify(item1: impl Summary, item2: impl Summary) {</a:t>
            </a:r>
            <a:endParaRPr lang="zh-CN" altLang="en-US" dirty="0">
              <a:sym typeface="+mn-ea"/>
            </a:endParaRPr>
          </a:p>
        </p:txBody>
      </p:sp>
      <p:sp>
        <p:nvSpPr>
          <p:cNvPr id="5" name="文本框 4"/>
          <p:cNvSpPr txBox="1"/>
          <p:nvPr/>
        </p:nvSpPr>
        <p:spPr>
          <a:xfrm>
            <a:off x="5822315" y="3865245"/>
            <a:ext cx="6096000" cy="368300"/>
          </a:xfrm>
          <a:prstGeom prst="rect">
            <a:avLst/>
          </a:prstGeom>
          <a:solidFill>
            <a:schemeClr val="accent3"/>
          </a:solidFill>
        </p:spPr>
        <p:txBody>
          <a:bodyPr wrap="square" rtlCol="0" anchor="t">
            <a:spAutoFit/>
          </a:bodyPr>
          <a:p>
            <a:pPr algn="l"/>
            <a:r>
              <a:rPr lang="zh-CN" altLang="en-US" dirty="0"/>
              <a:t>pub fn notify(item1: impl Summary, item2: impl Summary) {</a:t>
            </a:r>
            <a:endParaRPr lang="zh-CN" altLang="en-US" dirty="0"/>
          </a:p>
        </p:txBody>
      </p:sp>
      <p:sp>
        <p:nvSpPr>
          <p:cNvPr id="8" name="文本框 7"/>
          <p:cNvSpPr txBox="1"/>
          <p:nvPr/>
        </p:nvSpPr>
        <p:spPr>
          <a:xfrm>
            <a:off x="5795010" y="4565015"/>
            <a:ext cx="6096000" cy="368300"/>
          </a:xfrm>
          <a:prstGeom prst="rect">
            <a:avLst/>
          </a:prstGeom>
          <a:solidFill>
            <a:schemeClr val="accent3"/>
          </a:solidFill>
        </p:spPr>
        <p:txBody>
          <a:bodyPr wrap="square" rtlCol="0" anchor="t">
            <a:spAutoFit/>
          </a:bodyPr>
          <a:p>
            <a:pPr algn="l"/>
            <a:r>
              <a:rPr lang="zh-CN" altLang="en-US" dirty="0"/>
              <a:t>pub fn notify&lt;T: Summary&gt;(item1: T, item2: T) {</a:t>
            </a:r>
            <a:endParaRPr lang="zh-CN" altLang="en-US" dirty="0"/>
          </a:p>
        </p:txBody>
      </p:sp>
      <p:sp>
        <p:nvSpPr>
          <p:cNvPr id="9" name="文本框 8"/>
          <p:cNvSpPr txBox="1"/>
          <p:nvPr/>
        </p:nvSpPr>
        <p:spPr>
          <a:xfrm>
            <a:off x="5795010" y="5355590"/>
            <a:ext cx="6096000" cy="645160"/>
          </a:xfrm>
          <a:prstGeom prst="rect">
            <a:avLst/>
          </a:prstGeom>
          <a:solidFill>
            <a:schemeClr val="accent3"/>
          </a:solidFill>
        </p:spPr>
        <p:txBody>
          <a:bodyPr wrap="square" rtlCol="0" anchor="t">
            <a:spAutoFit/>
          </a:bodyPr>
          <a:p>
            <a:pPr algn="l"/>
            <a:r>
              <a:rPr lang="zh-CN" altLang="en-US" dirty="0"/>
              <a:t>fn some_function&lt;T: Display </a:t>
            </a:r>
            <a:r>
              <a:rPr lang="zh-CN" altLang="en-US" dirty="0">
                <a:solidFill>
                  <a:srgbClr val="FF0000"/>
                </a:solidFill>
              </a:rPr>
              <a:t>+</a:t>
            </a:r>
            <a:r>
              <a:rPr lang="zh-CN" altLang="en-US" dirty="0"/>
              <a:t> Clone, U: Clone + Debug&gt;(t: T, u: U) -&gt; i32 {</a:t>
            </a:r>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生命</a:t>
            </a:r>
            <a:r>
              <a:rPr lang="zh-CN" altLang="en-US"/>
              <a:t>周期</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通过生命周期标注，让编译器检查变量的</a:t>
            </a:r>
            <a:r>
              <a:rPr lang="zh-CN" altLang="en-US" dirty="0">
                <a:latin typeface="微软雅黑" panose="020B0503020204020204" charset="-122"/>
                <a:ea typeface="微软雅黑" panose="020B0503020204020204" charset="-122"/>
                <a:cs typeface="微软雅黑" panose="020B0503020204020204" charset="-122"/>
                <a:sym typeface="+mn-ea"/>
              </a:rPr>
              <a:t>使用</a:t>
            </a:r>
            <a:r>
              <a:rPr lang="zh-CN" altLang="en-US" dirty="0">
                <a:latin typeface="微软雅黑" panose="020B0503020204020204" charset="-122"/>
                <a:ea typeface="微软雅黑" panose="020B0503020204020204" charset="-122"/>
                <a:cs typeface="微软雅黑" panose="020B0503020204020204" charset="-122"/>
              </a:rPr>
              <a:t>生命周期是否</a:t>
            </a:r>
            <a:r>
              <a:rPr lang="zh-CN" altLang="en-US" dirty="0">
                <a:latin typeface="微软雅黑" panose="020B0503020204020204" charset="-122"/>
                <a:ea typeface="微软雅黑" panose="020B0503020204020204" charset="-122"/>
                <a:cs typeface="微软雅黑" panose="020B0503020204020204" charset="-122"/>
              </a:rPr>
              <a:t>合理</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901700" y="1888490"/>
            <a:ext cx="8246745" cy="645160"/>
          </a:xfrm>
          <a:prstGeom prst="rect">
            <a:avLst/>
          </a:prstGeom>
          <a:noFill/>
        </p:spPr>
        <p:txBody>
          <a:bodyPr wrap="square" rtlCol="0">
            <a:spAutoFit/>
          </a:bodyPr>
          <a:p>
            <a:pPr algn="l"/>
            <a:r>
              <a:rPr dirty="0"/>
              <a:t>函数签名表明对于某些生命周期 'a，函数会获取两个参数，他们都是与生命周期 'a 存在的一样长的字符串 slice</a:t>
            </a:r>
            <a:r>
              <a:rPr lang="zh-CN" altLang="en-US" dirty="0"/>
              <a:t>。</a:t>
            </a:r>
            <a:endParaRPr lang="zh-CN" altLang="en-US" dirty="0"/>
          </a:p>
        </p:txBody>
      </p:sp>
      <p:sp>
        <p:nvSpPr>
          <p:cNvPr id="10" name="文本框 9"/>
          <p:cNvSpPr txBox="1"/>
          <p:nvPr/>
        </p:nvSpPr>
        <p:spPr>
          <a:xfrm>
            <a:off x="1840230" y="2882900"/>
            <a:ext cx="6096000" cy="3138170"/>
          </a:xfrm>
          <a:prstGeom prst="rect">
            <a:avLst/>
          </a:prstGeom>
          <a:solidFill>
            <a:schemeClr val="accent3"/>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fn longest&lt;'a&gt;(x: &amp;'a str, y: &amp;'a str) -&gt; &amp;'a str {</a:t>
            </a:r>
            <a:endParaRPr lang="zh-CN" altLang="en-US" dirty="0"/>
          </a:p>
          <a:p>
            <a:pPr algn="l"/>
            <a:r>
              <a:rPr lang="zh-CN" altLang="en-US" dirty="0"/>
              <a:t>    if x.len() &gt; y.len() {</a:t>
            </a:r>
            <a:endParaRPr lang="zh-CN" altLang="en-US" dirty="0"/>
          </a:p>
          <a:p>
            <a:pPr algn="l"/>
            <a:r>
              <a:rPr lang="zh-CN" altLang="en-US" dirty="0"/>
              <a:t>        x</a:t>
            </a:r>
            <a:endParaRPr lang="zh-CN" altLang="en-US" dirty="0"/>
          </a:p>
          <a:p>
            <a:pPr algn="l"/>
            <a:r>
              <a:rPr lang="zh-CN" altLang="en-US" dirty="0"/>
              <a:t>    } else {</a:t>
            </a:r>
            <a:endParaRPr lang="zh-CN" altLang="en-US" dirty="0"/>
          </a:p>
          <a:p>
            <a:pPr algn="l"/>
            <a:r>
              <a:rPr lang="zh-CN" altLang="en-US" dirty="0"/>
              <a:t>        y</a:t>
            </a:r>
            <a:endParaRPr lang="zh-CN" altLang="en-US" dirty="0"/>
          </a:p>
          <a:p>
            <a:pPr algn="l"/>
            <a:r>
              <a:rPr lang="zh-CN" altLang="en-US" dirty="0"/>
              <a:t>    }</a:t>
            </a:r>
            <a:endParaRPr lang="zh-CN" altLang="en-US" dirty="0"/>
          </a:p>
          <a:p>
            <a:pPr algn="l"/>
            <a:r>
              <a:rPr lang="zh-CN" altLang="en-US" dirty="0"/>
              <a:t>}</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生命</a:t>
            </a:r>
            <a:r>
              <a:rPr lang="zh-CN" altLang="en-US"/>
              <a:t>周期</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通过生命周期标注，让编译器检查变量的</a:t>
            </a:r>
            <a:r>
              <a:rPr lang="zh-CN" altLang="en-US" dirty="0">
                <a:latin typeface="微软雅黑" panose="020B0503020204020204" charset="-122"/>
                <a:ea typeface="微软雅黑" panose="020B0503020204020204" charset="-122"/>
                <a:cs typeface="微软雅黑" panose="020B0503020204020204" charset="-122"/>
                <a:sym typeface="+mn-ea"/>
              </a:rPr>
              <a:t>使用</a:t>
            </a:r>
            <a:r>
              <a:rPr lang="zh-CN" altLang="en-US" dirty="0">
                <a:latin typeface="微软雅黑" panose="020B0503020204020204" charset="-122"/>
                <a:ea typeface="微软雅黑" panose="020B0503020204020204" charset="-122"/>
                <a:cs typeface="微软雅黑" panose="020B0503020204020204" charset="-122"/>
              </a:rPr>
              <a:t>生命周期是否</a:t>
            </a:r>
            <a:r>
              <a:rPr lang="zh-CN" altLang="en-US" dirty="0">
                <a:latin typeface="微软雅黑" panose="020B0503020204020204" charset="-122"/>
                <a:ea typeface="微软雅黑" panose="020B0503020204020204" charset="-122"/>
                <a:cs typeface="微软雅黑" panose="020B0503020204020204" charset="-122"/>
              </a:rPr>
              <a:t>合理</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901700" y="1888490"/>
            <a:ext cx="8246745" cy="922020"/>
          </a:xfrm>
          <a:prstGeom prst="rect">
            <a:avLst/>
          </a:prstGeom>
          <a:noFill/>
        </p:spPr>
        <p:txBody>
          <a:bodyPr wrap="square" rtlCol="0">
            <a:spAutoFit/>
          </a:bodyPr>
          <a:p>
            <a:pPr algn="l"/>
            <a:r>
              <a:rPr dirty="0"/>
              <a:t>这个结构体有一个字段，part，它存放了一个字符串 slice，这是一个引用。类似于泛型参数类型，必须在结构体名称后面的尖括号中声明泛型生命周期参数，以便在结构体定义中使用生命周期参数。</a:t>
            </a:r>
            <a:endParaRPr lang="zh-CN" altLang="en-US" dirty="0"/>
          </a:p>
        </p:txBody>
      </p:sp>
      <p:sp>
        <p:nvSpPr>
          <p:cNvPr id="10" name="文本框 9"/>
          <p:cNvSpPr txBox="1"/>
          <p:nvPr/>
        </p:nvSpPr>
        <p:spPr>
          <a:xfrm>
            <a:off x="1840230" y="2882900"/>
            <a:ext cx="6096000" cy="3415030"/>
          </a:xfrm>
          <a:prstGeom prst="rect">
            <a:avLst/>
          </a:prstGeom>
          <a:solidFill>
            <a:schemeClr val="accent3"/>
          </a:solidFill>
        </p:spPr>
        <p:txBody>
          <a:bodyPr wrap="square" rtlCol="0" anchor="t">
            <a:spAutoFit/>
          </a:bodyPr>
          <a:p>
            <a:pPr algn="l"/>
            <a:endParaRPr lang="zh-CN" altLang="en-US" dirty="0"/>
          </a:p>
          <a:p>
            <a:pPr algn="l"/>
            <a:r>
              <a:rPr lang="zh-CN" altLang="en-US" dirty="0"/>
              <a:t>struct ImportantExcerpt&lt;'a&gt; {</a:t>
            </a:r>
            <a:endParaRPr lang="zh-CN" altLang="en-US" dirty="0"/>
          </a:p>
          <a:p>
            <a:pPr algn="l"/>
            <a:r>
              <a:rPr lang="zh-CN" altLang="en-US" dirty="0"/>
              <a:t>    part: &amp;'a str,</a:t>
            </a:r>
            <a:endParaRPr lang="zh-CN" altLang="en-US" dirty="0"/>
          </a:p>
          <a:p>
            <a:pPr algn="l"/>
            <a:r>
              <a:rPr lang="zh-CN" altLang="en-US" dirty="0"/>
              <a:t>}</a:t>
            </a:r>
            <a:endParaRPr lang="zh-CN" altLang="en-US" dirty="0"/>
          </a:p>
          <a:p>
            <a:pPr algn="l"/>
            <a:endParaRPr lang="zh-CN" altLang="en-US" dirty="0"/>
          </a:p>
          <a:p>
            <a:pPr algn="l"/>
            <a:r>
              <a:rPr lang="zh-CN" altLang="en-US" dirty="0"/>
              <a:t>fn main() {</a:t>
            </a:r>
            <a:endParaRPr lang="zh-CN" altLang="en-US" dirty="0"/>
          </a:p>
          <a:p>
            <a:pPr algn="l"/>
            <a:r>
              <a:rPr lang="zh-CN" altLang="en-US" dirty="0"/>
              <a:t>    let novel = String::from("Call me Ishmael. Some years ago...");</a:t>
            </a:r>
            <a:endParaRPr lang="zh-CN" altLang="en-US" dirty="0"/>
          </a:p>
          <a:p>
            <a:pPr algn="l"/>
            <a:r>
              <a:rPr lang="zh-CN" altLang="en-US" dirty="0"/>
              <a:t>    let first_sentence = novel.split('.')</a:t>
            </a:r>
            <a:endParaRPr lang="zh-CN" altLang="en-US" dirty="0"/>
          </a:p>
          <a:p>
            <a:pPr algn="l"/>
            <a:r>
              <a:rPr lang="zh-CN" altLang="en-US" dirty="0"/>
              <a:t>        .next()</a:t>
            </a:r>
            <a:endParaRPr lang="zh-CN" altLang="en-US" dirty="0"/>
          </a:p>
          <a:p>
            <a:pPr algn="l"/>
            <a:r>
              <a:rPr lang="zh-CN" altLang="en-US" dirty="0"/>
              <a:t>        .expect("Could not find a '.'");</a:t>
            </a:r>
            <a:endParaRPr lang="zh-CN" altLang="en-US" dirty="0"/>
          </a:p>
          <a:p>
            <a:pPr algn="l"/>
            <a:r>
              <a:rPr lang="zh-CN" altLang="en-US" dirty="0"/>
              <a:t>    let i = ImportantExcerpt { part: first_sentence };</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生命</a:t>
            </a:r>
            <a:r>
              <a:rPr lang="zh-CN" altLang="en-US"/>
              <a:t>周期</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省略生命</a:t>
            </a:r>
            <a:r>
              <a:rPr lang="zh-CN" altLang="en-US" dirty="0">
                <a:latin typeface="微软雅黑" panose="020B0503020204020204" charset="-122"/>
                <a:ea typeface="微软雅黑" panose="020B0503020204020204" charset="-122"/>
                <a:cs typeface="微软雅黑" panose="020B0503020204020204" charset="-122"/>
              </a:rPr>
              <a:t>周期</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901700" y="1888490"/>
            <a:ext cx="8246745" cy="368300"/>
          </a:xfrm>
          <a:prstGeom prst="rect">
            <a:avLst/>
          </a:prstGeom>
          <a:noFill/>
        </p:spPr>
        <p:txBody>
          <a:bodyPr wrap="square" rtlCol="0">
            <a:spAutoFit/>
          </a:bodyPr>
          <a:p>
            <a:pPr algn="l"/>
            <a:r>
              <a:rPr lang="zh-CN" dirty="0"/>
              <a:t>省略生命周期的三条规则</a:t>
            </a:r>
            <a:r>
              <a:rPr dirty="0"/>
              <a:t>。</a:t>
            </a:r>
            <a:endParaRPr lang="zh-CN" altLang="en-US" dirty="0"/>
          </a:p>
        </p:txBody>
      </p:sp>
      <p:sp>
        <p:nvSpPr>
          <p:cNvPr id="4" name="文本框 3"/>
          <p:cNvSpPr txBox="1"/>
          <p:nvPr/>
        </p:nvSpPr>
        <p:spPr>
          <a:xfrm>
            <a:off x="951230" y="2422525"/>
            <a:ext cx="7705090" cy="286131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第一条规则是每一个是引用的参数都有它自己的生命周期参数。换句话说就是，有一个引用参数的函数有一个生命周期参数：fn foo&lt;'a&gt;(x: &amp;'a i32)，有两个引用参数的函数有两个不同的生命周期参数，fn foo&lt;'a, 'b&gt;(x: &amp;'a i32, y: &amp;'b i32)，依此类推。</a:t>
            </a:r>
            <a:endParaRPr lang="zh-CN" altLang="en-US" dirty="0">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第二条规则是如果只有一个输入生命周期参数，那么它被赋予所有输出生命周期参数：fn foo&lt;'a&gt;(x: &amp;'a i32) -&gt; &amp;'a i32。</a:t>
            </a:r>
            <a:endParaRPr lang="zh-CN" altLang="en-US" dirty="0">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第三条规则是如果方法有多个输入生命周期参数并且其中一个参数是 &amp;self 或 &amp;mut self，说明是个对象的方法(method), 那么所有输出生命周期参数被赋予 self 的生命周期。第三条规则使得方法更容易读写，因为只需更少的符号。</a:t>
            </a:r>
            <a:endParaRPr lang="zh-CN" altLang="en-US" dirty="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生命</a:t>
            </a:r>
            <a:r>
              <a:rPr lang="zh-CN" altLang="en-US"/>
              <a:t>周期</a:t>
            </a:r>
            <a:endParaRPr lang="zh-CN" altLang="en-US"/>
          </a:p>
        </p:txBody>
      </p:sp>
      <p:sp>
        <p:nvSpPr>
          <p:cNvPr id="3" name="文本框 2"/>
          <p:cNvSpPr txBox="1"/>
          <p:nvPr/>
        </p:nvSpPr>
        <p:spPr>
          <a:xfrm>
            <a:off x="690880" y="1354455"/>
            <a:ext cx="10109200" cy="368300"/>
          </a:xfrm>
          <a:prstGeom prst="rect">
            <a:avLst/>
          </a:prstGeom>
          <a:noFill/>
        </p:spPr>
        <p:txBody>
          <a:bodyPr wrap="square" rtlCol="0">
            <a:spAutoFit/>
          </a:bodyPr>
          <a:p>
            <a:pPr marL="285750" indent="-285750" algn="l">
              <a:buClrTx/>
              <a:buSzTx/>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静态生命</a:t>
            </a:r>
            <a:r>
              <a:rPr lang="zh-CN" altLang="en-US" dirty="0">
                <a:latin typeface="微软雅黑" panose="020B0503020204020204" charset="-122"/>
                <a:ea typeface="微软雅黑" panose="020B0503020204020204" charset="-122"/>
                <a:cs typeface="微软雅黑" panose="020B0503020204020204" charset="-122"/>
              </a:rPr>
              <a:t>周期</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901700" y="1888490"/>
            <a:ext cx="8246745" cy="368300"/>
          </a:xfrm>
          <a:prstGeom prst="rect">
            <a:avLst/>
          </a:prstGeom>
          <a:noFill/>
        </p:spPr>
        <p:txBody>
          <a:bodyPr wrap="square" rtlCol="0">
            <a:spAutoFit/>
          </a:bodyPr>
          <a:p>
            <a:pPr algn="l"/>
            <a:r>
              <a:rPr dirty="0"/>
              <a:t>'static，其生命周期能够存活于整个程序期间</a:t>
            </a:r>
            <a:r>
              <a:rPr lang="zh-CN" dirty="0">
                <a:ea typeface="宋体" panose="02010600030101010101" pitchFamily="2" charset="-122"/>
              </a:rPr>
              <a:t>。</a:t>
            </a:r>
            <a:endParaRPr lang="zh-CN" dirty="0">
              <a:ea typeface="宋体" panose="02010600030101010101" pitchFamily="2" charset="-122"/>
            </a:endParaRPr>
          </a:p>
        </p:txBody>
      </p:sp>
      <p:sp>
        <p:nvSpPr>
          <p:cNvPr id="4" name="文本框 3"/>
          <p:cNvSpPr txBox="1"/>
          <p:nvPr/>
        </p:nvSpPr>
        <p:spPr>
          <a:xfrm>
            <a:off x="951230" y="2422525"/>
            <a:ext cx="7705090" cy="1476375"/>
          </a:xfrm>
          <a:prstGeom prst="rect">
            <a:avLst/>
          </a:prstGeom>
          <a:solidFill>
            <a:schemeClr val="accent3"/>
          </a:solidFill>
        </p:spPr>
        <p:txBody>
          <a:bodyPr wrap="square" rtlCol="0" anchor="t">
            <a:spAutoFit/>
          </a:bodyPr>
          <a:p>
            <a:pPr lvl="0" algn="l">
              <a:buClrTx/>
              <a:buSzTx/>
              <a:buFontTx/>
            </a:pPr>
            <a:endParaRPr lang="zh-CN" altLang="en-US" dirty="0">
              <a:sym typeface="+mn-ea"/>
            </a:endParaRPr>
          </a:p>
          <a:p>
            <a:pPr lvl="0" algn="l">
              <a:buClrTx/>
              <a:buSzTx/>
              <a:buFontTx/>
            </a:pPr>
            <a:r>
              <a:rPr lang="zh-CN" altLang="en-US" dirty="0">
                <a:sym typeface="+mn-ea"/>
              </a:rPr>
              <a:t>#![allow(unused)]</a:t>
            </a:r>
            <a:endParaRPr lang="zh-CN" altLang="en-US" dirty="0">
              <a:sym typeface="+mn-ea"/>
            </a:endParaRPr>
          </a:p>
          <a:p>
            <a:pPr lvl="0" algn="l">
              <a:buClrTx/>
              <a:buSzTx/>
              <a:buFontTx/>
            </a:pPr>
            <a:r>
              <a:rPr lang="zh-CN" altLang="en-US" dirty="0">
                <a:sym typeface="+mn-ea"/>
              </a:rPr>
              <a:t>fn main() {</a:t>
            </a:r>
            <a:endParaRPr lang="zh-CN" altLang="en-US" dirty="0">
              <a:sym typeface="+mn-ea"/>
            </a:endParaRPr>
          </a:p>
          <a:p>
            <a:pPr lvl="0" algn="l">
              <a:buClrTx/>
              <a:buSzTx/>
              <a:buFontTx/>
            </a:pPr>
            <a:r>
              <a:rPr lang="zh-CN" altLang="en-US" dirty="0">
                <a:sym typeface="+mn-ea"/>
              </a:rPr>
              <a:t>let s: &amp;</a:t>
            </a:r>
            <a:r>
              <a:rPr lang="zh-CN" altLang="en-US" dirty="0">
                <a:solidFill>
                  <a:srgbClr val="FF0000"/>
                </a:solidFill>
                <a:sym typeface="+mn-ea"/>
              </a:rPr>
              <a:t>'static</a:t>
            </a:r>
            <a:r>
              <a:rPr lang="zh-CN" altLang="en-US" dirty="0">
                <a:sym typeface="+mn-ea"/>
              </a:rPr>
              <a:t> str = "I have a static lifetime.";</a:t>
            </a:r>
            <a:endParaRPr lang="zh-CN" altLang="en-US" dirty="0">
              <a:sym typeface="+mn-ea"/>
            </a:endParaRPr>
          </a:p>
          <a:p>
            <a:pPr lvl="0" algn="l">
              <a:buClrTx/>
              <a:buSzTx/>
              <a:buFontTx/>
            </a:pPr>
            <a:r>
              <a:rPr lang="zh-CN" altLang="en-US" dirty="0">
                <a:sym typeface="+mn-ea"/>
              </a:rPr>
              <a:t>}</a:t>
            </a:r>
            <a:endParaRPr lang="zh-CN" altLang="en-US" dirty="0">
              <a:sym typeface="+mn-ea"/>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智能</a:t>
            </a:r>
            <a:r>
              <a:rPr lang="zh-CN" altLang="en-US"/>
              <a:t>指针</a:t>
            </a:r>
            <a:endParaRPr lang="zh-CN" altLang="en-US"/>
          </a:p>
        </p:txBody>
      </p:sp>
      <p:sp>
        <p:nvSpPr>
          <p:cNvPr id="3" name="文本框 2"/>
          <p:cNvSpPr txBox="1"/>
          <p:nvPr/>
        </p:nvSpPr>
        <p:spPr>
          <a:xfrm>
            <a:off x="773430" y="1351280"/>
            <a:ext cx="8862695" cy="1753235"/>
          </a:xfrm>
          <a:prstGeom prst="rect">
            <a:avLst/>
          </a:prstGeom>
          <a:noFill/>
        </p:spPr>
        <p:txBody>
          <a:bodyPr wrap="square" rtlCol="0">
            <a:spAutoFit/>
          </a:bodyPr>
          <a:p>
            <a:pPr algn="l"/>
            <a:r>
              <a:rPr lang="en-US" altLang="zh-CN" dirty="0"/>
              <a:t>Box&lt;T&gt;它们多用于如下场景：</a:t>
            </a:r>
            <a:endParaRPr lang="en-US" altLang="zh-CN" dirty="0"/>
          </a:p>
          <a:p>
            <a:pPr algn="l"/>
            <a:endParaRPr lang="en-US" altLang="zh-CN" dirty="0"/>
          </a:p>
          <a:p>
            <a:pPr marL="285750" indent="-285750" algn="l">
              <a:buFont typeface="Wingdings" panose="05000000000000000000" charset="0"/>
              <a:buChar char="ü"/>
            </a:pPr>
            <a:r>
              <a:rPr lang="en-US" altLang="zh-CN" dirty="0"/>
              <a:t>当有一个在编译时未知大小的类型，而又想要在需要确切大小的上下文中使用这个类型值的时候</a:t>
            </a:r>
            <a:r>
              <a:rPr lang="zh-CN" altLang="en-US" dirty="0">
                <a:ea typeface="宋体" panose="02010600030101010101" pitchFamily="2" charset="-122"/>
              </a:rPr>
              <a:t>。</a:t>
            </a:r>
            <a:endParaRPr lang="en-US" altLang="zh-CN" dirty="0"/>
          </a:p>
          <a:p>
            <a:pPr marL="285750" indent="-285750" algn="l">
              <a:buFont typeface="Wingdings" panose="05000000000000000000" charset="0"/>
              <a:buChar char="ü"/>
            </a:pPr>
            <a:r>
              <a:rPr lang="en-US" altLang="zh-CN" dirty="0"/>
              <a:t>当有大量数据并希望在确保数据不被拷贝的情况下转移所有权的时候</a:t>
            </a:r>
            <a:r>
              <a:rPr lang="zh-CN" altLang="en-US" dirty="0">
                <a:ea typeface="宋体" panose="02010600030101010101" pitchFamily="2" charset="-122"/>
              </a:rPr>
              <a:t>。</a:t>
            </a:r>
            <a:endParaRPr lang="en-US" altLang="zh-CN" dirty="0"/>
          </a:p>
          <a:p>
            <a:pPr marL="285750" indent="-285750" algn="l">
              <a:buFont typeface="Wingdings" panose="05000000000000000000" charset="0"/>
              <a:buChar char="ü"/>
            </a:pPr>
            <a:r>
              <a:rPr lang="en-US" altLang="zh-CN" dirty="0"/>
              <a:t>当希望拥有一个值并只关心它的类型是否实现了特定 trait 而不是其具体类型的时候</a:t>
            </a:r>
            <a:endParaRPr lang="en-US" altLang="zh-CN" dirty="0"/>
          </a:p>
        </p:txBody>
      </p:sp>
      <p:sp>
        <p:nvSpPr>
          <p:cNvPr id="4" name="文本框 3"/>
          <p:cNvSpPr txBox="1"/>
          <p:nvPr/>
        </p:nvSpPr>
        <p:spPr>
          <a:xfrm>
            <a:off x="902970" y="3780790"/>
            <a:ext cx="6096000" cy="1198880"/>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    let b = Box::new(5);</a:t>
            </a:r>
            <a:endParaRPr lang="zh-CN" altLang="en-US" dirty="0"/>
          </a:p>
          <a:p>
            <a:pPr algn="l"/>
            <a:r>
              <a:rPr lang="zh-CN" altLang="en-US" dirty="0"/>
              <a:t>    println!("b = {}", b);</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tLang="zh-CN"/>
              <a:t>Rust</a:t>
            </a:r>
            <a:r>
              <a:rPr lang="zh-CN" altLang="en-US"/>
              <a:t>基本语法</a:t>
            </a:r>
            <a:endParaRPr lang="zh-CN" altLang="en-US"/>
          </a:p>
        </p:txBody>
      </p:sp>
      <p:sp>
        <p:nvSpPr>
          <p:cNvPr id="6" name="节编号"/>
          <p:cNvSpPr>
            <a:spLocks noGrp="1"/>
          </p:cNvSpPr>
          <p:nvPr>
            <p:ph type="body" sz="quarter" idx="13"/>
            <p:custDataLst>
              <p:tags r:id="rId2"/>
            </p:custDataLst>
          </p:nvPr>
        </p:nvSpPr>
        <p:spPr/>
        <p:txBody>
          <a:bodyPr/>
          <a:lstStyle/>
          <a:p>
            <a:r>
              <a:rPr lang="zh-CN" altLang="en-US"/>
              <a:t>01</a:t>
            </a:r>
            <a:endParaRPr lang="zh-CN" altLang="en-US"/>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Rc&lt;T&gt;</a:t>
            </a:r>
            <a:r>
              <a:rPr lang="zh-CN" altLang="en-US"/>
              <a:t>引用计数智能</a:t>
            </a:r>
            <a:r>
              <a:rPr lang="zh-CN" altLang="en-US"/>
              <a:t>指针</a:t>
            </a:r>
            <a:endParaRPr lang="zh-CN" altLang="en-US"/>
          </a:p>
        </p:txBody>
      </p:sp>
      <p:sp>
        <p:nvSpPr>
          <p:cNvPr id="3" name="文本框 2"/>
          <p:cNvSpPr txBox="1"/>
          <p:nvPr/>
        </p:nvSpPr>
        <p:spPr>
          <a:xfrm>
            <a:off x="813435" y="2127250"/>
            <a:ext cx="6076950" cy="3696970"/>
          </a:xfrm>
          <a:prstGeom prst="rect">
            <a:avLst/>
          </a:prstGeom>
          <a:solidFill>
            <a:schemeClr val="accent3"/>
          </a:solidFill>
        </p:spPr>
        <p:txBody>
          <a:bodyPr wrap="square" rtlCol="0" anchor="t">
            <a:noAutofit/>
          </a:bodyPr>
          <a:p>
            <a:pPr algn="l"/>
            <a:r>
              <a:rPr lang="zh-CN" altLang="en-US" dirty="0"/>
              <a:t>enum List {</a:t>
            </a:r>
            <a:endParaRPr lang="zh-CN" altLang="en-US" dirty="0"/>
          </a:p>
          <a:p>
            <a:pPr algn="l"/>
            <a:r>
              <a:rPr lang="zh-CN" altLang="en-US" dirty="0"/>
              <a:t>    Cons(i32, Rc&lt;List&gt;),</a:t>
            </a:r>
            <a:endParaRPr lang="zh-CN" altLang="en-US" dirty="0"/>
          </a:p>
          <a:p>
            <a:pPr algn="l"/>
            <a:r>
              <a:rPr lang="zh-CN" altLang="en-US" dirty="0"/>
              <a:t>    Nil,</a:t>
            </a:r>
            <a:endParaRPr lang="zh-CN" altLang="en-US" dirty="0"/>
          </a:p>
          <a:p>
            <a:pPr algn="l"/>
            <a:r>
              <a:rPr lang="zh-CN" altLang="en-US" dirty="0"/>
              <a:t>}</a:t>
            </a:r>
            <a:endParaRPr lang="zh-CN" altLang="en-US" dirty="0"/>
          </a:p>
          <a:p>
            <a:pPr algn="l"/>
            <a:endParaRPr lang="zh-CN" altLang="en-US" dirty="0"/>
          </a:p>
          <a:p>
            <a:pPr algn="l"/>
            <a:r>
              <a:rPr lang="zh-CN" altLang="en-US" dirty="0"/>
              <a:t>use crate::List::{Cons, Nil};</a:t>
            </a:r>
            <a:endParaRPr lang="zh-CN" altLang="en-US" dirty="0"/>
          </a:p>
          <a:p>
            <a:pPr algn="l"/>
            <a:r>
              <a:rPr lang="zh-CN" altLang="en-US" dirty="0"/>
              <a:t>use std::rc::Rc;</a:t>
            </a:r>
            <a:endParaRPr lang="zh-CN" altLang="en-US" dirty="0"/>
          </a:p>
          <a:p>
            <a:pPr algn="l"/>
            <a:endParaRPr lang="zh-CN" altLang="en-US" dirty="0"/>
          </a:p>
          <a:p>
            <a:pPr algn="l"/>
            <a:r>
              <a:rPr lang="zh-CN" altLang="en-US" dirty="0"/>
              <a:t>fn main() {</a:t>
            </a:r>
            <a:endParaRPr lang="zh-CN" altLang="en-US" dirty="0"/>
          </a:p>
          <a:p>
            <a:pPr algn="l"/>
            <a:r>
              <a:rPr lang="zh-CN" altLang="en-US" dirty="0"/>
              <a:t>    let a = Rc::new(Cons(5, Rc::new(Cons(10, Rc::new(Nil)))));</a:t>
            </a:r>
            <a:endParaRPr lang="zh-CN" altLang="en-US" dirty="0"/>
          </a:p>
          <a:p>
            <a:pPr algn="l"/>
            <a:r>
              <a:rPr lang="zh-CN" altLang="en-US" dirty="0"/>
              <a:t>    let b = Cons(3, Rc::clone(&amp;a));</a:t>
            </a:r>
            <a:endParaRPr lang="zh-CN" altLang="en-US" dirty="0"/>
          </a:p>
          <a:p>
            <a:pPr algn="l"/>
            <a:r>
              <a:rPr lang="zh-CN" altLang="en-US" dirty="0"/>
              <a:t>    let c = Cons(4, Rc::clone(&amp;a));</a:t>
            </a:r>
            <a:endParaRPr lang="zh-CN" altLang="en-US" dirty="0"/>
          </a:p>
          <a:p>
            <a:pPr algn="l"/>
            <a:r>
              <a:rPr lang="zh-CN" altLang="en-US" dirty="0"/>
              <a:t>}</a:t>
            </a:r>
            <a:endParaRPr lang="zh-CN" altLang="en-US" dirty="0"/>
          </a:p>
        </p:txBody>
      </p:sp>
      <p:sp>
        <p:nvSpPr>
          <p:cNvPr id="4" name="文本框 3"/>
          <p:cNvSpPr txBox="1"/>
          <p:nvPr/>
        </p:nvSpPr>
        <p:spPr>
          <a:xfrm>
            <a:off x="666750" y="1139825"/>
            <a:ext cx="8862695" cy="859155"/>
          </a:xfrm>
          <a:prstGeom prst="rect">
            <a:avLst/>
          </a:prstGeom>
          <a:noFill/>
        </p:spPr>
        <p:txBody>
          <a:bodyPr wrap="square" rtlCol="0">
            <a:noAutofit/>
          </a:bodyPr>
          <a:p>
            <a:pPr algn="l"/>
            <a:r>
              <a:rPr lang="en-US" altLang="zh-CN" dirty="0"/>
              <a:t>Rc&lt;T&gt;</a:t>
            </a:r>
            <a:r>
              <a:rPr lang="zh-CN" altLang="en-US" dirty="0">
                <a:ea typeface="宋体" panose="02010600030101010101" pitchFamily="2" charset="-122"/>
              </a:rPr>
              <a:t>，引用计数，记录一个值引用的数量，如果某个值零引用，就代表没有任何有效引用并可以被清理</a:t>
            </a:r>
            <a:endParaRPr lang="en-US" altLang="zh-CN" dirty="0"/>
          </a:p>
          <a:p>
            <a:pPr algn="l"/>
            <a:endParaRPr lang="en-US" altLang="zh-CN" dirty="0"/>
          </a:p>
          <a:p>
            <a:pPr marL="285750" indent="-285750" algn="l">
              <a:buFont typeface="Wingdings" panose="05000000000000000000" charset="0"/>
              <a:buChar char="ü"/>
            </a:pPr>
            <a:endParaRPr lang="en-US" altLang="zh-CN"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RefCell&lt;T&gt;</a:t>
            </a:r>
            <a:r>
              <a:rPr lang="zh-CN" altLang="en-US"/>
              <a:t>获得内部</a:t>
            </a:r>
            <a:r>
              <a:rPr lang="zh-CN" altLang="en-US"/>
              <a:t>可变性</a:t>
            </a:r>
            <a:endParaRPr lang="zh-CN" altLang="en-US"/>
          </a:p>
        </p:txBody>
      </p:sp>
      <p:sp>
        <p:nvSpPr>
          <p:cNvPr id="3" name="文本框 2"/>
          <p:cNvSpPr txBox="1"/>
          <p:nvPr/>
        </p:nvSpPr>
        <p:spPr>
          <a:xfrm>
            <a:off x="659130" y="2270760"/>
            <a:ext cx="6096000" cy="4149090"/>
          </a:xfrm>
          <a:prstGeom prst="rect">
            <a:avLst/>
          </a:prstGeom>
          <a:solidFill>
            <a:schemeClr val="accent3"/>
          </a:solidFill>
        </p:spPr>
        <p:txBody>
          <a:bodyPr wrap="square" rtlCol="0" anchor="t">
            <a:noAutofit/>
          </a:bodyPr>
          <a:p>
            <a:pPr algn="l"/>
            <a:r>
              <a:rPr lang="zh-CN" altLang="en-US" sz="1400" dirty="0"/>
              <a:t>#[derive(Debug)]</a:t>
            </a:r>
            <a:endParaRPr lang="zh-CN" altLang="en-US" sz="1400" dirty="0"/>
          </a:p>
          <a:p>
            <a:pPr algn="l"/>
            <a:r>
              <a:rPr lang="zh-CN" altLang="en-US" sz="1400" dirty="0"/>
              <a:t>enum List {</a:t>
            </a:r>
            <a:endParaRPr lang="zh-CN" altLang="en-US" sz="1400" dirty="0"/>
          </a:p>
          <a:p>
            <a:pPr algn="l"/>
            <a:r>
              <a:rPr lang="zh-CN" altLang="en-US" sz="1400" dirty="0"/>
              <a:t>    Cons(Rc&lt;RefCell&lt;i32&gt;&gt;, Rc&lt;List&gt;),</a:t>
            </a:r>
            <a:endParaRPr lang="zh-CN" altLang="en-US" sz="1400" dirty="0"/>
          </a:p>
          <a:p>
            <a:pPr algn="l"/>
            <a:r>
              <a:rPr lang="zh-CN" altLang="en-US" sz="1400" dirty="0"/>
              <a:t>    Nil,</a:t>
            </a:r>
            <a:endParaRPr lang="zh-CN" altLang="en-US" sz="1400" dirty="0"/>
          </a:p>
          <a:p>
            <a:pPr algn="l"/>
            <a:r>
              <a:rPr lang="zh-CN" altLang="en-US" sz="1400" dirty="0"/>
              <a:t>}</a:t>
            </a:r>
            <a:endParaRPr lang="zh-CN" altLang="en-US" sz="1400" dirty="0"/>
          </a:p>
          <a:p>
            <a:pPr algn="l"/>
            <a:endParaRPr lang="zh-CN" altLang="en-US" sz="1400" dirty="0"/>
          </a:p>
          <a:p>
            <a:pPr algn="l"/>
            <a:r>
              <a:rPr lang="zh-CN" altLang="en-US" sz="1400" dirty="0"/>
              <a:t>use crate::List::{Cons, Nil};</a:t>
            </a:r>
            <a:endParaRPr lang="zh-CN" altLang="en-US" sz="1400" dirty="0"/>
          </a:p>
          <a:p>
            <a:pPr algn="l"/>
            <a:r>
              <a:rPr lang="zh-CN" altLang="en-US" sz="1400" dirty="0"/>
              <a:t>use std::rc::Rc;</a:t>
            </a:r>
            <a:endParaRPr lang="zh-CN" altLang="en-US" sz="1400" dirty="0"/>
          </a:p>
          <a:p>
            <a:pPr algn="l"/>
            <a:r>
              <a:rPr lang="zh-CN" altLang="en-US" sz="1400" dirty="0"/>
              <a:t>use std::cell::RefCell;</a:t>
            </a:r>
            <a:endParaRPr lang="zh-CN" altLang="en-US" sz="1400" dirty="0"/>
          </a:p>
          <a:p>
            <a:pPr algn="l"/>
            <a:endParaRPr lang="zh-CN" altLang="en-US" sz="1400" dirty="0"/>
          </a:p>
          <a:p>
            <a:pPr algn="l"/>
            <a:r>
              <a:rPr lang="zh-CN" altLang="en-US" sz="1400" dirty="0"/>
              <a:t>fn main() {</a:t>
            </a:r>
            <a:endParaRPr lang="zh-CN" altLang="en-US" sz="1400" dirty="0"/>
          </a:p>
          <a:p>
            <a:pPr algn="l"/>
            <a:r>
              <a:rPr lang="zh-CN" altLang="en-US" sz="1400" dirty="0"/>
              <a:t>    let value = Rc::new(RefCell::new(5));</a:t>
            </a:r>
            <a:endParaRPr lang="zh-CN" altLang="en-US" sz="1400" dirty="0"/>
          </a:p>
          <a:p>
            <a:pPr algn="l"/>
            <a:endParaRPr lang="zh-CN" altLang="en-US" sz="1400" dirty="0"/>
          </a:p>
          <a:p>
            <a:pPr algn="l"/>
            <a:r>
              <a:rPr lang="zh-CN" altLang="en-US" sz="1400" dirty="0"/>
              <a:t>    let a = Rc::new(Cons(Rc::clone(&amp;value), Rc::new(Nil)));</a:t>
            </a:r>
            <a:endParaRPr lang="zh-CN" altLang="en-US" sz="1400" dirty="0"/>
          </a:p>
          <a:p>
            <a:pPr algn="l"/>
            <a:endParaRPr lang="zh-CN" altLang="en-US" sz="1400" dirty="0"/>
          </a:p>
          <a:p>
            <a:pPr algn="l"/>
            <a:r>
              <a:rPr lang="zh-CN" altLang="en-US" sz="1400" dirty="0"/>
              <a:t>    let b = Cons(Rc::new(RefCell::new(6)), Rc::clone(&amp;a));</a:t>
            </a:r>
            <a:endParaRPr lang="zh-CN" altLang="en-US" sz="1400" dirty="0"/>
          </a:p>
          <a:p>
            <a:pPr algn="l"/>
            <a:r>
              <a:rPr lang="zh-CN" altLang="en-US" sz="1400" dirty="0"/>
              <a:t>    let c = Cons(Rc::new(RefCell::new(10)), Rc::clone(&amp;a));</a:t>
            </a:r>
            <a:endParaRPr lang="zh-CN" altLang="en-US" sz="1400" dirty="0"/>
          </a:p>
          <a:p>
            <a:pPr algn="l"/>
            <a:endParaRPr lang="zh-CN" altLang="en-US" sz="1400" dirty="0"/>
          </a:p>
          <a:p>
            <a:pPr algn="l"/>
            <a:r>
              <a:rPr lang="zh-CN" altLang="en-US" sz="1400" dirty="0"/>
              <a:t>    *value.borrow_mut() += 10;</a:t>
            </a:r>
            <a:endParaRPr lang="zh-CN" altLang="en-US" sz="1400" dirty="0"/>
          </a:p>
        </p:txBody>
      </p:sp>
      <p:sp>
        <p:nvSpPr>
          <p:cNvPr id="4" name="文本框 3"/>
          <p:cNvSpPr txBox="1"/>
          <p:nvPr/>
        </p:nvSpPr>
        <p:spPr>
          <a:xfrm>
            <a:off x="666750" y="1139825"/>
            <a:ext cx="8862695" cy="859155"/>
          </a:xfrm>
          <a:prstGeom prst="rect">
            <a:avLst/>
          </a:prstGeom>
          <a:noFill/>
        </p:spPr>
        <p:txBody>
          <a:bodyPr wrap="square" rtlCol="0">
            <a:noAutofit/>
          </a:bodyPr>
          <a:p>
            <a:pPr algn="l"/>
            <a:r>
              <a:rPr dirty="0"/>
              <a:t>RefCell&lt;T&gt; 的一个常见用法是与 Rc&lt;T&gt; 结合。Rc&lt;T&gt; 允许对相同数据有多个所有者，不过只能提供数据的不可变访问。如果有一个储存了 RefCell&lt;T&gt; 的 Rc&lt;T&gt; 的话，就可以得到有多个所有者 并且 可以修改的值了</a:t>
            </a:r>
            <a:r>
              <a:rPr lang="zh-CN" dirty="0">
                <a:ea typeface="宋体" panose="02010600030101010101" pitchFamily="2" charset="-122"/>
              </a:rPr>
              <a:t>。</a:t>
            </a:r>
            <a:endParaRPr dirty="0"/>
          </a:p>
          <a:p>
            <a:pPr marL="285750" indent="-285750" algn="l">
              <a:buFont typeface="Wingdings" panose="05000000000000000000" charset="0"/>
              <a:buChar char="ü"/>
            </a:pPr>
            <a:endParaRPr lang="en-US" altLang="zh-CN"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面向对象编程</a:t>
            </a:r>
            <a:r>
              <a:rPr lang="zh-CN" altLang="en-US"/>
              <a:t>特性</a:t>
            </a:r>
            <a:endParaRPr lang="zh-CN" altLang="en-US"/>
          </a:p>
        </p:txBody>
      </p:sp>
      <p:sp>
        <p:nvSpPr>
          <p:cNvPr id="3" name="文本框 2"/>
          <p:cNvSpPr txBox="1"/>
          <p:nvPr/>
        </p:nvSpPr>
        <p:spPr>
          <a:xfrm>
            <a:off x="725805" y="1600200"/>
            <a:ext cx="9257665" cy="368300"/>
          </a:xfrm>
          <a:prstGeom prst="rect">
            <a:avLst/>
          </a:prstGeom>
          <a:noFill/>
        </p:spPr>
        <p:txBody>
          <a:bodyPr wrap="square" rtlCol="0">
            <a:spAutoFit/>
          </a:bodyPr>
          <a:p>
            <a:pPr marL="285750" indent="-285750" algn="l">
              <a:buFont typeface="Wingdings" panose="05000000000000000000" charset="0"/>
              <a:buChar char="ü"/>
            </a:pPr>
            <a:r>
              <a:rPr lang="zh-CN" altLang="en-US" dirty="0"/>
              <a:t>封装</a:t>
            </a:r>
            <a:r>
              <a:rPr lang="en-US" altLang="zh-CN" dirty="0"/>
              <a:t> </a:t>
            </a:r>
            <a:r>
              <a:rPr lang="zh-CN" altLang="en-US" dirty="0"/>
              <a:t>使用</a:t>
            </a:r>
            <a:r>
              <a:rPr lang="en-US" altLang="zh-CN" dirty="0"/>
              <a:t>struct</a:t>
            </a:r>
            <a:r>
              <a:rPr lang="zh-CN" altLang="en-US" dirty="0"/>
              <a:t>进行</a:t>
            </a:r>
            <a:r>
              <a:rPr lang="zh-CN" altLang="en-US" dirty="0"/>
              <a:t>封装</a:t>
            </a:r>
            <a:endParaRPr lang="zh-CN" altLang="en-US" dirty="0"/>
          </a:p>
        </p:txBody>
      </p:sp>
      <p:sp>
        <p:nvSpPr>
          <p:cNvPr id="4" name="文本框 3"/>
          <p:cNvSpPr txBox="1"/>
          <p:nvPr/>
        </p:nvSpPr>
        <p:spPr>
          <a:xfrm>
            <a:off x="895350" y="2275205"/>
            <a:ext cx="6096000" cy="2306955"/>
          </a:xfrm>
          <a:prstGeom prst="rect">
            <a:avLst/>
          </a:prstGeom>
          <a:solidFill>
            <a:schemeClr val="accent3"/>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pub struct AveragedCollection {</a:t>
            </a:r>
            <a:endParaRPr lang="zh-CN" altLang="en-US" dirty="0"/>
          </a:p>
          <a:p>
            <a:pPr algn="l"/>
            <a:r>
              <a:rPr lang="zh-CN" altLang="en-US" dirty="0"/>
              <a:t>    list: Vec&lt;i32&gt;,</a:t>
            </a:r>
            <a:endParaRPr lang="zh-CN" altLang="en-US" dirty="0"/>
          </a:p>
          <a:p>
            <a:pPr algn="l"/>
            <a:r>
              <a:rPr lang="zh-CN" altLang="en-US" dirty="0"/>
              <a:t>    average: f64,</a:t>
            </a:r>
            <a:endParaRPr lang="zh-CN" altLang="en-US" dirty="0"/>
          </a:p>
          <a:p>
            <a:pPr algn="l"/>
            <a:r>
              <a:rPr lang="zh-CN" altLang="en-US" dirty="0"/>
              <a:t>}</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面向对象编程</a:t>
            </a:r>
            <a:r>
              <a:rPr lang="zh-CN" altLang="en-US"/>
              <a:t>特性</a:t>
            </a:r>
            <a:endParaRPr lang="zh-CN" altLang="en-US"/>
          </a:p>
        </p:txBody>
      </p:sp>
      <p:sp>
        <p:nvSpPr>
          <p:cNvPr id="3" name="文本框 2"/>
          <p:cNvSpPr txBox="1"/>
          <p:nvPr/>
        </p:nvSpPr>
        <p:spPr>
          <a:xfrm>
            <a:off x="725805" y="1600200"/>
            <a:ext cx="9257665" cy="368300"/>
          </a:xfrm>
          <a:prstGeom prst="rect">
            <a:avLst/>
          </a:prstGeom>
          <a:noFill/>
        </p:spPr>
        <p:txBody>
          <a:bodyPr wrap="square" rtlCol="0">
            <a:spAutoFit/>
          </a:bodyPr>
          <a:p>
            <a:pPr marL="285750" indent="-285750" algn="l">
              <a:buFont typeface="Wingdings" panose="05000000000000000000" charset="0"/>
              <a:buChar char="ü"/>
            </a:pPr>
            <a:r>
              <a:rPr lang="zh-CN" altLang="en-US" dirty="0"/>
              <a:t>继承</a:t>
            </a:r>
            <a:r>
              <a:rPr lang="zh-CN" altLang="en-US" dirty="0"/>
              <a:t>和多态</a:t>
            </a:r>
            <a:r>
              <a:rPr lang="en-US" altLang="zh-CN" dirty="0"/>
              <a:t> </a:t>
            </a:r>
            <a:r>
              <a:rPr lang="zh-CN" altLang="en-US" dirty="0"/>
              <a:t>只使用</a:t>
            </a:r>
            <a:r>
              <a:rPr lang="en-US" altLang="zh-CN" dirty="0"/>
              <a:t>trait</a:t>
            </a:r>
            <a:r>
              <a:rPr lang="zh-CN" altLang="en-US" dirty="0"/>
              <a:t>进行</a:t>
            </a:r>
            <a:r>
              <a:rPr lang="zh-CN" altLang="en-US" dirty="0"/>
              <a:t>继承</a:t>
            </a:r>
            <a:endParaRPr lang="zh-CN" altLang="en-US" dirty="0"/>
          </a:p>
        </p:txBody>
      </p:sp>
      <p:sp>
        <p:nvSpPr>
          <p:cNvPr id="4" name="文本框 3"/>
          <p:cNvSpPr txBox="1"/>
          <p:nvPr/>
        </p:nvSpPr>
        <p:spPr>
          <a:xfrm>
            <a:off x="895350" y="2275205"/>
            <a:ext cx="6096000" cy="3969385"/>
          </a:xfrm>
          <a:prstGeom prst="rect">
            <a:avLst/>
          </a:prstGeom>
          <a:solidFill>
            <a:schemeClr val="accent3"/>
          </a:solidFill>
        </p:spPr>
        <p:txBody>
          <a:bodyPr wrap="square" rtlCol="0" anchor="t">
            <a:spAutoFit/>
          </a:bodyPr>
          <a:p>
            <a:pPr algn="l"/>
            <a:r>
              <a:rPr lang="zh-CN" altLang="en-US" sz="1400" dirty="0"/>
              <a:t>#![allow(unused)]</a:t>
            </a:r>
            <a:endParaRPr lang="zh-CN" altLang="en-US" sz="1400" dirty="0"/>
          </a:p>
          <a:p>
            <a:pPr algn="l"/>
            <a:r>
              <a:rPr lang="zh-CN" altLang="en-US" sz="1400" dirty="0"/>
              <a:t>fn main() {</a:t>
            </a:r>
            <a:endParaRPr lang="zh-CN" altLang="en-US" sz="1400" dirty="0"/>
          </a:p>
          <a:p>
            <a:pPr algn="l"/>
            <a:r>
              <a:rPr lang="zh-CN" altLang="en-US" sz="1400" dirty="0"/>
              <a:t>pub trait Draw {</a:t>
            </a:r>
            <a:endParaRPr lang="zh-CN" altLang="en-US" sz="1400" dirty="0"/>
          </a:p>
          <a:p>
            <a:pPr algn="l"/>
            <a:r>
              <a:rPr lang="zh-CN" altLang="en-US" sz="1400" dirty="0"/>
              <a:t>    fn draw(&amp;self);</a:t>
            </a:r>
            <a:endParaRPr lang="zh-CN" altLang="en-US" sz="1400" dirty="0"/>
          </a:p>
          <a:p>
            <a:pPr algn="l"/>
            <a:r>
              <a:rPr lang="zh-CN" altLang="en-US" sz="1400" dirty="0"/>
              <a:t>}</a:t>
            </a:r>
            <a:endParaRPr lang="zh-CN" altLang="en-US" sz="1400" dirty="0"/>
          </a:p>
          <a:p>
            <a:pPr algn="l"/>
            <a:endParaRPr lang="zh-CN" altLang="en-US" sz="1400" dirty="0"/>
          </a:p>
          <a:p>
            <a:pPr algn="l"/>
            <a:r>
              <a:rPr lang="zh-CN" altLang="en-US" sz="1400" dirty="0"/>
              <a:t>pub struct Button {</a:t>
            </a:r>
            <a:endParaRPr lang="zh-CN" altLang="en-US" sz="1400" dirty="0"/>
          </a:p>
          <a:p>
            <a:pPr algn="l"/>
            <a:r>
              <a:rPr lang="zh-CN" altLang="en-US" sz="1400" dirty="0"/>
              <a:t>    pub width: u32,</a:t>
            </a:r>
            <a:endParaRPr lang="zh-CN" altLang="en-US" sz="1400" dirty="0"/>
          </a:p>
          <a:p>
            <a:pPr algn="l"/>
            <a:r>
              <a:rPr lang="zh-CN" altLang="en-US" sz="1400" dirty="0"/>
              <a:t>    pub height: u32,</a:t>
            </a:r>
            <a:endParaRPr lang="zh-CN" altLang="en-US" sz="1400" dirty="0"/>
          </a:p>
          <a:p>
            <a:pPr algn="l"/>
            <a:r>
              <a:rPr lang="zh-CN" altLang="en-US" sz="1400" dirty="0"/>
              <a:t>    pub label: String,</a:t>
            </a:r>
            <a:endParaRPr lang="zh-CN" altLang="en-US" sz="1400" dirty="0"/>
          </a:p>
          <a:p>
            <a:pPr algn="l"/>
            <a:r>
              <a:rPr lang="zh-CN" altLang="en-US" sz="1400" dirty="0"/>
              <a:t>}</a:t>
            </a:r>
            <a:endParaRPr lang="zh-CN" altLang="en-US" sz="1400" dirty="0"/>
          </a:p>
          <a:p>
            <a:pPr algn="l"/>
            <a:endParaRPr lang="zh-CN" altLang="en-US" sz="1400" dirty="0"/>
          </a:p>
          <a:p>
            <a:pPr algn="l"/>
            <a:r>
              <a:rPr lang="zh-CN" altLang="en-US" sz="1400" dirty="0"/>
              <a:t>impl Draw for Button {</a:t>
            </a:r>
            <a:endParaRPr lang="zh-CN" altLang="en-US" sz="1400" dirty="0"/>
          </a:p>
          <a:p>
            <a:pPr algn="l"/>
            <a:r>
              <a:rPr lang="zh-CN" altLang="en-US" sz="1400" dirty="0"/>
              <a:t>    fn draw(&amp;self) {</a:t>
            </a:r>
            <a:endParaRPr lang="zh-CN" altLang="en-US" sz="1400" dirty="0"/>
          </a:p>
          <a:p>
            <a:pPr algn="l"/>
            <a:r>
              <a:rPr lang="zh-CN" altLang="en-US" sz="1400" dirty="0"/>
              <a:t>        // 实际绘制按钮的代码</a:t>
            </a:r>
            <a:endParaRPr lang="zh-CN" altLang="en-US" sz="1400" dirty="0"/>
          </a:p>
          <a:p>
            <a:pPr algn="l"/>
            <a:r>
              <a:rPr lang="zh-CN" altLang="en-US" sz="1400" dirty="0"/>
              <a:t>    }</a:t>
            </a:r>
            <a:endParaRPr lang="zh-CN" altLang="en-US" sz="1400" dirty="0"/>
          </a:p>
          <a:p>
            <a:pPr algn="l"/>
            <a:r>
              <a:rPr lang="zh-CN" altLang="en-US" sz="1400" dirty="0"/>
              <a:t>}</a:t>
            </a:r>
            <a:endParaRPr lang="zh-CN" altLang="en-US" sz="1400" dirty="0"/>
          </a:p>
          <a:p>
            <a:pPr algn="l"/>
            <a:r>
              <a:rPr lang="zh-CN" altLang="en-US" sz="1400" dirty="0"/>
              <a:t>}</a:t>
            </a:r>
            <a:endParaRPr lang="zh-CN" altLang="en-US" sz="1400"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面向函数</a:t>
            </a:r>
            <a:r>
              <a:rPr lang="zh-CN" altLang="en-US"/>
              <a:t>编程</a:t>
            </a:r>
            <a:endParaRPr lang="zh-CN" altLang="en-US"/>
          </a:p>
        </p:txBody>
      </p:sp>
      <p:sp>
        <p:nvSpPr>
          <p:cNvPr id="3" name="文本框 2"/>
          <p:cNvSpPr txBox="1"/>
          <p:nvPr/>
        </p:nvSpPr>
        <p:spPr>
          <a:xfrm>
            <a:off x="646430" y="1438275"/>
            <a:ext cx="8971280" cy="645160"/>
          </a:xfrm>
          <a:prstGeom prst="rect">
            <a:avLst/>
          </a:prstGeom>
          <a:noFill/>
        </p:spPr>
        <p:txBody>
          <a:bodyPr wrap="square" rtlCol="0">
            <a:spAutoFit/>
          </a:bodyPr>
          <a:p>
            <a:pPr marL="285750" indent="-285750" algn="l">
              <a:buFont typeface="Wingdings" panose="05000000000000000000" charset="0"/>
              <a:buChar char="ü"/>
            </a:pPr>
            <a:r>
              <a:rPr lang="zh-CN" altLang="en-US" dirty="0"/>
              <a:t>闭包，类似于</a:t>
            </a:r>
            <a:r>
              <a:rPr lang="en-US" altLang="zh-CN" dirty="0"/>
              <a:t>C++</a:t>
            </a:r>
            <a:r>
              <a:rPr lang="zh-CN" altLang="en-US" dirty="0"/>
              <a:t>中的</a:t>
            </a:r>
            <a:r>
              <a:rPr lang="en-US" altLang="zh-CN" dirty="0"/>
              <a:t>lambda</a:t>
            </a:r>
            <a:r>
              <a:rPr lang="zh-CN" altLang="en-US" dirty="0">
                <a:ea typeface="宋体" panose="02010600030101010101" pitchFamily="2" charset="-122"/>
              </a:rPr>
              <a:t>，闭包的定义以一对竖线（|）开始，在竖线中指定闭包的参数，闭包不要求像 fn 函数那样在参数和返回值上注明类型。</a:t>
            </a:r>
            <a:endParaRPr lang="zh-CN" altLang="en-US" dirty="0">
              <a:ea typeface="宋体" panose="02010600030101010101" pitchFamily="2" charset="-122"/>
            </a:endParaRPr>
          </a:p>
        </p:txBody>
      </p:sp>
      <p:sp>
        <p:nvSpPr>
          <p:cNvPr id="4" name="文本框 3"/>
          <p:cNvSpPr txBox="1"/>
          <p:nvPr/>
        </p:nvSpPr>
        <p:spPr>
          <a:xfrm>
            <a:off x="733425" y="2317115"/>
            <a:ext cx="6096000" cy="3692525"/>
          </a:xfrm>
          <a:prstGeom prst="rect">
            <a:avLst/>
          </a:prstGeom>
          <a:solidFill>
            <a:schemeClr val="accent3"/>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use std::thread;</a:t>
            </a:r>
            <a:endParaRPr lang="zh-CN" altLang="en-US" dirty="0"/>
          </a:p>
          <a:p>
            <a:pPr algn="l"/>
            <a:r>
              <a:rPr lang="zh-CN" altLang="en-US" dirty="0"/>
              <a:t>use std::time::Duration;</a:t>
            </a:r>
            <a:endParaRPr lang="zh-CN" altLang="en-US" dirty="0"/>
          </a:p>
          <a:p>
            <a:pPr algn="l"/>
            <a:endParaRPr lang="zh-CN" altLang="en-US" dirty="0"/>
          </a:p>
          <a:p>
            <a:pPr algn="l"/>
            <a:r>
              <a:rPr lang="zh-CN" altLang="en-US" dirty="0"/>
              <a:t>let expensive_closure = |num| {</a:t>
            </a:r>
            <a:endParaRPr lang="zh-CN" altLang="en-US" dirty="0"/>
          </a:p>
          <a:p>
            <a:pPr algn="l"/>
            <a:r>
              <a:rPr lang="zh-CN" altLang="en-US" dirty="0"/>
              <a:t>    println!("calculating slowly...");</a:t>
            </a:r>
            <a:endParaRPr lang="zh-CN" altLang="en-US" dirty="0"/>
          </a:p>
          <a:p>
            <a:pPr algn="l"/>
            <a:r>
              <a:rPr lang="zh-CN" altLang="en-US" dirty="0"/>
              <a:t>    thread::sleep(Duration::from_secs(2));</a:t>
            </a:r>
            <a:endParaRPr lang="zh-CN" altLang="en-US" dirty="0"/>
          </a:p>
          <a:p>
            <a:pPr algn="l"/>
            <a:r>
              <a:rPr lang="zh-CN" altLang="en-US" dirty="0"/>
              <a:t>    num</a:t>
            </a:r>
            <a:endParaRPr lang="zh-CN" altLang="en-US" dirty="0"/>
          </a:p>
          <a:p>
            <a:pPr algn="l"/>
            <a:r>
              <a:rPr lang="zh-CN" altLang="en-US" dirty="0"/>
              <a:t>};</a:t>
            </a:r>
            <a:endParaRPr lang="zh-CN" altLang="en-US" dirty="0"/>
          </a:p>
          <a:p>
            <a:pPr algn="l"/>
            <a:r>
              <a:rPr lang="zh-CN" altLang="en-US" dirty="0"/>
              <a:t>expensive_closure(5);</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面向函数</a:t>
            </a:r>
            <a:r>
              <a:rPr lang="zh-CN" altLang="en-US"/>
              <a:t>编程</a:t>
            </a:r>
            <a:endParaRPr lang="zh-CN" altLang="en-US"/>
          </a:p>
        </p:txBody>
      </p:sp>
      <p:sp>
        <p:nvSpPr>
          <p:cNvPr id="3" name="文本框 2"/>
          <p:cNvSpPr txBox="1"/>
          <p:nvPr/>
        </p:nvSpPr>
        <p:spPr>
          <a:xfrm>
            <a:off x="646430" y="1438275"/>
            <a:ext cx="8971280" cy="368300"/>
          </a:xfrm>
          <a:prstGeom prst="rect">
            <a:avLst/>
          </a:prstGeom>
          <a:noFill/>
        </p:spPr>
        <p:txBody>
          <a:bodyPr wrap="square" rtlCol="0">
            <a:spAutoFit/>
          </a:bodyPr>
          <a:p>
            <a:pPr marL="285750" indent="-285750" algn="l">
              <a:buFont typeface="Wingdings" panose="05000000000000000000" charset="0"/>
              <a:buChar char="ü"/>
            </a:pPr>
            <a:r>
              <a:rPr lang="en-US" dirty="0"/>
              <a:t>iter </a:t>
            </a:r>
            <a:r>
              <a:rPr lang="zh-CN" altLang="en-US" dirty="0"/>
              <a:t>不可变迭代器和</a:t>
            </a:r>
            <a:r>
              <a:rPr lang="en-US" altLang="zh-CN" dirty="0"/>
              <a:t>iter_mut</a:t>
            </a:r>
            <a:r>
              <a:rPr lang="zh-CN" altLang="en-US" dirty="0"/>
              <a:t>和可变迭代器，以及</a:t>
            </a:r>
            <a:r>
              <a:rPr lang="en-US" altLang="zh-CN" dirty="0"/>
              <a:t>into_iter</a:t>
            </a:r>
            <a:r>
              <a:rPr lang="zh-CN" altLang="en-US" dirty="0"/>
              <a:t>是消耗型迭代器</a:t>
            </a:r>
            <a:r>
              <a:rPr dirty="0"/>
              <a:t>。</a:t>
            </a:r>
            <a:endParaRPr lang="zh-CN" altLang="en-US" dirty="0">
              <a:ea typeface="宋体" panose="02010600030101010101" pitchFamily="2" charset="-122"/>
            </a:endParaRPr>
          </a:p>
        </p:txBody>
      </p:sp>
      <p:sp>
        <p:nvSpPr>
          <p:cNvPr id="4" name="文本框 3"/>
          <p:cNvSpPr txBox="1"/>
          <p:nvPr/>
        </p:nvSpPr>
        <p:spPr>
          <a:xfrm>
            <a:off x="733425" y="2317115"/>
            <a:ext cx="5130800" cy="2296160"/>
          </a:xfrm>
          <a:prstGeom prst="rect">
            <a:avLst/>
          </a:prstGeom>
          <a:solidFill>
            <a:schemeClr val="accent3"/>
          </a:solidFill>
        </p:spPr>
        <p:txBody>
          <a:bodyPr wrap="square" rtlCol="0" anchor="t">
            <a:noAutofit/>
          </a:bodyPr>
          <a:p>
            <a:pPr algn="l"/>
            <a:r>
              <a:rPr lang="zh-CN" altLang="en-US" dirty="0"/>
              <a:t>#![allow(unused)]</a:t>
            </a:r>
            <a:endParaRPr lang="zh-CN" altLang="en-US" dirty="0"/>
          </a:p>
          <a:p>
            <a:pPr algn="l"/>
            <a:r>
              <a:rPr lang="zh-CN" altLang="en-US" dirty="0"/>
              <a:t>fn main() {</a:t>
            </a:r>
            <a:endParaRPr lang="zh-CN" altLang="en-US" dirty="0"/>
          </a:p>
          <a:p>
            <a:pPr algn="l"/>
            <a:r>
              <a:rPr lang="zh-CN" altLang="en-US" dirty="0"/>
              <a:t>let v1 = vec![1, 2, 3];</a:t>
            </a:r>
            <a:endParaRPr lang="zh-CN" altLang="en-US" dirty="0"/>
          </a:p>
          <a:p>
            <a:pPr algn="l"/>
            <a:r>
              <a:rPr lang="zh-CN" altLang="en-US" dirty="0"/>
              <a:t>let v1_iter = v1.iter();</a:t>
            </a:r>
            <a:endParaRPr lang="zh-CN" altLang="en-US" dirty="0"/>
          </a:p>
          <a:p>
            <a:pPr algn="l"/>
            <a:r>
              <a:rPr lang="zh-CN" altLang="en-US" dirty="0"/>
              <a:t>for val in v1_iter {</a:t>
            </a:r>
            <a:endParaRPr lang="zh-CN" altLang="en-US" dirty="0"/>
          </a:p>
          <a:p>
            <a:pPr algn="l"/>
            <a:r>
              <a:rPr lang="zh-CN" altLang="en-US" dirty="0"/>
              <a:t>    println!("Got: {}", val);</a:t>
            </a:r>
            <a:endParaRPr lang="zh-CN" altLang="en-US" dirty="0"/>
          </a:p>
          <a:p>
            <a:pPr algn="l"/>
            <a:r>
              <a:rPr lang="zh-CN" altLang="en-US" dirty="0"/>
              <a:t>}</a:t>
            </a:r>
            <a:endParaRPr lang="zh-CN" altLang="en-US" dirty="0"/>
          </a:p>
          <a:p>
            <a:pPr algn="l"/>
            <a:r>
              <a:rPr lang="zh-CN" altLang="en-US" dirty="0"/>
              <a:t>}</a:t>
            </a:r>
            <a:endParaRPr lang="zh-CN" altLang="en-US" dirty="0"/>
          </a:p>
        </p:txBody>
      </p:sp>
      <p:sp>
        <p:nvSpPr>
          <p:cNvPr id="5" name="文本框 4"/>
          <p:cNvSpPr txBox="1"/>
          <p:nvPr/>
        </p:nvSpPr>
        <p:spPr>
          <a:xfrm>
            <a:off x="6563995" y="2275205"/>
            <a:ext cx="5080000" cy="2261870"/>
          </a:xfrm>
          <a:prstGeom prst="rect">
            <a:avLst/>
          </a:prstGeom>
          <a:solidFill>
            <a:schemeClr val="accent3"/>
          </a:solidFill>
        </p:spPr>
        <p:txBody>
          <a:bodyPr>
            <a:noAutofit/>
          </a:bodyPr>
          <a:p>
            <a:pPr marL="0" indent="0"/>
            <a:r>
              <a:rPr sz="1600" b="0" i="0">
                <a:solidFill>
                  <a:srgbClr val="000000"/>
                </a:solidFill>
                <a:latin typeface="InterVariable"/>
                <a:ea typeface="InterVariable"/>
              </a:rPr>
              <a:t>let mut v = vec![1, 2, 3];</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for i in v.iter_mut()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*i *= 2;</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println!("{:?}", v); // 输出：[2, 4, 6]</a:t>
            </a:r>
            <a:endParaRPr sz="1600" b="0" i="0">
              <a:solidFill>
                <a:srgbClr val="000000"/>
              </a:solidFill>
              <a:latin typeface="InterVariable"/>
              <a:ea typeface="InterVariable"/>
            </a:endParaRPr>
          </a:p>
        </p:txBody>
      </p:sp>
      <p:sp>
        <p:nvSpPr>
          <p:cNvPr id="6" name="文本框 5"/>
          <p:cNvSpPr txBox="1"/>
          <p:nvPr/>
        </p:nvSpPr>
        <p:spPr>
          <a:xfrm>
            <a:off x="733425" y="5091430"/>
            <a:ext cx="5447030" cy="1260475"/>
          </a:xfrm>
          <a:prstGeom prst="rect">
            <a:avLst/>
          </a:prstGeom>
          <a:solidFill>
            <a:schemeClr val="accent3"/>
          </a:solidFill>
        </p:spPr>
        <p:txBody>
          <a:bodyPr>
            <a:noAutofit/>
          </a:bodyPr>
          <a:p>
            <a:pPr marL="0" indent="0"/>
            <a:r>
              <a:rPr sz="1600" b="0" i="0">
                <a:solidFill>
                  <a:srgbClr val="000000"/>
                </a:solidFill>
                <a:latin typeface="InterVariable"/>
                <a:ea typeface="InterVariable"/>
              </a:rPr>
              <a:t>let v = vec![1, 2, 3];</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let sum: i32 = v.into_iter().sum();</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println!("{}", sum); // 输出：6</a:t>
            </a:r>
            <a:endParaRPr sz="1600" b="0" i="0">
              <a:solidFill>
                <a:srgbClr val="000000"/>
              </a:solidFill>
              <a:latin typeface="InterVariable"/>
              <a:ea typeface="InterVariable"/>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宏</a:t>
            </a:r>
            <a:endParaRPr lang="zh-CN" altLang="en-US"/>
          </a:p>
        </p:txBody>
      </p:sp>
      <p:sp>
        <p:nvSpPr>
          <p:cNvPr id="3" name="文本框 2"/>
          <p:cNvSpPr txBox="1"/>
          <p:nvPr/>
        </p:nvSpPr>
        <p:spPr>
          <a:xfrm>
            <a:off x="646430" y="1438275"/>
            <a:ext cx="8971280" cy="922020"/>
          </a:xfrm>
          <a:prstGeom prst="rect">
            <a:avLst/>
          </a:prstGeom>
          <a:noFill/>
        </p:spPr>
        <p:txBody>
          <a:bodyPr wrap="square" rtlCol="0">
            <a:spAutoFit/>
          </a:bodyPr>
          <a:p>
            <a:pPr marL="285750" indent="-285750" algn="l">
              <a:buFont typeface="Wingdings" panose="05000000000000000000" charset="0"/>
              <a:buChar char="ü"/>
            </a:pPr>
            <a:r>
              <a:rPr dirty="0"/>
              <a:t>宏是一种为写其他代码而写代码的方式，即所谓的 元编程（metaprogramming）。</a:t>
            </a:r>
            <a:endParaRPr dirty="0"/>
          </a:p>
          <a:p>
            <a:pPr marL="285750" indent="-285750" algn="l">
              <a:buFont typeface="Wingdings" panose="05000000000000000000" charset="0"/>
              <a:buChar char="ü"/>
            </a:pPr>
            <a:r>
              <a:rPr lang="zh-CN" altLang="en-US" dirty="0">
                <a:ea typeface="宋体" panose="02010600030101010101" pitchFamily="2" charset="-122"/>
              </a:rPr>
              <a:t>声明</a:t>
            </a:r>
            <a:r>
              <a:rPr lang="zh-CN" altLang="en-US" dirty="0">
                <a:ea typeface="宋体" panose="02010600030101010101" pitchFamily="2" charset="-122"/>
              </a:rPr>
              <a:t>宏，macro_rules! 来定义宏。</a:t>
            </a:r>
            <a:endParaRPr lang="zh-CN" altLang="en-US" dirty="0">
              <a:ea typeface="宋体" panose="02010600030101010101" pitchFamily="2" charset="-122"/>
            </a:endParaRPr>
          </a:p>
          <a:p>
            <a:pPr marL="285750" indent="-285750" algn="l">
              <a:buFont typeface="Wingdings" panose="05000000000000000000" charset="0"/>
              <a:buChar char="ü"/>
            </a:pPr>
            <a:r>
              <a:rPr lang="zh-CN" altLang="en-US" dirty="0">
                <a:ea typeface="宋体" panose="02010600030101010101" pitchFamily="2" charset="-122"/>
              </a:rPr>
              <a:t>#[macro_export] 标注说明，只要将定义了宏的 crate 引入作用域，宏就应当是可用的。</a:t>
            </a:r>
            <a:endParaRPr lang="zh-CN" altLang="en-US" dirty="0">
              <a:ea typeface="宋体" panose="02010600030101010101" pitchFamily="2" charset="-122"/>
            </a:endParaRPr>
          </a:p>
        </p:txBody>
      </p:sp>
      <p:sp>
        <p:nvSpPr>
          <p:cNvPr id="4" name="文本框 3"/>
          <p:cNvSpPr txBox="1"/>
          <p:nvPr/>
        </p:nvSpPr>
        <p:spPr>
          <a:xfrm>
            <a:off x="646430" y="3213735"/>
            <a:ext cx="5130800" cy="520700"/>
          </a:xfrm>
          <a:prstGeom prst="rect">
            <a:avLst/>
          </a:prstGeom>
          <a:solidFill>
            <a:schemeClr val="accent3"/>
          </a:solidFill>
        </p:spPr>
        <p:txBody>
          <a:bodyPr wrap="square" rtlCol="0" anchor="t">
            <a:noAutofit/>
          </a:bodyPr>
          <a:p>
            <a:pPr algn="l"/>
            <a:r>
              <a:rPr lang="zh-CN" altLang="en-US" dirty="0"/>
              <a:t>let v: Vec&lt;u32&gt; = vec![1, 2, 3];</a:t>
            </a:r>
            <a:endParaRPr lang="zh-CN" altLang="en-US" dirty="0"/>
          </a:p>
        </p:txBody>
      </p:sp>
      <p:sp>
        <p:nvSpPr>
          <p:cNvPr id="5" name="文本框 4"/>
          <p:cNvSpPr txBox="1"/>
          <p:nvPr/>
        </p:nvSpPr>
        <p:spPr>
          <a:xfrm>
            <a:off x="6614795" y="2942590"/>
            <a:ext cx="5080000" cy="3553460"/>
          </a:xfrm>
          <a:prstGeom prst="rect">
            <a:avLst/>
          </a:prstGeom>
          <a:solidFill>
            <a:schemeClr val="accent3"/>
          </a:solidFill>
        </p:spPr>
        <p:txBody>
          <a:bodyPr>
            <a:noAutofit/>
          </a:bodyPr>
          <a:p>
            <a:pPr marL="0" indent="0"/>
            <a:r>
              <a:rPr sz="1600" b="0" i="0">
                <a:solidFill>
                  <a:srgbClr val="000000"/>
                </a:solidFill>
                <a:latin typeface="InterVariable"/>
                <a:ea typeface="InterVariable"/>
              </a:rPr>
              <a:t>#[macro_export]</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macro_rules! vec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 $( $x:expr ),* ) =&gt;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let mut temp_vec = Vec::new();</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temp_vec.push($x);</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temp_vec</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a:t>
            </a:r>
            <a:endParaRPr sz="1600" b="0" i="0">
              <a:solidFill>
                <a:srgbClr val="000000"/>
              </a:solidFill>
              <a:latin typeface="InterVariable"/>
              <a:ea typeface="InterVariable"/>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宏</a:t>
            </a:r>
            <a:endParaRPr lang="zh-CN" altLang="en-US"/>
          </a:p>
        </p:txBody>
      </p:sp>
      <p:sp>
        <p:nvSpPr>
          <p:cNvPr id="3" name="文本框 2"/>
          <p:cNvSpPr txBox="1"/>
          <p:nvPr/>
        </p:nvSpPr>
        <p:spPr>
          <a:xfrm>
            <a:off x="646430" y="1438275"/>
            <a:ext cx="8971280" cy="1198880"/>
          </a:xfrm>
          <a:prstGeom prst="rect">
            <a:avLst/>
          </a:prstGeom>
          <a:noFill/>
        </p:spPr>
        <p:txBody>
          <a:bodyPr wrap="square" rtlCol="0">
            <a:spAutoFit/>
          </a:bodyPr>
          <a:p>
            <a:pPr marL="285750" indent="-285750" algn="l">
              <a:buFont typeface="Wingdings" panose="05000000000000000000" charset="0"/>
              <a:buChar char="ü"/>
            </a:pPr>
            <a:r>
              <a:rPr dirty="0"/>
              <a:t>过程宏（procedural macros）过程宏接收 Rust 代码作为输入，在这些代码上进行操作，然后产生另一些代码作为输出，而非像声明式宏那样匹配对应模式然后以另一部分代码替换当前代码。syn crate 将字符串中的 Rust 代码解析成为一个可以操作的数据结构。quote 则将 syn 解析的数据结构转换回 Rust 代码。</a:t>
            </a:r>
            <a:endParaRPr dirty="0"/>
          </a:p>
        </p:txBody>
      </p:sp>
      <p:sp>
        <p:nvSpPr>
          <p:cNvPr id="5" name="文本框 4"/>
          <p:cNvSpPr txBox="1"/>
          <p:nvPr/>
        </p:nvSpPr>
        <p:spPr>
          <a:xfrm>
            <a:off x="860425" y="2686050"/>
            <a:ext cx="5080000" cy="3794760"/>
          </a:xfrm>
          <a:prstGeom prst="rect">
            <a:avLst/>
          </a:prstGeom>
          <a:solidFill>
            <a:schemeClr val="accent3"/>
          </a:solidFill>
        </p:spPr>
        <p:txBody>
          <a:bodyPr>
            <a:noAutofit/>
          </a:bodyPr>
          <a:p>
            <a:pPr marL="0" indent="0"/>
            <a:r>
              <a:rPr sz="1600" b="0" i="0">
                <a:solidFill>
                  <a:srgbClr val="000000"/>
                </a:solidFill>
                <a:latin typeface="InterVariable"/>
                <a:ea typeface="InterVariable"/>
              </a:rPr>
              <a:t>extern crate proc_macro;</a:t>
            </a:r>
            <a:endParaRPr sz="1600" b="0" i="0">
              <a:solidFill>
                <a:srgbClr val="000000"/>
              </a:solidFill>
              <a:latin typeface="InterVariable"/>
              <a:ea typeface="InterVariable"/>
            </a:endParaRPr>
          </a:p>
          <a:p>
            <a:pPr marL="0" indent="0"/>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use crate::proc_macro::TokenStream;</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use quote::quote;</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use syn;</a:t>
            </a:r>
            <a:endParaRPr sz="1600" b="0" i="0">
              <a:solidFill>
                <a:srgbClr val="000000"/>
              </a:solidFill>
              <a:latin typeface="InterVariable"/>
              <a:ea typeface="InterVariable"/>
            </a:endParaRPr>
          </a:p>
          <a:p>
            <a:pPr marL="0" indent="0"/>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a:t>
            </a:r>
            <a:r>
              <a:rPr sz="1600" b="0" i="0">
                <a:solidFill>
                  <a:srgbClr val="FF0000"/>
                </a:solidFill>
                <a:latin typeface="InterVariable"/>
                <a:ea typeface="InterVariable"/>
              </a:rPr>
              <a:t>proc_macro_derive(HelloMacro)</a:t>
            </a:r>
            <a:r>
              <a:rPr sz="1600" b="0" i="0">
                <a:solidFill>
                  <a:srgbClr val="000000"/>
                </a:solidFill>
                <a:latin typeface="InterVariable"/>
                <a:ea typeface="InterVariable"/>
              </a:rPr>
              <a:t>]</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pub fn hello_macro_derive(input: TokenStream) -&gt; TokenStream {</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 将 Rust 代码解析为语法树以便进行操作</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let ast = </a:t>
            </a:r>
            <a:r>
              <a:rPr sz="1600" b="0" i="0">
                <a:solidFill>
                  <a:srgbClr val="FF0000"/>
                </a:solidFill>
                <a:latin typeface="InterVariable"/>
                <a:ea typeface="InterVariable"/>
              </a:rPr>
              <a:t>syn</a:t>
            </a:r>
            <a:r>
              <a:rPr sz="1600" b="0" i="0">
                <a:solidFill>
                  <a:srgbClr val="000000"/>
                </a:solidFill>
                <a:latin typeface="InterVariable"/>
                <a:ea typeface="InterVariable"/>
              </a:rPr>
              <a:t>::parse(input).unwrap();</a:t>
            </a:r>
            <a:endParaRPr sz="1600" b="0" i="0">
              <a:solidFill>
                <a:srgbClr val="000000"/>
              </a:solidFill>
              <a:latin typeface="InterVariable"/>
              <a:ea typeface="InterVariable"/>
            </a:endParaRPr>
          </a:p>
          <a:p>
            <a:pPr marL="0" indent="0"/>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 构建 trait 实现</a:t>
            </a:r>
            <a:endParaRPr sz="1600" b="0" i="0">
              <a:solidFill>
                <a:srgbClr val="000000"/>
              </a:solidFill>
              <a:latin typeface="InterVariable"/>
              <a:ea typeface="InterVariable"/>
            </a:endParaRPr>
          </a:p>
          <a:p>
            <a:pPr marL="0" indent="0"/>
            <a:r>
              <a:rPr sz="1600" b="0" i="0">
                <a:solidFill>
                  <a:srgbClr val="000000"/>
                </a:solidFill>
                <a:latin typeface="InterVariable"/>
                <a:ea typeface="InterVariable"/>
              </a:rPr>
              <a:t>    </a:t>
            </a:r>
            <a:r>
              <a:rPr sz="1600" b="0" i="0">
                <a:solidFill>
                  <a:srgbClr val="FF0000"/>
                </a:solidFill>
                <a:latin typeface="InterVariable"/>
                <a:ea typeface="InterVariable"/>
              </a:rPr>
              <a:t>impl_hello_macro(&amp;ast)</a:t>
            </a:r>
            <a:endParaRPr sz="1600" b="0" i="0">
              <a:solidFill>
                <a:srgbClr val="FF0000"/>
              </a:solidFill>
              <a:latin typeface="InterVariable"/>
              <a:ea typeface="InterVariable"/>
            </a:endParaRPr>
          </a:p>
          <a:p>
            <a:pPr marL="0" indent="0"/>
            <a:r>
              <a:rPr sz="1600" b="0" i="0">
                <a:solidFill>
                  <a:srgbClr val="000000"/>
                </a:solidFill>
                <a:latin typeface="InterVariable"/>
                <a:ea typeface="InterVariable"/>
              </a:rPr>
              <a:t>}</a:t>
            </a:r>
            <a:endParaRPr sz="1600" b="0" i="0">
              <a:solidFill>
                <a:srgbClr val="000000"/>
              </a:solidFill>
              <a:latin typeface="InterVariable"/>
              <a:ea typeface="InterVariable"/>
            </a:endParaRPr>
          </a:p>
        </p:txBody>
      </p:sp>
      <p:sp>
        <p:nvSpPr>
          <p:cNvPr id="6" name="文本框 5"/>
          <p:cNvSpPr txBox="1"/>
          <p:nvPr/>
        </p:nvSpPr>
        <p:spPr>
          <a:xfrm>
            <a:off x="6487160" y="2546985"/>
            <a:ext cx="5279390" cy="3692525"/>
          </a:xfrm>
          <a:prstGeom prst="rect">
            <a:avLst/>
          </a:prstGeom>
          <a:solidFill>
            <a:schemeClr val="accent3"/>
          </a:solidFill>
        </p:spPr>
        <p:txBody>
          <a:bodyPr wrap="square" rtlCol="0" anchor="t">
            <a:spAutoFit/>
          </a:bodyPr>
          <a:p>
            <a:pPr algn="l"/>
            <a:r>
              <a:rPr lang="zh-CN" altLang="en-US" dirty="0"/>
              <a:t>fn </a:t>
            </a:r>
            <a:r>
              <a:rPr sz="1600">
                <a:solidFill>
                  <a:srgbClr val="FF0000"/>
                </a:solidFill>
                <a:latin typeface="InterVariable"/>
                <a:ea typeface="InterVariable"/>
              </a:rPr>
              <a:t>impl_hello_macro</a:t>
            </a:r>
            <a:r>
              <a:rPr lang="zh-CN" altLang="en-US" dirty="0"/>
              <a:t>(ast: &amp;syn::DeriveInput) -&gt; TokenStream {</a:t>
            </a:r>
            <a:endParaRPr lang="zh-CN" altLang="en-US" dirty="0"/>
          </a:p>
          <a:p>
            <a:pPr algn="l"/>
            <a:r>
              <a:rPr lang="zh-CN" altLang="en-US" dirty="0"/>
              <a:t>    let name = &amp;ast.ident;</a:t>
            </a:r>
            <a:endParaRPr lang="zh-CN" altLang="en-US" dirty="0"/>
          </a:p>
          <a:p>
            <a:pPr algn="l"/>
            <a:r>
              <a:rPr lang="zh-CN" altLang="en-US" dirty="0"/>
              <a:t>    let gen = </a:t>
            </a:r>
            <a:r>
              <a:rPr sz="1600">
                <a:solidFill>
                  <a:srgbClr val="FF0000"/>
                </a:solidFill>
                <a:latin typeface="InterVariable"/>
                <a:ea typeface="InterVariable"/>
              </a:rPr>
              <a:t>quote! </a:t>
            </a:r>
            <a:r>
              <a:rPr lang="zh-CN" altLang="en-US" dirty="0"/>
              <a:t>{</a:t>
            </a:r>
            <a:endParaRPr lang="zh-CN" altLang="en-US" dirty="0"/>
          </a:p>
          <a:p>
            <a:pPr algn="l"/>
            <a:r>
              <a:rPr lang="zh-CN" altLang="en-US" dirty="0"/>
              <a:t>        impl HelloMacro for </a:t>
            </a:r>
            <a:r>
              <a:rPr sz="1600">
                <a:solidFill>
                  <a:srgbClr val="FF0000"/>
                </a:solidFill>
                <a:latin typeface="InterVariable"/>
                <a:ea typeface="InterVariable"/>
              </a:rPr>
              <a:t>#name </a:t>
            </a:r>
            <a:r>
              <a:rPr lang="zh-CN" altLang="en-US" dirty="0"/>
              <a:t>{</a:t>
            </a:r>
            <a:endParaRPr lang="zh-CN" altLang="en-US" dirty="0"/>
          </a:p>
          <a:p>
            <a:pPr algn="l"/>
            <a:r>
              <a:rPr lang="zh-CN" altLang="en-US" dirty="0"/>
              <a:t>            fn hello_macro() {</a:t>
            </a:r>
            <a:endParaRPr lang="zh-CN" altLang="en-US" dirty="0"/>
          </a:p>
          <a:p>
            <a:pPr algn="l"/>
            <a:r>
              <a:rPr lang="zh-CN" altLang="en-US" dirty="0"/>
              <a:t>                println!("Hello, Macro! My name is {}", stringify!(#name));</a:t>
            </a:r>
            <a:endParaRPr lang="zh-CN" altLang="en-US" dirty="0"/>
          </a:p>
          <a:p>
            <a:pPr algn="l"/>
            <a:r>
              <a:rPr lang="zh-CN" altLang="en-US" dirty="0"/>
              <a:t>            }</a:t>
            </a:r>
            <a:endParaRPr lang="zh-CN" altLang="en-US" dirty="0"/>
          </a:p>
          <a:p>
            <a:pPr algn="l"/>
            <a:r>
              <a:rPr lang="zh-CN" altLang="en-US" dirty="0"/>
              <a:t>        }</a:t>
            </a:r>
            <a:endParaRPr lang="zh-CN" altLang="en-US" dirty="0"/>
          </a:p>
          <a:p>
            <a:pPr algn="l"/>
            <a:r>
              <a:rPr lang="zh-CN" altLang="en-US" dirty="0"/>
              <a:t>    };</a:t>
            </a:r>
            <a:endParaRPr lang="zh-CN" altLang="en-US" dirty="0"/>
          </a:p>
          <a:p>
            <a:pPr algn="l"/>
            <a:r>
              <a:rPr lang="zh-CN" altLang="en-US" dirty="0"/>
              <a:t>    gen.into()</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a:t>
            </a:r>
            <a:r>
              <a:rPr lang="zh-CN" altLang="en-US"/>
              <a:t>测试</a:t>
            </a:r>
            <a:endParaRPr lang="zh-CN" altLang="en-US"/>
          </a:p>
        </p:txBody>
      </p:sp>
      <p:sp>
        <p:nvSpPr>
          <p:cNvPr id="3" name="文本框 2"/>
          <p:cNvSpPr txBox="1"/>
          <p:nvPr/>
        </p:nvSpPr>
        <p:spPr>
          <a:xfrm>
            <a:off x="786765" y="2184400"/>
            <a:ext cx="6096000" cy="2306955"/>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#[cfg(test)]</a:t>
            </a:r>
            <a:endParaRPr lang="zh-CN" altLang="en-US" dirty="0"/>
          </a:p>
          <a:p>
            <a:pPr algn="l"/>
            <a:r>
              <a:rPr lang="zh-CN" altLang="en-US" dirty="0"/>
              <a:t>mod tests {</a:t>
            </a:r>
            <a:endParaRPr lang="zh-CN" altLang="en-US" dirty="0"/>
          </a:p>
          <a:p>
            <a:pPr algn="l"/>
            <a:r>
              <a:rPr lang="zh-CN" altLang="en-US" dirty="0"/>
              <a:t>    #[test]</a:t>
            </a:r>
            <a:endParaRPr lang="zh-CN" altLang="en-US" dirty="0"/>
          </a:p>
          <a:p>
            <a:pPr algn="l"/>
            <a:r>
              <a:rPr lang="zh-CN" altLang="en-US" dirty="0"/>
              <a:t>    fn it_works() {</a:t>
            </a:r>
            <a:endParaRPr lang="zh-CN" altLang="en-US" dirty="0"/>
          </a:p>
          <a:p>
            <a:pPr algn="l"/>
            <a:r>
              <a:rPr lang="zh-CN" altLang="en-US" dirty="0"/>
              <a:t>        assert_eq!(2 + 2, 4);</a:t>
            </a:r>
            <a:endParaRPr lang="zh-CN" altLang="en-US" dirty="0"/>
          </a:p>
          <a:p>
            <a:pPr algn="l"/>
            <a:r>
              <a:rPr lang="zh-CN" altLang="en-US" dirty="0"/>
              <a:t>    }</a:t>
            </a:r>
            <a:endParaRPr lang="zh-CN" altLang="en-US" dirty="0"/>
          </a:p>
          <a:p>
            <a:pPr algn="l"/>
            <a:r>
              <a:rPr lang="zh-CN" altLang="en-US" dirty="0"/>
              <a:t>}</a:t>
            </a:r>
            <a:endParaRPr lang="zh-CN" altLang="en-US" dirty="0"/>
          </a:p>
        </p:txBody>
      </p:sp>
      <p:sp>
        <p:nvSpPr>
          <p:cNvPr id="4" name="文本框 3"/>
          <p:cNvSpPr txBox="1"/>
          <p:nvPr/>
        </p:nvSpPr>
        <p:spPr>
          <a:xfrm>
            <a:off x="735965" y="1427480"/>
            <a:ext cx="7706360" cy="645160"/>
          </a:xfrm>
          <a:prstGeom prst="rect">
            <a:avLst/>
          </a:prstGeom>
        </p:spPr>
        <p:txBody>
          <a:bodyPr wrap="square">
            <a:spAutoFit/>
          </a:bodyPr>
          <a:p>
            <a:pPr marL="325755" indent="-285750">
              <a:buFont typeface="Wingdings" panose="05000000000000000000" charset="0"/>
              <a:buChar char="ü"/>
            </a:pPr>
            <a:r>
              <a:rPr lang="en-US" b="0" i="0" dirty="0"/>
              <a:t>#[cfg(test)] #[test]</a:t>
            </a:r>
            <a:r>
              <a:rPr lang="en-US" sz="1800" b="0" i="0" dirty="0"/>
              <a:t>：这个属性表明这是一个测试函数</a:t>
            </a:r>
            <a:r>
              <a:rPr lang="zh-CN" altLang="en-US" sz="1800" b="0" i="0" dirty="0">
                <a:ea typeface="宋体" panose="02010600030101010101" pitchFamily="2" charset="-122"/>
              </a:rPr>
              <a:t>，执行 cargo test 时才编译和运行测试代码</a:t>
            </a:r>
            <a:endParaRPr lang="zh-CN" altLang="en-US" sz="1800" b="0" i="0" dirty="0">
              <a:ea typeface="宋体" panose="02010600030101010101" pitchFamily="2" charset="-122"/>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a:t>
            </a:r>
            <a:r>
              <a:rPr lang="zh-CN" altLang="en-US"/>
              <a:t>测试</a:t>
            </a:r>
            <a:endParaRPr lang="zh-CN" altLang="en-US"/>
          </a:p>
        </p:txBody>
      </p:sp>
      <p:sp>
        <p:nvSpPr>
          <p:cNvPr id="3" name="文本框 2"/>
          <p:cNvSpPr txBox="1"/>
          <p:nvPr/>
        </p:nvSpPr>
        <p:spPr>
          <a:xfrm>
            <a:off x="786765" y="2184400"/>
            <a:ext cx="6096000" cy="3969385"/>
          </a:xfrm>
          <a:prstGeom prst="rect">
            <a:avLst/>
          </a:prstGeom>
          <a:solidFill>
            <a:schemeClr val="accent3"/>
          </a:solidFill>
        </p:spPr>
        <p:txBody>
          <a:bodyPr wrap="square" rtlCol="0" anchor="t">
            <a:spAutoFit/>
          </a:bodyPr>
          <a:p>
            <a:pPr algn="l"/>
            <a:r>
              <a:rPr lang="zh-CN" altLang="en-US" dirty="0"/>
              <a:t>#![allow(unused)]</a:t>
            </a:r>
            <a:endParaRPr lang="zh-CN" altLang="en-US" dirty="0"/>
          </a:p>
          <a:p>
            <a:pPr algn="l"/>
            <a:r>
              <a:rPr lang="zh-CN" altLang="en-US" dirty="0"/>
              <a:t>fn main() {</a:t>
            </a:r>
            <a:endParaRPr lang="zh-CN" altLang="en-US" dirty="0"/>
          </a:p>
          <a:p>
            <a:pPr algn="l"/>
            <a:r>
              <a:rPr lang="zh-CN" altLang="en-US" dirty="0"/>
              <a:t>#[cfg(test)]</a:t>
            </a:r>
            <a:endParaRPr lang="zh-CN" altLang="en-US" dirty="0"/>
          </a:p>
          <a:p>
            <a:pPr algn="l"/>
            <a:r>
              <a:rPr lang="zh-CN" altLang="en-US" dirty="0"/>
              <a:t>mod tests {</a:t>
            </a:r>
            <a:endParaRPr lang="zh-CN" altLang="en-US" dirty="0"/>
          </a:p>
          <a:p>
            <a:pPr algn="l"/>
            <a:r>
              <a:rPr lang="zh-CN" altLang="en-US" dirty="0"/>
              <a:t>    #[test]</a:t>
            </a:r>
            <a:endParaRPr lang="zh-CN" altLang="en-US" dirty="0"/>
          </a:p>
          <a:p>
            <a:pPr algn="l"/>
            <a:r>
              <a:rPr lang="zh-CN" altLang="en-US" dirty="0"/>
              <a:t>    fn it_works() -&gt; Result&lt;(), String&gt; {</a:t>
            </a:r>
            <a:endParaRPr lang="zh-CN" altLang="en-US" dirty="0"/>
          </a:p>
          <a:p>
            <a:pPr algn="l"/>
            <a:r>
              <a:rPr lang="zh-CN" altLang="en-US" dirty="0"/>
              <a:t>        if 2 + 2 == 4 {</a:t>
            </a:r>
            <a:endParaRPr lang="zh-CN" altLang="en-US" dirty="0"/>
          </a:p>
          <a:p>
            <a:pPr algn="l"/>
            <a:r>
              <a:rPr lang="zh-CN" altLang="en-US" dirty="0"/>
              <a:t>            Ok(())</a:t>
            </a:r>
            <a:endParaRPr lang="zh-CN" altLang="en-US" dirty="0"/>
          </a:p>
          <a:p>
            <a:pPr algn="l"/>
            <a:r>
              <a:rPr lang="zh-CN" altLang="en-US" dirty="0"/>
              <a:t>        } else {</a:t>
            </a:r>
            <a:endParaRPr lang="zh-CN" altLang="en-US" dirty="0"/>
          </a:p>
          <a:p>
            <a:pPr algn="l"/>
            <a:r>
              <a:rPr lang="zh-CN" altLang="en-US" dirty="0"/>
              <a:t>            Err(String::from("two plus two does not equal four"))</a:t>
            </a:r>
            <a:endParaRPr lang="zh-CN" altLang="en-US" dirty="0"/>
          </a:p>
          <a:p>
            <a:pPr algn="l"/>
            <a:r>
              <a:rPr lang="zh-CN" altLang="en-US" dirty="0"/>
              <a:t>        }</a:t>
            </a:r>
            <a:endParaRPr lang="zh-CN" altLang="en-US" dirty="0"/>
          </a:p>
          <a:p>
            <a:pPr algn="l"/>
            <a:r>
              <a:rPr lang="zh-CN" altLang="en-US" dirty="0"/>
              <a:t>    }</a:t>
            </a:r>
            <a:endParaRPr lang="zh-CN" altLang="en-US" dirty="0"/>
          </a:p>
          <a:p>
            <a:pPr algn="l"/>
            <a:r>
              <a:rPr lang="zh-CN" altLang="en-US" dirty="0"/>
              <a:t>}</a:t>
            </a:r>
            <a:endParaRPr lang="zh-CN" altLang="en-US" dirty="0"/>
          </a:p>
          <a:p>
            <a:pPr algn="l"/>
            <a:r>
              <a:rPr lang="zh-CN" altLang="en-US" dirty="0"/>
              <a:t>}</a:t>
            </a:r>
            <a:endParaRPr lang="zh-CN" altLang="en-US" dirty="0"/>
          </a:p>
        </p:txBody>
      </p:sp>
      <p:sp>
        <p:nvSpPr>
          <p:cNvPr id="4" name="文本框 3"/>
          <p:cNvSpPr txBox="1"/>
          <p:nvPr/>
        </p:nvSpPr>
        <p:spPr>
          <a:xfrm>
            <a:off x="735965" y="1427480"/>
            <a:ext cx="6272530" cy="368300"/>
          </a:xfrm>
          <a:prstGeom prst="rect">
            <a:avLst/>
          </a:prstGeom>
        </p:spPr>
        <p:txBody>
          <a:bodyPr wrap="square">
            <a:spAutoFit/>
          </a:bodyPr>
          <a:p>
            <a:pPr marL="325755" indent="-285750">
              <a:buFont typeface="Wingdings" panose="05000000000000000000" charset="0"/>
              <a:buChar char="ü"/>
            </a:pPr>
            <a:r>
              <a:rPr lang="en-US" b="0" i="0" dirty="0"/>
              <a:t>Result&lt;T, E&gt;</a:t>
            </a:r>
            <a:r>
              <a:rPr lang="en-US" sz="1800" b="0" i="0" dirty="0"/>
              <a:t>：</a:t>
            </a:r>
            <a:r>
              <a:rPr lang="zh-CN" altLang="en-US" sz="1800" b="0" i="0" dirty="0"/>
              <a:t>用于返回</a:t>
            </a:r>
            <a:r>
              <a:rPr lang="zh-CN" altLang="en-US" sz="1800" b="0" i="0" dirty="0"/>
              <a:t>错误</a:t>
            </a:r>
            <a:endParaRPr lang="zh-CN" altLang="en-US" sz="1800" b="0" i="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Rust</a:t>
            </a:r>
            <a:r>
              <a:rPr lang="zh-CN" altLang="en-US"/>
              <a:t>变量</a:t>
            </a:r>
            <a:endParaRPr lang="zh-CN" altLang="en-US"/>
          </a:p>
        </p:txBody>
      </p:sp>
      <p:sp>
        <p:nvSpPr>
          <p:cNvPr id="5" name="文本框 4"/>
          <p:cNvSpPr txBox="1"/>
          <p:nvPr/>
        </p:nvSpPr>
        <p:spPr>
          <a:xfrm>
            <a:off x="690880" y="1612265"/>
            <a:ext cx="10787380" cy="368300"/>
          </a:xfrm>
          <a:prstGeom prst="rect">
            <a:avLst/>
          </a:prstGeom>
          <a:noFill/>
        </p:spPr>
        <p:txBody>
          <a:bodyPr wrap="square" rtlCol="0">
            <a:spAutoFit/>
          </a:bodyPr>
          <a:p>
            <a:pPr marL="285750" indent="-285750" algn="l">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变量默认情况下是不可变</a:t>
            </a:r>
            <a:r>
              <a:rPr lang="zh-CN" altLang="en-US" dirty="0">
                <a:latin typeface="微软雅黑" panose="020B0503020204020204" charset="-122"/>
                <a:ea typeface="微软雅黑" panose="020B0503020204020204" charset="-122"/>
                <a:cs typeface="微软雅黑" panose="020B0503020204020204" charset="-122"/>
              </a:rPr>
              <a:t>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786765" y="2200275"/>
            <a:ext cx="4985385" cy="368300"/>
          </a:xfrm>
          <a:prstGeom prst="rect">
            <a:avLst/>
          </a:prstGeom>
          <a:solidFill>
            <a:srgbClr val="FFC000"/>
          </a:solidFill>
        </p:spPr>
        <p:txBody>
          <a:bodyPr wrap="square" rtlCol="0">
            <a:spAutoFit/>
          </a:bodyPr>
          <a:p>
            <a:pPr algn="l"/>
            <a:r>
              <a:rPr lang="zh-CN" altLang="en-US" dirty="0">
                <a:latin typeface="微软雅黑" panose="020B0503020204020204" charset="-122"/>
                <a:ea typeface="微软雅黑" panose="020B0503020204020204" charset="-122"/>
              </a:rPr>
              <a:t>let x = 5;</a:t>
            </a:r>
            <a:endParaRPr lang="zh-CN" altLang="en-US" dirty="0">
              <a:latin typeface="微软雅黑" panose="020B0503020204020204" charset="-122"/>
              <a:ea typeface="微软雅黑" panose="020B0503020204020204" charset="-122"/>
            </a:endParaRPr>
          </a:p>
        </p:txBody>
      </p:sp>
      <p:sp>
        <p:nvSpPr>
          <p:cNvPr id="7" name="文本框 6"/>
          <p:cNvSpPr txBox="1"/>
          <p:nvPr/>
        </p:nvSpPr>
        <p:spPr>
          <a:xfrm>
            <a:off x="695960" y="2944495"/>
            <a:ext cx="6080125" cy="64516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如果需要修改变量的值，则定义变量时需要加上</a:t>
            </a:r>
            <a:r>
              <a:rPr lang="en-US" altLang="zh-CN" dirty="0">
                <a:latin typeface="微软雅黑" panose="020B0503020204020204" charset="-122"/>
                <a:ea typeface="微软雅黑" panose="020B0503020204020204" charset="-122"/>
                <a:cs typeface="微软雅黑" panose="020B0503020204020204" charset="-122"/>
              </a:rPr>
              <a:t>mut</a:t>
            </a:r>
            <a:r>
              <a:rPr lang="zh-CN" altLang="en-US" dirty="0">
                <a:latin typeface="微软雅黑" panose="020B0503020204020204" charset="-122"/>
                <a:ea typeface="微软雅黑" panose="020B0503020204020204" charset="-122"/>
                <a:cs typeface="微软雅黑" panose="020B0503020204020204" charset="-122"/>
              </a:rPr>
              <a:t>关键字</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786765" y="3688398"/>
            <a:ext cx="5080000" cy="368300"/>
          </a:xfrm>
          <a:prstGeom prst="rect">
            <a:avLst/>
          </a:prstGeom>
          <a:solidFill>
            <a:srgbClr val="FFC000"/>
          </a:solidFill>
        </p:spPr>
        <p:txBody>
          <a:bodyPr wrap="square" rtlCol="0">
            <a:spAutoFit/>
          </a:bodyPr>
          <a:p>
            <a:pPr lvl="0" algn="l">
              <a:buClrTx/>
              <a:buSzTx/>
              <a:buFontTx/>
            </a:pPr>
            <a:r>
              <a:rPr lang="zh-CN" altLang="en-US" dirty="0">
                <a:latin typeface="微软雅黑" panose="020B0503020204020204" charset="-122"/>
                <a:ea typeface="微软雅黑" panose="020B0503020204020204" charset="-122"/>
                <a:sym typeface="+mn-ea"/>
              </a:rPr>
              <a:t>let </a:t>
            </a:r>
            <a:r>
              <a:rPr lang="zh-CN" altLang="en-US" dirty="0">
                <a:latin typeface="微软雅黑" panose="020B0503020204020204" charset="-122"/>
                <a:ea typeface="微软雅黑" panose="020B0503020204020204" charset="-122"/>
                <a:sym typeface="+mn-ea"/>
              </a:rPr>
              <a:t>mut x = 5;</a:t>
            </a:r>
            <a:endParaRPr lang="zh-CN" altLang="en-US" dirty="0">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tLang="zh-CN"/>
              <a:t>Rust</a:t>
            </a:r>
            <a:r>
              <a:rPr lang="zh-CN" altLang="en-US"/>
              <a:t>最新</a:t>
            </a:r>
            <a:r>
              <a:rPr lang="zh-CN" altLang="en-US"/>
              <a:t>进展</a:t>
            </a:r>
            <a:endParaRPr lang="zh-CN" altLang="en-US"/>
          </a:p>
        </p:txBody>
      </p:sp>
      <p:sp>
        <p:nvSpPr>
          <p:cNvPr id="6" name="节编号"/>
          <p:cNvSpPr>
            <a:spLocks noGrp="1"/>
          </p:cNvSpPr>
          <p:nvPr>
            <p:ph type="body" sz="quarter" idx="13"/>
            <p:custDataLst>
              <p:tags r:id="rId2"/>
            </p:custDataLst>
          </p:nvPr>
        </p:nvSpPr>
        <p:spPr/>
        <p:txBody>
          <a:bodyPr/>
          <a:lstStyle/>
          <a:p>
            <a:r>
              <a:rPr lang="en-US" altLang="zh-CN"/>
              <a:t>03</a:t>
            </a:r>
            <a:endParaRPr lang="en-US" altLang="zh-CN"/>
          </a:p>
        </p:txBody>
      </p:sp>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最新</a:t>
            </a:r>
            <a:r>
              <a:rPr lang="zh-CN" altLang="en-US"/>
              <a:t>进展</a:t>
            </a:r>
            <a:endParaRPr lang="zh-CN" altLang="en-US"/>
          </a:p>
        </p:txBody>
      </p:sp>
      <p:sp>
        <p:nvSpPr>
          <p:cNvPr id="4" name="文本框 3"/>
          <p:cNvSpPr txBox="1"/>
          <p:nvPr/>
        </p:nvSpPr>
        <p:spPr>
          <a:xfrm>
            <a:off x="735965" y="1427480"/>
            <a:ext cx="8950325" cy="3830955"/>
          </a:xfrm>
          <a:prstGeom prst="rect">
            <a:avLst/>
          </a:prstGeom>
        </p:spPr>
        <p:txBody>
          <a:bodyPr wrap="square">
            <a:spAutoFit/>
          </a:bodyPr>
          <a:p>
            <a:pPr marL="325755" indent="-285750">
              <a:buFont typeface="Wingdings" panose="05000000000000000000" charset="0"/>
              <a:buChar char="ü"/>
            </a:pPr>
            <a:r>
              <a:rPr b="0" i="0" dirty="0"/>
              <a:t>每 6 周发布一个迭代版本</a:t>
            </a:r>
            <a:endParaRPr b="0" i="0" dirty="0"/>
          </a:p>
          <a:p>
            <a:pPr marL="325755" indent="-285750">
              <a:buFont typeface="Wingdings" panose="05000000000000000000" charset="0"/>
              <a:buChar char="ü"/>
            </a:pPr>
            <a:r>
              <a:rPr b="0" i="0" dirty="0"/>
              <a:t>2 - 3 年发布一个新的大版本</a:t>
            </a:r>
            <a:r>
              <a:rPr lang="zh-CN" b="0" i="0" dirty="0">
                <a:ea typeface="宋体" panose="02010600030101010101" pitchFamily="2" charset="-122"/>
              </a:rPr>
              <a:t>。</a:t>
            </a:r>
            <a:endParaRPr lang="zh-CN" b="0" i="0" dirty="0">
              <a:ea typeface="宋体" panose="02010600030101010101" pitchFamily="2" charset="-122"/>
            </a:endParaRPr>
          </a:p>
          <a:p>
            <a:pPr marL="325755" indent="-285750">
              <a:buFont typeface="Wingdings" panose="05000000000000000000" charset="0"/>
              <a:buChar char="ü"/>
            </a:pPr>
            <a:r>
              <a:rPr lang="zh-CN" b="0" i="0" dirty="0">
                <a:ea typeface="宋体" panose="02010600030101010101" pitchFamily="2" charset="-122"/>
              </a:rPr>
              <a:t>Rust 已经有三个版本：Rust 2015、2018、</a:t>
            </a:r>
            <a:r>
              <a:rPr lang="zh-CN" b="0" i="0" dirty="0">
                <a:solidFill>
                  <a:srgbClr val="FF0000"/>
                </a:solidFill>
                <a:ea typeface="宋体" panose="02010600030101010101" pitchFamily="2" charset="-122"/>
              </a:rPr>
              <a:t>2021</a:t>
            </a:r>
            <a:endParaRPr lang="zh-CN" b="0" i="0" dirty="0">
              <a:ea typeface="宋体" panose="02010600030101010101" pitchFamily="2" charset="-122"/>
            </a:endParaRPr>
          </a:p>
          <a:p>
            <a:pPr marL="325755" indent="-285750">
              <a:buFont typeface="Wingdings" panose="05000000000000000000" charset="0"/>
              <a:buChar char="ü"/>
            </a:pPr>
            <a:endParaRPr lang="zh-CN" b="0" i="0" dirty="0">
              <a:ea typeface="宋体" panose="02010600030101010101" pitchFamily="2" charset="-122"/>
            </a:endParaRPr>
          </a:p>
          <a:p>
            <a:pPr marL="40005" indent="0">
              <a:buFont typeface="Wingdings" panose="05000000000000000000" charset="0"/>
              <a:buNone/>
            </a:pPr>
            <a:r>
              <a:rPr lang="zh-CN" b="0" i="0" dirty="0">
                <a:ea typeface="宋体" panose="02010600030101010101" pitchFamily="2" charset="-122"/>
              </a:rPr>
              <a:t>Rust 有三个 发布通道（release channel）：</a:t>
            </a:r>
            <a:endParaRPr lang="zh-CN" b="0" i="0" dirty="0">
              <a:ea typeface="宋体" panose="02010600030101010101" pitchFamily="2" charset="-122"/>
            </a:endParaRPr>
          </a:p>
          <a:p>
            <a:pPr marL="40005" indent="0">
              <a:buFont typeface="Wingdings" panose="05000000000000000000" charset="0"/>
              <a:buNone/>
            </a:pPr>
            <a:endParaRPr lang="zh-CN" b="0" i="0" dirty="0">
              <a:ea typeface="宋体" panose="02010600030101010101" pitchFamily="2" charset="-122"/>
            </a:endParaRPr>
          </a:p>
          <a:p>
            <a:pPr marL="325755" indent="-285750">
              <a:lnSpc>
                <a:spcPct val="150000"/>
              </a:lnSpc>
              <a:buFont typeface="Wingdings" panose="05000000000000000000" charset="0"/>
              <a:buChar char="l"/>
            </a:pPr>
            <a:r>
              <a:rPr lang="zh-CN" b="0" i="0" dirty="0">
                <a:ea typeface="宋体" panose="02010600030101010101" pitchFamily="2" charset="-122"/>
              </a:rPr>
              <a:t>Nightly：一个 master 分支的新提交。每天晚上，会产生一个新的 nightly 版本；</a:t>
            </a:r>
            <a:endParaRPr lang="zh-CN" b="0" i="0" dirty="0">
              <a:ea typeface="宋体" panose="02010600030101010101" pitchFamily="2" charset="-122"/>
            </a:endParaRPr>
          </a:p>
          <a:p>
            <a:pPr marL="325755" indent="-285750">
              <a:lnSpc>
                <a:spcPct val="150000"/>
              </a:lnSpc>
              <a:buFont typeface="Wingdings" panose="05000000000000000000" charset="0"/>
              <a:buChar char="l"/>
            </a:pPr>
            <a:r>
              <a:rPr lang="zh-CN" b="0" i="0" dirty="0">
                <a:ea typeface="宋体" panose="02010600030101010101" pitchFamily="2" charset="-122"/>
              </a:rPr>
              <a:t>Beta：每 6 周时间，是准备发布新版本的时候了！Rust 仓库的 beta 分支会从用于 nightly 的 master 分支产生；</a:t>
            </a:r>
            <a:endParaRPr lang="zh-CN" b="0" i="0" dirty="0">
              <a:ea typeface="宋体" panose="02010600030101010101" pitchFamily="2" charset="-122"/>
            </a:endParaRPr>
          </a:p>
          <a:p>
            <a:pPr marL="325755" indent="-285750">
              <a:lnSpc>
                <a:spcPct val="150000"/>
              </a:lnSpc>
              <a:buFont typeface="Wingdings" panose="05000000000000000000" charset="0"/>
              <a:buChar char="l"/>
            </a:pPr>
            <a:r>
              <a:rPr lang="zh-CN" b="0" i="0" dirty="0">
                <a:ea typeface="宋体" panose="02010600030101010101" pitchFamily="2" charset="-122"/>
              </a:rPr>
              <a:t>Stable（稳定版）：第一个 beta 版的 6 周后，是发布稳定版的时候了！stable 分支从 beta 分支生成。</a:t>
            </a:r>
            <a:endParaRPr lang="zh-CN" b="0" i="0" dirty="0">
              <a:ea typeface="宋体" panose="02010600030101010101" pitchFamily="2" charset="-122"/>
            </a:endParaRPr>
          </a:p>
        </p:txBody>
      </p:sp>
      <p:sp>
        <p:nvSpPr>
          <p:cNvPr id="5" name="文本框 4"/>
          <p:cNvSpPr txBox="1"/>
          <p:nvPr/>
        </p:nvSpPr>
        <p:spPr>
          <a:xfrm>
            <a:off x="2621280" y="5495925"/>
            <a:ext cx="6096000" cy="368300"/>
          </a:xfrm>
          <a:prstGeom prst="rect">
            <a:avLst/>
          </a:prstGeom>
          <a:noFill/>
        </p:spPr>
        <p:txBody>
          <a:bodyPr wrap="square" rtlCol="0" anchor="t">
            <a:spAutoFit/>
          </a:bodyPr>
          <a:p>
            <a:pPr algn="l"/>
            <a:r>
              <a:rPr lang="zh-CN" altLang="en-US" dirty="0"/>
              <a:t>https://blog.rust-lang.org/</a:t>
            </a:r>
            <a:endParaRPr lang="zh-CN" altLang="en-US" dirty="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tLang="zh-CN"/>
              <a:t>Rust</a:t>
            </a:r>
            <a:r>
              <a:rPr lang="zh-CN" altLang="en-US"/>
              <a:t>实训</a:t>
            </a:r>
            <a:endParaRPr lang="zh-CN" altLang="en-US"/>
          </a:p>
        </p:txBody>
      </p:sp>
      <p:sp>
        <p:nvSpPr>
          <p:cNvPr id="6" name="节编号"/>
          <p:cNvSpPr>
            <a:spLocks noGrp="1"/>
          </p:cNvSpPr>
          <p:nvPr>
            <p:ph type="body" sz="quarter" idx="13"/>
            <p:custDataLst>
              <p:tags r:id="rId2"/>
            </p:custDataLst>
          </p:nvPr>
        </p:nvSpPr>
        <p:spPr/>
        <p:txBody>
          <a:bodyPr/>
          <a:lstStyle/>
          <a:p>
            <a:r>
              <a:rPr lang="en-US" altLang="zh-CN"/>
              <a:t>04</a:t>
            </a:r>
            <a:endParaRPr lang="en-US" altLang="zh-CN"/>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实训</a:t>
            </a:r>
            <a:endParaRPr lang="zh-CN" altLang="en-US"/>
          </a:p>
        </p:txBody>
      </p:sp>
      <p:sp>
        <p:nvSpPr>
          <p:cNvPr id="4" name="文本框 3"/>
          <p:cNvSpPr txBox="1"/>
          <p:nvPr/>
        </p:nvSpPr>
        <p:spPr>
          <a:xfrm>
            <a:off x="735965" y="1427480"/>
            <a:ext cx="8950325" cy="866140"/>
          </a:xfrm>
          <a:prstGeom prst="rect">
            <a:avLst/>
          </a:prstGeom>
        </p:spPr>
        <p:txBody>
          <a:bodyPr wrap="square">
            <a:noAutofit/>
          </a:bodyPr>
          <a:p>
            <a:pPr marL="325755" indent="-285750">
              <a:buFont typeface="Wingdings" panose="05000000000000000000" charset="0"/>
              <a:buChar char="ü"/>
            </a:pPr>
            <a:r>
              <a:rPr lang="zh-CN" b="0" i="0" dirty="0"/>
              <a:t>可以完善已有的</a:t>
            </a:r>
            <a:r>
              <a:rPr lang="en-US" altLang="zh-CN" b="0" i="0" dirty="0"/>
              <a:t>Parser</a:t>
            </a:r>
            <a:r>
              <a:rPr lang="zh-CN" altLang="en-US" b="0" i="0" dirty="0">
                <a:ea typeface="宋体" panose="02010600030101010101" pitchFamily="2" charset="-122"/>
              </a:rPr>
              <a:t>；</a:t>
            </a:r>
            <a:endParaRPr lang="en-US" altLang="zh-CN" b="0" i="0" dirty="0"/>
          </a:p>
          <a:p>
            <a:pPr marL="325755" indent="-285750">
              <a:buFont typeface="Wingdings" panose="05000000000000000000" charset="0"/>
              <a:buChar char="ü"/>
            </a:pPr>
            <a:r>
              <a:rPr lang="zh-CN" altLang="en-US" b="0" i="0" dirty="0"/>
              <a:t>可以改写</a:t>
            </a:r>
            <a:r>
              <a:rPr lang="en-US" altLang="zh-CN" b="0" i="0" dirty="0"/>
              <a:t>iEDA</a:t>
            </a:r>
            <a:r>
              <a:rPr lang="zh-CN" altLang="en-US" b="0" i="0" dirty="0"/>
              <a:t>中的一个模块。</a:t>
            </a:r>
            <a:endParaRPr b="0" i="0" dirty="0"/>
          </a:p>
          <a:p>
            <a:pPr marL="325755" indent="-285750">
              <a:buFont typeface="Wingdings" panose="05000000000000000000" charset="0"/>
              <a:buChar char="ü"/>
            </a:pPr>
            <a:endParaRPr lang="zh-CN" b="0" i="0" dirty="0">
              <a:ea typeface="宋体" panose="02010600030101010101" pitchFamily="2" charset="-122"/>
            </a:endParaRPr>
          </a:p>
          <a:p>
            <a:pPr marL="40005" indent="0">
              <a:buFont typeface="Wingdings" panose="05000000000000000000" charset="0"/>
              <a:buNone/>
            </a:pPr>
            <a:endParaRPr lang="zh-CN" b="0" i="0"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91820" y="2455545"/>
            <a:ext cx="9239250" cy="2736850"/>
          </a:xfrm>
          <a:prstGeom prst="rect">
            <a:avLst/>
          </a:prstGeom>
        </p:spPr>
      </p:pic>
      <p:sp>
        <p:nvSpPr>
          <p:cNvPr id="5" name="文本框 4"/>
          <p:cNvSpPr txBox="1"/>
          <p:nvPr/>
        </p:nvSpPr>
        <p:spPr>
          <a:xfrm>
            <a:off x="2439670" y="5626100"/>
            <a:ext cx="6096000" cy="368300"/>
          </a:xfrm>
          <a:prstGeom prst="rect">
            <a:avLst/>
          </a:prstGeom>
          <a:noFill/>
        </p:spPr>
        <p:txBody>
          <a:bodyPr wrap="square" rtlCol="0" anchor="t">
            <a:spAutoFit/>
          </a:bodyPr>
          <a:p>
            <a:pPr algn="l"/>
            <a:r>
              <a:rPr lang="zh-CN" altLang="en-US" dirty="0"/>
              <a:t>https://course.rs/basic/intro.html</a:t>
            </a:r>
            <a:endParaRPr lang="zh-CN" altLang="en-US"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78530" y="2381885"/>
            <a:ext cx="5528945" cy="1322070"/>
          </a:xfrm>
          <a:prstGeom prst="rect">
            <a:avLst/>
          </a:prstGeom>
          <a:noFill/>
        </p:spPr>
        <p:txBody>
          <a:bodyPr wrap="square" rtlCol="0">
            <a:spAutoFit/>
          </a:bodyPr>
          <a:p>
            <a:pPr algn="l"/>
            <a:r>
              <a:rPr lang="zh-CN" altLang="en-US" sz="8000" dirty="0"/>
              <a:t>谢谢！！</a:t>
            </a:r>
            <a:endParaRPr lang="zh-CN" altLang="en-US" sz="80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常量</a:t>
            </a:r>
            <a:endParaRPr lang="zh-CN" altLang="en-US"/>
          </a:p>
        </p:txBody>
      </p:sp>
      <p:sp>
        <p:nvSpPr>
          <p:cNvPr id="3" name="文本框 2"/>
          <p:cNvSpPr txBox="1"/>
          <p:nvPr/>
        </p:nvSpPr>
        <p:spPr>
          <a:xfrm>
            <a:off x="624205" y="2289810"/>
            <a:ext cx="6096000" cy="1476375"/>
          </a:xfrm>
          <a:prstGeom prst="rect">
            <a:avLst/>
          </a:prstGeom>
          <a:solidFill>
            <a:srgbClr val="FFC000"/>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const THREE_HOURS_IN_SECONDS: u32 = 60 * 60 * 3;</a:t>
            </a:r>
            <a:endParaRPr lang="zh-CN" altLang="en-US" dirty="0"/>
          </a:p>
          <a:p>
            <a:pPr algn="l"/>
            <a:r>
              <a:rPr lang="zh-CN" altLang="en-US" dirty="0"/>
              <a:t>}</a:t>
            </a:r>
            <a:endParaRPr lang="zh-CN" altLang="en-US" dirty="0"/>
          </a:p>
        </p:txBody>
      </p:sp>
      <p:sp>
        <p:nvSpPr>
          <p:cNvPr id="5" name="文本框 4"/>
          <p:cNvSpPr txBox="1"/>
          <p:nvPr/>
        </p:nvSpPr>
        <p:spPr>
          <a:xfrm>
            <a:off x="690880" y="1612265"/>
            <a:ext cx="10787380" cy="368300"/>
          </a:xfrm>
          <a:prstGeom prst="rect">
            <a:avLst/>
          </a:prstGeom>
          <a:noFill/>
        </p:spPr>
        <p:txBody>
          <a:bodyPr wrap="square" rtlCol="0">
            <a:spAutoFit/>
          </a:bodyPr>
          <a:p>
            <a:pPr marL="285750" indent="-285750" algn="l">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常量定义用</a:t>
            </a:r>
            <a:r>
              <a:rPr lang="en-US" altLang="zh-CN" dirty="0">
                <a:latin typeface="微软雅黑" panose="020B0503020204020204" charset="-122"/>
                <a:ea typeface="微软雅黑" panose="020B0503020204020204" charset="-122"/>
                <a:cs typeface="微软雅黑" panose="020B0503020204020204" charset="-122"/>
              </a:rPr>
              <a:t>const</a:t>
            </a:r>
            <a:r>
              <a:rPr lang="zh-CN" altLang="en-US" dirty="0">
                <a:latin typeface="微软雅黑" panose="020B0503020204020204" charset="-122"/>
                <a:ea typeface="微软雅黑" panose="020B0503020204020204" charset="-122"/>
                <a:cs typeface="微软雅黑" panose="020B0503020204020204" charset="-122"/>
              </a:rPr>
              <a:t>，和不变量的区别应该是保存的数据区</a:t>
            </a:r>
            <a:r>
              <a:rPr lang="zh-CN" altLang="en-US" dirty="0">
                <a:latin typeface="微软雅黑" panose="020B0503020204020204" charset="-122"/>
                <a:ea typeface="微软雅黑" panose="020B0503020204020204" charset="-122"/>
                <a:cs typeface="微软雅黑" panose="020B0503020204020204" charset="-122"/>
              </a:rPr>
              <a:t>不太一样。</a:t>
            </a:r>
            <a:endParaRPr lang="zh-CN" altLang="en-US" dirty="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类型</a:t>
            </a:r>
            <a:endParaRPr lang="zh-CN" altLang="en-US"/>
          </a:p>
        </p:txBody>
      </p:sp>
      <p:sp>
        <p:nvSpPr>
          <p:cNvPr id="3" name="文本框 2"/>
          <p:cNvSpPr txBox="1"/>
          <p:nvPr/>
        </p:nvSpPr>
        <p:spPr>
          <a:xfrm>
            <a:off x="632460" y="1313815"/>
            <a:ext cx="5566410" cy="368300"/>
          </a:xfrm>
          <a:prstGeom prst="rect">
            <a:avLst/>
          </a:prstGeom>
          <a:noFill/>
        </p:spPr>
        <p:txBody>
          <a:bodyPr wrap="square" rtlCol="0">
            <a:spAutoFit/>
          </a:bodyPr>
          <a:p>
            <a:pPr marL="285750" indent="-285750" algn="l">
              <a:buFont typeface="Wingdings" panose="05000000000000000000" charset="0"/>
              <a:buChar char="ü"/>
            </a:pPr>
            <a:r>
              <a:rPr lang="en-US" altLang="zh-CN" dirty="0">
                <a:latin typeface="微软雅黑" panose="020B0503020204020204" charset="-122"/>
                <a:ea typeface="微软雅黑" panose="020B0503020204020204" charset="-122"/>
                <a:cs typeface="微软雅黑" panose="020B0503020204020204" charset="-122"/>
              </a:rPr>
              <a:t>整型</a:t>
            </a:r>
            <a:r>
              <a:rPr lang="zh-CN" altLang="en-US" dirty="0">
                <a:latin typeface="微软雅黑" panose="020B0503020204020204" charset="-122"/>
                <a:ea typeface="微软雅黑" panose="020B0503020204020204" charset="-122"/>
                <a:cs typeface="微软雅黑" panose="020B0503020204020204" charset="-122"/>
              </a:rPr>
              <a:t>，跟</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一致</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803400" y="1827530"/>
            <a:ext cx="4292600" cy="2260600"/>
          </a:xfrm>
          <a:prstGeom prst="rect">
            <a:avLst/>
          </a:prstGeom>
        </p:spPr>
      </p:pic>
      <p:sp>
        <p:nvSpPr>
          <p:cNvPr id="5" name="文本框 4"/>
          <p:cNvSpPr txBox="1"/>
          <p:nvPr/>
        </p:nvSpPr>
        <p:spPr>
          <a:xfrm>
            <a:off x="723900" y="4430395"/>
            <a:ext cx="5566410"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浮点类型，跟基本一致，分为</a:t>
            </a:r>
            <a:r>
              <a:rPr lang="en-US" altLang="zh-CN" dirty="0">
                <a:latin typeface="微软雅黑" panose="020B0503020204020204" charset="-122"/>
                <a:ea typeface="微软雅黑" panose="020B0503020204020204" charset="-122"/>
                <a:cs typeface="微软雅黑" panose="020B0503020204020204" charset="-122"/>
              </a:rPr>
              <a:t>f32</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f64</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755775" y="5098732"/>
            <a:ext cx="5080000" cy="1322070"/>
          </a:xfrm>
          <a:prstGeom prst="rect">
            <a:avLst/>
          </a:prstGeom>
          <a:solidFill>
            <a:srgbClr val="FFC000"/>
          </a:solidFill>
        </p:spPr>
        <p:txBody>
          <a:bodyPr>
            <a:spAutoFit/>
          </a:bodyPr>
          <a:p>
            <a:pPr marL="0" indent="0"/>
            <a:r>
              <a:rPr lang="en-US" altLang="zh-CN" sz="1600" b="0" i="0">
                <a:latin typeface="Source Code Pro" panose="020B0509030403020204"/>
                <a:ea typeface="Source Code Pro" panose="020B0509030403020204"/>
              </a:rPr>
              <a:t>fn main() {</a:t>
            </a:r>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    let x = 2.0; // f64</a:t>
            </a:r>
            <a:endParaRPr lang="en-US" altLang="zh-CN" sz="1600" b="0" i="0">
              <a:latin typeface="Source Code Pro" panose="020B0509030403020204"/>
              <a:ea typeface="Source Code Pro" panose="020B0509030403020204"/>
            </a:endParaRPr>
          </a:p>
          <a:p>
            <a:pPr marL="0" indent="0"/>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    let y: f32 = 3.0; // f32</a:t>
            </a:r>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a:t>
            </a:r>
            <a:endParaRPr lang="en-US" altLang="zh-CN" sz="1600" b="0" i="0">
              <a:latin typeface="Source Code Pro" panose="020B0509030403020204"/>
              <a:ea typeface="Source Code Pro" panose="020B0509030403020204"/>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类型</a:t>
            </a:r>
            <a:endParaRPr lang="zh-CN" altLang="en-US"/>
          </a:p>
        </p:txBody>
      </p:sp>
      <p:sp>
        <p:nvSpPr>
          <p:cNvPr id="3" name="文本框 2"/>
          <p:cNvSpPr txBox="1"/>
          <p:nvPr/>
        </p:nvSpPr>
        <p:spPr>
          <a:xfrm>
            <a:off x="632460" y="1313815"/>
            <a:ext cx="5566410"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布尔</a:t>
            </a:r>
            <a:r>
              <a:rPr lang="zh-CN" altLang="en-US" dirty="0">
                <a:latin typeface="微软雅黑" panose="020B0503020204020204" charset="-122"/>
                <a:ea typeface="微软雅黑" panose="020B0503020204020204" charset="-122"/>
                <a:cs typeface="微软雅黑" panose="020B0503020204020204" charset="-122"/>
              </a:rPr>
              <a:t>类型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082675" y="2234882"/>
            <a:ext cx="5080000" cy="1568450"/>
          </a:xfrm>
          <a:prstGeom prst="rect">
            <a:avLst/>
          </a:prstGeom>
          <a:solidFill>
            <a:srgbClr val="FFC000"/>
          </a:solidFill>
        </p:spPr>
        <p:txBody>
          <a:bodyPr>
            <a:spAutoFit/>
          </a:bodyPr>
          <a:p>
            <a:pPr marL="0" indent="0"/>
            <a:r>
              <a:rPr lang="en-US" altLang="zh-CN" sz="1600" b="0" i="0">
                <a:latin typeface="Source Code Pro" panose="020B0509030403020204"/>
                <a:ea typeface="Source Code Pro" panose="020B0509030403020204"/>
              </a:rPr>
              <a:t>fn main() {</a:t>
            </a:r>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    let t = true;</a:t>
            </a:r>
            <a:endParaRPr lang="en-US" altLang="zh-CN" sz="1600" b="0" i="0">
              <a:latin typeface="Source Code Pro" panose="020B0509030403020204"/>
              <a:ea typeface="Source Code Pro" panose="020B0509030403020204"/>
            </a:endParaRPr>
          </a:p>
          <a:p>
            <a:pPr marL="0" indent="0"/>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    let f: bool = false; // with explicit type annotation</a:t>
            </a:r>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a:t>
            </a:r>
            <a:endParaRPr lang="en-US" altLang="zh-CN" sz="1600" b="0" i="0">
              <a:latin typeface="Source Code Pro" panose="020B0509030403020204"/>
              <a:ea typeface="Source Code Pro" panose="020B0509030403020204"/>
            </a:endParaRPr>
          </a:p>
        </p:txBody>
      </p:sp>
      <p:sp>
        <p:nvSpPr>
          <p:cNvPr id="6" name="文本框 5"/>
          <p:cNvSpPr txBox="1"/>
          <p:nvPr/>
        </p:nvSpPr>
        <p:spPr>
          <a:xfrm>
            <a:off x="664210" y="4018915"/>
            <a:ext cx="6903720"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字符类型，支持</a:t>
            </a:r>
            <a:r>
              <a:rPr lang="en-US" altLang="zh-CN" dirty="0">
                <a:latin typeface="微软雅黑" panose="020B0503020204020204" charset="-122"/>
                <a:ea typeface="微软雅黑" panose="020B0503020204020204" charset="-122"/>
                <a:cs typeface="微软雅黑" panose="020B0503020204020204" charset="-122"/>
              </a:rPr>
              <a:t>Unicode</a:t>
            </a:r>
            <a:r>
              <a:rPr lang="zh-CN" altLang="en-US" dirty="0">
                <a:latin typeface="微软雅黑" panose="020B0503020204020204" charset="-122"/>
                <a:ea typeface="微软雅黑" panose="020B0503020204020204" charset="-122"/>
                <a:cs typeface="微软雅黑" panose="020B0503020204020204" charset="-122"/>
              </a:rPr>
              <a:t>类型，</a:t>
            </a: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字符大小为</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4</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个字节</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082675" y="4647565"/>
            <a:ext cx="6096000" cy="1476375"/>
          </a:xfrm>
          <a:prstGeom prst="rect">
            <a:avLst/>
          </a:prstGeom>
          <a:solidFill>
            <a:srgbClr val="FFC000"/>
          </a:solidFill>
        </p:spPr>
        <p:txBody>
          <a:bodyPr wrap="square" rtlCol="0" anchor="t">
            <a:spAutoFit/>
          </a:bodyPr>
          <a:p>
            <a:pPr algn="l"/>
            <a:r>
              <a:rPr lang="zh-CN" altLang="en-US" dirty="0"/>
              <a:t>fn main() {</a:t>
            </a:r>
            <a:endParaRPr lang="zh-CN" altLang="en-US" dirty="0"/>
          </a:p>
          <a:p>
            <a:pPr algn="l"/>
            <a:r>
              <a:rPr lang="zh-CN" altLang="en-US" dirty="0"/>
              <a:t>    let c = 'z';</a:t>
            </a:r>
            <a:endParaRPr lang="zh-CN" altLang="en-US" dirty="0"/>
          </a:p>
          <a:p>
            <a:pPr algn="l"/>
            <a:r>
              <a:rPr lang="zh-CN" altLang="en-US" dirty="0"/>
              <a:t>    let z = 'ℤ';</a:t>
            </a:r>
            <a:endParaRPr lang="zh-CN" altLang="en-US" dirty="0"/>
          </a:p>
          <a:p>
            <a:pPr algn="l"/>
            <a:r>
              <a:rPr lang="zh-CN" altLang="en-US" dirty="0"/>
              <a:t>    let heart_eyed_cat = '😻';</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复合类型</a:t>
            </a:r>
            <a:endParaRPr lang="zh-CN" altLang="en-US"/>
          </a:p>
        </p:txBody>
      </p:sp>
      <p:sp>
        <p:nvSpPr>
          <p:cNvPr id="3" name="文本框 2"/>
          <p:cNvSpPr txBox="1"/>
          <p:nvPr/>
        </p:nvSpPr>
        <p:spPr>
          <a:xfrm>
            <a:off x="632460" y="1313815"/>
            <a:ext cx="5566410" cy="36830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数组</a:t>
            </a:r>
            <a:r>
              <a:rPr lang="zh-CN" altLang="en-US" dirty="0">
                <a:latin typeface="微软雅黑" panose="020B0503020204020204" charset="-122"/>
                <a:ea typeface="微软雅黑" panose="020B0503020204020204" charset="-122"/>
                <a:cs typeface="微软雅黑" panose="020B0503020204020204" charset="-122"/>
              </a:rPr>
              <a:t>类型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082675" y="1944052"/>
            <a:ext cx="5080000" cy="829945"/>
          </a:xfrm>
          <a:prstGeom prst="rect">
            <a:avLst/>
          </a:prstGeom>
          <a:solidFill>
            <a:srgbClr val="FFC000"/>
          </a:solidFill>
        </p:spPr>
        <p:txBody>
          <a:bodyPr>
            <a:spAutoFit/>
          </a:bodyPr>
          <a:p>
            <a:pPr marL="0" indent="0"/>
            <a:r>
              <a:rPr lang="en-US" altLang="zh-CN" sz="1600" b="0" i="0">
                <a:latin typeface="Source Code Pro" panose="020B0509030403020204"/>
                <a:ea typeface="Source Code Pro" panose="020B0509030403020204"/>
              </a:rPr>
              <a:t>fn main() {</a:t>
            </a:r>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    let a = [1, 2, 3, 4, 5];</a:t>
            </a:r>
            <a:endParaRPr lang="en-US" altLang="zh-CN" sz="1600" b="0" i="0">
              <a:latin typeface="Source Code Pro" panose="020B0509030403020204"/>
              <a:ea typeface="Source Code Pro" panose="020B0509030403020204"/>
            </a:endParaRPr>
          </a:p>
          <a:p>
            <a:pPr marL="0" indent="0"/>
            <a:r>
              <a:rPr lang="en-US" altLang="zh-CN" sz="1600" b="0" i="0">
                <a:latin typeface="Source Code Pro" panose="020B0509030403020204"/>
                <a:ea typeface="Source Code Pro" panose="020B0509030403020204"/>
              </a:rPr>
              <a:t>}</a:t>
            </a:r>
            <a:endParaRPr lang="en-US" altLang="zh-CN" sz="1600" b="0" i="0">
              <a:latin typeface="Source Code Pro" panose="020B0509030403020204"/>
              <a:ea typeface="Source Code Pro" panose="020B0509030403020204"/>
            </a:endParaRPr>
          </a:p>
        </p:txBody>
      </p:sp>
      <p:sp>
        <p:nvSpPr>
          <p:cNvPr id="4" name="文本框 3"/>
          <p:cNvSpPr txBox="1"/>
          <p:nvPr/>
        </p:nvSpPr>
        <p:spPr>
          <a:xfrm>
            <a:off x="1082675" y="3035300"/>
            <a:ext cx="6096000" cy="1476375"/>
          </a:xfrm>
          <a:prstGeom prst="rect">
            <a:avLst/>
          </a:prstGeom>
          <a:solidFill>
            <a:srgbClr val="FFC000"/>
          </a:solidFill>
        </p:spPr>
        <p:txBody>
          <a:bodyPr wrap="square" rtlCol="0" anchor="t">
            <a:spAutoFit/>
          </a:bodyPr>
          <a:p>
            <a:pPr algn="l"/>
            <a:endParaRPr lang="zh-CN" altLang="en-US" dirty="0"/>
          </a:p>
          <a:p>
            <a:pPr algn="l"/>
            <a:r>
              <a:rPr lang="zh-CN" altLang="en-US" dirty="0"/>
              <a:t>#![allow(unused)]</a:t>
            </a:r>
            <a:endParaRPr lang="zh-CN" altLang="en-US" dirty="0"/>
          </a:p>
          <a:p>
            <a:pPr algn="l"/>
            <a:r>
              <a:rPr lang="zh-CN" altLang="en-US" dirty="0"/>
              <a:t>fn main() {</a:t>
            </a:r>
            <a:endParaRPr lang="zh-CN" altLang="en-US" dirty="0"/>
          </a:p>
          <a:p>
            <a:pPr algn="l"/>
            <a:r>
              <a:rPr lang="zh-CN" altLang="en-US" dirty="0"/>
              <a:t>let a: [i32; 5] = [1, 2, 3, 4, 5];</a:t>
            </a:r>
            <a:endParaRPr lang="zh-CN" altLang="en-US" dirty="0"/>
          </a:p>
          <a:p>
            <a:pPr algn="l"/>
            <a:r>
              <a:rPr lang="zh-CN" altLang="en-US" dirty="0"/>
              <a:t>}</a:t>
            </a:r>
            <a:endParaRPr lang="zh-CN" altLang="en-US" dirty="0"/>
          </a:p>
        </p:txBody>
      </p:sp>
      <p:sp>
        <p:nvSpPr>
          <p:cNvPr id="8" name="文本框 7"/>
          <p:cNvSpPr txBox="1"/>
          <p:nvPr/>
        </p:nvSpPr>
        <p:spPr>
          <a:xfrm>
            <a:off x="1028065" y="4852035"/>
            <a:ext cx="6096000" cy="1198880"/>
          </a:xfrm>
          <a:prstGeom prst="rect">
            <a:avLst/>
          </a:prstGeom>
          <a:solidFill>
            <a:srgbClr val="FFC000"/>
          </a:solidFill>
        </p:spPr>
        <p:txBody>
          <a:bodyPr wrap="square" rtlCol="0" anchor="t">
            <a:spAutoFit/>
          </a:bodyPr>
          <a:p>
            <a:pPr algn="l"/>
            <a:r>
              <a:rPr lang="zh-CN" altLang="en-US" dirty="0"/>
              <a:t>#![allow(unused)]</a:t>
            </a:r>
            <a:endParaRPr lang="zh-CN" altLang="en-US" dirty="0"/>
          </a:p>
          <a:p>
            <a:pPr algn="l"/>
            <a:r>
              <a:rPr lang="zh-CN" altLang="en-US" dirty="0"/>
              <a:t>fn main() {</a:t>
            </a:r>
            <a:endParaRPr lang="zh-CN" altLang="en-US" dirty="0"/>
          </a:p>
          <a:p>
            <a:pPr algn="l"/>
            <a:r>
              <a:rPr lang="zh-CN" altLang="en-US" dirty="0"/>
              <a:t>let a = [3; 5];</a:t>
            </a:r>
            <a:r>
              <a:rPr lang="en-US" altLang="zh-CN" dirty="0"/>
              <a:t> //</a:t>
            </a:r>
            <a:r>
              <a:rPr lang="zh-CN" altLang="en-US" dirty="0"/>
              <a:t>生成</a:t>
            </a:r>
            <a:r>
              <a:rPr lang="en-US" altLang="zh-CN" dirty="0"/>
              <a:t>5</a:t>
            </a:r>
            <a:r>
              <a:rPr lang="zh-CN" altLang="en-US" dirty="0"/>
              <a:t>个</a:t>
            </a:r>
            <a:r>
              <a:rPr lang="en-US" altLang="zh-CN" dirty="0"/>
              <a:t>3</a:t>
            </a:r>
            <a:r>
              <a:rPr lang="zh-CN" altLang="en-US" dirty="0">
                <a:ea typeface="宋体" panose="02010600030101010101" pitchFamily="2" charset="-122"/>
              </a:rPr>
              <a:t>，类似于</a:t>
            </a:r>
            <a:r>
              <a:rPr lang="en-US" altLang="zh-CN" dirty="0">
                <a:ea typeface="宋体" panose="02010600030101010101" pitchFamily="2" charset="-122"/>
              </a:rPr>
              <a:t>[3,3,3,3,3]</a:t>
            </a:r>
            <a:endParaRPr lang="zh-CN" altLang="en-US" dirty="0"/>
          </a:p>
          <a:p>
            <a:pPr algn="l"/>
            <a:r>
              <a:rPr lang="zh-CN" altLang="en-US" dirty="0"/>
              <a:t>}</a:t>
            </a:r>
            <a:endParaRPr lang="zh-CN" alt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a:t>
            </a:r>
            <a:endParaRPr lang="zh-CN" altLang="en-US"/>
          </a:p>
        </p:txBody>
      </p:sp>
      <p:sp>
        <p:nvSpPr>
          <p:cNvPr id="3" name="文本框 2"/>
          <p:cNvSpPr txBox="1"/>
          <p:nvPr/>
        </p:nvSpPr>
        <p:spPr>
          <a:xfrm>
            <a:off x="632460" y="1313815"/>
            <a:ext cx="9281795" cy="645160"/>
          </a:xfrm>
          <a:prstGeom prst="rect">
            <a:avLst/>
          </a:prstGeom>
          <a:noFill/>
        </p:spPr>
        <p:txBody>
          <a:bodyPr wrap="square" rtlCol="0">
            <a:spAutoFit/>
          </a:bodyPr>
          <a:p>
            <a:pPr marL="285750" indent="-285750" algn="l">
              <a:buFont typeface="Wingdings" panose="05000000000000000000" charset="0"/>
              <a:buChar char="ü"/>
            </a:pPr>
            <a:r>
              <a:rPr lang="zh-CN" altLang="en-US" dirty="0">
                <a:latin typeface="微软雅黑" panose="020B0503020204020204" charset="-122"/>
                <a:ea typeface="微软雅黑" panose="020B0503020204020204" charset="-122"/>
                <a:cs typeface="微软雅黑" panose="020B0503020204020204" charset="-122"/>
              </a:rPr>
              <a:t>Rust 代码中的函数和变量名使用下划线命名法（snake case，直译为蛇形命名法）规范风格。返回值使用拖尾</a:t>
            </a:r>
            <a:r>
              <a:rPr lang="zh-CN" altLang="en-US" dirty="0">
                <a:latin typeface="微软雅黑" panose="020B0503020204020204" charset="-122"/>
                <a:ea typeface="微软雅黑" panose="020B0503020204020204" charset="-122"/>
                <a:cs typeface="微软雅黑" panose="020B0503020204020204" charset="-122"/>
              </a:rPr>
              <a:t>形式。</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956310" y="2271395"/>
            <a:ext cx="6096000" cy="2584450"/>
          </a:xfrm>
          <a:prstGeom prst="rect">
            <a:avLst/>
          </a:prstGeom>
          <a:solidFill>
            <a:schemeClr val="accent3"/>
          </a:solidFill>
        </p:spPr>
        <p:txBody>
          <a:bodyPr wrap="square" rtlCol="0" anchor="t">
            <a:spAutoFit/>
          </a:bodyPr>
          <a:p>
            <a:pPr algn="l"/>
            <a:r>
              <a:rPr lang="zh-CN" altLang="en-US" dirty="0"/>
              <a:t>fn main() {</a:t>
            </a:r>
            <a:endParaRPr lang="zh-CN" altLang="en-US" dirty="0"/>
          </a:p>
          <a:p>
            <a:pPr algn="l"/>
            <a:r>
              <a:rPr lang="zh-CN" altLang="en-US" dirty="0"/>
              <a:t>    let x = plus_one(5);</a:t>
            </a:r>
            <a:endParaRPr lang="zh-CN" altLang="en-US" dirty="0"/>
          </a:p>
          <a:p>
            <a:pPr algn="l"/>
            <a:endParaRPr lang="zh-CN" altLang="en-US" dirty="0"/>
          </a:p>
          <a:p>
            <a:pPr algn="l"/>
            <a:r>
              <a:rPr lang="zh-CN" altLang="en-US" dirty="0"/>
              <a:t>    println!("The value of x is: {}", x);</a:t>
            </a:r>
            <a:endParaRPr lang="zh-CN" altLang="en-US" dirty="0"/>
          </a:p>
          <a:p>
            <a:pPr algn="l"/>
            <a:r>
              <a:rPr lang="zh-CN" altLang="en-US" dirty="0"/>
              <a:t>}</a:t>
            </a:r>
            <a:endParaRPr lang="zh-CN" altLang="en-US" dirty="0"/>
          </a:p>
          <a:p>
            <a:pPr algn="l"/>
            <a:endParaRPr lang="zh-CN" altLang="en-US" dirty="0"/>
          </a:p>
          <a:p>
            <a:pPr algn="l"/>
            <a:r>
              <a:rPr lang="zh-CN" altLang="en-US" dirty="0"/>
              <a:t>fn plus_one(x: i32) -&gt; i32 {</a:t>
            </a:r>
            <a:endParaRPr lang="zh-CN" altLang="en-US" dirty="0"/>
          </a:p>
          <a:p>
            <a:pPr algn="l"/>
            <a:r>
              <a:rPr lang="zh-CN" altLang="en-US" dirty="0"/>
              <a:t>    x + 1</a:t>
            </a:r>
            <a:endParaRPr lang="zh-CN" altLang="en-US" dirty="0"/>
          </a:p>
          <a:p>
            <a:pPr algn="l"/>
            <a:r>
              <a:rPr lang="zh-CN" altLang="en-US" dirty="0"/>
              <a:t>}</a:t>
            </a:r>
            <a:endParaRPr lang="zh-CN" altLang="en-US" dirty="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100.xml><?xml version="1.0" encoding="utf-8"?>
<p:tagLst xmlns:p="http://schemas.openxmlformats.org/presentationml/2006/main">
  <p:tag name="KSO_WM_SLIDE_ID" val="custom20233105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105"/>
  <p:tag name="KSO_WM_SLIDE_TYPE" val="sectionTitle"/>
  <p:tag name="KSO_WM_SLIDE_SUBTYPE" val="pureTxt"/>
  <p:tag name="KSO_WM_SLIDE_LAYOUT" val="a_e"/>
  <p:tag name="KSO_WM_SLIDE_LAYOUT_CNT" val="1_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33_2*a*1"/>
  <p:tag name="KSO_WM_TEMPLATE_CATEGORY" val="diagram"/>
  <p:tag name="KSO_WM_TEMPLATE_INDEX" val="20236933"/>
  <p:tag name="KSO_WM_UNIT_LAYERLEVEL" val="1"/>
  <p:tag name="KSO_WM_TAG_VERSION" val="3.0"/>
  <p:tag name="KSO_WM_BEAUTIFY_FLAG" val="#wm#"/>
  <p:tag name="KSO_WM_UNIT_ISCONTENTSTITLE" val="0"/>
  <p:tag name="KSO_WM_UNIT_ISNUMDGMTITLE" val="0"/>
  <p:tag name="KSO_WM_UNIT_NOCLEAR" val="0"/>
  <p:tag name="KSO_WM_DIAGRAM_GROUP_CODE" val="m1-1"/>
  <p:tag name="KSO_WM_UNIT_TYPE" val="a"/>
  <p:tag name="KSO_WM_UNIT_INDEX" val="1"/>
  <p:tag name="KSO_WM_UNIT_PRESET_TEXT" val="单击此处添加标题"/>
</p:tagLst>
</file>

<file path=ppt/tags/tag102.xml><?xml version="1.0" encoding="utf-8"?>
<p:tagLst xmlns:p="http://schemas.openxmlformats.org/presentationml/2006/main">
  <p:tag name="KSO_WM_SLIDE_ID" val="diagram20236933_2"/>
  <p:tag name="KSO_WM_TEMPLATE_SUBCATEGORY" val="0"/>
  <p:tag name="KSO_WM_TEMPLATE_MASTER_TYPE" val="0"/>
  <p:tag name="KSO_WM_TEMPLATE_COLOR_TYPE" val="0"/>
  <p:tag name="KSO_WM_SLIDE_TYPE" val="text"/>
  <p:tag name="KSO_WM_SLIDE_SUBTYPE" val="diag"/>
  <p:tag name="KSO_WM_SLIDE_ITEM_CNT" val="4"/>
  <p:tag name="KSO_WM_SLIDE_INDEX" val="2"/>
  <p:tag name="KSO_WM_SLIDE_SIZE" val="962.4*297.266"/>
  <p:tag name="KSO_WM_SLIDE_POSITION" val="-1.10346*181.937"/>
  <p:tag name="KSO_WM_TAG_VERSION" val="3.0"/>
  <p:tag name="KSO_WM_BEAUTIFY_FLAG" val="#wm#"/>
  <p:tag name="KSO_WM_TEMPLATE_CATEGORY" val="diagram"/>
  <p:tag name="KSO_WM_TEMPLATE_INDEX" val="20236933"/>
  <p:tag name="KSO_WM_DIAGRAM_GROUP_CODE" val="m1-1"/>
  <p:tag name="KSO_WM_SLIDE_DIAGTYPE" val="m"/>
  <p:tag name="KSO_WM_SLIDE_LAYOUT" val="a_m"/>
  <p:tag name="KSO_WM_SLIDE_LAYOUT_CNT" val="1_1"/>
</p:tagLst>
</file>

<file path=ppt/tags/tag103.xml><?xml version="1.0" encoding="utf-8"?>
<p:tagLst xmlns:p="http://schemas.openxmlformats.org/presentationml/2006/main">
  <p:tag name="KSO_WM_BEAUTIFY_FLAG" val="#wm#"/>
  <p:tag name="KSO_WM_TEMPLATE_CATEGORY" val="diagram"/>
  <p:tag name="KSO_WM_TEMPLATE_INDEX" val="20236933"/>
</p:tagLst>
</file>

<file path=ppt/tags/tag104.xml><?xml version="1.0" encoding="utf-8"?>
<p:tagLst xmlns:p="http://schemas.openxmlformats.org/presentationml/2006/main">
  <p:tag name="KSO_WM_BEAUTIFY_FLAG" val="#wm#"/>
  <p:tag name="KSO_WM_TEMPLATE_CATEGORY" val="diagram"/>
  <p:tag name="KSO_WM_TEMPLATE_INDEX" val="20236933"/>
</p:tagLst>
</file>

<file path=ppt/tags/tag105.xml><?xml version="1.0" encoding="utf-8"?>
<p:tagLst xmlns:p="http://schemas.openxmlformats.org/presentationml/2006/main">
  <p:tag name="KSO_WM_BEAUTIFY_FLAG" val="#wm#"/>
  <p:tag name="KSO_WM_TEMPLATE_CATEGORY" val="diagram"/>
  <p:tag name="KSO_WM_TEMPLATE_INDEX" val="20236933"/>
</p:tagLst>
</file>

<file path=ppt/tags/tag106.xml><?xml version="1.0" encoding="utf-8"?>
<p:tagLst xmlns:p="http://schemas.openxmlformats.org/presentationml/2006/main">
  <p:tag name="KSO_WM_BEAUTIFY_FLAG" val="#wm#"/>
  <p:tag name="KSO_WM_TEMPLATE_CATEGORY" val="diagram"/>
  <p:tag name="KSO_WM_TEMPLATE_INDEX" val="20236933"/>
</p:tagLst>
</file>

<file path=ppt/tags/tag107.xml><?xml version="1.0" encoding="utf-8"?>
<p:tagLst xmlns:p="http://schemas.openxmlformats.org/presentationml/2006/main">
  <p:tag name="KSO_WM_BEAUTIFY_FLAG" val="#wm#"/>
  <p:tag name="KSO_WM_TEMPLATE_CATEGORY" val="diagram"/>
  <p:tag name="KSO_WM_TEMPLATE_INDEX" val="20236933"/>
</p:tagLst>
</file>

<file path=ppt/tags/tag108.xml><?xml version="1.0" encoding="utf-8"?>
<p:tagLst xmlns:p="http://schemas.openxmlformats.org/presentationml/2006/main">
  <p:tag name="KSO_WM_BEAUTIFY_FLAG" val="#wm#"/>
  <p:tag name="KSO_WM_TEMPLATE_CATEGORY" val="diagram"/>
  <p:tag name="KSO_WM_TEMPLATE_INDEX" val="20236933"/>
</p:tagLst>
</file>

<file path=ppt/tags/tag109.xml><?xml version="1.0" encoding="utf-8"?>
<p:tagLst xmlns:p="http://schemas.openxmlformats.org/presentationml/2006/main">
  <p:tag name="KSO_WM_BEAUTIFY_FLAG" val="#wm#"/>
  <p:tag name="KSO_WM_TEMPLATE_CATEGORY" val="diagram"/>
  <p:tag name="KSO_WM_TEMPLATE_INDEX" val="2023693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7*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1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105_7*e*1"/>
  <p:tag name="KSO_WM_TEMPLATE_CATEGORY" val="custom"/>
  <p:tag name="KSO_WM_TEMPLATE_INDEX" val="20233105"/>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12.xml><?xml version="1.0" encoding="utf-8"?>
<p:tagLst xmlns:p="http://schemas.openxmlformats.org/presentationml/2006/main">
  <p:tag name="KSO_WM_SLIDE_ID" val="custom20233105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105"/>
  <p:tag name="KSO_WM_SLIDE_TYPE" val="sectionTitle"/>
  <p:tag name="KSO_WM_SLIDE_SUBTYPE" val="pureTxt"/>
  <p:tag name="KSO_WM_SLIDE_LAYOUT" val="a_e"/>
  <p:tag name="KSO_WM_SLIDE_LAYOUT_CNT" val="1_1"/>
</p:tagLst>
</file>

<file path=ppt/tags/tag113.xml><?xml version="1.0" encoding="utf-8"?>
<p:tagLst xmlns:p="http://schemas.openxmlformats.org/presentationml/2006/main">
  <p:tag name="KSO_WM_BEAUTIFY_FLAG" val="#wm#"/>
  <p:tag name="KSO_WM_TEMPLATE_CATEGORY" val="diagram"/>
  <p:tag name="KSO_WM_TEMPLATE_INDEX" val="20236933"/>
</p:tagLst>
</file>

<file path=ppt/tags/tag114.xml><?xml version="1.0" encoding="utf-8"?>
<p:tagLst xmlns:p="http://schemas.openxmlformats.org/presentationml/2006/main">
  <p:tag name="KSO_WM_BEAUTIFY_FLAG" val="#wm#"/>
  <p:tag name="KSO_WM_TEMPLATE_CATEGORY" val="diagram"/>
  <p:tag name="KSO_WM_TEMPLATE_INDEX" val="20236933"/>
</p:tagLst>
</file>

<file path=ppt/tags/tag115.xml><?xml version="1.0" encoding="utf-8"?>
<p:tagLst xmlns:p="http://schemas.openxmlformats.org/presentationml/2006/main">
  <p:tag name="KSO_WM_BEAUTIFY_FLAG" val="#wm#"/>
  <p:tag name="KSO_WM_TEMPLATE_CATEGORY" val="diagram"/>
  <p:tag name="KSO_WM_TEMPLATE_INDEX" val="20236933"/>
</p:tagLst>
</file>

<file path=ppt/tags/tag116.xml><?xml version="1.0" encoding="utf-8"?>
<p:tagLst xmlns:p="http://schemas.openxmlformats.org/presentationml/2006/main">
  <p:tag name="KSO_WM_BEAUTIFY_FLAG" val="#wm#"/>
  <p:tag name="KSO_WM_TEMPLATE_CATEGORY" val="diagram"/>
  <p:tag name="KSO_WM_TEMPLATE_INDEX" val="20236933"/>
</p:tagLst>
</file>

<file path=ppt/tags/tag117.xml><?xml version="1.0" encoding="utf-8"?>
<p:tagLst xmlns:p="http://schemas.openxmlformats.org/presentationml/2006/main">
  <p:tag name="KSO_WM_BEAUTIFY_FLAG" val="#wm#"/>
  <p:tag name="KSO_WM_TEMPLATE_CATEGORY" val="diagram"/>
  <p:tag name="KSO_WM_TEMPLATE_INDEX" val="20236933"/>
</p:tagLst>
</file>

<file path=ppt/tags/tag118.xml><?xml version="1.0" encoding="utf-8"?>
<p:tagLst xmlns:p="http://schemas.openxmlformats.org/presentationml/2006/main">
  <p:tag name="KSO_WM_BEAUTIFY_FLAG" val="#wm#"/>
  <p:tag name="KSO_WM_TEMPLATE_CATEGORY" val="diagram"/>
  <p:tag name="KSO_WM_TEMPLATE_INDEX" val="20236933"/>
</p:tagLst>
</file>

<file path=ppt/tags/tag119.xml><?xml version="1.0" encoding="utf-8"?>
<p:tagLst xmlns:p="http://schemas.openxmlformats.org/presentationml/2006/main">
  <p:tag name="KSO_WM_BEAUTIFY_FLAG" val="#wm#"/>
  <p:tag name="KSO_WM_TEMPLATE_CATEGORY" val="diagram"/>
  <p:tag name="KSO_WM_TEMPLATE_INDEX" val="2023693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0.xml><?xml version="1.0" encoding="utf-8"?>
<p:tagLst xmlns:p="http://schemas.openxmlformats.org/presentationml/2006/main">
  <p:tag name="KSO_WM_BEAUTIFY_FLAG" val="#wm#"/>
  <p:tag name="KSO_WM_TEMPLATE_CATEGORY" val="diagram"/>
  <p:tag name="KSO_WM_TEMPLATE_INDEX" val="20236933"/>
</p:tagLst>
</file>

<file path=ppt/tags/tag121.xml><?xml version="1.0" encoding="utf-8"?>
<p:tagLst xmlns:p="http://schemas.openxmlformats.org/presentationml/2006/main">
  <p:tag name="KSO_WM_BEAUTIFY_FLAG" val="#wm#"/>
  <p:tag name="KSO_WM_TEMPLATE_CATEGORY" val="diagram"/>
  <p:tag name="KSO_WM_TEMPLATE_INDEX" val="20236933"/>
</p:tagLst>
</file>

<file path=ppt/tags/tag122.xml><?xml version="1.0" encoding="utf-8"?>
<p:tagLst xmlns:p="http://schemas.openxmlformats.org/presentationml/2006/main">
  <p:tag name="KSO_WM_BEAUTIFY_FLAG" val="#wm#"/>
  <p:tag name="KSO_WM_TEMPLATE_CATEGORY" val="diagram"/>
  <p:tag name="KSO_WM_TEMPLATE_INDEX" val="20236933"/>
</p:tagLst>
</file>

<file path=ppt/tags/tag123.xml><?xml version="1.0" encoding="utf-8"?>
<p:tagLst xmlns:p="http://schemas.openxmlformats.org/presentationml/2006/main">
  <p:tag name="KSO_WM_BEAUTIFY_FLAG" val="#wm#"/>
  <p:tag name="KSO_WM_TEMPLATE_CATEGORY" val="diagram"/>
  <p:tag name="KSO_WM_TEMPLATE_INDEX" val="20236933"/>
</p:tagLst>
</file>

<file path=ppt/tags/tag124.xml><?xml version="1.0" encoding="utf-8"?>
<p:tagLst xmlns:p="http://schemas.openxmlformats.org/presentationml/2006/main">
  <p:tag name="KSO_WM_BEAUTIFY_FLAG" val="#wm#"/>
  <p:tag name="KSO_WM_TEMPLATE_CATEGORY" val="diagram"/>
  <p:tag name="KSO_WM_TEMPLATE_INDEX" val="20236933"/>
</p:tagLst>
</file>

<file path=ppt/tags/tag125.xml><?xml version="1.0" encoding="utf-8"?>
<p:tagLst xmlns:p="http://schemas.openxmlformats.org/presentationml/2006/main">
  <p:tag name="KSO_WM_BEAUTIFY_FLAG" val="#wm#"/>
  <p:tag name="KSO_WM_TEMPLATE_CATEGORY" val="diagram"/>
  <p:tag name="KSO_WM_TEMPLATE_INDEX" val="20236933"/>
</p:tagLst>
</file>

<file path=ppt/tags/tag126.xml><?xml version="1.0" encoding="utf-8"?>
<p:tagLst xmlns:p="http://schemas.openxmlformats.org/presentationml/2006/main">
  <p:tag name="KSO_WM_BEAUTIFY_FLAG" val="#wm#"/>
  <p:tag name="KSO_WM_TEMPLATE_CATEGORY" val="diagram"/>
  <p:tag name="KSO_WM_TEMPLATE_INDEX" val="20236933"/>
</p:tagLst>
</file>

<file path=ppt/tags/tag127.xml><?xml version="1.0" encoding="utf-8"?>
<p:tagLst xmlns:p="http://schemas.openxmlformats.org/presentationml/2006/main">
  <p:tag name="KSO_WM_BEAUTIFY_FLAG" val="#wm#"/>
  <p:tag name="KSO_WM_TEMPLATE_CATEGORY" val="diagram"/>
  <p:tag name="KSO_WM_TEMPLATE_INDEX" val="20236933"/>
</p:tagLst>
</file>

<file path=ppt/tags/tag128.xml><?xml version="1.0" encoding="utf-8"?>
<p:tagLst xmlns:p="http://schemas.openxmlformats.org/presentationml/2006/main">
  <p:tag name="KSO_WM_BEAUTIFY_FLAG" val="#wm#"/>
  <p:tag name="KSO_WM_TEMPLATE_CATEGORY" val="diagram"/>
  <p:tag name="KSO_WM_TEMPLATE_INDEX" val="20236933"/>
</p:tagLst>
</file>

<file path=ppt/tags/tag129.xml><?xml version="1.0" encoding="utf-8"?>
<p:tagLst xmlns:p="http://schemas.openxmlformats.org/presentationml/2006/main">
  <p:tag name="KSO_WM_BEAUTIFY_FLAG" val="#wm#"/>
  <p:tag name="KSO_WM_TEMPLATE_CATEGORY" val="diagram"/>
  <p:tag name="KSO_WM_TEMPLATE_INDEX" val="2023693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0.xml><?xml version="1.0" encoding="utf-8"?>
<p:tagLst xmlns:p="http://schemas.openxmlformats.org/presentationml/2006/main">
  <p:tag name="KSO_WM_BEAUTIFY_FLAG" val="#wm#"/>
  <p:tag name="KSO_WM_TEMPLATE_CATEGORY" val="diagram"/>
  <p:tag name="KSO_WM_TEMPLATE_INDEX" val="20236933"/>
</p:tagLst>
</file>

<file path=ppt/tags/tag131.xml><?xml version="1.0" encoding="utf-8"?>
<p:tagLst xmlns:p="http://schemas.openxmlformats.org/presentationml/2006/main">
  <p:tag name="KSO_WM_BEAUTIFY_FLAG" val="#wm#"/>
  <p:tag name="KSO_WM_TEMPLATE_CATEGORY" val="diagram"/>
  <p:tag name="KSO_WM_TEMPLATE_INDEX" val="20236933"/>
</p:tagLst>
</file>

<file path=ppt/tags/tag132.xml><?xml version="1.0" encoding="utf-8"?>
<p:tagLst xmlns:p="http://schemas.openxmlformats.org/presentationml/2006/main">
  <p:tag name="KSO_WM_BEAUTIFY_FLAG" val="#wm#"/>
  <p:tag name="KSO_WM_TEMPLATE_CATEGORY" val="diagram"/>
  <p:tag name="KSO_WM_TEMPLATE_INDEX" val="20236933"/>
</p:tagLst>
</file>

<file path=ppt/tags/tag133.xml><?xml version="1.0" encoding="utf-8"?>
<p:tagLst xmlns:p="http://schemas.openxmlformats.org/presentationml/2006/main">
  <p:tag name="KSO_WM_BEAUTIFY_FLAG" val="#wm#"/>
  <p:tag name="KSO_WM_TEMPLATE_CATEGORY" val="diagram"/>
  <p:tag name="KSO_WM_TEMPLATE_INDEX" val="20236933"/>
</p:tagLst>
</file>

<file path=ppt/tags/tag134.xml><?xml version="1.0" encoding="utf-8"?>
<p:tagLst xmlns:p="http://schemas.openxmlformats.org/presentationml/2006/main">
  <p:tag name="KSO_WM_BEAUTIFY_FLAG" val="#wm#"/>
  <p:tag name="KSO_WM_TEMPLATE_CATEGORY" val="diagram"/>
  <p:tag name="KSO_WM_TEMPLATE_INDEX" val="20236933"/>
</p:tagLst>
</file>

<file path=ppt/tags/tag135.xml><?xml version="1.0" encoding="utf-8"?>
<p:tagLst xmlns:p="http://schemas.openxmlformats.org/presentationml/2006/main">
  <p:tag name="KSO_WM_BEAUTIFY_FLAG" val="#wm#"/>
  <p:tag name="KSO_WM_TEMPLATE_CATEGORY" val="diagram"/>
  <p:tag name="KSO_WM_TEMPLATE_INDEX" val="20236933"/>
</p:tagLst>
</file>

<file path=ppt/tags/tag136.xml><?xml version="1.0" encoding="utf-8"?>
<p:tagLst xmlns:p="http://schemas.openxmlformats.org/presentationml/2006/main">
  <p:tag name="KSO_WM_BEAUTIFY_FLAG" val="#wm#"/>
  <p:tag name="KSO_WM_TEMPLATE_CATEGORY" val="diagram"/>
  <p:tag name="KSO_WM_TEMPLATE_INDEX" val="20236933"/>
</p:tagLst>
</file>

<file path=ppt/tags/tag137.xml><?xml version="1.0" encoding="utf-8"?>
<p:tagLst xmlns:p="http://schemas.openxmlformats.org/presentationml/2006/main">
  <p:tag name="KSO_WM_BEAUTIFY_FLAG" val="#wm#"/>
  <p:tag name="KSO_WM_TEMPLATE_CATEGORY" val="diagram"/>
  <p:tag name="KSO_WM_TEMPLATE_INDEX" val="20236933"/>
</p:tagLst>
</file>

<file path=ppt/tags/tag138.xml><?xml version="1.0" encoding="utf-8"?>
<p:tagLst xmlns:p="http://schemas.openxmlformats.org/presentationml/2006/main">
  <p:tag name="KSO_WM_BEAUTIFY_FLAG" val="#wm#"/>
  <p:tag name="KSO_WM_TEMPLATE_CATEGORY" val="diagram"/>
  <p:tag name="KSO_WM_TEMPLATE_INDEX" val="20236933"/>
</p:tagLst>
</file>

<file path=ppt/tags/tag139.xml><?xml version="1.0" encoding="utf-8"?>
<p:tagLst xmlns:p="http://schemas.openxmlformats.org/presentationml/2006/main">
  <p:tag name="KSO_WM_BEAUTIFY_FLAG" val="#wm#"/>
  <p:tag name="KSO_WM_TEMPLATE_CATEGORY" val="diagram"/>
  <p:tag name="KSO_WM_TEMPLATE_INDEX" val="2023693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7*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4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105_7*e*1"/>
  <p:tag name="KSO_WM_TEMPLATE_CATEGORY" val="custom"/>
  <p:tag name="KSO_WM_TEMPLATE_INDEX" val="20233105"/>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42.xml><?xml version="1.0" encoding="utf-8"?>
<p:tagLst xmlns:p="http://schemas.openxmlformats.org/presentationml/2006/main">
  <p:tag name="KSO_WM_SLIDE_ID" val="custom20233105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105"/>
  <p:tag name="KSO_WM_SLIDE_TYPE" val="sectionTitle"/>
  <p:tag name="KSO_WM_SLIDE_SUBTYPE" val="pureTxt"/>
  <p:tag name="KSO_WM_SLIDE_LAYOUT" val="a_e"/>
  <p:tag name="KSO_WM_SLIDE_LAYOUT_CNT" val="1_1"/>
</p:tagLst>
</file>

<file path=ppt/tags/tag143.xml><?xml version="1.0" encoding="utf-8"?>
<p:tagLst xmlns:p="http://schemas.openxmlformats.org/presentationml/2006/main">
  <p:tag name="KSO_WM_BEAUTIFY_FLAG" val="#wm#"/>
  <p:tag name="KSO_WM_TEMPLATE_CATEGORY" val="diagram"/>
  <p:tag name="KSO_WM_TEMPLATE_INDEX" val="20236933"/>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7*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4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105_7*e*1"/>
  <p:tag name="KSO_WM_TEMPLATE_CATEGORY" val="custom"/>
  <p:tag name="KSO_WM_TEMPLATE_INDEX" val="20233105"/>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46.xml><?xml version="1.0" encoding="utf-8"?>
<p:tagLst xmlns:p="http://schemas.openxmlformats.org/presentationml/2006/main">
  <p:tag name="KSO_WM_SLIDE_ID" val="custom20233105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105"/>
  <p:tag name="KSO_WM_SLIDE_TYPE" val="sectionTitle"/>
  <p:tag name="KSO_WM_SLIDE_SUBTYPE" val="pureTxt"/>
  <p:tag name="KSO_WM_SLIDE_LAYOUT" val="a_e"/>
  <p:tag name="KSO_WM_SLIDE_LAYOUT_CNT" val="1_1"/>
</p:tagLst>
</file>

<file path=ppt/tags/tag147.xml><?xml version="1.0" encoding="utf-8"?>
<p:tagLst xmlns:p="http://schemas.openxmlformats.org/presentationml/2006/main">
  <p:tag name="KSO_WM_BEAUTIFY_FLAG" val="#wm#"/>
  <p:tag name="KSO_WM_TEMPLATE_CATEGORY" val="diagram"/>
  <p:tag name="KSO_WM_TEMPLATE_INDEX" val="20236933"/>
</p:tagLst>
</file>

<file path=ppt/tags/tag148.xml><?xml version="1.0" encoding="utf-8"?>
<p:tagLst xmlns:p="http://schemas.openxmlformats.org/presentationml/2006/main">
  <p:tag name="KSO_WM_BEAUTIFY_FLAG" val="#wm#"/>
  <p:tag name="KSO_WM_TEMPLATE_CATEGORY" val="diagram"/>
  <p:tag name="KSO_WM_TEMPLATE_INDEX" val="20236933"/>
</p:tagLst>
</file>

<file path=ppt/tags/tag149.xml><?xml version="1.0" encoding="utf-8"?>
<p:tagLst xmlns:p="http://schemas.openxmlformats.org/presentationml/2006/main">
  <p:tag name="commondata" val="eyJoZGlkIjoiNmRiMTE3ZTBlYjZmZWVjMGU0YzRiYzMxYjI3MmFkYWI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BEAUTIFY_FLAG" val="#wm#"/>
  <p:tag name="KSO_WM_UNIT_TYPE" val="i"/>
  <p:tag name="KSO_WM_UNIT_INDEX" val="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BEAUTIFY_FLAG" val="#wm#"/>
  <p:tag name="KSO_WM_UNIT_TYPE" val="i"/>
  <p:tag name="KSO_WM_UNIT_INDEX" val="6"/>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BEAUTIFY_FLAG" val="#wm#"/>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5"/>
  <p:tag name="KSO_WM_TEMPLATE_CATEGORY" val="custom"/>
  <p:tag name="KSO_WM_TEMPLATE_INDEX" val="20233105"/>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310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105"/>
  <p:tag name="KSO_WM_TEMPLATE_THUMBS_INDEX" val="1、9"/>
</p:tagLst>
</file>

<file path=ppt/tags/tag8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105_1*a*1"/>
  <p:tag name="KSO_WM_TEMPLATE_CATEGORY" val="custom"/>
  <p:tag name="KSO_WM_TEMPLATE_INDEX" val="20233105"/>
  <p:tag name="KSO_WM_UNIT_LAYERLEVEL" val="1"/>
  <p:tag name="KSO_WM_TAG_VERSION" val="3.0"/>
  <p:tag name="KSO_WM_BEAUTIFY_FLAG" val="#wm#"/>
  <p:tag name="KSO_WM_UNIT_PRESET_TEXT" val="单击此处添加文档标题内容"/>
</p:tagLst>
</file>

<file path=ppt/tags/tag82.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3105_1*f*4"/>
  <p:tag name="KSO_WM_TEMPLATE_CATEGORY" val="custom"/>
  <p:tag name="KSO_WM_TEMPLATE_INDEX" val="20233105"/>
  <p:tag name="KSO_WM_UNIT_LAYERLEVEL" val="1"/>
  <p:tag name="KSO_WM_TAG_VERSION" val="3.0"/>
  <p:tag name="KSO_WM_BEAUTIFY_FLAG" val="#wm#"/>
  <p:tag name="KSO_WM_UNIT_PRESET_TEXT" val="汇报人：WPS"/>
</p:tagLst>
</file>

<file path=ppt/tags/tag83.xml><?xml version="1.0" encoding="utf-8"?>
<p:tagLst xmlns:p="http://schemas.openxmlformats.org/presentationml/2006/main">
  <p:tag name="KSO_WM_SLIDE_ID" val="custom20233105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105"/>
  <p:tag name="KSO_WM_SLIDE_LAYOUT" val="a_f"/>
  <p:tag name="KSO_WM_SLIDE_LAYOUT_CNT" val="1_1"/>
  <p:tag name="KSO_WM_SLIDE_TYPE" val="title"/>
  <p:tag name="KSO_WM_SLIDE_SUBTYPE" val="pureTxt"/>
  <p:tag name="KSO_WM_TEMPLATE_THUMBS_INDEX" val="1、9"/>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a*1"/>
  <p:tag name="KSO_WM_TEMPLATE_CATEGORY" val="custom"/>
  <p:tag name="KSO_WM_TEMPLATE_INDEX" val="20233105"/>
  <p:tag name="KSO_WM_UNIT_LAYERLEVEL" val="1"/>
  <p:tag name="KSO_WM_TAG_VERSION" val="3.0"/>
  <p:tag name="KSO_WM_BEAUTIFY_FLAG" val="#wm#"/>
  <p:tag name="KSO_WM_UNIT_ISCONTENTSTITLE" val="1"/>
  <p:tag name="KSO_WM_UNIT_ISNUMDGMTITLE" val="0"/>
  <p:tag name="KSO_WM_UNIT_NOCLEAR" val="0"/>
  <p:tag name="KSO_WM_UNIT_VALUE" val="4"/>
  <p:tag name="KSO_WM_DIAGRAM_GROUP_CODE" val="l1-1"/>
  <p:tag name="KSO_WM_UNIT_TYPE" val="a"/>
  <p:tag name="KSO_WM_UNIT_INDEX" val="1"/>
  <p:tag name="KSO_WM_UNIT_PRESET_TEXT" val="目录"/>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1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3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3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1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2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4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1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2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4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2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3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4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97.xml><?xml version="1.0" encoding="utf-8"?>
<p:tagLst xmlns:p="http://schemas.openxmlformats.org/presentationml/2006/main">
  <p:tag name="KSO_WM_SLIDE_ID" val="custom20233105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3105"/>
  <p:tag name="KSO_WM_SLIDE_TYPE" val="contents"/>
  <p:tag name="KSO_WM_SLIDE_SUBTYPE" val="diag"/>
  <p:tag name="KSO_WM_DIAGRAM_GROUP_CODE" val="l1-1"/>
  <p:tag name="KSO_WM_SLIDE_DIAGTYPE" val="l"/>
  <p:tag name="KSO_WM_SLIDE_LAYOUT" val="a_l"/>
  <p:tag name="KSO_WM_SLIDE_LAYOUT_CNT" val="1_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7*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9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105_7*e*1"/>
  <p:tag name="KSO_WM_TEMPLATE_CATEGORY" val="custom"/>
  <p:tag name="KSO_WM_TEMPLATE_INDEX" val="20233105"/>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自定义 3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10403</Words>
  <Application>WPS 演示</Application>
  <PresentationFormat>宽屏</PresentationFormat>
  <Paragraphs>710</Paragraphs>
  <Slides>44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44</vt:i4>
      </vt:variant>
    </vt:vector>
  </HeadingPairs>
  <TitlesOfParts>
    <vt:vector size="57" baseType="lpstr">
      <vt:lpstr>Arial</vt:lpstr>
      <vt:lpstr>宋体</vt:lpstr>
      <vt:lpstr>Wingdings</vt:lpstr>
      <vt:lpstr>微软雅黑</vt:lpstr>
      <vt:lpstr>Wingdings</vt:lpstr>
      <vt:lpstr>微软雅黑</vt:lpstr>
      <vt:lpstr>Source Code Pro</vt:lpstr>
      <vt:lpstr>Calibri</vt:lpstr>
      <vt:lpstr>Arial Unicode MS</vt:lpstr>
      <vt:lpstr>Arial</vt:lpstr>
      <vt:lpstr>InterVariable</vt:lpstr>
      <vt:lpstr>Liberation Mono</vt:lpstr>
      <vt:lpstr>Office 主题​​</vt:lpstr>
      <vt:lpstr>Rust整体介绍</vt:lpstr>
      <vt:lpstr>目录</vt:lpstr>
      <vt:lpstr>Rust基本语法</vt:lpstr>
      <vt:lpstr>Rust变量</vt:lpstr>
      <vt:lpstr>Rust常量</vt:lpstr>
      <vt:lpstr>Rust类型</vt:lpstr>
      <vt:lpstr>Rust类型</vt:lpstr>
      <vt:lpstr>复合类型</vt:lpstr>
      <vt:lpstr>函数</vt:lpstr>
      <vt:lpstr>控制流</vt:lpstr>
      <vt:lpstr>控制流</vt:lpstr>
      <vt:lpstr>Rust基本语法</vt:lpstr>
      <vt:lpstr>控制流</vt:lpstr>
      <vt:lpstr>所有权</vt:lpstr>
      <vt:lpstr>所有权</vt:lpstr>
      <vt:lpstr>PowerPoint 演示文稿</vt:lpstr>
      <vt:lpstr>Rust引用与借用</vt:lpstr>
      <vt:lpstr>切片类型</vt:lpstr>
      <vt:lpstr>PowerPoint 演示文稿</vt:lpstr>
      <vt:lpstr>枚举</vt:lpstr>
      <vt:lpstr>枚举</vt:lpstr>
      <vt:lpstr>泛型</vt:lpstr>
      <vt:lpstr>trait</vt:lpstr>
      <vt:lpstr>trait</vt:lpstr>
      <vt:lpstr>trait约束</vt:lpstr>
      <vt:lpstr>生命周期</vt:lpstr>
      <vt:lpstr>生命周期</vt:lpstr>
      <vt:lpstr>生命周期</vt:lpstr>
      <vt:lpstr>PowerPoint 演示文稿</vt:lpstr>
      <vt:lpstr>PowerPoint 演示文稿</vt:lpstr>
      <vt:lpstr>PowerPoint 演示文稿</vt:lpstr>
      <vt:lpstr>PowerPoint 演示文稿</vt:lpstr>
      <vt:lpstr>Rust面向对象编程特性</vt:lpstr>
      <vt:lpstr>PowerPoint 演示文稿</vt:lpstr>
      <vt:lpstr>面向函数编程</vt:lpstr>
      <vt:lpstr>Rust面向函数编程</vt:lpstr>
      <vt:lpstr>宏</vt:lpstr>
      <vt:lpstr>PowerPoint 演示文稿</vt:lpstr>
      <vt:lpstr>单元测试</vt:lpstr>
      <vt:lpstr>Rust核心特性</vt:lpstr>
      <vt:lpstr>单元测试</vt:lpstr>
      <vt:lpstr>Rust最新进展</vt:lpstr>
      <vt:lpstr>Rust最新进展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smtao</dc:creator>
  <cp:lastModifiedBy>陶思敏</cp:lastModifiedBy>
  <cp:revision>317</cp:revision>
  <dcterms:created xsi:type="dcterms:W3CDTF">2023-08-09T12:44:00Z</dcterms:created>
  <dcterms:modified xsi:type="dcterms:W3CDTF">2024-08-24T05:06:03Z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2052-12.1.0.17857</vt:lpwstr>
  </property>
</Properties>
</file>