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handoutMasterIdLst>
    <p:handoutMasterId r:id="rId20"/>
  </p:handoutMasterIdLst>
  <p:sldIdLst>
    <p:sldId id="3825" r:id="rId5"/>
    <p:sldId id="3826" r:id="rId6"/>
    <p:sldId id="3827" r:id="rId7"/>
    <p:sldId id="3794" r:id="rId8"/>
    <p:sldId id="3833" r:id="rId9"/>
    <p:sldId id="3828" r:id="rId10"/>
    <p:sldId id="3791" r:id="rId11"/>
    <p:sldId id="3837" r:id="rId12"/>
    <p:sldId id="3835" r:id="rId13"/>
    <p:sldId id="3838" r:id="rId14"/>
    <p:sldId id="3839" r:id="rId15"/>
    <p:sldId id="3836" r:id="rId16"/>
    <p:sldId id="3840" r:id="rId17"/>
    <p:sldId id="3834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66" d="100"/>
          <a:sy n="66" d="100"/>
        </p:scale>
        <p:origin x="72" y="19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378894-AA4E-4300-8B79-55F5F5C4F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E08A5-F1BF-492B-BF27-BB8260ACC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12843-E4DF-409D-B381-08D9B0CEB225}" type="datetime1">
              <a:rPr lang="es-ES" smtClean="0"/>
              <a:t>05/02/2024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6C855-A4D1-4D71-9410-B35305EE8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4332A-7340-4D24-9306-1D6B7E04D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9BAB-0E33-40C7-B758-E46852043F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7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0D20-FBC3-42BB-85EB-DAC7A2C5FD7C}" type="datetime1">
              <a:rPr lang="es-ES" smtClean="0"/>
              <a:pPr/>
              <a:t>05/02/2024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374AF-68E4-3D43-B1E6-559E3638B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0830B92-AA20-D762-6236-B98C2A19D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A0E704-0946-C7D3-8487-24617F3E0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25176E-1DEF-8613-62D9-F06D98B21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150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0CFF2-A5E8-F3E3-E2C8-881226F8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55A2D0-66D4-7820-17CB-98D21263A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71D3905-6CD2-16C9-0959-3BEF68771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6C084-BDD0-5D3A-34D6-FA3A0EEE2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55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E6EC4-6AE8-226B-A539-FF2AB468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3ED55E1-A152-73CC-D987-7BBCF5BF9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BBFFD67-1AF2-DB9B-AEFE-7083A3FC8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9BE810-4EF0-C502-30CD-A8DCAE97A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0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95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6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32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E80BC-DA3B-6FC8-6B4F-B30F3699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16295B-0FA4-AC84-7155-C76338C58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3C341E-D5B3-B378-D64C-76124FB81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2D8F2-9058-2B61-19F1-A355BF668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72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F2EB-4E37-1848-34D2-28F438E4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0C72C6-5821-CA6B-111B-F404BED77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33E27C-7C52-7A6A-C7BC-2A000B68A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D3F6CB-F970-66E6-0828-CF63A641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49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de tamañ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peque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 con imag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3/9/20XX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Shark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Attacks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Report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Oscar Reinoso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EFE4C-762C-CB30-0A47-ED6D97667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2F53A4AD-726C-B7A3-E1BF-59BBB49E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Type</a:t>
            </a:r>
            <a:r>
              <a:rPr lang="es-ES" dirty="0"/>
              <a:t> &amp; Country</a:t>
            </a:r>
          </a:p>
        </p:txBody>
      </p:sp>
      <p:pic>
        <p:nvPicPr>
          <p:cNvPr id="7" name="Marcador de contenido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866EC00-085C-8B63-3881-269203C952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2792" y="1825625"/>
            <a:ext cx="5072416" cy="4351338"/>
          </a:xfrm>
        </p:spPr>
      </p:pic>
      <p:pic>
        <p:nvPicPr>
          <p:cNvPr id="15" name="Marcador de contenido 1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C50F8E4-8B21-1155-299B-AB0554E45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26792" y="1825625"/>
            <a:ext cx="5072416" cy="4351338"/>
          </a:xfrm>
        </p:spPr>
      </p:pic>
    </p:spTree>
    <p:extLst>
      <p:ext uri="{BB962C8B-B14F-4D97-AF65-F5344CB8AC3E}">
        <p14:creationId xmlns:p14="http://schemas.microsoft.com/office/powerpoint/2010/main" val="96485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8F394-C338-B5C5-B883-6395CDE78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CF3EA01-4DE9-6FE8-76C0-46197B28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Activity</a:t>
            </a:r>
            <a:r>
              <a:rPr lang="es-ES" dirty="0"/>
              <a:t> &amp; </a:t>
            </a:r>
            <a:r>
              <a:rPr lang="es-ES" dirty="0" err="1"/>
              <a:t>Mortality</a:t>
            </a:r>
            <a:endParaRPr lang="es-ES" dirty="0"/>
          </a:p>
        </p:txBody>
      </p:sp>
      <p:pic>
        <p:nvPicPr>
          <p:cNvPr id="8" name="Marcador de contenido 7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8FBE596-A615-8274-5BBE-47DCC92E8D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2792" y="1825625"/>
            <a:ext cx="5072416" cy="4351338"/>
          </a:xfrm>
        </p:spPr>
      </p:pic>
      <p:pic>
        <p:nvPicPr>
          <p:cNvPr id="10" name="Marcador de contenido 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69B6BE9-B066-B97D-D73E-FD046300F9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26792" y="1825625"/>
            <a:ext cx="5072416" cy="4351338"/>
          </a:xfrm>
        </p:spPr>
      </p:pic>
    </p:spTree>
    <p:extLst>
      <p:ext uri="{BB962C8B-B14F-4D97-AF65-F5344CB8AC3E}">
        <p14:creationId xmlns:p14="http://schemas.microsoft.com/office/powerpoint/2010/main" val="201191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CC30-5466-D81C-5A56-882D9FF53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B76107F-DC56-450F-4ED7-4BC296C9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9344921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MULTIVARIABLE ANALYSIS </a:t>
            </a:r>
            <a:br>
              <a:rPr lang="es-ES" dirty="0"/>
            </a:br>
            <a:r>
              <a:rPr lang="es-ES" sz="1800" dirty="0"/>
              <a:t>Age </a:t>
            </a:r>
            <a:r>
              <a:rPr lang="es-ES" sz="1800" dirty="0" err="1"/>
              <a:t>by</a:t>
            </a:r>
            <a:r>
              <a:rPr lang="es-ES" sz="1800" dirty="0"/>
              <a:t> sex &amp; country (300)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62A09FD0-721A-8FE4-61E1-3CC7860F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2062" y="1793184"/>
            <a:ext cx="10161738" cy="4460670"/>
          </a:xfrm>
        </p:spPr>
      </p:pic>
    </p:spTree>
    <p:extLst>
      <p:ext uri="{BB962C8B-B14F-4D97-AF65-F5344CB8AC3E}">
        <p14:creationId xmlns:p14="http://schemas.microsoft.com/office/powerpoint/2010/main" val="267875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9D4C9-E788-6612-2F48-9CC827BC1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D7B34CC-C128-B960-0FD2-BF637311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9344921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MULTIVARIABLE ANALYSIS </a:t>
            </a:r>
            <a:br>
              <a:rPr lang="es-ES" dirty="0"/>
            </a:br>
            <a:r>
              <a:rPr lang="es-ES" sz="1800" dirty="0"/>
              <a:t>Age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mortality</a:t>
            </a:r>
            <a:r>
              <a:rPr lang="es-ES" sz="1800" dirty="0"/>
              <a:t> &amp; country (300)</a:t>
            </a:r>
          </a:p>
        </p:txBody>
      </p:sp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845E51F2-A182-323E-E0EA-0F638A9EC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7854" y="1374322"/>
            <a:ext cx="5701061" cy="4605564"/>
          </a:xfrm>
        </p:spPr>
      </p:pic>
    </p:spTree>
    <p:extLst>
      <p:ext uri="{BB962C8B-B14F-4D97-AF65-F5344CB8AC3E}">
        <p14:creationId xmlns:p14="http://schemas.microsoft.com/office/powerpoint/2010/main" val="294114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s-ES" smtClean="0"/>
              <a:pPr lvl="0" rtl="0"/>
              <a:t>14</a:t>
            </a:fld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10CBBE0-318A-557F-3DCC-367059F1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endParaRPr lang="es-ES" dirty="0"/>
          </a:p>
        </p:txBody>
      </p:sp>
      <p:pic>
        <p:nvPicPr>
          <p:cNvPr id="11" name="Marcador de posición de imagen 14" descr="Tiburón nadando en el mar&#10;&#10;Descripción generada automáticamente">
            <a:extLst>
              <a:ext uri="{FF2B5EF4-FFF2-40B4-BE49-F238E27FC236}">
                <a16:creationId xmlns:a16="http://schemas.microsoft.com/office/drawing/2014/main" id="{7F478F28-2C5F-0DF4-EA45-28BC9B70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68" b="1868"/>
          <a:stretch>
            <a:fillRect/>
          </a:stretch>
        </p:blipFill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Index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STANDARIZATION &amp; DATA SELECTION</a:t>
            </a:r>
          </a:p>
          <a:p>
            <a:pPr marL="0" indent="0" rtl="0">
              <a:buNone/>
            </a:pPr>
            <a:r>
              <a:rPr lang="es-ES" dirty="0"/>
              <a:t>DATA CLEANING &amp; TRANSFORMATION</a:t>
            </a:r>
          </a:p>
          <a:p>
            <a:pPr marL="0" indent="0" rtl="0">
              <a:buNone/>
            </a:pPr>
            <a:r>
              <a:rPr lang="es-ES" dirty="0"/>
              <a:t>DATA DESCRIPTION</a:t>
            </a:r>
          </a:p>
          <a:p>
            <a:pPr marL="0" indent="0" rtl="0">
              <a:buNone/>
            </a:pPr>
            <a:r>
              <a:rPr lang="es-ES" dirty="0"/>
              <a:t>MULTIVARIABLE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STANDARIZATION &amp; DATA SELECTION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Formatting to </a:t>
            </a:r>
            <a:r>
              <a:rPr lang="en-US" dirty="0" err="1"/>
              <a:t>lower.case</a:t>
            </a:r>
            <a:r>
              <a:rPr lang="en-US" dirty="0"/>
              <a:t> columns and clean empty spaces.</a:t>
            </a:r>
          </a:p>
          <a:p>
            <a:pPr rtl="0"/>
            <a:r>
              <a:rPr lang="en-US" dirty="0"/>
              <a:t>Remove empty columns and columns with non-relevant information. </a:t>
            </a:r>
          </a:p>
          <a:p>
            <a:pPr rtl="0"/>
            <a:r>
              <a:rPr lang="en-US" dirty="0"/>
              <a:t>Remove all empty rows.</a:t>
            </a:r>
          </a:p>
          <a:p>
            <a:pPr rtl="0"/>
            <a:r>
              <a:rPr lang="en-US" dirty="0"/>
              <a:t>Inconsistent data: Historical data two far away and with too much dispersion between them. This </a:t>
            </a:r>
            <a:r>
              <a:rPr lang="en-US" dirty="0" err="1"/>
              <a:t>dilimited</a:t>
            </a:r>
            <a:r>
              <a:rPr lang="en-US" dirty="0"/>
              <a:t> the analysis to 1800-2024.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posición de imagen 8" descr="Tiburón nadando en el mar&#10;&#10;Descripción generada automáticamente">
            <a:extLst>
              <a:ext uri="{FF2B5EF4-FFF2-40B4-BE49-F238E27FC236}">
                <a16:creationId xmlns:a16="http://schemas.microsoft.com/office/drawing/2014/main" id="{6C4E3DE2-6FE9-7215-2C64-0379B20495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DATA CLEANING &amp; TRANSFORMATION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DATA CLEANING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 err="1"/>
              <a:t>Fillna</a:t>
            </a:r>
            <a:r>
              <a:rPr lang="es-ES" dirty="0"/>
              <a:t> </a:t>
            </a:r>
            <a:r>
              <a:rPr lang="es-ES" dirty="0" err="1"/>
              <a:t>Strategies</a:t>
            </a:r>
            <a:r>
              <a:rPr lang="es-ES" dirty="0"/>
              <a:t> in </a:t>
            </a:r>
            <a:r>
              <a:rPr lang="es-ES" dirty="0" err="1"/>
              <a:t>categorical</a:t>
            </a:r>
            <a:r>
              <a:rPr lang="es-ES" dirty="0"/>
              <a:t> variables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spaces</a:t>
            </a:r>
            <a:r>
              <a:rPr lang="es-ES" dirty="0"/>
              <a:t> and </a:t>
            </a:r>
            <a:r>
              <a:rPr lang="es-ES" dirty="0" err="1"/>
              <a:t>trash’s</a:t>
            </a:r>
            <a:r>
              <a:rPr lang="es-ES" dirty="0"/>
              <a:t> </a:t>
            </a:r>
            <a:r>
              <a:rPr lang="es-ES" dirty="0" err="1"/>
              <a:t>entries</a:t>
            </a:r>
            <a:r>
              <a:rPr lang="es-ES" dirty="0"/>
              <a:t>.</a:t>
            </a:r>
          </a:p>
          <a:p>
            <a:pPr rtl="0"/>
            <a:r>
              <a:rPr lang="es-ES" dirty="0" err="1"/>
              <a:t>Drop</a:t>
            </a:r>
            <a:r>
              <a:rPr lang="es-ES" dirty="0"/>
              <a:t> no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locations</a:t>
            </a:r>
            <a:endParaRPr lang="es-ES" dirty="0"/>
          </a:p>
          <a:p>
            <a:pPr rtl="0"/>
            <a:r>
              <a:rPr lang="es-ES" dirty="0" err="1"/>
              <a:t>Fill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John-Jane </a:t>
            </a:r>
            <a:r>
              <a:rPr lang="es-ES" dirty="0" err="1"/>
              <a:t>Doe</a:t>
            </a:r>
            <a:r>
              <a:rPr lang="es-ES" dirty="0"/>
              <a:t> in </a:t>
            </a:r>
            <a:r>
              <a:rPr lang="es-ES" dirty="0" err="1"/>
              <a:t>name</a:t>
            </a:r>
            <a:r>
              <a:rPr lang="es-ES" dirty="0"/>
              <a:t>.</a:t>
            </a:r>
          </a:p>
          <a:p>
            <a:pPr rtl="0"/>
            <a:r>
              <a:rPr lang="es-ES" dirty="0" err="1"/>
              <a:t>Dropna</a:t>
            </a:r>
            <a:r>
              <a:rPr lang="es-ES" dirty="0"/>
              <a:t> </a:t>
            </a:r>
            <a:r>
              <a:rPr lang="es-ES" dirty="0" err="1"/>
              <a:t>Strategies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numerical</a:t>
            </a:r>
            <a:r>
              <a:rPr lang="es-ES" dirty="0"/>
              <a:t> variables. (</a:t>
            </a:r>
            <a:r>
              <a:rPr lang="es-ES" dirty="0" err="1"/>
              <a:t>filtered</a:t>
            </a:r>
            <a:r>
              <a:rPr lang="es-ES" dirty="0"/>
              <a:t>)</a:t>
            </a:r>
          </a:p>
          <a:p>
            <a:pPr rtl="0"/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duplicates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TRANSFORMATION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unnamed_01 = survived (</a:t>
            </a:r>
            <a:r>
              <a:rPr lang="en-US" dirty="0" err="1"/>
              <a:t>bolean</a:t>
            </a:r>
            <a:r>
              <a:rPr lang="en-US" dirty="0"/>
              <a:t>)</a:t>
            </a:r>
          </a:p>
          <a:p>
            <a:r>
              <a:rPr lang="en-US" dirty="0"/>
              <a:t>Rename columns and values</a:t>
            </a:r>
          </a:p>
          <a:p>
            <a:pPr rtl="0"/>
            <a:r>
              <a:rPr lang="es-ES" dirty="0"/>
              <a:t>Date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datatime</a:t>
            </a:r>
            <a:endParaRPr lang="es-ES" dirty="0"/>
          </a:p>
          <a:p>
            <a:pPr rtl="0"/>
            <a:r>
              <a:rPr lang="es-ES" sz="2400" dirty="0"/>
              <a:t>Time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datatime</a:t>
            </a:r>
            <a:r>
              <a:rPr lang="es-ES" sz="2400" dirty="0"/>
              <a:t> (after </a:t>
            </a:r>
            <a:r>
              <a:rPr lang="es-ES" sz="2400" dirty="0" err="1"/>
              <a:t>string</a:t>
            </a:r>
            <a:r>
              <a:rPr lang="es-ES" sz="2400" dirty="0"/>
              <a:t>)</a:t>
            </a:r>
          </a:p>
          <a:p>
            <a:pPr rtl="0"/>
            <a:r>
              <a:rPr lang="es-ES" dirty="0" err="1"/>
              <a:t>Year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5493 entradas en 13 variables (1 </a:t>
            </a:r>
            <a:r>
              <a:rPr lang="es-ES" dirty="0" err="1"/>
              <a:t>numerical</a:t>
            </a:r>
            <a:r>
              <a:rPr lang="es-ES" dirty="0"/>
              <a:t>, 1 time,1 bolean, and 10 </a:t>
            </a:r>
            <a:r>
              <a:rPr lang="es-ES" dirty="0" err="1"/>
              <a:t>categorical</a:t>
            </a:r>
            <a:r>
              <a:rPr lang="es-ES" dirty="0"/>
              <a:t>)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Transformations</a:t>
            </a:r>
            <a:endParaRPr lang="es-E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C9F1126-7CE4-45C0-D7F8-03C8C3C3D1CD}"/>
              </a:ext>
            </a:extLst>
          </p:cNvPr>
          <p:cNvSpPr txBox="1">
            <a:spLocks/>
          </p:cNvSpPr>
          <p:nvPr/>
        </p:nvSpPr>
        <p:spPr>
          <a:xfrm>
            <a:off x="747204" y="2181701"/>
            <a:ext cx="5183188" cy="36845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</a:t>
            </a:r>
            <a:r>
              <a:rPr lang="en-US" dirty="0" err="1"/>
              <a:t>non_zero_columns</a:t>
            </a:r>
            <a:r>
              <a:rPr lang="en-US" dirty="0"/>
              <a:t> (age, time)</a:t>
            </a:r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country_group</a:t>
            </a:r>
            <a:r>
              <a:rPr lang="es-ES" dirty="0"/>
              <a:t> and </a:t>
            </a:r>
            <a:r>
              <a:rPr lang="es-ES" dirty="0" err="1"/>
              <a:t>activity_group</a:t>
            </a:r>
            <a:r>
              <a:rPr lang="es-ES" dirty="0"/>
              <a:t> </a:t>
            </a:r>
            <a:r>
              <a:rPr lang="es-ES" dirty="0" err="1"/>
              <a:t>columns</a:t>
            </a:r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injury_survived</a:t>
            </a:r>
            <a:r>
              <a:rPr lang="es-ES" dirty="0"/>
              <a:t> </a:t>
            </a:r>
            <a:r>
              <a:rPr lang="es-ES" dirty="0" err="1"/>
              <a:t>column</a:t>
            </a:r>
            <a:endParaRPr lang="es-E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15" name="Marcador de posición de imagen 14" descr="Tiburón nadando en el mar&#10;&#10;Descripción generada automáticamente">
            <a:extLst>
              <a:ext uri="{FF2B5EF4-FFF2-40B4-BE49-F238E27FC236}">
                <a16:creationId xmlns:a16="http://schemas.microsoft.com/office/drawing/2014/main" id="{33ECA346-830A-B933-6E9E-F70436CC6A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868" b="1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7341B8-F515-A075-6232-68996AD9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6224" y="3035808"/>
            <a:ext cx="5498592" cy="2340864"/>
          </a:xfrm>
        </p:spPr>
        <p:txBody>
          <a:bodyPr/>
          <a:lstStyle/>
          <a:p>
            <a:r>
              <a:rPr lang="es-ES" sz="4000" dirty="0"/>
              <a:t>DATA DESCRIPTION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Numerical</a:t>
            </a:r>
            <a:r>
              <a:rPr lang="es-ES" dirty="0"/>
              <a:t> Variables</a:t>
            </a:r>
          </a:p>
        </p:txBody>
      </p:sp>
      <p:pic>
        <p:nvPicPr>
          <p:cNvPr id="8" name="Marcador de contenido 7" descr="Gráfico, Histograma">
            <a:extLst>
              <a:ext uri="{FF2B5EF4-FFF2-40B4-BE49-F238E27FC236}">
                <a16:creationId xmlns:a16="http://schemas.microsoft.com/office/drawing/2014/main" id="{B8C14E04-EF1B-F1C0-24A3-E9C2287D52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2792" y="1825625"/>
            <a:ext cx="5072416" cy="4351338"/>
          </a:xfrm>
        </p:spPr>
      </p:pic>
      <p:pic>
        <p:nvPicPr>
          <p:cNvPr id="10" name="Marcador de contenido 9" descr="Gráfico, Histograma&#10;&#10;Descripción generada automáticamente">
            <a:extLst>
              <a:ext uri="{FF2B5EF4-FFF2-40B4-BE49-F238E27FC236}">
                <a16:creationId xmlns:a16="http://schemas.microsoft.com/office/drawing/2014/main" id="{ECC0CBD0-8161-69F3-564B-AAF80B64BA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93098" y="1825625"/>
            <a:ext cx="4939804" cy="4351338"/>
          </a:xfr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AD1F701-9C62-99FE-36D3-83803C15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352" y="586232"/>
            <a:ext cx="3236976" cy="406908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Descriptive statistics for age: </a:t>
            </a:r>
            <a:br>
              <a:rPr lang="en-US" sz="1600" dirty="0"/>
            </a:br>
            <a:r>
              <a:rPr lang="en-US" sz="1600" dirty="0"/>
              <a:t>Age Mean: 27.95 </a:t>
            </a:r>
            <a:br>
              <a:rPr lang="en-US" sz="1600" dirty="0"/>
            </a:br>
            <a:r>
              <a:rPr lang="en-US" sz="1600" dirty="0"/>
              <a:t>Age Mode: 15 </a:t>
            </a:r>
            <a:br>
              <a:rPr lang="en-US" sz="1600" dirty="0"/>
            </a:br>
            <a:r>
              <a:rPr lang="en-US" sz="1600" dirty="0"/>
              <a:t>Percentile 25%: 17.0 </a:t>
            </a:r>
            <a:br>
              <a:rPr lang="en-US" sz="1600" dirty="0"/>
            </a:br>
            <a:r>
              <a:rPr lang="en-US" sz="1600" dirty="0"/>
              <a:t>Age Median: 24.0</a:t>
            </a:r>
            <a:br>
              <a:rPr lang="en-US" sz="1600" dirty="0"/>
            </a:br>
            <a:r>
              <a:rPr lang="en-US" sz="1600" dirty="0"/>
              <a:t>Percentile 75%: 36.0 </a:t>
            </a:r>
            <a:br>
              <a:rPr lang="en-US" sz="1600" dirty="0"/>
            </a:br>
            <a:r>
              <a:rPr lang="en-US" sz="1600" dirty="0"/>
              <a:t>Age Standard Deviation: 14.53</a:t>
            </a:r>
            <a:endParaRPr lang="es-ES" sz="16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F5B4997-1341-F78E-4357-697A986F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463040"/>
            <a:ext cx="5111496" cy="3931920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average age of a shark attack victim is around 28 years, however due to a high standard deviation this average is not representative.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understand this variable, we looked at the mode and median and the histogram showing that most victims are 24 years old or younger and are concentrated in the 17-36 age range, with the most frequent age being 15 years old.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75% of values are concentrated between 1-36 years old.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day with the most reported attacks in the sample is New Year's Day 1942.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Fifty percent of the attacks have been reported since 1993.</a:t>
            </a:r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ítulo 7">
            <a:extLst>
              <a:ext uri="{FF2B5EF4-FFF2-40B4-BE49-F238E27FC236}">
                <a16:creationId xmlns:a16="http://schemas.microsoft.com/office/drawing/2014/main" id="{9D8D0D25-7351-69A1-C39D-963B67969D46}"/>
              </a:ext>
            </a:extLst>
          </p:cNvPr>
          <p:cNvSpPr txBox="1">
            <a:spLocks/>
          </p:cNvSpPr>
          <p:nvPr/>
        </p:nvSpPr>
        <p:spPr>
          <a:xfrm>
            <a:off x="1292352" y="2287270"/>
            <a:ext cx="3236976" cy="406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/>
              <a:t>Descriptive statistics for date: </a:t>
            </a:r>
            <a:br>
              <a:rPr lang="en-US" sz="1600" dirty="0"/>
            </a:br>
            <a:r>
              <a:rPr lang="en-US" sz="1600" dirty="0"/>
              <a:t>Mode: 1942-01-01</a:t>
            </a:r>
          </a:p>
          <a:p>
            <a:pPr algn="l"/>
            <a:r>
              <a:rPr lang="es-ES" sz="1600" dirty="0"/>
              <a:t>Median: 1993-03-22</a:t>
            </a:r>
          </a:p>
        </p:txBody>
      </p:sp>
    </p:spTree>
    <p:extLst>
      <p:ext uri="{BB962C8B-B14F-4D97-AF65-F5344CB8AC3E}">
        <p14:creationId xmlns:p14="http://schemas.microsoft.com/office/powerpoint/2010/main" val="201354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58FC8-52E2-6EAC-AF08-252F34265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5180D8C-2AEF-CC00-D04C-44CB6907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/>
          <a:lstStyle/>
          <a:p>
            <a:pPr rtl="0"/>
            <a:r>
              <a:rPr lang="es-ES" dirty="0" err="1"/>
              <a:t>Categorical</a:t>
            </a:r>
            <a:r>
              <a:rPr lang="es-ES" dirty="0"/>
              <a:t> Variables</a:t>
            </a:r>
          </a:p>
        </p:txBody>
      </p:sp>
      <p:pic>
        <p:nvPicPr>
          <p:cNvPr id="5" name="Marcador de contenido 4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5B0A72D5-9E09-EA1E-2888-24AEAECEC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314" y="1523999"/>
            <a:ext cx="11443372" cy="3106057"/>
          </a:xfrm>
        </p:spPr>
      </p:pic>
    </p:spTree>
    <p:extLst>
      <p:ext uri="{BB962C8B-B14F-4D97-AF65-F5344CB8AC3E}">
        <p14:creationId xmlns:p14="http://schemas.microsoft.com/office/powerpoint/2010/main" val="128149476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5_TF78504181_Win32" id="{5D374B88-5411-4C44-829A-7183F655D19C}" vid="{6DABD57F-DD9C-4887-92D2-023DC65F0F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formas</Template>
  <TotalTime>50</TotalTime>
  <Words>394</Words>
  <Application>Microsoft Office PowerPoint</Application>
  <PresentationFormat>Panorámica</PresentationFormat>
  <Paragraphs>65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Shark Attacks Report</vt:lpstr>
      <vt:lpstr>Index</vt:lpstr>
      <vt:lpstr>STANDARIZATION &amp; DATA SELECTION</vt:lpstr>
      <vt:lpstr>DATA CLEANING &amp; TRANSFORMATION</vt:lpstr>
      <vt:lpstr>Last Transformations</vt:lpstr>
      <vt:lpstr>Presentación de PowerPoint</vt:lpstr>
      <vt:lpstr>Numerical Variables</vt:lpstr>
      <vt:lpstr>Descriptive statistics for age:  Age Mean: 27.95  Age Mode: 15  Percentile 25%: 17.0  Age Median: 24.0 Percentile 75%: 36.0  Age Standard Deviation: 14.53</vt:lpstr>
      <vt:lpstr>Categorical Variables</vt:lpstr>
      <vt:lpstr>Type &amp; Country</vt:lpstr>
      <vt:lpstr>Activity &amp; Mortality</vt:lpstr>
      <vt:lpstr>MULTIVARIABLE ANALYSIS  Age by sex &amp; country (300)</vt:lpstr>
      <vt:lpstr>MULTIVARIABLE ANALYSIS  Age by mortality &amp; country (300)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 Report</dc:title>
  <dc:creator>Oscar Reinoso</dc:creator>
  <cp:lastModifiedBy>ORE</cp:lastModifiedBy>
  <cp:revision>2</cp:revision>
  <dcterms:created xsi:type="dcterms:W3CDTF">2024-02-04T23:11:01Z</dcterms:created>
  <dcterms:modified xsi:type="dcterms:W3CDTF">2024-02-05T00:01:20Z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