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5"/>
  </p:notesMasterIdLst>
  <p:sldIdLst>
    <p:sldId id="256" r:id="rId2"/>
    <p:sldId id="3988" r:id="rId3"/>
    <p:sldId id="4480" r:id="rId4"/>
    <p:sldId id="4495" r:id="rId5"/>
    <p:sldId id="4466" r:id="rId6"/>
    <p:sldId id="4501" r:id="rId7"/>
    <p:sldId id="4479" r:id="rId8"/>
    <p:sldId id="4507" r:id="rId9"/>
    <p:sldId id="4508" r:id="rId10"/>
    <p:sldId id="4509" r:id="rId11"/>
    <p:sldId id="4510" r:id="rId12"/>
    <p:sldId id="4511" r:id="rId13"/>
    <p:sldId id="4512" r:id="rId14"/>
    <p:sldId id="4515" r:id="rId15"/>
    <p:sldId id="4505" r:id="rId16"/>
    <p:sldId id="4459" r:id="rId17"/>
    <p:sldId id="4514" r:id="rId18"/>
    <p:sldId id="4492" r:id="rId19"/>
    <p:sldId id="4493" r:id="rId20"/>
    <p:sldId id="4494" r:id="rId21"/>
    <p:sldId id="4491" r:id="rId22"/>
    <p:sldId id="4482" r:id="rId23"/>
    <p:sldId id="4503" r:id="rId24"/>
    <p:sldId id="4504" r:id="rId25"/>
    <p:sldId id="4483" r:id="rId26"/>
    <p:sldId id="4484" r:id="rId27"/>
    <p:sldId id="4490" r:id="rId28"/>
    <p:sldId id="4516" r:id="rId29"/>
    <p:sldId id="4517" r:id="rId30"/>
    <p:sldId id="4520" r:id="rId31"/>
    <p:sldId id="4521" r:id="rId32"/>
    <p:sldId id="4487" r:id="rId33"/>
    <p:sldId id="4500" r:id="rId34"/>
  </p:sldIdLst>
  <p:sldSz cx="17340263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总览" id="{4CD87BDC-65B0-4F08-A1B1-DF457F9D44AB}">
          <p14:sldIdLst>
            <p14:sldId id="256"/>
            <p14:sldId id="3988"/>
          </p14:sldIdLst>
        </p14:section>
        <p14:section name="NutShell介绍" id="{99673BDB-6C58-4D01-B583-5BACAC2577E5}">
          <p14:sldIdLst>
            <p14:sldId id="4480"/>
            <p14:sldId id="4495"/>
            <p14:sldId id="4466"/>
            <p14:sldId id="4501"/>
          </p14:sldIdLst>
        </p14:section>
        <p14:section name="开发思路与流程" id="{FDD2390E-89DC-4871-AB13-23D99190B1CE}">
          <p14:sldIdLst>
            <p14:sldId id="4479"/>
            <p14:sldId id="4507"/>
            <p14:sldId id="4508"/>
            <p14:sldId id="4509"/>
            <p14:sldId id="4510"/>
            <p14:sldId id="4511"/>
            <p14:sldId id="4512"/>
            <p14:sldId id="4515"/>
          </p14:sldIdLst>
        </p14:section>
        <p14:section name="Chisel 特性" id="{379F5E31-CBCD-4240-8018-708F2992FB06}">
          <p14:sldIdLst>
            <p14:sldId id="4505"/>
            <p14:sldId id="4459"/>
            <p14:sldId id="4514"/>
            <p14:sldId id="4492"/>
            <p14:sldId id="4493"/>
            <p14:sldId id="4494"/>
            <p14:sldId id="4491"/>
            <p14:sldId id="4482"/>
            <p14:sldId id="4503"/>
            <p14:sldId id="4504"/>
          </p14:sldIdLst>
        </p14:section>
        <p14:section name="注意事项" id="{D2700A33-163C-4C09-806A-85020BC10393}">
          <p14:sldIdLst>
            <p14:sldId id="4483"/>
            <p14:sldId id="4484"/>
            <p14:sldId id="4490"/>
            <p14:sldId id="4516"/>
            <p14:sldId id="4517"/>
            <p14:sldId id="4520"/>
            <p14:sldId id="4521"/>
          </p14:sldIdLst>
        </p14:section>
        <p14:section name="结尾" id="{F2B30A49-0885-4C33-BCF4-B6A3EBABBE71}">
          <p14:sldIdLst>
            <p14:sldId id="4487"/>
            <p14:sldId id="45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BD2"/>
    <a:srgbClr val="859901"/>
    <a:srgbClr val="B58900"/>
    <a:srgbClr val="0000FF"/>
    <a:srgbClr val="FF66FF"/>
    <a:srgbClr val="330066"/>
    <a:srgbClr val="AF4432"/>
    <a:srgbClr val="64EAE7"/>
    <a:srgbClr val="FF9933"/>
    <a:srgbClr val="64D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4" autoAdjust="0"/>
    <p:restoredTop sz="93092" autoAdjust="0"/>
  </p:normalViewPr>
  <p:slideViewPr>
    <p:cSldViewPr snapToGrid="0">
      <p:cViewPr>
        <p:scale>
          <a:sx n="66" d="100"/>
          <a:sy n="66" d="100"/>
        </p:scale>
        <p:origin x="1212" y="318"/>
      </p:cViewPr>
      <p:guideLst/>
    </p:cSldViewPr>
  </p:slideViewPr>
  <p:outlineViewPr>
    <p:cViewPr>
      <p:scale>
        <a:sx n="33" d="100"/>
        <a:sy n="33" d="100"/>
      </p:scale>
      <p:origin x="0" y="-552"/>
    </p:cViewPr>
  </p:outlin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6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仿真 </a:t>
            </a:r>
            <a:r>
              <a:rPr lang="en-US" altLang="zh-CN" dirty="0"/>
              <a:t>– FPGA – </a:t>
            </a:r>
            <a:r>
              <a:rPr lang="zh-CN" altLang="en-US" dirty="0"/>
              <a:t>流片</a:t>
            </a:r>
            <a:endParaRPr lang="en-US" altLang="zh-CN" dirty="0"/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编写的时候树立参数意识，以提高复用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1045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接口一致，那么很多模块就可以做替换</a:t>
            </a:r>
            <a:endParaRPr lang="en-US" altLang="zh-CN" dirty="0"/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Bundle.scala</a:t>
            </a:r>
            <a:r>
              <a:rPr lang="zh-CN" altLang="en-US" dirty="0"/>
              <a:t>  </a:t>
            </a:r>
            <a:r>
              <a:rPr lang="en-US" altLang="zh-CN" dirty="0"/>
              <a:t>IFU</a:t>
            </a:r>
          </a:p>
        </p:txBody>
      </p:sp>
    </p:spTree>
    <p:extLst>
      <p:ext uri="{BB962C8B-B14F-4D97-AF65-F5344CB8AC3E}">
        <p14:creationId xmlns:p14="http://schemas.microsoft.com/office/powerpoint/2010/main" val="2456683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Lazy implement</a:t>
            </a:r>
          </a:p>
        </p:txBody>
      </p:sp>
    </p:spTree>
    <p:extLst>
      <p:ext uri="{BB962C8B-B14F-4D97-AF65-F5344CB8AC3E}">
        <p14:creationId xmlns:p14="http://schemas.microsoft.com/office/powerpoint/2010/main" val="4007940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数据的初始化：</a:t>
            </a:r>
            <a:endParaRPr lang="en-US" altLang="zh-CN" dirty="0"/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一维向量</a:t>
            </a:r>
            <a:endParaRPr lang="en-US" altLang="zh-CN" dirty="0"/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二维向量</a:t>
            </a:r>
            <a:endParaRPr lang="en-US" altLang="zh-CN" dirty="0"/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 err="1"/>
              <a:t>vec</a:t>
            </a:r>
            <a:r>
              <a:rPr lang="zh-CN" altLang="en-US" dirty="0"/>
              <a:t>、</a:t>
            </a:r>
            <a:r>
              <a:rPr lang="en-US" altLang="zh-CN" dirty="0"/>
              <a:t>reg</a:t>
            </a:r>
          </a:p>
        </p:txBody>
      </p:sp>
    </p:spTree>
    <p:extLst>
      <p:ext uri="{BB962C8B-B14F-4D97-AF65-F5344CB8AC3E}">
        <p14:creationId xmlns:p14="http://schemas.microsoft.com/office/powerpoint/2010/main" val="2938393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1426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接下来我会举一些 </a:t>
            </a:r>
            <a:r>
              <a:rPr lang="en-US" altLang="zh-CN" dirty="0"/>
              <a:t>Chisel</a:t>
            </a:r>
            <a:r>
              <a:rPr lang="zh-CN" altLang="en-US" dirty="0"/>
              <a:t> 在果壳开发中使用的案例，尤其介绍高层次的语言如何建立一个更好抽象来加速硬件的开发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4350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3131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首先，我想介绍一下 </a:t>
            </a:r>
            <a:r>
              <a:rPr lang="en-US" altLang="zh-CN" dirty="0"/>
              <a:t>CSR</a:t>
            </a:r>
            <a:r>
              <a:rPr lang="zh-CN" altLang="en-US" dirty="0"/>
              <a:t> 模块的设计，我们知道，</a:t>
            </a:r>
            <a:r>
              <a:rPr lang="en-US" altLang="zh-CN" dirty="0"/>
              <a:t>RISCV</a:t>
            </a:r>
            <a:r>
              <a:rPr lang="zh-CN" altLang="en-US" dirty="0"/>
              <a:t> 特权级寄存器的数量是非常多的，而且各个不同的寄存器有很多不同的处理逻辑，如果人工来一个个地写出来，会花非常多的时间，这是一个 </a:t>
            </a:r>
            <a:r>
              <a:rPr lang="en-US" altLang="zh-CN" dirty="0"/>
              <a:t>Dirty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。我们希望让 </a:t>
            </a:r>
            <a:r>
              <a:rPr lang="en-US" altLang="zh-CN" dirty="0"/>
              <a:t>Chisel</a:t>
            </a:r>
            <a:r>
              <a:rPr lang="zh-CN" altLang="en-US" dirty="0"/>
              <a:t> 帮我们从中解脱出来。</a:t>
            </a:r>
            <a:endParaRPr lang="en-US" altLang="zh-CN" dirty="0"/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怎么做呢？想要解放我们就需要做抽象，</a:t>
            </a:r>
            <a:r>
              <a:rPr lang="en-US" altLang="zh-CN" dirty="0"/>
              <a:t>CSR</a:t>
            </a:r>
            <a:r>
              <a:rPr lang="zh-CN" altLang="en-US" dirty="0"/>
              <a:t>寄存器的实现主要有这几个需求，一个是不同的 </a:t>
            </a:r>
            <a:r>
              <a:rPr lang="en-US" altLang="zh-CN" dirty="0"/>
              <a:t>CSR</a:t>
            </a:r>
            <a:r>
              <a:rPr lang="zh-CN" altLang="en-US" dirty="0"/>
              <a:t> 有不同的读写副作用，这里副作用就是是比如写一个寄存器会影响其他寄存器的值；另外</a:t>
            </a:r>
            <a:r>
              <a:rPr lang="en-US" altLang="zh-CN" dirty="0"/>
              <a:t>CSR</a:t>
            </a:r>
            <a:r>
              <a:rPr lang="zh-CN" altLang="en-US" dirty="0"/>
              <a:t>的地址不是连续的， 不同寄存器的读写也有不同的 </a:t>
            </a:r>
            <a:r>
              <a:rPr lang="en-US" altLang="zh-CN" dirty="0"/>
              <a:t>mask</a:t>
            </a:r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因此我们设计了一个 </a:t>
            </a:r>
            <a:r>
              <a:rPr lang="en-US" altLang="zh-CN" dirty="0" err="1"/>
              <a:t>maskedregmap</a:t>
            </a:r>
            <a:r>
              <a:rPr lang="zh-CN" altLang="en-US" dirty="0"/>
              <a:t> 抽象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7723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那么这里趴了一部分果壳的代码，显示我们怎么使用 </a:t>
            </a:r>
            <a:r>
              <a:rPr lang="en-US" altLang="zh-CN" dirty="0" err="1"/>
              <a:t>MaskedRegMap</a:t>
            </a:r>
            <a:r>
              <a:rPr lang="zh-CN" altLang="en-US" dirty="0"/>
              <a:t> 的，首先我们会定义一些硬件的寄存器作为 </a:t>
            </a:r>
            <a:r>
              <a:rPr lang="en-US" altLang="zh-CN" dirty="0"/>
              <a:t>CSR</a:t>
            </a:r>
            <a:r>
              <a:rPr lang="zh-CN" altLang="en-US" dirty="0"/>
              <a:t> 寄存器，然后会建立一个 </a:t>
            </a:r>
            <a:r>
              <a:rPr lang="en-US" altLang="zh-CN" dirty="0"/>
              <a:t>map</a:t>
            </a:r>
            <a:r>
              <a:rPr lang="zh-CN" altLang="en-US" dirty="0"/>
              <a:t>，对于每一个寄存器设定前面说的这 </a:t>
            </a:r>
            <a:r>
              <a:rPr lang="en-US" altLang="zh-CN" dirty="0"/>
              <a:t>6</a:t>
            </a:r>
            <a:r>
              <a:rPr lang="zh-CN" altLang="en-US" dirty="0"/>
              <a:t> 个内容用来描述这个 </a:t>
            </a:r>
            <a:r>
              <a:rPr lang="en-US" altLang="zh-CN" dirty="0"/>
              <a:t>CSR</a:t>
            </a:r>
            <a:r>
              <a:rPr lang="zh-CN" altLang="en-US" dirty="0"/>
              <a:t> 寄存器的行为，如果有些 </a:t>
            </a:r>
            <a:r>
              <a:rPr lang="en-US" altLang="zh-CN" dirty="0"/>
              <a:t>CSR</a:t>
            </a:r>
            <a:r>
              <a:rPr lang="zh-CN" altLang="en-US" dirty="0"/>
              <a:t> 寄存器不需要，那么就可以留空，使用默认的值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320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那么我们是怎么实现的，</a:t>
            </a:r>
            <a:r>
              <a:rPr lang="en-US" altLang="zh-CN" b="1" dirty="0" err="1"/>
              <a:t>MaskedRegMap</a:t>
            </a:r>
            <a:r>
              <a:rPr lang="zh-CN" altLang="en-US" b="1" dirty="0"/>
              <a:t> </a:t>
            </a:r>
            <a:r>
              <a:rPr lang="zh-CN" altLang="en-US" b="0" dirty="0"/>
              <a:t>这个类的 </a:t>
            </a:r>
            <a:r>
              <a:rPr lang="en-US" altLang="zh-CN" b="0" dirty="0"/>
              <a:t>apply</a:t>
            </a:r>
            <a:r>
              <a:rPr lang="zh-CN" altLang="en-US" b="0" dirty="0"/>
              <a:t> 很简单， 其实就是生成一个元组，或者在 </a:t>
            </a:r>
            <a:r>
              <a:rPr lang="en-US" altLang="zh-CN" b="0" dirty="0" err="1"/>
              <a:t>scala</a:t>
            </a:r>
            <a:r>
              <a:rPr lang="zh-CN" altLang="en-US" b="0" dirty="0"/>
              <a:t> 中也可以看做是一个映射，这样整体来看</a:t>
            </a:r>
            <a:r>
              <a:rPr lang="en-US" altLang="zh-CN" b="0" dirty="0"/>
              <a:t>CSR</a:t>
            </a:r>
            <a:r>
              <a:rPr lang="zh-CN" altLang="en-US" b="0" dirty="0"/>
              <a:t>模块中的 </a:t>
            </a:r>
            <a:r>
              <a:rPr lang="en-US" altLang="zh-CN" b="0" dirty="0"/>
              <a:t>CSR</a:t>
            </a:r>
            <a:r>
              <a:rPr lang="zh-CN" altLang="en-US" b="0" dirty="0"/>
              <a:t> 寄存器描述就是一个大的 </a:t>
            </a:r>
            <a:r>
              <a:rPr lang="en-US" altLang="zh-CN" b="0" dirty="0"/>
              <a:t>Map</a:t>
            </a:r>
            <a:r>
              <a:rPr lang="zh-CN" altLang="en-US" b="0" dirty="0"/>
              <a:t>，作为一个 </a:t>
            </a:r>
            <a:r>
              <a:rPr lang="en-US" altLang="zh-CN" b="0" dirty="0"/>
              <a:t>Setting</a:t>
            </a:r>
            <a:r>
              <a:rPr lang="zh-CN" altLang="en-US" b="0" dirty="0"/>
              <a:t>；里面包含了</a:t>
            </a:r>
            <a:r>
              <a:rPr lang="en-US" altLang="zh-CN" b="0" dirty="0" err="1"/>
              <a:t>addr</a:t>
            </a:r>
            <a:r>
              <a:rPr lang="zh-CN" altLang="en-US" b="0" dirty="0"/>
              <a:t>是一个</a:t>
            </a:r>
            <a:r>
              <a:rPr lang="en-US" altLang="zh-CN" b="0" dirty="0" err="1"/>
              <a:t>scala</a:t>
            </a:r>
            <a:r>
              <a:rPr lang="zh-CN" altLang="en-US" b="0" dirty="0"/>
              <a:t> 类型，</a:t>
            </a:r>
            <a:r>
              <a:rPr lang="en-US" altLang="zh-CN" b="0" dirty="0"/>
              <a:t>reg</a:t>
            </a:r>
            <a:r>
              <a:rPr lang="zh-CN" altLang="en-US" b="0" dirty="0"/>
              <a:t>是硬件，</a:t>
            </a:r>
            <a:r>
              <a:rPr lang="en-US" altLang="zh-CN" b="0" dirty="0" err="1"/>
              <a:t>wmask</a:t>
            </a:r>
            <a:r>
              <a:rPr lang="zh-CN" altLang="en-US" b="0" dirty="0"/>
              <a:t>和</a:t>
            </a:r>
            <a:r>
              <a:rPr lang="en-US" altLang="zh-CN" b="0" dirty="0" err="1"/>
              <a:t>rmask</a:t>
            </a:r>
            <a:r>
              <a:rPr lang="zh-CN" altLang="en-US" b="0" dirty="0"/>
              <a:t>也分别是两个硬件，其中的</a:t>
            </a:r>
            <a:r>
              <a:rPr lang="en-US" altLang="zh-CN" b="0" dirty="0" err="1"/>
              <a:t>wfn</a:t>
            </a:r>
            <a:r>
              <a:rPr lang="zh-CN" altLang="en-US" b="0" dirty="0"/>
              <a:t>则是写副作用的函数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313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105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在生成完这样一个大的</a:t>
            </a:r>
            <a:r>
              <a:rPr lang="en-US" altLang="zh-CN" dirty="0"/>
              <a:t>map</a:t>
            </a:r>
            <a:r>
              <a:rPr lang="zh-CN" altLang="en-US" dirty="0"/>
              <a:t>之后，那么我们做一个 </a:t>
            </a:r>
            <a:r>
              <a:rPr lang="en-US" altLang="zh-CN" dirty="0"/>
              <a:t>generate</a:t>
            </a:r>
            <a:r>
              <a:rPr lang="zh-CN" altLang="en-US" dirty="0"/>
              <a:t> 的逻辑，就是就是使用前面的 </a:t>
            </a:r>
            <a:r>
              <a:rPr lang="en-US" altLang="zh-CN" dirty="0"/>
              <a:t>reg</a:t>
            </a:r>
            <a:r>
              <a:rPr lang="zh-CN" altLang="en-US" dirty="0"/>
              <a:t>  </a:t>
            </a:r>
            <a:r>
              <a:rPr lang="en-US" altLang="zh-CN" dirty="0"/>
              <a:t>setting</a:t>
            </a:r>
            <a:r>
              <a:rPr lang="zh-CN" altLang="en-US" dirty="0"/>
              <a:t> 实际生成真实的硬件电路，由于 </a:t>
            </a:r>
            <a:r>
              <a:rPr lang="en-US" altLang="zh-CN" dirty="0"/>
              <a:t>Chisel</a:t>
            </a:r>
            <a:r>
              <a:rPr lang="zh-CN" altLang="en-US" dirty="0"/>
              <a:t> 高级语言的特性，我们可以使用大量的 </a:t>
            </a:r>
            <a:r>
              <a:rPr lang="en-US" altLang="zh-CN" dirty="0"/>
              <a:t>map</a:t>
            </a:r>
            <a:r>
              <a:rPr lang="zh-CN" altLang="en-US" dirty="0"/>
              <a:t> 语句来表述很多相同的逻辑，比如图中就是写寄存的一个逻辑；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5338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最终整体的 </a:t>
            </a:r>
            <a:r>
              <a:rPr lang="en-US" altLang="zh-CN" dirty="0" err="1"/>
              <a:t>MaskedRegMap</a:t>
            </a:r>
            <a:r>
              <a:rPr lang="zh-CN" altLang="en-US" dirty="0"/>
              <a:t> 的实现就像图中这样，使用了</a:t>
            </a:r>
            <a:r>
              <a:rPr lang="en-US" altLang="zh-CN" dirty="0"/>
              <a:t>27</a:t>
            </a:r>
            <a:r>
              <a:rPr lang="zh-CN" altLang="en-US" dirty="0"/>
              <a:t>行，整体作为一个  </a:t>
            </a:r>
            <a:r>
              <a:rPr lang="en-US" altLang="zh-CN" dirty="0"/>
              <a:t>Utility</a:t>
            </a:r>
            <a:r>
              <a:rPr lang="zh-CN" altLang="en-US" dirty="0"/>
              <a:t> 来描述这样的一个抽象，我们把它用在了 </a:t>
            </a:r>
            <a:r>
              <a:rPr lang="en-US" altLang="zh-CN" dirty="0"/>
              <a:t>CSR</a:t>
            </a:r>
            <a:r>
              <a:rPr lang="zh-CN" altLang="en-US" dirty="0"/>
              <a:t> 寄存器中，但如果其他地方也需要这样的逻辑，那么就可以复用；而想这种抽象层次的复用在 </a:t>
            </a:r>
            <a:r>
              <a:rPr lang="en-US" altLang="zh-CN" dirty="0"/>
              <a:t>Verilog</a:t>
            </a:r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的 </a:t>
            </a:r>
            <a:r>
              <a:rPr lang="en-US" altLang="zh-CN" dirty="0"/>
              <a:t>coding</a:t>
            </a:r>
            <a:r>
              <a:rPr lang="zh-CN" altLang="en-US" dirty="0"/>
              <a:t> 中是几乎不可能做到的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1529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另一个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是果壳虚拟外设的实现；我们在软件仿真的时候设计了一系列假的设备，包括了 </a:t>
            </a:r>
            <a:r>
              <a:rPr lang="en-US" altLang="zh-CN" dirty="0"/>
              <a:t>xxx</a:t>
            </a:r>
            <a:r>
              <a:rPr lang="zh-CN" altLang="en-US" dirty="0"/>
              <a:t>，这里 </a:t>
            </a:r>
            <a:r>
              <a:rPr lang="en-US" altLang="zh-CN" dirty="0"/>
              <a:t>CLINT</a:t>
            </a:r>
            <a:r>
              <a:rPr lang="zh-CN" altLang="en-US" dirty="0"/>
              <a:t> 和 </a:t>
            </a:r>
            <a:r>
              <a:rPr lang="en-US" altLang="zh-CN" dirty="0"/>
              <a:t>PLIC</a:t>
            </a:r>
            <a:r>
              <a:rPr lang="zh-CN" altLang="en-US" dirty="0"/>
              <a:t> 不是假设备，不过他们的行为与其他很相似所以也列在了这里；这些设备是核内是通过 </a:t>
            </a:r>
            <a:r>
              <a:rPr lang="en-US" altLang="zh-CN" dirty="0"/>
              <a:t>MMIO</a:t>
            </a:r>
            <a:r>
              <a:rPr lang="zh-CN" altLang="en-US" dirty="0"/>
              <a:t> 来连接的，他们向核暴露的接口是 </a:t>
            </a:r>
            <a:r>
              <a:rPr lang="en-US" altLang="zh-CN" dirty="0"/>
              <a:t>AXI4</a:t>
            </a:r>
            <a:r>
              <a:rPr lang="zh-CN" altLang="en-US" dirty="0"/>
              <a:t> 或者 </a:t>
            </a:r>
            <a:r>
              <a:rPr lang="en-US" altLang="zh-CN" dirty="0"/>
              <a:t>AXI4lite</a:t>
            </a:r>
            <a:r>
              <a:rPr lang="zh-CN" altLang="en-US" dirty="0"/>
              <a:t>，在我们设计这些假外设的时候会想到，其中有很多逻辑是相同的，尤其是与 </a:t>
            </a:r>
            <a:r>
              <a:rPr lang="en-US" altLang="zh-CN" dirty="0"/>
              <a:t>AXI</a:t>
            </a:r>
            <a:r>
              <a:rPr lang="zh-CN" altLang="en-US" dirty="0"/>
              <a:t> 接口相关的读写逻辑，这些需要满足 </a:t>
            </a:r>
            <a:r>
              <a:rPr lang="en-US" altLang="zh-CN" dirty="0"/>
              <a:t>AXI4</a:t>
            </a:r>
            <a:r>
              <a:rPr lang="zh-CN" altLang="en-US" dirty="0"/>
              <a:t> 的协议规范。那么我们怎么复用代码呢？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79641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第一步</a:t>
            </a:r>
            <a:r>
              <a:rPr lang="zh-CN" altLang="en-US" dirty="0"/>
              <a:t>，我们把</a:t>
            </a:r>
            <a:r>
              <a:rPr lang="en-US" altLang="zh-CN" dirty="0" err="1"/>
              <a:t>xxxx</a:t>
            </a:r>
            <a:r>
              <a:rPr lang="zh-CN" altLang="en-US" dirty="0"/>
              <a:t>与具体的功能剥离，抽象出一个抽象类叫 </a:t>
            </a:r>
            <a:r>
              <a:rPr lang="en-US" dirty="0"/>
              <a:t>AXI4SlaveModule</a:t>
            </a:r>
            <a:r>
              <a:rPr lang="zh-CN" altLang="en-US" dirty="0"/>
              <a:t>，</a:t>
            </a:r>
            <a:r>
              <a:rPr lang="en-US" altLang="zh-CN" dirty="0" err="1"/>
              <a:t>xxxx</a:t>
            </a:r>
            <a:r>
              <a:rPr lang="zh-CN" altLang="en-US" dirty="0"/>
              <a:t>，继承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89778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11085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166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对初学者来说， 首先一点我个人的体会是要区分 </a:t>
            </a:r>
            <a:r>
              <a:rPr lang="en-US" altLang="zh-CN" dirty="0"/>
              <a:t>Scala</a:t>
            </a:r>
            <a:r>
              <a:rPr lang="zh-CN" altLang="en-US" dirty="0"/>
              <a:t> 和 </a:t>
            </a:r>
            <a:r>
              <a:rPr lang="en-US" altLang="zh-CN" dirty="0"/>
              <a:t>Chisel</a:t>
            </a:r>
            <a:r>
              <a:rPr lang="zh-CN" altLang="en-US" dirty="0"/>
              <a:t>，固然 </a:t>
            </a:r>
            <a:r>
              <a:rPr lang="en-US" altLang="zh-CN" dirty="0"/>
              <a:t>Chisel</a:t>
            </a:r>
            <a:r>
              <a:rPr lang="zh-CN" altLang="en-US" dirty="0"/>
              <a:t> 是基于 </a:t>
            </a:r>
            <a:r>
              <a:rPr lang="en-US" altLang="zh-CN" dirty="0"/>
              <a:t>Scala</a:t>
            </a:r>
            <a:r>
              <a:rPr lang="zh-CN" altLang="en-US" dirty="0"/>
              <a:t> 的 </a:t>
            </a:r>
            <a:r>
              <a:rPr lang="en-US" altLang="zh-CN" dirty="0"/>
              <a:t>DSL</a:t>
            </a:r>
            <a:r>
              <a:rPr lang="zh-CN" altLang="en-US" dirty="0"/>
              <a:t>，但是只有 </a:t>
            </a:r>
            <a:r>
              <a:rPr lang="en-US" altLang="zh-CN" dirty="0"/>
              <a:t>Chisel</a:t>
            </a:r>
            <a:r>
              <a:rPr lang="zh-CN" altLang="en-US" dirty="0"/>
              <a:t> 是具体描述电路的，</a:t>
            </a:r>
            <a:r>
              <a:rPr lang="en-US" altLang="zh-CN" dirty="0" err="1"/>
              <a:t>scala</a:t>
            </a:r>
            <a:r>
              <a:rPr lang="zh-CN" altLang="en-US" dirty="0"/>
              <a:t> 的语法都能用但更多是作为一个宏来的，我们在读代码的时候要注意到最终的逻辑都是展开，</a:t>
            </a:r>
            <a:r>
              <a:rPr lang="en-US" altLang="zh-CN" dirty="0"/>
              <a:t>Chisel</a:t>
            </a:r>
            <a:r>
              <a:rPr lang="zh-CN" altLang="en-US" dirty="0"/>
              <a:t>，举个之前 </a:t>
            </a:r>
            <a:r>
              <a:rPr lang="en-US" altLang="zh-CN" dirty="0" err="1"/>
              <a:t>MaskedRegMap</a:t>
            </a:r>
            <a:r>
              <a:rPr lang="zh-CN" altLang="en-US" dirty="0"/>
              <a:t> 的例子，写了 这么多，只有这里的 </a:t>
            </a:r>
            <a:r>
              <a:rPr lang="en-US" altLang="zh-CN" dirty="0"/>
              <a:t>when</a:t>
            </a:r>
            <a:r>
              <a:rPr lang="zh-CN" altLang="en-US" dirty="0"/>
              <a:t> 才是硬件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3031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0432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1702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768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rocket: hard to understand? Try nutshell</a:t>
            </a:r>
          </a:p>
        </p:txBody>
      </p:sp>
    </p:spTree>
    <p:extLst>
      <p:ext uri="{BB962C8B-B14F-4D97-AF65-F5344CB8AC3E}">
        <p14:creationId xmlns:p14="http://schemas.microsoft.com/office/powerpoint/2010/main" val="21161279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38415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75761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10min</a:t>
            </a:r>
          </a:p>
        </p:txBody>
      </p:sp>
    </p:spTree>
    <p:extLst>
      <p:ext uri="{BB962C8B-B14F-4D97-AF65-F5344CB8AC3E}">
        <p14:creationId xmlns:p14="http://schemas.microsoft.com/office/powerpoint/2010/main" val="1204397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NutShell has been open sourced and published on 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Github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 If you are interested in it, please do come in and have a try.</a:t>
            </a:r>
          </a:p>
          <a:p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listening.</a:t>
            </a:r>
          </a:p>
        </p:txBody>
      </p:sp>
    </p:spTree>
    <p:extLst>
      <p:ext uri="{BB962C8B-B14F-4D97-AF65-F5344CB8AC3E}">
        <p14:creationId xmlns:p14="http://schemas.microsoft.com/office/powerpoint/2010/main" val="158205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NutShell</a:t>
            </a:r>
            <a:r>
              <a:rPr lang="zh-CN" altLang="en-US" sz="2000" dirty="0"/>
              <a:t> 是由</a:t>
            </a:r>
            <a:r>
              <a:rPr lang="zh-CN" alt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国科大五名本科生设计的顺序单发射 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RISC-V</a:t>
            </a:r>
            <a:r>
              <a:rPr lang="zh-CN" alt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处理器，此处理器的开发使用了一套逐指令比对的差分测试框架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zh-CN" alt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能在处理器错误现场快速定位错误来源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zh-CN" altLang="en-CN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这</a:t>
            </a:r>
            <a:r>
              <a:rPr lang="zh-CN" alt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款处理器支持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SDRAM,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SPI flash, UAR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sym typeface="Helvetica Light"/>
              </a:rPr>
              <a:t>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sym typeface="Helvetica Light"/>
              </a:rPr>
              <a:t> 等外设，能启动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sym typeface="Helvetica Light"/>
              </a:rPr>
              <a:t>Linux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sym typeface="Helvetica Light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sym typeface="Helvetica Light"/>
              </a:rPr>
              <a:t>Kernel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sym typeface="Helvetica Light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sym typeface="Helvetica Light"/>
              </a:rPr>
              <a:t>4.18.0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sym typeface="Helvetica Light"/>
              </a:rPr>
              <a:t> 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sym typeface="Helvetica Light"/>
              </a:rPr>
              <a:t>FPGA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sym typeface="Helvetica Light"/>
              </a:rPr>
              <a:t> 或者仿真环境下可以把 像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sym typeface="Helvetica Light"/>
              </a:rPr>
              <a:t>Debian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sym typeface="Helvetica Light"/>
              </a:rPr>
              <a:t> 和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sym typeface="Helvetica Light"/>
              </a:rPr>
              <a:t>Fedora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sym typeface="Helvetica Light"/>
              </a:rPr>
              <a:t> 等发行版启动，已经基于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sym typeface="Helvetica Light"/>
              </a:rPr>
              <a:t>SMIC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sym typeface="Helvetica Light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sym typeface="Helvetica Light"/>
              </a:rPr>
              <a:t>110nm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sym typeface="Helvetica Light"/>
              </a:rPr>
              <a:t> 流片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ABB2BF"/>
              </a:solidFill>
              <a:effectLst/>
              <a:uLnTx/>
              <a:uFillTx/>
              <a:latin typeface="Consolas" panose="020B060902020403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218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在果壳的开发过程中，因为时间比较紧，我们并没有很好地去优化时序，只对 </a:t>
            </a:r>
            <a:r>
              <a:rPr lang="en-US" altLang="zh-CN" dirty="0"/>
              <a:t>TLB</a:t>
            </a:r>
            <a:r>
              <a:rPr lang="zh-CN" altLang="en-US" dirty="0"/>
              <a:t> 和压缩指令处理器方面做了一些优化，最终可以再 </a:t>
            </a:r>
            <a:r>
              <a:rPr lang="en-US" altLang="zh-CN" dirty="0"/>
              <a:t>FPGA</a:t>
            </a:r>
            <a:r>
              <a:rPr lang="zh-CN" altLang="en-US" dirty="0"/>
              <a:t> 上跑到 </a:t>
            </a:r>
            <a:r>
              <a:rPr lang="en-US" altLang="zh-CN" dirty="0"/>
              <a:t>60</a:t>
            </a:r>
            <a:r>
              <a:rPr lang="zh-CN" altLang="en-US" dirty="0"/>
              <a:t> </a:t>
            </a:r>
            <a:r>
              <a:rPr lang="en-US" altLang="zh-CN" dirty="0"/>
              <a:t>200</a:t>
            </a:r>
            <a:r>
              <a:rPr lang="zh-CN" altLang="en-US" dirty="0"/>
              <a:t>，最终流片出来 </a:t>
            </a:r>
            <a:r>
              <a:rPr lang="en-US" altLang="zh-CN" dirty="0"/>
              <a:t>350</a:t>
            </a:r>
          </a:p>
        </p:txBody>
      </p:sp>
    </p:spTree>
    <p:extLst>
      <p:ext uri="{BB962C8B-B14F-4D97-AF65-F5344CB8AC3E}">
        <p14:creationId xmlns:p14="http://schemas.microsoft.com/office/powerpoint/2010/main" val="1808941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果壳是边学边开发的，中间还有很多东西是不完美的，另外大家没有必要参考它的架构，但是可以参考其中的</a:t>
            </a:r>
            <a:r>
              <a:rPr lang="zh-CN" alt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一些模块的处理以及整体的</a:t>
            </a:r>
            <a:r>
              <a:rPr lang="en-US" altLang="zh-CN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Chisel </a:t>
            </a:r>
            <a:r>
              <a:rPr lang="zh-CN" altLang="zh-CN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写法</a:t>
            </a:r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文档</a:t>
            </a:r>
            <a:endParaRPr lang="en-US" altLang="zh-CN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4262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不局限于 </a:t>
            </a:r>
            <a:r>
              <a:rPr lang="en-US" altLang="zh-CN" dirty="0"/>
              <a:t>Chisel</a:t>
            </a:r>
            <a:r>
              <a:rPr lang="zh-CN" altLang="en-US" dirty="0"/>
              <a:t>，敏捷开发，分步骤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493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Circuit in mind -&gt; write down</a:t>
            </a:r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Dirty work</a:t>
            </a:r>
          </a:p>
        </p:txBody>
      </p:sp>
    </p:spTree>
    <p:extLst>
      <p:ext uri="{BB962C8B-B14F-4D97-AF65-F5344CB8AC3E}">
        <p14:creationId xmlns:p14="http://schemas.microsoft.com/office/powerpoint/2010/main" val="1974355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289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77874" y="1087580"/>
            <a:ext cx="13384516" cy="3034453"/>
          </a:xfrm>
        </p:spPr>
        <p:txBody>
          <a:bodyPr/>
          <a:lstStyle>
            <a:lvl1pPr algn="ctr">
              <a:defRPr sz="626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5543" y="4262332"/>
            <a:ext cx="11849179" cy="335957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455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67014" y="8886613"/>
            <a:ext cx="4046061" cy="65024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427190" y="8886613"/>
            <a:ext cx="4046061" cy="65024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5ADEC62A-3F38-4155-A745-B56F56B1637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7014" y="8886613"/>
            <a:ext cx="4046061" cy="65024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427190" y="8886613"/>
            <a:ext cx="4046061" cy="65024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ACB9267-387A-4112-97AC-F67EDF45549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571691" y="173850"/>
            <a:ext cx="3901559" cy="8545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7014" y="173850"/>
            <a:ext cx="11415673" cy="85456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7014" y="8886613"/>
            <a:ext cx="4046061" cy="65024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14679014" y="63219"/>
            <a:ext cx="2661249" cy="2458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en-US" sz="512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7013" y="1702048"/>
            <a:ext cx="15606237" cy="7017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2427190" y="8886613"/>
            <a:ext cx="4046061" cy="65024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/>
            </a:lvl1pPr>
          </a:lstStyle>
          <a:p>
            <a:pPr>
              <a:defRPr/>
            </a:pPr>
            <a:fld id="{CB968BC3-0632-4F98-9194-1A79C14210A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9762" y="6267593"/>
            <a:ext cx="14739224" cy="1937173"/>
          </a:xfrm>
        </p:spPr>
        <p:txBody>
          <a:bodyPr anchor="t"/>
          <a:lstStyle>
            <a:lvl1pPr algn="l">
              <a:defRPr sz="569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9762" y="4133994"/>
            <a:ext cx="14739224" cy="2133599"/>
          </a:xfrm>
        </p:spPr>
        <p:txBody>
          <a:bodyPr anchor="b"/>
          <a:lstStyle>
            <a:lvl1pPr marL="0" indent="0">
              <a:buNone/>
              <a:defRPr sz="2845"/>
            </a:lvl1pPr>
            <a:lvl2pPr marL="650240" indent="0">
              <a:buNone/>
              <a:defRPr sz="2560"/>
            </a:lvl2pPr>
            <a:lvl3pPr marL="1300480" indent="0">
              <a:buNone/>
              <a:defRPr sz="2275"/>
            </a:lvl3pPr>
            <a:lvl4pPr marL="1950720" indent="0">
              <a:buNone/>
              <a:defRPr sz="1990"/>
            </a:lvl4pPr>
            <a:lvl5pPr marL="2600960" indent="0">
              <a:buNone/>
              <a:defRPr sz="1990"/>
            </a:lvl5pPr>
            <a:lvl6pPr marL="3251200" indent="0">
              <a:buNone/>
              <a:defRPr sz="1990"/>
            </a:lvl6pPr>
            <a:lvl7pPr marL="3901440" indent="0">
              <a:buNone/>
              <a:defRPr sz="1990"/>
            </a:lvl7pPr>
            <a:lvl8pPr marL="4551680" indent="0">
              <a:buNone/>
              <a:defRPr sz="1990"/>
            </a:lvl8pPr>
            <a:lvl9pPr marL="5201920" indent="0">
              <a:buNone/>
              <a:defRPr sz="19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7014" y="8886613"/>
            <a:ext cx="4046061" cy="65024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427190" y="8886613"/>
            <a:ext cx="4046061" cy="65024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F932BA7D-04FF-4942-A810-FC5CBECC402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7014" y="1702048"/>
            <a:ext cx="7658617" cy="7017490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814634" y="1702048"/>
            <a:ext cx="7658617" cy="7017490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67014" y="8886613"/>
            <a:ext cx="4046061" cy="65024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427190" y="8886613"/>
            <a:ext cx="4046061" cy="65024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13852506-876A-409F-A79D-30F6F54DC31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7013" y="390596"/>
            <a:ext cx="15606237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7014" y="2183272"/>
            <a:ext cx="7661627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67014" y="3093155"/>
            <a:ext cx="7661627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808614" y="2183272"/>
            <a:ext cx="7664637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808614" y="3093155"/>
            <a:ext cx="7664637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7014" y="8886613"/>
            <a:ext cx="4046061" cy="65024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427190" y="8886613"/>
            <a:ext cx="4046061" cy="65024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1600903-5AB1-447A-87DA-3F3AA798C0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7014" y="8886613"/>
            <a:ext cx="4046061" cy="65024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427190" y="8886613"/>
            <a:ext cx="4046061" cy="65024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45D2C6F-4764-4B04-BDBB-02C8976C31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7014" y="8886613"/>
            <a:ext cx="4046061" cy="65024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427190" y="8886613"/>
            <a:ext cx="4046061" cy="65024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206528A-63C7-475D-97A1-E5A4647F574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7014" y="388339"/>
            <a:ext cx="5704828" cy="1652693"/>
          </a:xfrm>
        </p:spPr>
        <p:txBody>
          <a:bodyPr/>
          <a:lstStyle>
            <a:lvl1pPr algn="l">
              <a:defRPr sz="2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9562" y="388340"/>
            <a:ext cx="9693688" cy="8324427"/>
          </a:xfrm>
        </p:spPr>
        <p:txBody>
          <a:bodyPr/>
          <a:lstStyle>
            <a:lvl1pPr>
              <a:defRPr sz="4550"/>
            </a:lvl1pPr>
            <a:lvl2pPr>
              <a:defRPr sz="3980"/>
            </a:lvl2pPr>
            <a:lvl3pPr>
              <a:defRPr sz="3415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7014" y="2041032"/>
            <a:ext cx="5704828" cy="6671734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67014" y="8886613"/>
            <a:ext cx="4046061" cy="65024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427190" y="8886613"/>
            <a:ext cx="4046061" cy="65024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9F1F084-F0F5-44D5-AC5C-1F0AB9CE197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8813" y="6827521"/>
            <a:ext cx="10404158" cy="806027"/>
          </a:xfrm>
        </p:spPr>
        <p:txBody>
          <a:bodyPr/>
          <a:lstStyle>
            <a:lvl1pPr algn="l">
              <a:defRPr sz="2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398813" y="871502"/>
            <a:ext cx="10404158" cy="5852160"/>
          </a:xfrm>
        </p:spPr>
        <p:txBody>
          <a:bodyPr/>
          <a:lstStyle>
            <a:lvl1pPr marL="0" indent="0">
              <a:buNone/>
              <a:defRPr sz="4550"/>
            </a:lvl1pPr>
            <a:lvl2pPr marL="650240" indent="0">
              <a:buNone/>
              <a:defRPr sz="3980"/>
            </a:lvl2pPr>
            <a:lvl3pPr marL="1300480" indent="0">
              <a:buNone/>
              <a:defRPr sz="3415"/>
            </a:lvl3pPr>
            <a:lvl4pPr marL="1950720" indent="0">
              <a:buNone/>
              <a:defRPr sz="2845"/>
            </a:lvl4pPr>
            <a:lvl5pPr marL="2600960" indent="0">
              <a:buNone/>
              <a:defRPr sz="2845"/>
            </a:lvl5pPr>
            <a:lvl6pPr marL="3251200" indent="0">
              <a:buNone/>
              <a:defRPr sz="2845"/>
            </a:lvl6pPr>
            <a:lvl7pPr marL="3901440" indent="0">
              <a:buNone/>
              <a:defRPr sz="2845"/>
            </a:lvl7pPr>
            <a:lvl8pPr marL="4551680" indent="0">
              <a:buNone/>
              <a:defRPr sz="2845"/>
            </a:lvl8pPr>
            <a:lvl9pPr marL="5201920" indent="0">
              <a:buNone/>
              <a:defRPr sz="2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398813" y="7633548"/>
            <a:ext cx="10404158" cy="1144693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67014" y="8886613"/>
            <a:ext cx="4046061" cy="65024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427190" y="8886613"/>
            <a:ext cx="4046061" cy="65024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AC37624C-9B68-4D9F-B535-21950194919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7013" y="173850"/>
            <a:ext cx="15585164" cy="132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7013" y="1702365"/>
            <a:ext cx="15606237" cy="72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24591" y="9076267"/>
            <a:ext cx="5491084" cy="65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20" b="0"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45" b="1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45" b="1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45" b="1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45" b="1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45" b="1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</a:defRPr>
      </a:lvl5pPr>
      <a:lvl6pPr marL="650240" algn="l" rtl="0" fontAlgn="base">
        <a:spcBef>
          <a:spcPct val="0"/>
        </a:spcBef>
        <a:spcAft>
          <a:spcPct val="0"/>
        </a:spcAft>
        <a:defRPr sz="5545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1300480" algn="l" rtl="0" fontAlgn="base">
        <a:spcBef>
          <a:spcPct val="0"/>
        </a:spcBef>
        <a:spcAft>
          <a:spcPct val="0"/>
        </a:spcAft>
        <a:defRPr sz="5545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950720" algn="l" rtl="0" fontAlgn="base">
        <a:spcBef>
          <a:spcPct val="0"/>
        </a:spcBef>
        <a:spcAft>
          <a:spcPct val="0"/>
        </a:spcAft>
        <a:defRPr sz="5545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2600960" algn="l" rtl="0" fontAlgn="base">
        <a:spcBef>
          <a:spcPct val="0"/>
        </a:spcBef>
        <a:spcAft>
          <a:spcPct val="0"/>
        </a:spcAft>
        <a:defRPr sz="5545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487680" indent="-48768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anose="05000000000000000000" pitchFamily="2" charset="2"/>
        <a:buChar char="l"/>
        <a:defRPr sz="4265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984250" indent="-49466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37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2pPr>
      <a:lvl3pPr marL="1404620" indent="-4178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327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3pPr>
      <a:lvl4pPr marL="1821815" indent="-41529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845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4pPr>
      <a:lvl5pPr marL="2273300" indent="-44958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845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5pPr>
      <a:lvl6pPr marL="2923540" indent="-44958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845">
          <a:solidFill>
            <a:schemeClr val="tx1"/>
          </a:solidFill>
          <a:latin typeface="+mn-lt"/>
          <a:ea typeface="+mn-ea"/>
        </a:defRPr>
      </a:lvl6pPr>
      <a:lvl7pPr marL="3573780" indent="-44958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845">
          <a:solidFill>
            <a:schemeClr val="tx1"/>
          </a:solidFill>
          <a:latin typeface="+mn-lt"/>
          <a:ea typeface="+mn-ea"/>
        </a:defRPr>
      </a:lvl7pPr>
      <a:lvl8pPr marL="4224020" indent="-44958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845">
          <a:solidFill>
            <a:schemeClr val="tx1"/>
          </a:solidFill>
          <a:latin typeface="+mn-lt"/>
          <a:ea typeface="+mn-ea"/>
        </a:defRPr>
      </a:lvl8pPr>
      <a:lvl9pPr marL="4874260" indent="-44958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84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CPU/NutShel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xilinx.eetrend.com/d6-xilinx/article/2018-11/13898.html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387" y="1153357"/>
            <a:ext cx="14163488" cy="7169111"/>
          </a:xfrm>
        </p:spPr>
        <p:txBody>
          <a:bodyPr/>
          <a:lstStyle/>
          <a:p>
            <a:r>
              <a:rPr lang="en-US" altLang="zh-CN" dirty="0"/>
              <a:t>Chisel </a:t>
            </a:r>
            <a:r>
              <a:rPr lang="zh-CN" altLang="en-US" dirty="0"/>
              <a:t>在 </a:t>
            </a:r>
            <a:r>
              <a:rPr lang="en-US" altLang="zh-CN" dirty="0"/>
              <a:t>Nutshell </a:t>
            </a:r>
            <a:r>
              <a:rPr lang="zh-CN" altLang="en-US" dirty="0"/>
              <a:t>中的应用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4400" dirty="0"/>
              <a:t> </a:t>
            </a:r>
            <a:br>
              <a:rPr lang="en-US" altLang="en-US" sz="4400" dirty="0">
                <a:solidFill>
                  <a:schemeClr val="tx1"/>
                </a:solidFill>
              </a:rPr>
            </a:br>
            <a:r>
              <a:rPr lang="zh-CN" altLang="en-US" sz="2800" dirty="0">
                <a:solidFill>
                  <a:schemeClr val="tx1"/>
                </a:solidFill>
              </a:rPr>
              <a:t>中科院计算所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zh-CN" altLang="en-US" sz="2800" dirty="0">
                <a:solidFill>
                  <a:schemeClr val="tx1"/>
                </a:solidFill>
              </a:rPr>
              <a:t>王凯帆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  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2021.8.25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427190" y="8886613"/>
            <a:ext cx="4046061" cy="650240"/>
          </a:xfrm>
        </p:spPr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10</a:t>
            </a:fld>
            <a:endParaRPr lang="en-US" altLang="zh-CN"/>
          </a:p>
        </p:txBody>
      </p:sp>
      <p:sp>
        <p:nvSpPr>
          <p:cNvPr id="9" name="标题 6">
            <a:extLst>
              <a:ext uri="{FF2B5EF4-FFF2-40B4-BE49-F238E27FC236}">
                <a16:creationId xmlns:a16="http://schemas.microsoft.com/office/drawing/2014/main" id="{14D02820-432F-425F-93C1-F9F436D8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en-US" altLang="zh-CN" dirty="0"/>
              <a:t>Step 3</a:t>
            </a:r>
            <a:r>
              <a:rPr lang="zh-CN" altLang="en-US" dirty="0"/>
              <a:t>：参数定义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A00EB3F-3033-46D5-9BC1-B0335623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13" y="1702048"/>
            <a:ext cx="15606237" cy="7017490"/>
          </a:xfrm>
        </p:spPr>
        <p:txBody>
          <a:bodyPr/>
          <a:lstStyle/>
          <a:p>
            <a:r>
              <a:rPr lang="zh-CN" altLang="en-US" dirty="0"/>
              <a:t>参数是处理器开发中的“元数据”</a:t>
            </a:r>
            <a:endParaRPr lang="en-US" altLang="zh-CN" dirty="0"/>
          </a:p>
          <a:p>
            <a:pPr lvl="1"/>
            <a:r>
              <a:rPr lang="zh-CN" altLang="en-US" dirty="0"/>
              <a:t>良好的参数设计可以对处理器做灵活配置，做设计空间探索等</a:t>
            </a:r>
            <a:endParaRPr lang="en-US" altLang="zh-CN" dirty="0"/>
          </a:p>
          <a:p>
            <a:pPr lvl="1"/>
            <a:r>
              <a:rPr lang="en-US" altLang="zh-CN" dirty="0"/>
              <a:t>Chip =&gt; Chip Generator</a:t>
            </a:r>
          </a:p>
          <a:p>
            <a:endParaRPr lang="en-US" altLang="zh-CN" sz="2000" dirty="0"/>
          </a:p>
          <a:p>
            <a:r>
              <a:rPr lang="zh-CN" altLang="en-US" dirty="0"/>
              <a:t>常见参数</a:t>
            </a:r>
            <a:endParaRPr lang="en-US" altLang="zh-CN" dirty="0"/>
          </a:p>
          <a:p>
            <a:pPr lvl="1"/>
            <a:r>
              <a:rPr lang="zh-CN" altLang="en-US" dirty="0"/>
              <a:t>功能开关、数据位宽、资源大小、地址空间</a:t>
            </a:r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参数传递方式</a:t>
            </a:r>
            <a:endParaRPr lang="en-US" altLang="zh-CN" dirty="0"/>
          </a:p>
          <a:p>
            <a:pPr lvl="1"/>
            <a:r>
              <a:rPr lang="zh-CN" altLang="en-US" dirty="0"/>
              <a:t>实例化传参（</a:t>
            </a:r>
            <a:r>
              <a:rPr lang="en-US" altLang="zh-CN" dirty="0"/>
              <a:t>&amp;</a:t>
            </a:r>
            <a:r>
              <a:rPr lang="zh-CN" altLang="en-US" dirty="0"/>
              <a:t>隐式传参）</a:t>
            </a:r>
            <a:endParaRPr lang="en-US" altLang="zh-CN" dirty="0"/>
          </a:p>
          <a:p>
            <a:pPr lvl="1"/>
            <a:r>
              <a:rPr lang="zh-CN" altLang="en-US" dirty="0"/>
              <a:t>全局参数</a:t>
            </a:r>
            <a:endParaRPr lang="en-US" altLang="zh-CN" dirty="0"/>
          </a:p>
          <a:p>
            <a:pPr lvl="1"/>
            <a:r>
              <a:rPr lang="en-US" altLang="zh-CN" dirty="0"/>
              <a:t>*CDE &amp; Diplomacy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D86844-9240-46A8-A708-CDB729DA8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791" y="6243638"/>
            <a:ext cx="3957856" cy="24145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075EECF-391D-4134-AFFE-DAEF3DDEB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1248" y="6243638"/>
            <a:ext cx="5044085" cy="21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427190" y="8886613"/>
            <a:ext cx="4046061" cy="650240"/>
          </a:xfrm>
        </p:spPr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11</a:t>
            </a:fld>
            <a:endParaRPr lang="en-US" altLang="zh-CN"/>
          </a:p>
        </p:txBody>
      </p:sp>
      <p:sp>
        <p:nvSpPr>
          <p:cNvPr id="9" name="标题 6">
            <a:extLst>
              <a:ext uri="{FF2B5EF4-FFF2-40B4-BE49-F238E27FC236}">
                <a16:creationId xmlns:a16="http://schemas.microsoft.com/office/drawing/2014/main" id="{14D02820-432F-425F-93C1-F9F436D8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en-US" altLang="zh-CN" dirty="0"/>
              <a:t>Step 4</a:t>
            </a:r>
            <a:r>
              <a:rPr lang="zh-CN" altLang="en-US" dirty="0"/>
              <a:t>：接口定义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A00EB3F-3033-46D5-9BC1-B0335623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13" y="1702048"/>
            <a:ext cx="15606237" cy="7017490"/>
          </a:xfrm>
        </p:spPr>
        <p:txBody>
          <a:bodyPr/>
          <a:lstStyle/>
          <a:p>
            <a:r>
              <a:rPr lang="zh-CN" altLang="en-US" dirty="0"/>
              <a:t>接口是模块之间交流的“语言”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dirty="0"/>
              <a:t>首先根据数据通路添加主干接口，之后根据需求再补充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dirty="0"/>
              <a:t>优化接口的定义</a:t>
            </a:r>
            <a:endParaRPr lang="en-US" altLang="zh-CN" dirty="0"/>
          </a:p>
          <a:p>
            <a:pPr lvl="1"/>
            <a:r>
              <a:rPr lang="zh-CN" altLang="en-US" dirty="0"/>
              <a:t>对象化接口，构建具有层次化的接口</a:t>
            </a:r>
            <a:endParaRPr lang="en-US" altLang="zh-CN" dirty="0"/>
          </a:p>
          <a:p>
            <a:pPr lvl="1"/>
            <a:r>
              <a:rPr lang="zh-CN" altLang="en-US" dirty="0"/>
              <a:t>考虑接口的复用</a:t>
            </a:r>
            <a:endParaRPr lang="en-US" altLang="zh-CN" dirty="0"/>
          </a:p>
          <a:p>
            <a:pPr lvl="1"/>
            <a:r>
              <a:rPr lang="zh-CN" altLang="en-US" dirty="0"/>
              <a:t>在接口定义中可添加函数以方便开发或调试</a:t>
            </a:r>
            <a:endParaRPr lang="en-US" altLang="zh-CN" dirty="0"/>
          </a:p>
          <a:p>
            <a:pPr lvl="1"/>
            <a:endParaRPr lang="en-US" altLang="zh-CN" sz="2000" dirty="0"/>
          </a:p>
          <a:p>
            <a:r>
              <a:rPr lang="zh-CN" altLang="en-US" dirty="0"/>
              <a:t>位宽！位宽！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529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427190" y="8886613"/>
            <a:ext cx="4046061" cy="650240"/>
          </a:xfrm>
        </p:spPr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12</a:t>
            </a:fld>
            <a:endParaRPr lang="en-US" altLang="zh-CN"/>
          </a:p>
        </p:txBody>
      </p:sp>
      <p:sp>
        <p:nvSpPr>
          <p:cNvPr id="9" name="标题 6">
            <a:extLst>
              <a:ext uri="{FF2B5EF4-FFF2-40B4-BE49-F238E27FC236}">
                <a16:creationId xmlns:a16="http://schemas.microsoft.com/office/drawing/2014/main" id="{14D02820-432F-425F-93C1-F9F436D8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en-US" altLang="zh-CN" dirty="0"/>
              <a:t>Step 5</a:t>
            </a:r>
            <a:r>
              <a:rPr lang="zh-CN" altLang="en-US" dirty="0"/>
              <a:t>：模块组装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A00EB3F-3033-46D5-9BC1-B0335623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13" y="1702048"/>
            <a:ext cx="15606237" cy="7017490"/>
          </a:xfrm>
        </p:spPr>
        <p:txBody>
          <a:bodyPr/>
          <a:lstStyle/>
          <a:p>
            <a:r>
              <a:rPr lang="zh-CN" altLang="en-US" dirty="0"/>
              <a:t>自顶向下</a:t>
            </a:r>
            <a:r>
              <a:rPr lang="zh-CN" altLang="zh-CN" dirty="0"/>
              <a:t>使用</a:t>
            </a:r>
            <a:r>
              <a:rPr lang="zh-CN" altLang="en-US" dirty="0"/>
              <a:t>模块</a:t>
            </a:r>
            <a:r>
              <a:rPr lang="zh-CN" altLang="zh-CN" dirty="0"/>
              <a:t>来构建理想的结构</a:t>
            </a:r>
            <a:endParaRPr lang="en-US" altLang="zh-CN" dirty="0"/>
          </a:p>
          <a:p>
            <a:pPr lvl="1"/>
            <a:r>
              <a:rPr lang="zh-CN" altLang="en-US" dirty="0"/>
              <a:t>对应“模块分解”这一步</a:t>
            </a:r>
            <a:endParaRPr lang="en-US" altLang="zh-CN" dirty="0"/>
          </a:p>
          <a:p>
            <a:pPr lvl="1"/>
            <a:r>
              <a:rPr lang="zh-CN" altLang="en-US" dirty="0"/>
              <a:t>多做“调包侠”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dirty="0"/>
              <a:t>组合电路的组装 </a:t>
            </a:r>
            <a:r>
              <a:rPr lang="en-US" altLang="zh-CN" dirty="0"/>
              <a:t>vs </a:t>
            </a:r>
            <a:r>
              <a:rPr lang="zh-CN" altLang="en-US" dirty="0"/>
              <a:t>时序电路的组装</a:t>
            </a:r>
            <a:endParaRPr lang="en-US" altLang="zh-CN" dirty="0"/>
          </a:p>
          <a:p>
            <a:pPr lvl="1"/>
            <a:r>
              <a:rPr lang="zh-CN" altLang="en-US" dirty="0"/>
              <a:t>相同接口使用 </a:t>
            </a:r>
            <a:r>
              <a:rPr lang="en-US" altLang="zh-CN" dirty="0"/>
              <a:t>&lt;&gt; </a:t>
            </a:r>
            <a:r>
              <a:rPr lang="zh-CN" altLang="en-US" dirty="0"/>
              <a:t>连接</a:t>
            </a:r>
            <a:endParaRPr lang="en-US" altLang="zh-CN" dirty="0"/>
          </a:p>
          <a:p>
            <a:pPr lvl="1"/>
            <a:r>
              <a:rPr lang="en-US" altLang="zh-CN" dirty="0"/>
              <a:t>Pipeline </a:t>
            </a:r>
            <a:r>
              <a:rPr lang="zh-CN" altLang="en-US" dirty="0"/>
              <a:t>抽象</a:t>
            </a: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推荐优先进行模块组装再进行模块开发</a:t>
            </a:r>
            <a:endParaRPr lang="en-US" altLang="zh-CN" dirty="0"/>
          </a:p>
          <a:p>
            <a:pPr lvl="1"/>
            <a:r>
              <a:rPr lang="zh-CN" altLang="en-US" dirty="0"/>
              <a:t>先完成、再完美，避免开发过程中迷失方向、重复开发</a:t>
            </a:r>
            <a:endParaRPr lang="en-US" altLang="zh-CN" dirty="0"/>
          </a:p>
          <a:p>
            <a:pPr lvl="1"/>
            <a:r>
              <a:rPr lang="zh-CN" altLang="en-US" dirty="0"/>
              <a:t>可使用“</a:t>
            </a:r>
            <a:r>
              <a:rPr lang="en-US" altLang="zh-CN" dirty="0"/>
              <a:t>fake module</a:t>
            </a:r>
            <a:r>
              <a:rPr lang="zh-CN" altLang="en-US" dirty="0"/>
              <a:t>”加快系统集成速度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E56E83-1E4B-4C29-8A4B-BCDC2E667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506" y="2269325"/>
            <a:ext cx="2719227" cy="26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5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427190" y="8886613"/>
            <a:ext cx="4046061" cy="650240"/>
          </a:xfrm>
        </p:spPr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13</a:t>
            </a:fld>
            <a:endParaRPr lang="en-US" altLang="zh-CN"/>
          </a:p>
        </p:txBody>
      </p:sp>
      <p:sp>
        <p:nvSpPr>
          <p:cNvPr id="9" name="标题 6">
            <a:extLst>
              <a:ext uri="{FF2B5EF4-FFF2-40B4-BE49-F238E27FC236}">
                <a16:creationId xmlns:a16="http://schemas.microsoft.com/office/drawing/2014/main" id="{14D02820-432F-425F-93C1-F9F436D8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en-US" altLang="zh-CN" dirty="0"/>
              <a:t>Step 6</a:t>
            </a:r>
            <a:r>
              <a:rPr lang="zh-CN" altLang="en-US" dirty="0"/>
              <a:t>：模块开发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A00EB3F-3033-46D5-9BC1-B0335623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13" y="1702048"/>
            <a:ext cx="15606237" cy="7017490"/>
          </a:xfrm>
        </p:spPr>
        <p:txBody>
          <a:bodyPr/>
          <a:lstStyle/>
          <a:p>
            <a:r>
              <a:rPr lang="zh-CN" altLang="en-US" dirty="0"/>
              <a:t>学习 </a:t>
            </a:r>
            <a:r>
              <a:rPr lang="en-US" altLang="zh-CN" dirty="0"/>
              <a:t>Chisel </a:t>
            </a:r>
            <a:r>
              <a:rPr lang="zh-CN" altLang="en-US" dirty="0"/>
              <a:t>描述电路的用武之地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dirty="0"/>
              <a:t>组合电路</a:t>
            </a:r>
            <a:endParaRPr lang="en-US" altLang="zh-CN" dirty="0"/>
          </a:p>
          <a:p>
            <a:pPr lvl="1"/>
            <a:r>
              <a:rPr lang="zh-CN" altLang="en-US" dirty="0"/>
              <a:t>可以使用一些 </a:t>
            </a:r>
            <a:r>
              <a:rPr lang="en-US" altLang="zh-CN" dirty="0"/>
              <a:t>Chisel </a:t>
            </a:r>
            <a:r>
              <a:rPr lang="zh-CN" altLang="en-US" dirty="0"/>
              <a:t>内置的组件加速开发（</a:t>
            </a:r>
            <a:r>
              <a:rPr lang="en-US" altLang="zh-CN" dirty="0"/>
              <a:t>Queue</a:t>
            </a:r>
            <a:r>
              <a:rPr lang="zh-CN" altLang="en-US" dirty="0"/>
              <a:t>，</a:t>
            </a:r>
            <a:r>
              <a:rPr lang="en-US" altLang="zh-CN" dirty="0"/>
              <a:t>Arbiter……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区分 </a:t>
            </a:r>
            <a:r>
              <a:rPr lang="en-US" altLang="zh-CN" dirty="0"/>
              <a:t>Scala </a:t>
            </a:r>
            <a:r>
              <a:rPr lang="zh-CN" altLang="en-US" dirty="0"/>
              <a:t>数据类型</a:t>
            </a:r>
            <a:r>
              <a:rPr lang="en-US" altLang="zh-CN" dirty="0"/>
              <a:t>/Chisel </a:t>
            </a:r>
            <a:r>
              <a:rPr lang="zh-CN" altLang="en-US" dirty="0"/>
              <a:t>数据类型，注意其转换</a:t>
            </a:r>
            <a:endParaRPr lang="en-US" altLang="zh-CN" dirty="0"/>
          </a:p>
          <a:p>
            <a:pPr lvl="1"/>
            <a:r>
              <a:rPr lang="zh-CN" altLang="en-US" dirty="0"/>
              <a:t>对于结构化的数据多使用 </a:t>
            </a:r>
            <a:r>
              <a:rPr lang="en-US" altLang="zh-CN" dirty="0"/>
              <a:t>for/map </a:t>
            </a:r>
            <a:r>
              <a:rPr lang="zh-CN" altLang="en-US" dirty="0"/>
              <a:t>等语法</a:t>
            </a:r>
            <a:endParaRPr lang="en-US" altLang="zh-CN" dirty="0"/>
          </a:p>
          <a:p>
            <a:pPr lvl="1"/>
            <a:endParaRPr lang="en-US" altLang="zh-CN" sz="2000" dirty="0"/>
          </a:p>
          <a:p>
            <a:r>
              <a:rPr lang="zh-CN" altLang="en-US" dirty="0"/>
              <a:t>时序电路</a:t>
            </a:r>
            <a:endParaRPr lang="en-US" altLang="zh-CN" dirty="0"/>
          </a:p>
          <a:p>
            <a:pPr lvl="1"/>
            <a:r>
              <a:rPr lang="zh-CN" altLang="en-US" dirty="0"/>
              <a:t>关注一些方便的固定写法</a:t>
            </a:r>
            <a:endParaRPr lang="en-US" altLang="zh-CN" dirty="0"/>
          </a:p>
          <a:p>
            <a:pPr lvl="2"/>
            <a:r>
              <a:rPr lang="zh-CN" altLang="en-US" dirty="0"/>
              <a:t>状态机</a:t>
            </a:r>
            <a:endParaRPr lang="en-US" altLang="zh-CN" dirty="0"/>
          </a:p>
          <a:p>
            <a:pPr lvl="2"/>
            <a:r>
              <a:rPr lang="zh-CN" altLang="en-US" dirty="0"/>
              <a:t>流水线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8B8EB9-5300-45ED-80FE-45967F20D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658" y="6028896"/>
            <a:ext cx="6467166" cy="309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0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427190" y="8886613"/>
            <a:ext cx="4046061" cy="650240"/>
          </a:xfrm>
        </p:spPr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14</a:t>
            </a:fld>
            <a:endParaRPr lang="en-US" altLang="zh-CN"/>
          </a:p>
        </p:txBody>
      </p:sp>
      <p:sp>
        <p:nvSpPr>
          <p:cNvPr id="9" name="标题 6">
            <a:extLst>
              <a:ext uri="{FF2B5EF4-FFF2-40B4-BE49-F238E27FC236}">
                <a16:creationId xmlns:a16="http://schemas.microsoft.com/office/drawing/2014/main" id="{14D02820-432F-425F-93C1-F9F436D8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en-US" altLang="zh-CN" dirty="0"/>
              <a:t>Step 6</a:t>
            </a:r>
            <a:r>
              <a:rPr lang="zh-CN" altLang="en-US" dirty="0"/>
              <a:t>：测试与调试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A00EB3F-3033-46D5-9BC1-B0335623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13" y="1702048"/>
            <a:ext cx="15606237" cy="7017490"/>
          </a:xfrm>
        </p:spPr>
        <p:txBody>
          <a:bodyPr/>
          <a:lstStyle/>
          <a:p>
            <a:r>
              <a:rPr lang="zh-CN" altLang="en-US" dirty="0"/>
              <a:t>单元测试（</a:t>
            </a:r>
            <a:r>
              <a:rPr lang="en-US" altLang="zh-CN" dirty="0" err="1"/>
              <a:t>ChiselTest</a:t>
            </a:r>
            <a:r>
              <a:rPr lang="zh-CN" altLang="en-US" dirty="0"/>
              <a:t>）</a:t>
            </a:r>
            <a:r>
              <a:rPr lang="en-US" altLang="zh-CN" dirty="0"/>
              <a:t>&amp;  </a:t>
            </a:r>
            <a:r>
              <a:rPr lang="zh-CN" altLang="en-US" dirty="0"/>
              <a:t>集成测试（</a:t>
            </a:r>
            <a:r>
              <a:rPr lang="en-US" altLang="zh-CN" dirty="0" err="1"/>
              <a:t>Difftest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dirty="0"/>
              <a:t>波形调试</a:t>
            </a:r>
            <a:endParaRPr lang="en-US" altLang="zh-CN" dirty="0"/>
          </a:p>
          <a:p>
            <a:pPr lvl="1"/>
            <a:r>
              <a:rPr lang="zh-CN" altLang="en-US" dirty="0"/>
              <a:t>工业界传统的调试方法，保留的信息最丰富，但需要人工提取语义</a:t>
            </a:r>
            <a:endParaRPr lang="en-US" altLang="zh-CN" dirty="0"/>
          </a:p>
          <a:p>
            <a:pPr lvl="1"/>
            <a:endParaRPr lang="en-US" altLang="zh-CN" sz="2000" dirty="0"/>
          </a:p>
          <a:p>
            <a:r>
              <a:rPr lang="zh-CN" altLang="en-US" dirty="0"/>
              <a:t>日志调试</a:t>
            </a:r>
            <a:endParaRPr lang="en-US" altLang="zh-CN" dirty="0"/>
          </a:p>
          <a:p>
            <a:pPr lvl="1"/>
            <a:r>
              <a:rPr lang="zh-CN" altLang="en-US" dirty="0"/>
              <a:t>在代码中插入 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以打印自定的语义信息，甚至可以有条件打印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en-US" altLang="zh-CN" dirty="0"/>
              <a:t>* </a:t>
            </a:r>
            <a:r>
              <a:rPr lang="zh-CN" altLang="en-US" dirty="0"/>
              <a:t>性能调优</a:t>
            </a:r>
            <a:endParaRPr lang="en-US" altLang="zh-CN" dirty="0"/>
          </a:p>
          <a:p>
            <a:pPr lvl="1"/>
            <a:r>
              <a:rPr lang="zh-CN" altLang="en-US" dirty="0"/>
              <a:t>通过集成测试不代表整个系统是 </a:t>
            </a:r>
            <a:r>
              <a:rPr lang="en-US" altLang="zh-CN" dirty="0"/>
              <a:t>bug-free 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r>
              <a:rPr lang="zh-CN" altLang="en-US" dirty="0"/>
              <a:t>隐蔽的性能 </a:t>
            </a:r>
            <a:r>
              <a:rPr lang="en-US" altLang="zh-CN" dirty="0"/>
              <a:t>Bug </a:t>
            </a:r>
            <a:r>
              <a:rPr lang="zh-CN" altLang="en-US" dirty="0"/>
              <a:t>可能会存在（分支预测、替换策略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使用性能计数器最大化发现异常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906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15</a:t>
            </a:fld>
            <a:endParaRPr lang="en-US" altLang="zh-CN"/>
          </a:p>
        </p:txBody>
      </p:sp>
      <p:sp>
        <p:nvSpPr>
          <p:cNvPr id="6" name="标题 6">
            <a:extLst>
              <a:ext uri="{FF2B5EF4-FFF2-40B4-BE49-F238E27FC236}">
                <a16:creationId xmlns:a16="http://schemas.microsoft.com/office/drawing/2014/main" id="{06304E25-1E4A-46B7-A8ED-B155017E80A8}"/>
              </a:ext>
            </a:extLst>
          </p:cNvPr>
          <p:cNvSpPr txBox="1">
            <a:spLocks/>
          </p:cNvSpPr>
          <p:nvPr/>
        </p:nvSpPr>
        <p:spPr bwMode="auto">
          <a:xfrm>
            <a:off x="876820" y="4044811"/>
            <a:ext cx="15586621" cy="132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650240" algn="l" rtl="0" fontAlgn="base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1300480" algn="l" rtl="0" fontAlgn="base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1950720" algn="l" rtl="0" fontAlgn="base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2600960" algn="l" rtl="0" fontAlgn="base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lvl="1"/>
            <a:r>
              <a:rPr lang="en-US" altLang="zh-CN" dirty="0"/>
              <a:t>NutShell </a:t>
            </a:r>
            <a:r>
              <a:rPr lang="zh-CN" altLang="en-US" dirty="0"/>
              <a:t>中使用到的一些 </a:t>
            </a:r>
            <a:r>
              <a:rPr lang="en-US" altLang="zh-CN" dirty="0"/>
              <a:t>Chisel </a:t>
            </a:r>
            <a:r>
              <a:rPr lang="zh-CN" altLang="en-US" dirty="0"/>
              <a:t>特性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425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16</a:t>
            </a:fld>
            <a:endParaRPr lang="en-US" altLang="zh-CN"/>
          </a:p>
        </p:txBody>
      </p:sp>
      <p:sp>
        <p:nvSpPr>
          <p:cNvPr id="9" name="标题 6">
            <a:extLst>
              <a:ext uri="{FF2B5EF4-FFF2-40B4-BE49-F238E27FC236}">
                <a16:creationId xmlns:a16="http://schemas.microsoft.com/office/drawing/2014/main" id="{14D02820-432F-425F-93C1-F9F436D8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zh-CN" altLang="en-US" dirty="0"/>
              <a:t>抽象！复用！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A00EB3F-3033-46D5-9BC1-B0335623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13" y="1702048"/>
            <a:ext cx="15606237" cy="7017490"/>
          </a:xfrm>
        </p:spPr>
        <p:txBody>
          <a:bodyPr/>
          <a:lstStyle/>
          <a:p>
            <a:r>
              <a:rPr lang="zh-CN" altLang="en-US" dirty="0"/>
              <a:t>函数式编程范式</a:t>
            </a:r>
            <a:endParaRPr lang="en-US" altLang="zh-CN" dirty="0"/>
          </a:p>
          <a:p>
            <a:pPr lvl="1"/>
            <a:r>
              <a:rPr lang="zh-CN" altLang="en-US" dirty="0"/>
              <a:t>抛弃流式程序的思想</a:t>
            </a:r>
            <a:endParaRPr lang="en-US" altLang="zh-CN" dirty="0"/>
          </a:p>
          <a:p>
            <a:pPr lvl="1"/>
            <a:r>
              <a:rPr lang="zh-CN" altLang="en-US" dirty="0"/>
              <a:t>使用函数来“描述电路的映射关系”</a:t>
            </a:r>
            <a:endParaRPr lang="en-US" altLang="zh-CN" dirty="0"/>
          </a:p>
          <a:p>
            <a:pPr marL="489585" lvl="1" indent="0">
              <a:buNone/>
            </a:pPr>
            <a:endParaRPr lang="en-US" altLang="zh-CN" dirty="0"/>
          </a:p>
          <a:p>
            <a:r>
              <a:rPr lang="zh-CN" altLang="en-US" dirty="0"/>
              <a:t>面向对象编程范式</a:t>
            </a:r>
            <a:endParaRPr lang="en-US" altLang="zh-CN" dirty="0"/>
          </a:p>
          <a:p>
            <a:pPr lvl="1"/>
            <a:r>
              <a:rPr lang="zh-CN" altLang="en-US" dirty="0"/>
              <a:t>封装、解耦、继承 </a:t>
            </a:r>
            <a:r>
              <a:rPr lang="en-US" altLang="zh-CN" dirty="0"/>
              <a:t>……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876048-D947-4F57-B013-B61CCD5C5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389" y="2198914"/>
            <a:ext cx="2597931" cy="331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17</a:t>
            </a:fld>
            <a:endParaRPr lang="en-US" altLang="zh-CN"/>
          </a:p>
        </p:txBody>
      </p:sp>
      <p:sp>
        <p:nvSpPr>
          <p:cNvPr id="9" name="标题 6">
            <a:extLst>
              <a:ext uri="{FF2B5EF4-FFF2-40B4-BE49-F238E27FC236}">
                <a16:creationId xmlns:a16="http://schemas.microsoft.com/office/drawing/2014/main" id="{14D02820-432F-425F-93C1-F9F436D8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MaskedRegMap</a:t>
            </a:r>
            <a:r>
              <a:rPr lang="en-US" altLang="zh-CN" dirty="0"/>
              <a:t> </a:t>
            </a:r>
            <a:r>
              <a:rPr lang="zh-CN" altLang="en-US" dirty="0"/>
              <a:t>来描述 </a:t>
            </a:r>
            <a:r>
              <a:rPr lang="en-US" altLang="zh-CN" dirty="0"/>
              <a:t>CSR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A00EB3F-3033-46D5-9BC1-B0335623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13" y="1702048"/>
            <a:ext cx="15606237" cy="7017490"/>
          </a:xfrm>
        </p:spPr>
        <p:txBody>
          <a:bodyPr/>
          <a:lstStyle/>
          <a:p>
            <a:r>
              <a:rPr lang="en-US" altLang="zh-CN" dirty="0"/>
              <a:t>To implement RISC-V</a:t>
            </a:r>
            <a:r>
              <a:rPr lang="zh-CN" altLang="en-US" dirty="0"/>
              <a:t> </a:t>
            </a:r>
            <a:r>
              <a:rPr lang="en-US" altLang="zh-CN" dirty="0"/>
              <a:t>CSR:</a:t>
            </a:r>
          </a:p>
          <a:p>
            <a:pPr lvl="1"/>
            <a:r>
              <a:rPr lang="zh-CN" altLang="en-US" dirty="0"/>
              <a:t>不同的 </a:t>
            </a:r>
            <a:r>
              <a:rPr lang="en-US" altLang="zh-CN" dirty="0"/>
              <a:t>CSR </a:t>
            </a:r>
            <a:r>
              <a:rPr lang="zh-CN" altLang="en-US" dirty="0"/>
              <a:t>寄存器有不同的读写</a:t>
            </a:r>
            <a:r>
              <a:rPr lang="zh-CN" altLang="en-US" b="1" dirty="0">
                <a:solidFill>
                  <a:srgbClr val="C00000"/>
                </a:solidFill>
              </a:rPr>
              <a:t>副作用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不同的 </a:t>
            </a:r>
            <a:r>
              <a:rPr lang="en-US" altLang="zh-CN" dirty="0"/>
              <a:t>CSR </a:t>
            </a:r>
            <a:r>
              <a:rPr lang="zh-CN" altLang="en-US" dirty="0"/>
              <a:t>寄存器有不同的读写</a:t>
            </a:r>
            <a:r>
              <a:rPr lang="zh-CN" altLang="en-US" b="1" dirty="0">
                <a:solidFill>
                  <a:srgbClr val="C00000"/>
                </a:solidFill>
              </a:rPr>
              <a:t>掩码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CSR </a:t>
            </a:r>
            <a:r>
              <a:rPr lang="zh-CN" altLang="en-US" dirty="0"/>
              <a:t>寄存器的地址不是连续的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因此，设计</a:t>
            </a:r>
            <a:r>
              <a:rPr lang="en-US" altLang="zh-CN" dirty="0"/>
              <a:t> </a:t>
            </a:r>
            <a:r>
              <a:rPr lang="en-US" altLang="zh-CN" dirty="0" err="1"/>
              <a:t>MaskedRegMap</a:t>
            </a:r>
            <a:r>
              <a:rPr lang="en-US" altLang="zh-CN" dirty="0"/>
              <a:t> </a:t>
            </a:r>
            <a:r>
              <a:rPr lang="zh-CN" altLang="en-US" dirty="0"/>
              <a:t>抽象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8310FA-221D-4038-9325-55288926CFAE}"/>
              </a:ext>
            </a:extLst>
          </p:cNvPr>
          <p:cNvSpPr txBox="1"/>
          <p:nvPr/>
        </p:nvSpPr>
        <p:spPr>
          <a:xfrm>
            <a:off x="4869851" y="5563532"/>
            <a:ext cx="92897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err="1"/>
              <a:t>MaskedRegMap</a:t>
            </a:r>
            <a:r>
              <a:rPr lang="en-US" altLang="zh-CN" dirty="0"/>
              <a:t>(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>
                <a:solidFill>
                  <a:srgbClr val="7030A0"/>
                </a:solidFill>
              </a:rPr>
              <a:t>reg address</a:t>
            </a:r>
            <a:r>
              <a:rPr lang="en-US" altLang="zh-CN" dirty="0"/>
              <a:t>, </a:t>
            </a:r>
            <a:r>
              <a:rPr lang="en-US" altLang="zh-CN" dirty="0">
                <a:solidFill>
                  <a:srgbClr val="0070C0"/>
                </a:solidFill>
              </a:rPr>
              <a:t>reg data source (hardware)</a:t>
            </a:r>
            <a:r>
              <a:rPr lang="en-US" altLang="zh-CN" dirty="0"/>
              <a:t>, 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70C0"/>
                </a:solidFill>
              </a:rPr>
              <a:t>writemask</a:t>
            </a:r>
            <a:r>
              <a:rPr lang="en-US" altLang="zh-CN" dirty="0"/>
              <a:t>, </a:t>
            </a:r>
            <a:r>
              <a:rPr lang="en-US" altLang="zh-CN" dirty="0">
                <a:solidFill>
                  <a:srgbClr val="C00000"/>
                </a:solidFill>
              </a:rPr>
              <a:t>write side effect</a:t>
            </a:r>
            <a:r>
              <a:rPr lang="en-US" altLang="zh-CN" dirty="0"/>
              <a:t>, 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70C0"/>
                </a:solidFill>
              </a:rPr>
              <a:t>readmask</a:t>
            </a:r>
            <a:r>
              <a:rPr lang="en-US" altLang="zh-CN" dirty="0"/>
              <a:t>, </a:t>
            </a:r>
            <a:r>
              <a:rPr lang="en-US" altLang="zh-CN" dirty="0">
                <a:solidFill>
                  <a:srgbClr val="C00000"/>
                </a:solidFill>
              </a:rPr>
              <a:t>read side effect</a:t>
            </a:r>
          </a:p>
          <a:p>
            <a:pPr algn="l"/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2373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18</a:t>
            </a:fld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86CF68-3AB3-4E46-AD50-7A00424C1C1B}"/>
              </a:ext>
            </a:extLst>
          </p:cNvPr>
          <p:cNvSpPr txBox="1"/>
          <p:nvPr/>
        </p:nvSpPr>
        <p:spPr>
          <a:xfrm>
            <a:off x="9649743" y="7100984"/>
            <a:ext cx="555489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 CSRs in NutShell</a:t>
            </a:r>
            <a:endParaRPr lang="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6">
            <a:extLst>
              <a:ext uri="{FF2B5EF4-FFF2-40B4-BE49-F238E27FC236}">
                <a16:creationId xmlns:a16="http://schemas.microsoft.com/office/drawing/2014/main" id="{14D02820-432F-425F-93C1-F9F436D8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MaskedRegMap</a:t>
            </a:r>
            <a:r>
              <a:rPr lang="en-US" altLang="zh-CN" dirty="0"/>
              <a:t> </a:t>
            </a:r>
            <a:r>
              <a:rPr lang="zh-CN" altLang="en-US" dirty="0"/>
              <a:t>来描述 </a:t>
            </a:r>
            <a:r>
              <a:rPr lang="en-US" altLang="zh-CN" dirty="0"/>
              <a:t>CSR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A00EB3F-3033-46D5-9BC1-B0335623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13" y="1702048"/>
            <a:ext cx="15606237" cy="7017490"/>
          </a:xfrm>
        </p:spPr>
        <p:txBody>
          <a:bodyPr/>
          <a:lstStyle/>
          <a:p>
            <a:r>
              <a:rPr lang="en-US" altLang="zh-CN" dirty="0" err="1"/>
              <a:t>MaskedRegMap</a:t>
            </a:r>
            <a:r>
              <a:rPr lang="en-US" altLang="zh-CN" dirty="0"/>
              <a:t>: usage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82188AA-9766-469C-B487-A59B89FEC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516" y="2981577"/>
            <a:ext cx="9891167" cy="41194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DE3578B-D5EA-4937-AC6E-2B04E80FD93A}"/>
              </a:ext>
            </a:extLst>
          </p:cNvPr>
          <p:cNvSpPr txBox="1"/>
          <p:nvPr/>
        </p:nvSpPr>
        <p:spPr>
          <a:xfrm>
            <a:off x="574537" y="3825329"/>
            <a:ext cx="69301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err="1"/>
              <a:t>MaskedRegMap</a:t>
            </a:r>
            <a:r>
              <a:rPr lang="en-US" altLang="zh-CN" dirty="0"/>
              <a:t>(</a:t>
            </a:r>
          </a:p>
          <a:p>
            <a:pPr algn="l"/>
            <a:r>
              <a:rPr lang="en-US" altLang="zh-CN" dirty="0"/>
              <a:t>	reg address, reg data source, 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err="1"/>
              <a:t>writemask</a:t>
            </a:r>
            <a:r>
              <a:rPr lang="en-US" altLang="zh-CN" dirty="0"/>
              <a:t>, write side effect, 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err="1"/>
              <a:t>readmask</a:t>
            </a:r>
            <a:r>
              <a:rPr lang="en-US" altLang="zh-CN" dirty="0"/>
              <a:t>, read side effect</a:t>
            </a:r>
          </a:p>
          <a:p>
            <a:pPr algn="l"/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9527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19</a:t>
            </a:fld>
            <a:endParaRPr lang="en-US" altLang="zh-CN"/>
          </a:p>
        </p:txBody>
      </p:sp>
      <p:sp>
        <p:nvSpPr>
          <p:cNvPr id="9" name="标题 6">
            <a:extLst>
              <a:ext uri="{FF2B5EF4-FFF2-40B4-BE49-F238E27FC236}">
                <a16:creationId xmlns:a16="http://schemas.microsoft.com/office/drawing/2014/main" id="{14D02820-432F-425F-93C1-F9F436D8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MaskedRegMap</a:t>
            </a:r>
            <a:r>
              <a:rPr lang="en-US" altLang="zh-CN" dirty="0"/>
              <a:t> </a:t>
            </a:r>
            <a:r>
              <a:rPr lang="zh-CN" altLang="en-US" dirty="0"/>
              <a:t>来描述 </a:t>
            </a:r>
            <a:r>
              <a:rPr lang="en-US" altLang="zh-CN" dirty="0"/>
              <a:t>CSR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A00EB3F-3033-46D5-9BC1-B0335623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13" y="1702048"/>
            <a:ext cx="15606237" cy="3455740"/>
          </a:xfrm>
        </p:spPr>
        <p:txBody>
          <a:bodyPr/>
          <a:lstStyle/>
          <a:p>
            <a:r>
              <a:rPr lang="zh-CN" altLang="en-US" dirty="0"/>
              <a:t>如何实现</a:t>
            </a:r>
            <a:r>
              <a:rPr lang="en-US" altLang="zh-CN" dirty="0"/>
              <a:t> </a:t>
            </a:r>
            <a:r>
              <a:rPr lang="en-US" altLang="zh-CN" dirty="0" err="1"/>
              <a:t>MaskedRegMap</a:t>
            </a:r>
            <a:endParaRPr lang="en-US" altLang="zh-CN" dirty="0"/>
          </a:p>
          <a:p>
            <a:pPr lvl="1"/>
            <a:r>
              <a:rPr lang="en-US" altLang="zh-CN" b="1" dirty="0" err="1"/>
              <a:t>MaskedRegMap.apply</a:t>
            </a:r>
            <a:r>
              <a:rPr lang="en-US" altLang="zh-CN" b="1" dirty="0"/>
              <a:t>()</a:t>
            </a:r>
          </a:p>
          <a:p>
            <a:pPr lvl="2"/>
            <a:r>
              <a:rPr lang="zh-CN" altLang="en-US" b="1" dirty="0"/>
              <a:t>生成寄存器配置</a:t>
            </a:r>
            <a:endParaRPr lang="en-US" altLang="zh-CN" b="1" dirty="0"/>
          </a:p>
          <a:p>
            <a:pPr lvl="1"/>
            <a:r>
              <a:rPr lang="en-US" altLang="zh-CN" dirty="0" err="1"/>
              <a:t>MaskedRegMap.generate</a:t>
            </a:r>
            <a:r>
              <a:rPr lang="en-US" altLang="zh-CN" dirty="0"/>
              <a:t>() </a:t>
            </a:r>
          </a:p>
          <a:p>
            <a:pPr lvl="2"/>
            <a:r>
              <a:rPr lang="zh-CN" altLang="en-US" dirty="0"/>
              <a:t>根据寄存器配置来真正生成电路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00E33E-ED8F-4027-894B-F872989ED366}"/>
              </a:ext>
            </a:extLst>
          </p:cNvPr>
          <p:cNvSpPr/>
          <p:nvPr/>
        </p:nvSpPr>
        <p:spPr>
          <a:xfrm>
            <a:off x="991950" y="5335103"/>
            <a:ext cx="166388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859901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addr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 reg: 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UInt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wmask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UInt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WritableMask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wfn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UInt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UInt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(x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x),</a:t>
            </a: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	 	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rmask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UInt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WritableMask</a:t>
            </a:r>
            <a:endParaRPr lang="en-US" altLang="zh-CN" dirty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addr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 (reg,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wmask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wfn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rmask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4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EDCF3-9F57-4E94-9432-47383FF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44BE7-8D18-4EB4-907E-D3F607DC5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455" y="2514314"/>
            <a:ext cx="11201351" cy="2992423"/>
          </a:xfrm>
        </p:spPr>
        <p:txBody>
          <a:bodyPr/>
          <a:lstStyle/>
          <a:p>
            <a:r>
              <a:rPr lang="en-US" altLang="zh-CN" dirty="0"/>
              <a:t>NutShell: </a:t>
            </a:r>
            <a:r>
              <a:rPr lang="zh-CN" altLang="en-US" dirty="0"/>
              <a:t>使用 </a:t>
            </a:r>
            <a:r>
              <a:rPr lang="en-US" altLang="zh-CN" dirty="0"/>
              <a:t>Chisel </a:t>
            </a:r>
            <a:r>
              <a:rPr lang="zh-CN" altLang="en-US" dirty="0"/>
              <a:t>开发的开源处理器</a:t>
            </a:r>
            <a:endParaRPr lang="en-US" altLang="zh-CN" dirty="0"/>
          </a:p>
          <a:p>
            <a:pPr lvl="2"/>
            <a:endParaRPr lang="en-US" altLang="zh-CN" sz="1000" dirty="0"/>
          </a:p>
          <a:p>
            <a:endParaRPr lang="en-US" altLang="zh-CN" sz="2000" dirty="0"/>
          </a:p>
          <a:p>
            <a:r>
              <a:rPr lang="zh-CN" altLang="en-US" dirty="0"/>
              <a:t>结合 </a:t>
            </a:r>
            <a:r>
              <a:rPr lang="en-US" altLang="zh-CN" dirty="0"/>
              <a:t>NutShell </a:t>
            </a:r>
            <a:r>
              <a:rPr lang="zh-CN" altLang="en-US" dirty="0"/>
              <a:t>的 </a:t>
            </a:r>
            <a:r>
              <a:rPr lang="en-US" altLang="zh-CN" dirty="0"/>
              <a:t>Chisel </a:t>
            </a:r>
            <a:r>
              <a:rPr lang="zh-CN" altLang="en-US" dirty="0"/>
              <a:t>开发经验分享</a:t>
            </a:r>
            <a:endParaRPr lang="en-US" altLang="zh-CN" dirty="0"/>
          </a:p>
          <a:p>
            <a:pPr lvl="2"/>
            <a:endParaRPr lang="en-US" altLang="zh-CN" sz="1600" dirty="0"/>
          </a:p>
          <a:p>
            <a:pPr lvl="1"/>
            <a:r>
              <a:rPr lang="en-US" altLang="zh-CN" dirty="0"/>
              <a:t>Chisel </a:t>
            </a:r>
            <a:r>
              <a:rPr lang="zh-CN" altLang="en-US" dirty="0"/>
              <a:t>开发思路与流程</a:t>
            </a:r>
            <a:endParaRPr lang="en-US" altLang="zh-CN" dirty="0"/>
          </a:p>
          <a:p>
            <a:pPr lvl="1"/>
            <a:endParaRPr lang="en-US" altLang="zh-CN" sz="1000" dirty="0"/>
          </a:p>
          <a:p>
            <a:pPr lvl="1"/>
            <a:r>
              <a:rPr lang="en-US" altLang="zh-CN" dirty="0"/>
              <a:t>NutShell </a:t>
            </a:r>
            <a:r>
              <a:rPr lang="zh-CN" altLang="en-US" dirty="0"/>
              <a:t>中使用到的一些 </a:t>
            </a:r>
            <a:r>
              <a:rPr lang="en-US" altLang="zh-CN" dirty="0"/>
              <a:t>Chisel </a:t>
            </a:r>
            <a:r>
              <a:rPr lang="zh-CN" altLang="en-US" dirty="0"/>
              <a:t>特性</a:t>
            </a:r>
            <a:endParaRPr lang="en-US" altLang="zh-CN" dirty="0"/>
          </a:p>
          <a:p>
            <a:pPr lvl="2"/>
            <a:endParaRPr lang="en-US" altLang="zh-CN" sz="900" dirty="0"/>
          </a:p>
          <a:p>
            <a:pPr lvl="1"/>
            <a:r>
              <a:rPr lang="en-US" altLang="zh-CN" dirty="0"/>
              <a:t>Chisel </a:t>
            </a:r>
            <a:r>
              <a:rPr lang="zh-CN" altLang="en-US" dirty="0"/>
              <a:t>开发过程中的注意事项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AE0575-E2FC-4EEE-BEA9-F72925A8C9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79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20</a:t>
            </a:fld>
            <a:endParaRPr lang="en-US" altLang="zh-CN"/>
          </a:p>
        </p:txBody>
      </p:sp>
      <p:sp>
        <p:nvSpPr>
          <p:cNvPr id="9" name="标题 6">
            <a:extLst>
              <a:ext uri="{FF2B5EF4-FFF2-40B4-BE49-F238E27FC236}">
                <a16:creationId xmlns:a16="http://schemas.microsoft.com/office/drawing/2014/main" id="{14D02820-432F-425F-93C1-F9F436D8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MaskedRegMap</a:t>
            </a:r>
            <a:r>
              <a:rPr lang="en-US" altLang="zh-CN" dirty="0"/>
              <a:t> </a:t>
            </a:r>
            <a:r>
              <a:rPr lang="zh-CN" altLang="en-US" dirty="0"/>
              <a:t>来描述 </a:t>
            </a:r>
            <a:r>
              <a:rPr lang="en-US" altLang="zh-CN" dirty="0"/>
              <a:t>CSR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A00EB3F-3033-46D5-9BC1-B0335623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13" y="1702048"/>
            <a:ext cx="15606237" cy="7017490"/>
          </a:xfrm>
        </p:spPr>
        <p:txBody>
          <a:bodyPr/>
          <a:lstStyle/>
          <a:p>
            <a:r>
              <a:rPr lang="zh-CN" altLang="en-US" dirty="0"/>
              <a:t>如何实现</a:t>
            </a:r>
            <a:r>
              <a:rPr lang="en-US" altLang="zh-CN" dirty="0"/>
              <a:t> </a:t>
            </a:r>
            <a:r>
              <a:rPr lang="en-US" altLang="zh-CN" dirty="0" err="1"/>
              <a:t>MaskedRegMap</a:t>
            </a:r>
            <a:endParaRPr lang="en-US" altLang="zh-CN" dirty="0"/>
          </a:p>
          <a:p>
            <a:pPr lvl="1"/>
            <a:r>
              <a:rPr lang="en-US" altLang="zh-CN" dirty="0" err="1"/>
              <a:t>MaskedRegMap.apply</a:t>
            </a:r>
            <a:r>
              <a:rPr lang="en-US" altLang="zh-CN" dirty="0"/>
              <a:t>()</a:t>
            </a:r>
          </a:p>
          <a:p>
            <a:pPr lvl="2"/>
            <a:r>
              <a:rPr lang="zh-CN" altLang="en-US" dirty="0"/>
              <a:t>生成寄存器配置</a:t>
            </a:r>
            <a:endParaRPr lang="en-US" altLang="zh-CN" dirty="0"/>
          </a:p>
          <a:p>
            <a:pPr lvl="1"/>
            <a:r>
              <a:rPr lang="en-US" altLang="zh-CN" b="1" dirty="0" err="1"/>
              <a:t>MaskedRegMap.generate</a:t>
            </a:r>
            <a:r>
              <a:rPr lang="en-US" altLang="zh-CN" b="1" dirty="0"/>
              <a:t>() </a:t>
            </a:r>
          </a:p>
          <a:p>
            <a:pPr lvl="2"/>
            <a:r>
              <a:rPr lang="zh-CN" altLang="en-US" b="1" dirty="0"/>
              <a:t>根据寄存器配置来真正生成电路</a:t>
            </a:r>
            <a:r>
              <a:rPr lang="en-US" altLang="zh-CN" b="1" dirty="0"/>
              <a:t> </a:t>
            </a:r>
          </a:p>
          <a:p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FFCEB2-A8AB-422D-9931-18E9C762F6EF}"/>
              </a:ext>
            </a:extLst>
          </p:cNvPr>
          <p:cNvSpPr/>
          <p:nvPr/>
        </p:nvSpPr>
        <p:spPr>
          <a:xfrm>
            <a:off x="2212298" y="5386756"/>
            <a:ext cx="128960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chiselMapping.map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(a, r,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wm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 w, rm)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=&gt;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(w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890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wm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UnwritableMask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when (wen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waddr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===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a) { </a:t>
            </a: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				 r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:=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w(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MaskData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(r,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wdata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wm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)) </a:t>
            </a: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			 }</a:t>
            </a: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708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21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B68354-72E4-450A-A662-184D4553D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95" y="1771164"/>
            <a:ext cx="12134857" cy="68415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686CF68-3AB3-4E46-AD50-7A00424C1C1B}"/>
              </a:ext>
            </a:extLst>
          </p:cNvPr>
          <p:cNvSpPr txBox="1"/>
          <p:nvPr/>
        </p:nvSpPr>
        <p:spPr>
          <a:xfrm>
            <a:off x="5561135" y="8560705"/>
            <a:ext cx="7397627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 err="1"/>
              <a:t>MaskedRegMap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implementation using 27 lines</a:t>
            </a:r>
            <a:endParaRPr lang="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6">
            <a:extLst>
              <a:ext uri="{FF2B5EF4-FFF2-40B4-BE49-F238E27FC236}">
                <a16:creationId xmlns:a16="http://schemas.microsoft.com/office/drawing/2014/main" id="{14D02820-432F-425F-93C1-F9F436D8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MaskedRegMap</a:t>
            </a:r>
            <a:r>
              <a:rPr lang="en-US" altLang="zh-CN" dirty="0"/>
              <a:t> </a:t>
            </a:r>
            <a:r>
              <a:rPr lang="zh-CN" altLang="en-US" dirty="0"/>
              <a:t>来描述 </a:t>
            </a:r>
            <a:r>
              <a:rPr lang="en-US" altLang="zh-CN" dirty="0"/>
              <a:t>CSR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222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972AA-629A-4CE9-A0C8-1A816975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AXI4 </a:t>
            </a:r>
            <a:r>
              <a:rPr lang="zh-CN" altLang="en-US" dirty="0"/>
              <a:t>设备中的代码复用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FBFCF-5B03-4A0E-96DC-E989D83B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14" y="1702048"/>
            <a:ext cx="10603092" cy="7017490"/>
          </a:xfrm>
        </p:spPr>
        <p:txBody>
          <a:bodyPr/>
          <a:lstStyle/>
          <a:p>
            <a:r>
              <a:rPr lang="zh-CN" altLang="en-US" dirty="0"/>
              <a:t>我们设计了很多用于仿真的虚拟设备</a:t>
            </a:r>
            <a:endParaRPr lang="en-US" altLang="zh-CN" dirty="0"/>
          </a:p>
          <a:p>
            <a:pPr lvl="1"/>
            <a:endParaRPr lang="en-US" altLang="zh-CN" sz="1600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MMIO</a:t>
            </a:r>
            <a:r>
              <a:rPr lang="zh-CN" altLang="en-US" dirty="0"/>
              <a:t> 方式访问</a:t>
            </a:r>
            <a:endParaRPr lang="en-US" altLang="zh-CN" dirty="0"/>
          </a:p>
          <a:p>
            <a:pPr lvl="1"/>
            <a:r>
              <a:rPr lang="zh-CN" altLang="en-US" dirty="0"/>
              <a:t>接口为 </a:t>
            </a:r>
            <a:r>
              <a:rPr lang="en-US" altLang="zh-CN" dirty="0"/>
              <a:t>AXI4 </a:t>
            </a:r>
            <a:r>
              <a:rPr lang="zh-CN" altLang="en-US" dirty="0"/>
              <a:t>或 </a:t>
            </a:r>
            <a:r>
              <a:rPr lang="en-US" altLang="zh-CN" dirty="0"/>
              <a:t>AXI4Lite</a:t>
            </a:r>
            <a:r>
              <a:rPr lang="zh-CN" altLang="en-US" dirty="0"/>
              <a:t> 总线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这些设备处理总线读写请求的逻辑其实是可以复用的</a:t>
            </a:r>
            <a:endParaRPr lang="en-US" altLang="zh-CN" dirty="0"/>
          </a:p>
          <a:p>
            <a:pPr lvl="1"/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how?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3A017D-5F5B-4F78-8334-B2A8EC207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E458A-7E43-CF43-B342-4EA62CBC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777" y="2804361"/>
            <a:ext cx="5130886" cy="45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20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972AA-629A-4CE9-A0C8-1A816975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AXI4 </a:t>
            </a:r>
            <a:r>
              <a:rPr lang="zh-CN" altLang="en-US" dirty="0"/>
              <a:t>设备中的代码复用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FBFCF-5B03-4A0E-96DC-E989D83B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13" y="1702048"/>
            <a:ext cx="15606238" cy="7017490"/>
          </a:xfrm>
        </p:spPr>
        <p:txBody>
          <a:bodyPr/>
          <a:lstStyle/>
          <a:p>
            <a:r>
              <a:rPr lang="en-CN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构建抽象类“</a:t>
            </a:r>
            <a:r>
              <a:rPr lang="en-US" dirty="0"/>
              <a:t>AXI4SlaveModule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endParaRPr lang="en-US" altLang="zh-CN" sz="1400" dirty="0"/>
          </a:p>
          <a:p>
            <a:pPr lvl="1"/>
            <a:r>
              <a:rPr lang="en-US" altLang="zh-CN" dirty="0"/>
              <a:t>IO</a:t>
            </a:r>
            <a:r>
              <a:rPr lang="zh-CN" altLang="en-US" dirty="0"/>
              <a:t> 和 </a:t>
            </a:r>
            <a:r>
              <a:rPr lang="en-US" altLang="zh-CN" dirty="0"/>
              <a:t>AXI4</a:t>
            </a:r>
            <a:r>
              <a:rPr lang="zh-CN" altLang="en-US" dirty="0"/>
              <a:t> </a:t>
            </a:r>
            <a:r>
              <a:rPr lang="en-US" altLang="zh-CN" dirty="0"/>
              <a:t>handler</a:t>
            </a:r>
            <a:r>
              <a:rPr lang="zh-CN" altLang="en-US" dirty="0"/>
              <a:t> 在其中被实现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89585" lvl="1" indent="0">
              <a:buNone/>
            </a:pPr>
            <a:endParaRPr lang="en-US" altLang="zh-CN" dirty="0"/>
          </a:p>
          <a:p>
            <a:pPr marL="489585" lvl="1" indent="0">
              <a:buNone/>
            </a:pPr>
            <a:endParaRPr lang="en-US" altLang="zh-CN" sz="2400" dirty="0"/>
          </a:p>
          <a:p>
            <a:pPr lvl="1"/>
            <a:r>
              <a:rPr lang="zh-CN" altLang="en-US" dirty="0"/>
              <a:t>所有的虚拟设备是这个抽象类的子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3A017D-5F5B-4F78-8334-B2A8EC207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F71F7-9590-F24E-979C-FE108CCA3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22" y="7296131"/>
            <a:ext cx="6652760" cy="2059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66FD6-10C5-884A-9D74-A369106AB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401" y="3574012"/>
            <a:ext cx="7123946" cy="27901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9719C8-1777-A440-8247-52A87C22BADE}"/>
              </a:ext>
            </a:extLst>
          </p:cNvPr>
          <p:cNvSpPr txBox="1"/>
          <p:nvPr/>
        </p:nvSpPr>
        <p:spPr>
          <a:xfrm>
            <a:off x="5057151" y="832585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75437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972AA-629A-4CE9-A0C8-1A816975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AXI4 </a:t>
            </a:r>
            <a:r>
              <a:rPr lang="zh-CN" altLang="en-US" dirty="0"/>
              <a:t>设备中的代码复用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FBFCF-5B03-4A0E-96DC-E989D83B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13" y="1702048"/>
            <a:ext cx="15606238" cy="7017490"/>
          </a:xfrm>
        </p:spPr>
        <p:txBody>
          <a:bodyPr/>
          <a:lstStyle/>
          <a:p>
            <a:r>
              <a:rPr lang="en-CN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构建 </a:t>
            </a:r>
            <a:r>
              <a:rPr lang="en-US" altLang="zh-CN" dirty="0"/>
              <a:t>AXI4</a:t>
            </a:r>
            <a:r>
              <a:rPr lang="zh-CN" altLang="en-US" dirty="0"/>
              <a:t> 总线的抽象</a:t>
            </a:r>
            <a:endParaRPr lang="en-US" altLang="zh-CN" dirty="0"/>
          </a:p>
          <a:p>
            <a:endParaRPr lang="en-US" altLang="zh-CN" sz="2800" dirty="0"/>
          </a:p>
          <a:p>
            <a:pPr lvl="1"/>
            <a:r>
              <a:rPr lang="zh-CN" altLang="en-US" dirty="0"/>
              <a:t>传入总线类型作为一个参数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89585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对总线类型使用模式匹配的方法来实现差异化的功能</a:t>
            </a:r>
            <a:endParaRPr lang="en-US" altLang="zh-CN" dirty="0"/>
          </a:p>
          <a:p>
            <a:pPr lvl="1"/>
            <a:endParaRPr lang="en-US" altLang="zh-CN" sz="1400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3A017D-5F5B-4F78-8334-B2A8EC207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719C8-1777-A440-8247-52A87C22BADE}"/>
              </a:ext>
            </a:extLst>
          </p:cNvPr>
          <p:cNvSpPr txBox="1"/>
          <p:nvPr/>
        </p:nvSpPr>
        <p:spPr>
          <a:xfrm>
            <a:off x="5057151" y="832585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4530B-A989-AB4E-BDE3-2585D2E892A2}"/>
              </a:ext>
            </a:extLst>
          </p:cNvPr>
          <p:cNvSpPr txBox="1"/>
          <p:nvPr/>
        </p:nvSpPr>
        <p:spPr>
          <a:xfrm>
            <a:off x="1699210" y="4010464"/>
            <a:ext cx="149191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solidFill>
                  <a:srgbClr val="859901"/>
                </a:solidFill>
              </a:rPr>
              <a:t>abstract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859901"/>
                </a:solidFill>
              </a:rPr>
              <a:t>class</a:t>
            </a:r>
            <a:r>
              <a:rPr lang="en-US" sz="3000" dirty="0"/>
              <a:t> AXI4SlaveModule[T &lt;: AXI4Lite](</a:t>
            </a:r>
            <a:r>
              <a:rPr lang="en-US" sz="3000" dirty="0">
                <a:solidFill>
                  <a:srgbClr val="258BD2"/>
                </a:solidFill>
              </a:rPr>
              <a:t>_type </a:t>
            </a:r>
            <a:r>
              <a:rPr lang="en-US" sz="3000" dirty="0"/>
              <a:t>:T = new AXI4)</a:t>
            </a:r>
            <a:r>
              <a:rPr lang="zh-CN" altLang="en-US" sz="3000" dirty="0"/>
              <a:t> </a:t>
            </a:r>
            <a:r>
              <a:rPr lang="en-US" sz="3000" dirty="0">
                <a:solidFill>
                  <a:srgbClr val="859901"/>
                </a:solidFill>
              </a:rPr>
              <a:t>extends</a:t>
            </a:r>
            <a:r>
              <a:rPr lang="en-US" sz="3000" dirty="0"/>
              <a:t> Module {</a:t>
            </a:r>
          </a:p>
          <a:p>
            <a:pPr algn="l"/>
            <a:r>
              <a:rPr lang="en-US" sz="3000" dirty="0"/>
              <a:t>	</a:t>
            </a:r>
            <a:r>
              <a:rPr lang="en-US" sz="3000" dirty="0" err="1">
                <a:solidFill>
                  <a:srgbClr val="B58900"/>
                </a:solidFill>
              </a:rPr>
              <a:t>val</a:t>
            </a:r>
            <a:r>
              <a:rPr lang="en-US" sz="3000" dirty="0"/>
              <a:t> io = </a:t>
            </a:r>
            <a:r>
              <a:rPr lang="en-US" sz="3000" dirty="0">
                <a:solidFill>
                  <a:srgbClr val="859901"/>
                </a:solidFill>
              </a:rPr>
              <a:t>IO</a:t>
            </a:r>
            <a:r>
              <a:rPr lang="en-US" sz="3000" dirty="0"/>
              <a:t>(</a:t>
            </a:r>
            <a:r>
              <a:rPr lang="en-US" sz="3000" dirty="0">
                <a:solidFill>
                  <a:srgbClr val="859901"/>
                </a:solidFill>
              </a:rPr>
              <a:t>new</a:t>
            </a:r>
            <a:r>
              <a:rPr lang="en-US" sz="3000" dirty="0"/>
              <a:t> Bundle{</a:t>
            </a:r>
          </a:p>
          <a:p>
            <a:pPr algn="l"/>
            <a:r>
              <a:rPr lang="en-US" sz="3000" dirty="0"/>
              <a:t>		</a:t>
            </a:r>
            <a:r>
              <a:rPr lang="en-US" sz="3000" dirty="0" err="1">
                <a:solidFill>
                  <a:srgbClr val="B58900"/>
                </a:solidFill>
              </a:rPr>
              <a:t>val</a:t>
            </a:r>
            <a:r>
              <a:rPr lang="en-US" sz="3000" dirty="0"/>
              <a:t> in = Flipped(</a:t>
            </a:r>
            <a:r>
              <a:rPr lang="en-US" sz="3000" dirty="0">
                <a:solidFill>
                  <a:srgbClr val="258BD2"/>
                </a:solidFill>
              </a:rPr>
              <a:t>_type</a:t>
            </a:r>
            <a:r>
              <a:rPr lang="en-US" sz="3000" dirty="0"/>
              <a:t>)</a:t>
            </a:r>
          </a:p>
          <a:p>
            <a:pPr algn="l"/>
            <a:r>
              <a:rPr lang="en-US" sz="3000" dirty="0"/>
              <a:t>	})</a:t>
            </a:r>
          </a:p>
          <a:p>
            <a:pPr algn="l"/>
            <a:endParaRPr lang="en-CN" sz="3000" dirty="0"/>
          </a:p>
        </p:txBody>
      </p:sp>
    </p:spTree>
    <p:extLst>
      <p:ext uri="{BB962C8B-B14F-4D97-AF65-F5344CB8AC3E}">
        <p14:creationId xmlns:p14="http://schemas.microsoft.com/office/powerpoint/2010/main" val="2419767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25</a:t>
            </a:fld>
            <a:endParaRPr lang="en-US" altLang="zh-CN"/>
          </a:p>
        </p:txBody>
      </p:sp>
      <p:sp>
        <p:nvSpPr>
          <p:cNvPr id="6" name="标题 6">
            <a:extLst>
              <a:ext uri="{FF2B5EF4-FFF2-40B4-BE49-F238E27FC236}">
                <a16:creationId xmlns:a16="http://schemas.microsoft.com/office/drawing/2014/main" id="{06304E25-1E4A-46B7-A8ED-B155017E80A8}"/>
              </a:ext>
            </a:extLst>
          </p:cNvPr>
          <p:cNvSpPr txBox="1">
            <a:spLocks/>
          </p:cNvSpPr>
          <p:nvPr/>
        </p:nvSpPr>
        <p:spPr bwMode="auto">
          <a:xfrm>
            <a:off x="876820" y="4044811"/>
            <a:ext cx="15586621" cy="132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650240" algn="l" rtl="0" fontAlgn="base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1300480" algn="l" rtl="0" fontAlgn="base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1950720" algn="l" rtl="0" fontAlgn="base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2600960" algn="l" rtl="0" fontAlgn="base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lvl="1"/>
            <a:r>
              <a:rPr lang="en-US" altLang="zh-CN" dirty="0"/>
              <a:t>Chisel </a:t>
            </a:r>
            <a:r>
              <a:rPr lang="zh-CN" altLang="en-US" dirty="0"/>
              <a:t>开发过程中的注意事项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3384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36A111-EE8F-4581-AEB4-8BEC627BA9DC}"/>
              </a:ext>
            </a:extLst>
          </p:cNvPr>
          <p:cNvSpPr txBox="1">
            <a:spLocks/>
          </p:cNvSpPr>
          <p:nvPr/>
        </p:nvSpPr>
        <p:spPr bwMode="auto">
          <a:xfrm>
            <a:off x="1221399" y="1757447"/>
            <a:ext cx="14749224" cy="667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87680" indent="-487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defRPr sz="426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984250" indent="-49466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37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404620" indent="-4178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327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821815" indent="-41529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273300" indent="-4495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92354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6pPr>
            <a:lvl7pPr marL="357378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7pPr>
            <a:lvl8pPr marL="422402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8pPr>
            <a:lvl9pPr marL="487426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marco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vs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RTL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44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3600" b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MaskedRegMap</a:t>
            </a:r>
            <a:endParaRPr lang="en-US" altLang="zh-CN" sz="36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26</a:t>
            </a:fld>
            <a:endParaRPr lang="en-US" altLang="zh-CN"/>
          </a:p>
        </p:txBody>
      </p:sp>
      <p:sp>
        <p:nvSpPr>
          <p:cNvPr id="12" name="标题 6">
            <a:extLst>
              <a:ext uri="{FF2B5EF4-FFF2-40B4-BE49-F238E27FC236}">
                <a16:creationId xmlns:a16="http://schemas.microsoft.com/office/drawing/2014/main" id="{2714C0BA-02D5-4D91-9DCD-D8AA90DB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zh-CN" altLang="en-US" dirty="0"/>
              <a:t>区分 </a:t>
            </a:r>
            <a:r>
              <a:rPr lang="en-US" altLang="zh-CN" dirty="0"/>
              <a:t>Scala </a:t>
            </a:r>
            <a:r>
              <a:rPr lang="zh-CN" altLang="en-US" dirty="0"/>
              <a:t>和 </a:t>
            </a:r>
            <a:r>
              <a:rPr lang="en-US" altLang="zh-CN" dirty="0"/>
              <a:t>Chisel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91D939-54A1-426D-A497-1376E7613C92}"/>
              </a:ext>
            </a:extLst>
          </p:cNvPr>
          <p:cNvSpPr/>
          <p:nvPr/>
        </p:nvSpPr>
        <p:spPr>
          <a:xfrm>
            <a:off x="1369640" y="5470293"/>
            <a:ext cx="128960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chiselMapping.map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(a, r,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wm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 w, rm)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=&gt;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(w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890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wm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UnwritableMask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when (wen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waddr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===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a) { </a:t>
            </a: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				 r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:=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w(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MaskD</a:t>
            </a:r>
            <a:r>
              <a:rPr lang="en-US" altLang="zh-CN" dirty="0" err="1">
                <a:solidFill>
                  <a:srgbClr val="258BD2"/>
                </a:solidFill>
                <a:latin typeface="Consolas" panose="020B0609020204030204" pitchFamily="49" charset="0"/>
              </a:rPr>
              <a:t>at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(r,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wdata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wm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)) </a:t>
            </a: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			 }</a:t>
            </a: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217890-728A-4AB7-AF91-7F94B910F723}"/>
              </a:ext>
            </a:extLst>
          </p:cNvPr>
          <p:cNvSpPr/>
          <p:nvPr/>
        </p:nvSpPr>
        <p:spPr bwMode="auto">
          <a:xfrm>
            <a:off x="2749966" y="6634036"/>
            <a:ext cx="9744075" cy="1671637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3CA452-9EC0-4FFB-9EFA-74D79C794A49}"/>
              </a:ext>
            </a:extLst>
          </p:cNvPr>
          <p:cNvSpPr/>
          <p:nvPr/>
        </p:nvSpPr>
        <p:spPr>
          <a:xfrm>
            <a:off x="12887055" y="7146688"/>
            <a:ext cx="2456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571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36A111-EE8F-4581-AEB4-8BEC627BA9DC}"/>
              </a:ext>
            </a:extLst>
          </p:cNvPr>
          <p:cNvSpPr txBox="1">
            <a:spLocks/>
          </p:cNvSpPr>
          <p:nvPr/>
        </p:nvSpPr>
        <p:spPr bwMode="auto">
          <a:xfrm>
            <a:off x="1221399" y="1757447"/>
            <a:ext cx="14749224" cy="750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87680" indent="-487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defRPr sz="426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984250" indent="-49466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37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404620" indent="-4178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327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821815" indent="-41529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273300" indent="-4495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92354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6pPr>
            <a:lvl7pPr marL="357378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7pPr>
            <a:lvl8pPr marL="422402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8pPr>
            <a:lvl9pPr marL="487426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en-US" altLang="zh-CN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Verilog </a:t>
            </a:r>
            <a:r>
              <a:rPr lang="zh-CN" altLang="en-US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Chisel</a:t>
            </a:r>
          </a:p>
          <a:p>
            <a:pPr lvl="1"/>
            <a:r>
              <a:rPr lang="zh-CN" altLang="en-US" sz="30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避免逐行翻译</a:t>
            </a:r>
            <a:r>
              <a:rPr lang="en-US" altLang="zh-CN" sz="30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30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效率没有提高</a:t>
            </a:r>
            <a:endParaRPr lang="en-US" altLang="zh-CN" sz="30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165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类软件的</a:t>
            </a:r>
            <a:r>
              <a:rPr lang="en-US" altLang="zh-CN" sz="4165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Chisel</a:t>
            </a:r>
          </a:p>
          <a:p>
            <a:pPr lvl="1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慎用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“v</a:t>
            </a:r>
            <a:r>
              <a:rPr lang="en-US" altLang="zh-CN" sz="3600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ar”</a:t>
            </a:r>
          </a:p>
          <a:p>
            <a:endParaRPr lang="en-US" altLang="zh-CN" sz="41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寻找一个平衡</a:t>
            </a:r>
            <a:r>
              <a:rPr lang="en-US" altLang="zh-CN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lang="zh-CN" altLang="en-US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1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首先时刻记住我们是在描述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RTL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600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在此基础上，借用高级语言的特性进行更灵活的描述</a:t>
            </a:r>
            <a:endParaRPr lang="en-US" altLang="zh-CN" sz="2635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27</a:t>
            </a:fld>
            <a:endParaRPr lang="en-US" altLang="zh-CN"/>
          </a:p>
        </p:txBody>
      </p:sp>
      <p:sp>
        <p:nvSpPr>
          <p:cNvPr id="12" name="标题 6">
            <a:extLst>
              <a:ext uri="{FF2B5EF4-FFF2-40B4-BE49-F238E27FC236}">
                <a16:creationId xmlns:a16="http://schemas.microsoft.com/office/drawing/2014/main" id="{2714C0BA-02D5-4D91-9DCD-D8AA90DB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zh-CN" altLang="en-US" dirty="0"/>
              <a:t>关注抽象层次</a:t>
            </a:r>
          </a:p>
        </p:txBody>
      </p:sp>
    </p:spTree>
    <p:extLst>
      <p:ext uri="{BB962C8B-B14F-4D97-AF65-F5344CB8AC3E}">
        <p14:creationId xmlns:p14="http://schemas.microsoft.com/office/powerpoint/2010/main" val="1404545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36A111-EE8F-4581-AEB4-8BEC627BA9DC}"/>
              </a:ext>
            </a:extLst>
          </p:cNvPr>
          <p:cNvSpPr txBox="1">
            <a:spLocks/>
          </p:cNvSpPr>
          <p:nvPr/>
        </p:nvSpPr>
        <p:spPr bwMode="auto">
          <a:xfrm>
            <a:off x="1221399" y="1757447"/>
            <a:ext cx="14749224" cy="750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87680" indent="-487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defRPr sz="426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984250" indent="-49466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37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404620" indent="-4178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327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821815" indent="-41529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273300" indent="-4495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92354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6pPr>
            <a:lvl7pPr marL="357378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7pPr>
            <a:lvl8pPr marL="422402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8pPr>
            <a:lvl9pPr marL="487426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位宽问题</a:t>
            </a:r>
            <a:endParaRPr lang="en-US" altLang="zh-CN" sz="41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28</a:t>
            </a:fld>
            <a:endParaRPr lang="en-US" altLang="zh-CN"/>
          </a:p>
        </p:txBody>
      </p:sp>
      <p:sp>
        <p:nvSpPr>
          <p:cNvPr id="12" name="标题 6">
            <a:extLst>
              <a:ext uri="{FF2B5EF4-FFF2-40B4-BE49-F238E27FC236}">
                <a16:creationId xmlns:a16="http://schemas.microsoft.com/office/drawing/2014/main" id="{2714C0BA-02D5-4D91-9DCD-D8AA90DB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zh-CN" altLang="en-US" dirty="0"/>
              <a:t>语言上容易陷入的坑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4032DD-8E21-40FF-A320-AC109B76FDC7}"/>
              </a:ext>
            </a:extLst>
          </p:cNvPr>
          <p:cNvSpPr/>
          <p:nvPr/>
        </p:nvSpPr>
        <p:spPr>
          <a:xfrm>
            <a:off x="1597065" y="3054314"/>
            <a:ext cx="7154781" cy="707886"/>
          </a:xfrm>
          <a:prstGeom prst="rect">
            <a:avLst/>
          </a:prstGeom>
          <a:ln>
            <a:solidFill>
              <a:srgbClr val="343F56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validMeta</a:t>
            </a:r>
            <a:r>
              <a:rPr lang="en-US" altLang="zh-CN" sz="20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 = Cat((</a:t>
            </a:r>
            <a:r>
              <a:rPr lang="en-US" altLang="zh-CN" sz="2000" dirty="0">
                <a:solidFill>
                  <a:srgbClr val="09865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 until </a:t>
            </a:r>
            <a:r>
              <a:rPr lang="en-US" altLang="zh-CN" sz="20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nWays</a:t>
            </a:r>
            <a:r>
              <a:rPr lang="en-US" altLang="zh-CN" sz="20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).map{w =&gt; </a:t>
            </a:r>
            <a:r>
              <a:rPr lang="en-US" altLang="zh-CN" sz="20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validArray</a:t>
            </a:r>
            <a:r>
              <a:rPr lang="en-US" altLang="zh-CN" sz="20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(Cat(s2_idx, </a:t>
            </a:r>
            <a:r>
              <a:rPr lang="en-US" altLang="zh-CN" sz="20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w.U</a:t>
            </a:r>
            <a:r>
              <a:rPr lang="en-US" altLang="zh-CN" sz="20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))}.reverse).</a:t>
            </a:r>
            <a:r>
              <a:rPr lang="en-US" altLang="zh-CN" sz="20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asUInt</a:t>
            </a:r>
            <a:endParaRPr lang="en-US" altLang="zh-CN" sz="2000" b="0" dirty="0">
              <a:solidFill>
                <a:srgbClr val="000000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8614AF-2B1D-485C-A7F7-3237D6A4F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428" y="4392278"/>
            <a:ext cx="969043" cy="9690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66CF633-8E17-43FC-AE62-2020E5391B4F}"/>
              </a:ext>
            </a:extLst>
          </p:cNvPr>
          <p:cNvSpPr/>
          <p:nvPr/>
        </p:nvSpPr>
        <p:spPr>
          <a:xfrm>
            <a:off x="4306054" y="4645966"/>
            <a:ext cx="4289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43F5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An I$ with very high miss rate </a:t>
            </a:r>
            <a:endParaRPr lang="zh-CN" altLang="en-US" sz="2400" dirty="0">
              <a:solidFill>
                <a:srgbClr val="343F5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5255E5-C828-46BC-9BEB-600B1C0B6E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901"/>
          <a:stretch/>
        </p:blipFill>
        <p:spPr>
          <a:xfrm>
            <a:off x="10311948" y="2484065"/>
            <a:ext cx="6141687" cy="3352378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7F60EA45-7AE6-4FFB-9147-D5224B24E4B9}"/>
              </a:ext>
            </a:extLst>
          </p:cNvPr>
          <p:cNvSpPr/>
          <p:nvPr/>
        </p:nvSpPr>
        <p:spPr>
          <a:xfrm>
            <a:off x="4821201" y="5692341"/>
            <a:ext cx="630315" cy="468090"/>
          </a:xfrm>
          <a:prstGeom prst="downArrow">
            <a:avLst/>
          </a:prstGeom>
          <a:solidFill>
            <a:srgbClr val="F54748"/>
          </a:solidFill>
          <a:ln>
            <a:solidFill>
              <a:srgbClr val="F54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B5A55C-A820-466A-97CA-5A0881FC16B8}"/>
              </a:ext>
            </a:extLst>
          </p:cNvPr>
          <p:cNvSpPr/>
          <p:nvPr/>
        </p:nvSpPr>
        <p:spPr>
          <a:xfrm>
            <a:off x="1597065" y="6603802"/>
            <a:ext cx="7426793" cy="1015663"/>
          </a:xfrm>
          <a:prstGeom prst="rect">
            <a:avLst/>
          </a:prstGeom>
          <a:ln>
            <a:solidFill>
              <a:srgbClr val="343F56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validMeta</a:t>
            </a:r>
            <a:r>
              <a:rPr lang="en-US" altLang="zh-CN" sz="20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 = Cat((0 until </a:t>
            </a:r>
            <a:r>
              <a:rPr lang="en-US" altLang="zh-CN" sz="20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nWays</a:t>
            </a:r>
            <a:r>
              <a:rPr lang="en-US" altLang="zh-CN" sz="20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).map{w =&gt; </a:t>
            </a:r>
            <a:r>
              <a:rPr lang="en-US" altLang="zh-CN" sz="20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validArray</a:t>
            </a:r>
            <a:r>
              <a:rPr lang="en-US" altLang="zh-CN" sz="20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(Cat(s2_idx, </a:t>
            </a:r>
            <a:r>
              <a:rPr lang="en-US" altLang="zh-CN" sz="20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w.U</a:t>
            </a:r>
            <a:r>
              <a:rPr lang="en-US" altLang="zh-CN" sz="20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(log2Ceil(</a:t>
            </a:r>
            <a:r>
              <a:rPr lang="en-US" altLang="zh-CN" sz="20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nWays</a:t>
            </a:r>
            <a:r>
              <a:rPr lang="en-US" altLang="zh-CN" sz="20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).W)</a:t>
            </a:r>
            <a:r>
              <a:rPr lang="en-US" altLang="zh-CN" sz="20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))}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.reverse).</a:t>
            </a:r>
            <a:r>
              <a:rPr lang="en-US" altLang="zh-CN" sz="20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asUInt</a:t>
            </a:r>
            <a:endParaRPr lang="en-US" altLang="zh-CN" sz="200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37E3BE-2EAF-4EF5-B429-87BD0A3F9F04}"/>
              </a:ext>
            </a:extLst>
          </p:cNvPr>
          <p:cNvSpPr txBox="1">
            <a:spLocks/>
          </p:cNvSpPr>
          <p:nvPr/>
        </p:nvSpPr>
        <p:spPr bwMode="auto">
          <a:xfrm>
            <a:off x="10311948" y="7322344"/>
            <a:ext cx="7350239" cy="243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87680" indent="-487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defRPr sz="426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984250" indent="-49466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37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404620" indent="-4178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327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821815" indent="-41529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273300" indent="-4495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92354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6pPr>
            <a:lvl7pPr marL="357378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7pPr>
            <a:lvl8pPr marL="422402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8pPr>
            <a:lvl9pPr marL="487426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建议一律定义 </a:t>
            </a:r>
            <a:r>
              <a:rPr lang="en-US" altLang="zh-CN" sz="4165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Uint</a:t>
            </a:r>
            <a:r>
              <a:rPr lang="en-US" altLang="zh-CN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的位宽</a:t>
            </a:r>
            <a:endParaRPr lang="en-US" altLang="zh-CN" sz="41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465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36A111-EE8F-4581-AEB4-8BEC627BA9DC}"/>
              </a:ext>
            </a:extLst>
          </p:cNvPr>
          <p:cNvSpPr txBox="1">
            <a:spLocks/>
          </p:cNvSpPr>
          <p:nvPr/>
        </p:nvSpPr>
        <p:spPr bwMode="auto">
          <a:xfrm>
            <a:off x="1221399" y="1710880"/>
            <a:ext cx="14749224" cy="750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87680" indent="-487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defRPr sz="426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984250" indent="-49466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37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404620" indent="-4178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327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821815" indent="-41529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273300" indent="-4495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92354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6pPr>
            <a:lvl7pPr marL="357378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7pPr>
            <a:lvl8pPr marL="422402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8pPr>
            <a:lvl9pPr marL="487426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 </a:t>
            </a:r>
            <a:r>
              <a:rPr lang="en-US" altLang="zh-CN" sz="4165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DontCare</a:t>
            </a:r>
            <a:endParaRPr lang="en-US" altLang="zh-CN" sz="41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29</a:t>
            </a:fld>
            <a:endParaRPr lang="en-US" altLang="zh-CN"/>
          </a:p>
        </p:txBody>
      </p:sp>
      <p:sp>
        <p:nvSpPr>
          <p:cNvPr id="12" name="标题 6">
            <a:extLst>
              <a:ext uri="{FF2B5EF4-FFF2-40B4-BE49-F238E27FC236}">
                <a16:creationId xmlns:a16="http://schemas.microsoft.com/office/drawing/2014/main" id="{2714C0BA-02D5-4D91-9DCD-D8AA90DB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zh-CN" altLang="en-US" dirty="0"/>
              <a:t>语言上容易陷入的坑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741351-C485-4B8D-8763-549EDFEF7CF2}"/>
              </a:ext>
            </a:extLst>
          </p:cNvPr>
          <p:cNvSpPr/>
          <p:nvPr/>
        </p:nvSpPr>
        <p:spPr>
          <a:xfrm>
            <a:off x="5036538" y="2686995"/>
            <a:ext cx="7267185" cy="4162717"/>
          </a:xfrm>
          <a:prstGeom prst="rect">
            <a:avLst/>
          </a:prstGeom>
          <a:ln>
            <a:solidFill>
              <a:srgbClr val="343F56"/>
            </a:solidFill>
            <a:prstDash val="dashDot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bundleA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&lt;&gt;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DontCare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lots of code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bundleA.signal1 := 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true.B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bundleA.signal2 := </a:t>
            </a:r>
            <a:r>
              <a:rPr lang="en-US" altLang="zh-CN" sz="2000" dirty="0">
                <a:solidFill>
                  <a:srgbClr val="098658"/>
                </a:solidFill>
                <a:latin typeface="Consolas" panose="020B0609020204030204" pitchFamily="49" charset="0"/>
              </a:rPr>
              <a:t>1.U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bundleA.signal4 := </a:t>
            </a:r>
            <a:r>
              <a:rPr lang="en-US" altLang="zh-CN" sz="2000" dirty="0">
                <a:solidFill>
                  <a:srgbClr val="098658"/>
                </a:solidFill>
                <a:latin typeface="Consolas" panose="020B0609020204030204" pitchFamily="49" charset="0"/>
              </a:rPr>
              <a:t>2.U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bundleA.signalx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:= </a:t>
            </a:r>
            <a:r>
              <a:rPr lang="en-US" altLang="zh-CN" sz="2000" dirty="0">
                <a:solidFill>
                  <a:srgbClr val="098658"/>
                </a:solidFill>
                <a:latin typeface="Consolas" panose="020B0609020204030204" pitchFamily="49" charset="0"/>
              </a:rPr>
              <a:t>3.U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bundleA.signal3 is set to </a:t>
            </a:r>
            <a:r>
              <a:rPr lang="en-US" altLang="zh-CN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false.B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//forget...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(bundleA.signal1 &amp;&amp; bundleA.signal3){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6E290F0-6A90-4805-BD65-67F43A33385B}"/>
              </a:ext>
            </a:extLst>
          </p:cNvPr>
          <p:cNvSpPr txBox="1">
            <a:spLocks/>
          </p:cNvSpPr>
          <p:nvPr/>
        </p:nvSpPr>
        <p:spPr bwMode="auto">
          <a:xfrm>
            <a:off x="4331312" y="7695122"/>
            <a:ext cx="9841888" cy="188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87680" indent="-487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defRPr sz="426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984250" indent="-49466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37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404620" indent="-4178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327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821815" indent="-41529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273300" indent="-4495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92354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6pPr>
            <a:lvl7pPr marL="357378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7pPr>
            <a:lvl8pPr marL="422402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8pPr>
            <a:lvl9pPr marL="487426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不要试图使用 </a:t>
            </a:r>
            <a:r>
              <a:rPr lang="en-US" altLang="zh-CN" sz="4165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DontCare</a:t>
            </a:r>
            <a:r>
              <a:rPr lang="en-US" altLang="zh-CN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的默认值</a:t>
            </a:r>
            <a:endParaRPr lang="en-US" altLang="zh-CN" sz="41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62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3</a:t>
            </a:fld>
            <a:endParaRPr lang="en-US" altLang="zh-CN"/>
          </a:p>
        </p:txBody>
      </p:sp>
      <p:sp>
        <p:nvSpPr>
          <p:cNvPr id="6" name="标题 6">
            <a:extLst>
              <a:ext uri="{FF2B5EF4-FFF2-40B4-BE49-F238E27FC236}">
                <a16:creationId xmlns:a16="http://schemas.microsoft.com/office/drawing/2014/main" id="{06304E25-1E4A-46B7-A8ED-B155017E80A8}"/>
              </a:ext>
            </a:extLst>
          </p:cNvPr>
          <p:cNvSpPr txBox="1">
            <a:spLocks/>
          </p:cNvSpPr>
          <p:nvPr/>
        </p:nvSpPr>
        <p:spPr bwMode="auto">
          <a:xfrm>
            <a:off x="876820" y="4044811"/>
            <a:ext cx="15586621" cy="132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650240" algn="l" rtl="0" fontAlgn="base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1300480" algn="l" rtl="0" fontAlgn="base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1950720" algn="l" rtl="0" fontAlgn="base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2600960" algn="l" rtl="0" fontAlgn="base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defTabSz="914400"/>
            <a:r>
              <a:rPr lang="en-US" altLang="zh-CN" dirty="0"/>
              <a:t>NutShell: </a:t>
            </a:r>
            <a:r>
              <a:rPr lang="zh-CN" altLang="en-US" dirty="0"/>
              <a:t>使用 </a:t>
            </a:r>
            <a:r>
              <a:rPr lang="en-US" altLang="zh-CN" dirty="0"/>
              <a:t>Chisel </a:t>
            </a:r>
            <a:r>
              <a:rPr lang="zh-CN" altLang="en-US" dirty="0"/>
              <a:t>开发的开源处理器</a:t>
            </a:r>
          </a:p>
        </p:txBody>
      </p:sp>
    </p:spTree>
    <p:extLst>
      <p:ext uri="{BB962C8B-B14F-4D97-AF65-F5344CB8AC3E}">
        <p14:creationId xmlns:p14="http://schemas.microsoft.com/office/powerpoint/2010/main" val="3543938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36A111-EE8F-4581-AEB4-8BEC627BA9DC}"/>
              </a:ext>
            </a:extLst>
          </p:cNvPr>
          <p:cNvSpPr txBox="1">
            <a:spLocks/>
          </p:cNvSpPr>
          <p:nvPr/>
        </p:nvSpPr>
        <p:spPr bwMode="auto">
          <a:xfrm>
            <a:off x="1221399" y="1710880"/>
            <a:ext cx="9000010" cy="55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87680" indent="-487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defRPr sz="426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984250" indent="-49466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37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404620" indent="-4178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327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821815" indent="-41529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273300" indent="-4495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92354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6pPr>
            <a:lvl7pPr marL="357378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7pPr>
            <a:lvl8pPr marL="422402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8pPr>
            <a:lvl9pPr marL="487426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 </a:t>
            </a:r>
            <a:r>
              <a:rPr lang="en-US" altLang="zh-CN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</a:t>
            </a:r>
            <a:r>
              <a:rPr lang="zh-CN" altLang="en-US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zh-CN" altLang="en-US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不匹配问题</a:t>
            </a:r>
            <a:endParaRPr lang="en-US" altLang="zh-CN" sz="41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30</a:t>
            </a:fld>
            <a:endParaRPr lang="en-US" altLang="zh-CN"/>
          </a:p>
        </p:txBody>
      </p:sp>
      <p:sp>
        <p:nvSpPr>
          <p:cNvPr id="12" name="标题 6">
            <a:extLst>
              <a:ext uri="{FF2B5EF4-FFF2-40B4-BE49-F238E27FC236}">
                <a16:creationId xmlns:a16="http://schemas.microsoft.com/office/drawing/2014/main" id="{2714C0BA-02D5-4D91-9DCD-D8AA90DB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zh-CN" altLang="en-US" dirty="0"/>
              <a:t>语言上容易陷入的坑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087A0-AF9F-4ABD-8DE0-A6C50ADF9D6B}"/>
              </a:ext>
            </a:extLst>
          </p:cNvPr>
          <p:cNvSpPr/>
          <p:nvPr/>
        </p:nvSpPr>
        <p:spPr>
          <a:xfrm>
            <a:off x="1369640" y="2760080"/>
            <a:ext cx="8538741" cy="1021309"/>
          </a:xfrm>
          <a:prstGeom prst="rect">
            <a:avLst/>
          </a:prstGeom>
          <a:ln>
            <a:solidFill>
              <a:srgbClr val="343F56"/>
            </a:solidFill>
            <a:prstDash val="lgDash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Is there an MSHR free for this request?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mshr_validOH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Cat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mshrs.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(_.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io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.status.valid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mshr_free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((~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mshr_validOH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asUInt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&amp;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prioFilter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B73997-8F12-4C31-951F-143A0A265C96}"/>
              </a:ext>
            </a:extLst>
          </p:cNvPr>
          <p:cNvSpPr/>
          <p:nvPr/>
        </p:nvSpPr>
        <p:spPr>
          <a:xfrm>
            <a:off x="5162560" y="5468021"/>
            <a:ext cx="1544320" cy="447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F16F9F-9283-46D0-8F72-9CA24E259DF8}"/>
              </a:ext>
            </a:extLst>
          </p:cNvPr>
          <p:cNvSpPr/>
          <p:nvPr/>
        </p:nvSpPr>
        <p:spPr>
          <a:xfrm>
            <a:off x="5162560" y="550687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Consolas" panose="020B0609020204030204" pitchFamily="49" charset="0"/>
              </a:rPr>
              <a:t>mshr0_valid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3A7B43-731E-44B1-BC99-AF535B22073F}"/>
              </a:ext>
            </a:extLst>
          </p:cNvPr>
          <p:cNvSpPr/>
          <p:nvPr/>
        </p:nvSpPr>
        <p:spPr>
          <a:xfrm>
            <a:off x="6709756" y="5468021"/>
            <a:ext cx="1544320" cy="447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8E1FC84-0A94-417F-B1DB-2EE58487B0C2}"/>
              </a:ext>
            </a:extLst>
          </p:cNvPr>
          <p:cNvSpPr/>
          <p:nvPr/>
        </p:nvSpPr>
        <p:spPr>
          <a:xfrm>
            <a:off x="6709756" y="550687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Consolas" panose="020B0609020204030204" pitchFamily="49" charset="0"/>
              </a:rPr>
              <a:t>mshr1_valid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B03F38-7ADE-4555-B202-9D046804D7AF}"/>
              </a:ext>
            </a:extLst>
          </p:cNvPr>
          <p:cNvSpPr/>
          <p:nvPr/>
        </p:nvSpPr>
        <p:spPr>
          <a:xfrm>
            <a:off x="8254076" y="5468021"/>
            <a:ext cx="1544320" cy="447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8AACB76-8AF0-42C1-93AC-7F80FF935F42}"/>
              </a:ext>
            </a:extLst>
          </p:cNvPr>
          <p:cNvSpPr/>
          <p:nvPr/>
        </p:nvSpPr>
        <p:spPr>
          <a:xfrm>
            <a:off x="8254076" y="550687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Consolas" panose="020B0609020204030204" pitchFamily="49" charset="0"/>
              </a:rPr>
              <a:t>mshr2_valid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A3D00D1-7B90-45E3-9E0A-750CBC8E2A32}"/>
              </a:ext>
            </a:extLst>
          </p:cNvPr>
          <p:cNvSpPr/>
          <p:nvPr/>
        </p:nvSpPr>
        <p:spPr>
          <a:xfrm>
            <a:off x="9791112" y="5468021"/>
            <a:ext cx="1544320" cy="447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00A4C8D-57B0-4875-8BDD-44B98593D8BB}"/>
              </a:ext>
            </a:extLst>
          </p:cNvPr>
          <p:cNvSpPr/>
          <p:nvPr/>
        </p:nvSpPr>
        <p:spPr>
          <a:xfrm>
            <a:off x="9791112" y="550687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Consolas" panose="020B0609020204030204" pitchFamily="49" charset="0"/>
              </a:rPr>
              <a:t>mshr3_valid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732F5C2-64C7-465C-B1E4-381921760EA9}"/>
              </a:ext>
            </a:extLst>
          </p:cNvPr>
          <p:cNvSpPr/>
          <p:nvPr/>
        </p:nvSpPr>
        <p:spPr>
          <a:xfrm>
            <a:off x="5162560" y="6936915"/>
            <a:ext cx="1544320" cy="447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26D1665-493C-4C62-9996-69D2D58F20C9}"/>
              </a:ext>
            </a:extLst>
          </p:cNvPr>
          <p:cNvSpPr/>
          <p:nvPr/>
        </p:nvSpPr>
        <p:spPr>
          <a:xfrm>
            <a:off x="5145882" y="698502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Consolas" panose="020B0609020204030204" pitchFamily="49" charset="0"/>
              </a:rPr>
              <a:t>mshr3_valid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E3E2F6-012C-44B8-857A-02D5A69A9B54}"/>
              </a:ext>
            </a:extLst>
          </p:cNvPr>
          <p:cNvSpPr/>
          <p:nvPr/>
        </p:nvSpPr>
        <p:spPr>
          <a:xfrm>
            <a:off x="6713398" y="6936915"/>
            <a:ext cx="1544320" cy="447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93F3324-BA69-4C30-82EE-9998A40B46EF}"/>
              </a:ext>
            </a:extLst>
          </p:cNvPr>
          <p:cNvSpPr/>
          <p:nvPr/>
        </p:nvSpPr>
        <p:spPr>
          <a:xfrm>
            <a:off x="6696720" y="698502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Consolas" panose="020B0609020204030204" pitchFamily="49" charset="0"/>
              </a:rPr>
              <a:t>mshr2_valid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CCDFA5-62A6-4AAA-BC76-DB2D6838964B}"/>
              </a:ext>
            </a:extLst>
          </p:cNvPr>
          <p:cNvSpPr/>
          <p:nvPr/>
        </p:nvSpPr>
        <p:spPr>
          <a:xfrm>
            <a:off x="8270754" y="6936915"/>
            <a:ext cx="1544320" cy="447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C72CA3B-23E1-4BA5-8B02-3C25AE4F94B5}"/>
              </a:ext>
            </a:extLst>
          </p:cNvPr>
          <p:cNvSpPr/>
          <p:nvPr/>
        </p:nvSpPr>
        <p:spPr>
          <a:xfrm>
            <a:off x="8254076" y="698502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Consolas" panose="020B0609020204030204" pitchFamily="49" charset="0"/>
              </a:rPr>
              <a:t>mshr1_valid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9CDD0B-CA3B-4CC2-873B-724F938579DE}"/>
              </a:ext>
            </a:extLst>
          </p:cNvPr>
          <p:cNvSpPr/>
          <p:nvPr/>
        </p:nvSpPr>
        <p:spPr>
          <a:xfrm>
            <a:off x="9815074" y="6936915"/>
            <a:ext cx="1544320" cy="447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04C37F9-D1BD-486D-833B-FC4B62247D57}"/>
              </a:ext>
            </a:extLst>
          </p:cNvPr>
          <p:cNvSpPr/>
          <p:nvPr/>
        </p:nvSpPr>
        <p:spPr>
          <a:xfrm>
            <a:off x="9798396" y="698502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Consolas" panose="020B0609020204030204" pitchFamily="49" charset="0"/>
              </a:rPr>
              <a:t>mshr0_valid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DF3C374-2C8E-4DC6-9154-38D576F6FA5D}"/>
              </a:ext>
            </a:extLst>
          </p:cNvPr>
          <p:cNvSpPr/>
          <p:nvPr/>
        </p:nvSpPr>
        <p:spPr>
          <a:xfrm>
            <a:off x="5446646" y="4920360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43F5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bit 3</a:t>
            </a:r>
            <a:endParaRPr lang="zh-CN" altLang="en-US" sz="2400" dirty="0">
              <a:solidFill>
                <a:srgbClr val="343F5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0BBAA2F-9F8D-4FCC-AAF2-EFAEE9E49EFD}"/>
              </a:ext>
            </a:extLst>
          </p:cNvPr>
          <p:cNvSpPr/>
          <p:nvPr/>
        </p:nvSpPr>
        <p:spPr>
          <a:xfrm>
            <a:off x="7115315" y="4920359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43F5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bit 2</a:t>
            </a:r>
            <a:endParaRPr lang="zh-CN" altLang="en-US" sz="2400" dirty="0">
              <a:solidFill>
                <a:srgbClr val="343F5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F8EDA67-842D-4CAF-A809-E38A9FB779F6}"/>
              </a:ext>
            </a:extLst>
          </p:cNvPr>
          <p:cNvSpPr/>
          <p:nvPr/>
        </p:nvSpPr>
        <p:spPr>
          <a:xfrm>
            <a:off x="8642957" y="4920357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43F5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bit 1</a:t>
            </a:r>
            <a:endParaRPr lang="zh-CN" altLang="en-US" sz="2400" dirty="0">
              <a:solidFill>
                <a:srgbClr val="343F5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AA50B5A-3825-477A-8999-5C4A30A26B2F}"/>
              </a:ext>
            </a:extLst>
          </p:cNvPr>
          <p:cNvSpPr/>
          <p:nvPr/>
        </p:nvSpPr>
        <p:spPr>
          <a:xfrm>
            <a:off x="10170599" y="4920358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43F5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bit 0</a:t>
            </a:r>
            <a:endParaRPr lang="zh-CN" altLang="en-US" sz="2400" dirty="0">
              <a:solidFill>
                <a:srgbClr val="343F5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DA53918-35D3-4BD7-9759-8846CEA6E9A0}"/>
              </a:ext>
            </a:extLst>
          </p:cNvPr>
          <p:cNvSpPr/>
          <p:nvPr/>
        </p:nvSpPr>
        <p:spPr>
          <a:xfrm>
            <a:off x="5179238" y="4690090"/>
            <a:ext cx="1484126" cy="3743566"/>
          </a:xfrm>
          <a:prstGeom prst="rect">
            <a:avLst/>
          </a:prstGeom>
          <a:noFill/>
          <a:ln w="28575">
            <a:solidFill>
              <a:srgbClr val="343F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77AB2A2-A0DB-4294-AADD-8186B69060C5}"/>
              </a:ext>
            </a:extLst>
          </p:cNvPr>
          <p:cNvSpPr/>
          <p:nvPr/>
        </p:nvSpPr>
        <p:spPr>
          <a:xfrm>
            <a:off x="6742417" y="4690090"/>
            <a:ext cx="1484126" cy="3743566"/>
          </a:xfrm>
          <a:prstGeom prst="rect">
            <a:avLst/>
          </a:prstGeom>
          <a:noFill/>
          <a:ln w="28575">
            <a:solidFill>
              <a:srgbClr val="343F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9FCB9AA-CC39-43C7-BE1B-2DA17709E0EF}"/>
              </a:ext>
            </a:extLst>
          </p:cNvPr>
          <p:cNvSpPr/>
          <p:nvPr/>
        </p:nvSpPr>
        <p:spPr>
          <a:xfrm>
            <a:off x="8297930" y="4688456"/>
            <a:ext cx="1484126" cy="3743566"/>
          </a:xfrm>
          <a:prstGeom prst="rect">
            <a:avLst/>
          </a:prstGeom>
          <a:noFill/>
          <a:ln w="28575">
            <a:solidFill>
              <a:srgbClr val="343F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0B7E5C4-C267-498A-BD20-26CD3A0D9B93}"/>
              </a:ext>
            </a:extLst>
          </p:cNvPr>
          <p:cNvSpPr/>
          <p:nvPr/>
        </p:nvSpPr>
        <p:spPr>
          <a:xfrm>
            <a:off x="9844565" y="4690090"/>
            <a:ext cx="1484126" cy="3743566"/>
          </a:xfrm>
          <a:prstGeom prst="rect">
            <a:avLst/>
          </a:prstGeom>
          <a:noFill/>
          <a:ln w="28575">
            <a:solidFill>
              <a:srgbClr val="343F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5783FC6-84CF-461A-92FA-AF74E6037D13}"/>
              </a:ext>
            </a:extLst>
          </p:cNvPr>
          <p:cNvSpPr/>
          <p:nvPr/>
        </p:nvSpPr>
        <p:spPr>
          <a:xfrm>
            <a:off x="1492065" y="5477024"/>
            <a:ext cx="3023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43F5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Cat with no reverse</a:t>
            </a:r>
            <a:endParaRPr lang="zh-CN" altLang="en-US" sz="2400" b="1" dirty="0">
              <a:solidFill>
                <a:srgbClr val="343F5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477B19F-BC8C-4A18-B762-4ADEB3D28B2E}"/>
              </a:ext>
            </a:extLst>
          </p:cNvPr>
          <p:cNvSpPr/>
          <p:nvPr/>
        </p:nvSpPr>
        <p:spPr>
          <a:xfrm>
            <a:off x="2011617" y="6892696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43F5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Cat with reverse</a:t>
            </a:r>
            <a:endParaRPr lang="zh-CN" altLang="en-US" sz="2400" b="1" dirty="0">
              <a:solidFill>
                <a:srgbClr val="343F5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EF1DB53-6EBB-474C-8FE9-43DA5F51DCB9}"/>
              </a:ext>
            </a:extLst>
          </p:cNvPr>
          <p:cNvSpPr/>
          <p:nvPr/>
        </p:nvSpPr>
        <p:spPr>
          <a:xfrm rot="2732504">
            <a:off x="4303778" y="5561066"/>
            <a:ext cx="1200443" cy="2348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DF9569-3A2D-4ED1-AE5B-B890F9B2240B}"/>
              </a:ext>
            </a:extLst>
          </p:cNvPr>
          <p:cNvSpPr/>
          <p:nvPr/>
        </p:nvSpPr>
        <p:spPr>
          <a:xfrm rot="18843927">
            <a:off x="4322841" y="5538648"/>
            <a:ext cx="1200443" cy="2348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80B5413-074C-486D-AB7F-76920B244018}"/>
              </a:ext>
            </a:extLst>
          </p:cNvPr>
          <p:cNvCxnSpPr/>
          <p:nvPr/>
        </p:nvCxnSpPr>
        <p:spPr bwMode="auto">
          <a:xfrm>
            <a:off x="8893969" y="3257550"/>
            <a:ext cx="31146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12D4D29-DBE9-4B02-95D8-D69503033427}"/>
              </a:ext>
            </a:extLst>
          </p:cNvPr>
          <p:cNvSpPr txBox="1"/>
          <p:nvPr/>
        </p:nvSpPr>
        <p:spPr>
          <a:xfrm>
            <a:off x="12008644" y="2934384"/>
            <a:ext cx="324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.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reverse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737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36A111-EE8F-4581-AEB4-8BEC627BA9DC}"/>
              </a:ext>
            </a:extLst>
          </p:cNvPr>
          <p:cNvSpPr txBox="1">
            <a:spLocks/>
          </p:cNvSpPr>
          <p:nvPr/>
        </p:nvSpPr>
        <p:spPr bwMode="auto">
          <a:xfrm>
            <a:off x="1221399" y="1710880"/>
            <a:ext cx="15037776" cy="693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87680" indent="-487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defRPr sz="426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984250" indent="-49466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37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404620" indent="-4178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327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821815" indent="-41529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273300" indent="-4495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92354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6pPr>
            <a:lvl7pPr marL="357378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7pPr>
            <a:lvl8pPr marL="422402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8pPr>
            <a:lvl9pPr marL="487426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</a:t>
            </a:r>
            <a:r>
              <a:rPr lang="zh-CN" altLang="en-US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：提早规避违规</a:t>
            </a:r>
            <a:r>
              <a:rPr lang="zh-CN" altLang="en-US" sz="41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416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参数之间互相矛盾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1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assert</a:t>
            </a:r>
            <a:r>
              <a:rPr lang="zh-CN" altLang="en-US" sz="4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：增加功能检查点以规避违规</a:t>
            </a:r>
            <a:r>
              <a:rPr lang="zh-CN" altLang="en-US" sz="41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电路状态</a:t>
            </a:r>
            <a:endParaRPr lang="en-US" altLang="zh-CN" sz="416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理想的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one-hot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信号并不是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one-hot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1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31</a:t>
            </a:fld>
            <a:endParaRPr lang="en-US" altLang="zh-CN"/>
          </a:p>
        </p:txBody>
      </p:sp>
      <p:sp>
        <p:nvSpPr>
          <p:cNvPr id="12" name="标题 6">
            <a:extLst>
              <a:ext uri="{FF2B5EF4-FFF2-40B4-BE49-F238E27FC236}">
                <a16:creationId xmlns:a16="http://schemas.microsoft.com/office/drawing/2014/main" id="{2714C0BA-02D5-4D91-9DCD-D8AA90DB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zh-CN" altLang="en-US" dirty="0"/>
              <a:t>提早发现错误</a:t>
            </a:r>
          </a:p>
        </p:txBody>
      </p:sp>
    </p:spTree>
    <p:extLst>
      <p:ext uri="{BB962C8B-B14F-4D97-AF65-F5344CB8AC3E}">
        <p14:creationId xmlns:p14="http://schemas.microsoft.com/office/powerpoint/2010/main" val="1328790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36A111-EE8F-4581-AEB4-8BEC627BA9DC}"/>
              </a:ext>
            </a:extLst>
          </p:cNvPr>
          <p:cNvSpPr txBox="1">
            <a:spLocks/>
          </p:cNvSpPr>
          <p:nvPr/>
        </p:nvSpPr>
        <p:spPr bwMode="auto">
          <a:xfrm>
            <a:off x="1221399" y="1757447"/>
            <a:ext cx="14749224" cy="676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87680" indent="-487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defRPr sz="426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984250" indent="-49466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37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404620" indent="-4178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327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821815" indent="-41529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273300" indent="-4495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92354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6pPr>
            <a:lvl7pPr marL="357378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7pPr>
            <a:lvl8pPr marL="422402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8pPr>
            <a:lvl9pPr marL="487426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376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[Chisel</a:t>
            </a:r>
            <a:r>
              <a:rPr lang="zh-CN" altLang="en-US" sz="376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76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Bootcamp]</a:t>
            </a:r>
          </a:p>
          <a:p>
            <a:pPr lvl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(https://github.com/freechipsproject/chisel-bootcamp)</a:t>
            </a:r>
          </a:p>
          <a:p>
            <a:endParaRPr lang="en-US" altLang="zh-CN" sz="20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76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[Chisel Users</a:t>
            </a:r>
            <a:r>
              <a:rPr lang="zh-CN" altLang="en-US" sz="376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76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Guide]</a:t>
            </a:r>
          </a:p>
          <a:p>
            <a:pPr lvl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(https://github.com/freechipsproject/chisel3/wiki/Short-Users-Guide-to-Chisel)</a:t>
            </a:r>
          </a:p>
          <a:p>
            <a:pPr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76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[Chisel</a:t>
            </a:r>
            <a:r>
              <a:rPr lang="zh-CN" altLang="en-US" sz="376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76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Cheat-Sheet]</a:t>
            </a:r>
          </a:p>
          <a:p>
            <a:pPr lvl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(https://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chisel.eecs.berkeley.edu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/doc/chisel-cheatsheet3.pdf)</a:t>
            </a: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76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[Chisel API]</a:t>
            </a:r>
          </a:p>
          <a:p>
            <a:pPr lvl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(https://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chisel.eecs.berkeley.edu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/latest/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376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765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32</a:t>
            </a:fld>
            <a:endParaRPr lang="en-US" altLang="zh-CN"/>
          </a:p>
        </p:txBody>
      </p:sp>
      <p:sp>
        <p:nvSpPr>
          <p:cNvPr id="12" name="标题 6">
            <a:extLst>
              <a:ext uri="{FF2B5EF4-FFF2-40B4-BE49-F238E27FC236}">
                <a16:creationId xmlns:a16="http://schemas.microsoft.com/office/drawing/2014/main" id="{2714C0BA-02D5-4D91-9DCD-D8AA90DB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en-US" altLang="zh-CN" dirty="0"/>
              <a:t>Chisel doc for beginners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76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3267-EB4A-484C-B97E-5041136B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>
                <a:solidFill>
                  <a:srgbClr val="330066"/>
                </a:solidFill>
              </a:rPr>
              <a:t>About NutShell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49582" y="7571360"/>
            <a:ext cx="821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https://github.com/OSCPU/NutShell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C73F28F7-CE44-452F-B680-6A01BC9A4B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427190" y="8886613"/>
            <a:ext cx="4046061" cy="650240"/>
          </a:xfrm>
        </p:spPr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33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B745DE-28BB-49AA-9229-A0538F6AFD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84" y="3342077"/>
            <a:ext cx="6269710" cy="38636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D93E92-5702-4952-9DC9-B4B74A17A8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619" y="5974073"/>
            <a:ext cx="1405719" cy="132337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71A271-B711-489F-A2A9-C27BD04AEC8E}"/>
              </a:ext>
            </a:extLst>
          </p:cNvPr>
          <p:cNvSpPr txBox="1">
            <a:spLocks/>
          </p:cNvSpPr>
          <p:nvPr/>
        </p:nvSpPr>
        <p:spPr bwMode="auto">
          <a:xfrm>
            <a:off x="4067462" y="2385335"/>
            <a:ext cx="9205337" cy="7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87680" indent="-487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defRPr sz="426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984250" indent="-49466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37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404620" indent="-4178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327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821815" indent="-41529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273300" indent="-4495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92354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6pPr>
            <a:lvl7pPr marL="357378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7pPr>
            <a:lvl8pPr marL="422402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8pPr>
            <a:lvl9pPr marL="487426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NutShell has been open sourced on GitHub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50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126" y="173851"/>
            <a:ext cx="16068674" cy="1323375"/>
          </a:xfrm>
        </p:spPr>
        <p:txBody>
          <a:bodyPr/>
          <a:lstStyle/>
          <a:p>
            <a:r>
              <a:rPr lang="en-US" altLang="zh-CN" sz="6000" dirty="0">
                <a:solidFill>
                  <a:srgbClr val="330066"/>
                </a:solidFill>
              </a:rPr>
              <a:t>NutShell: </a:t>
            </a:r>
            <a:r>
              <a:rPr lang="zh-CN" altLang="en-US" sz="6000" dirty="0">
                <a:solidFill>
                  <a:srgbClr val="330066"/>
                </a:solidFill>
              </a:rPr>
              <a:t>总览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C4DD84-739D-4150-890C-E416ACBA9D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286" y="1960617"/>
            <a:ext cx="6246578" cy="622315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B2737D-E499-42A9-98EA-B023B6BB8986}"/>
              </a:ext>
            </a:extLst>
          </p:cNvPr>
          <p:cNvSpPr txBox="1">
            <a:spLocks/>
          </p:cNvSpPr>
          <p:nvPr/>
        </p:nvSpPr>
        <p:spPr bwMode="auto">
          <a:xfrm>
            <a:off x="1024766" y="1860581"/>
            <a:ext cx="8637394" cy="632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87672" indent="-48767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defRPr sz="42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984376" indent="-494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3698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404316" indent="-41768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327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821999" indent="-41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44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273547" indent="-449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4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923777" indent="-449291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844">
                <a:solidFill>
                  <a:schemeClr val="tx1"/>
                </a:solidFill>
                <a:latin typeface="+mn-lt"/>
                <a:ea typeface="+mn-ea"/>
              </a:defRPr>
            </a:lvl6pPr>
            <a:lvl7pPr marL="3574007" indent="-449291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844">
                <a:solidFill>
                  <a:schemeClr val="tx1"/>
                </a:solidFill>
                <a:latin typeface="+mn-lt"/>
                <a:ea typeface="+mn-ea"/>
              </a:defRPr>
            </a:lvl7pPr>
            <a:lvl8pPr marL="4224237" indent="-449291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844">
                <a:solidFill>
                  <a:schemeClr val="tx1"/>
                </a:solidFill>
                <a:latin typeface="+mn-lt"/>
                <a:ea typeface="+mn-ea"/>
              </a:defRPr>
            </a:lvl8pPr>
            <a:lvl9pPr marL="4874467" indent="-449291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844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Developed by 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sym typeface="Helvetica Light"/>
              </a:rPr>
              <a:t>5 undergraduates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 in 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sym typeface="Helvetica Light"/>
              </a:rPr>
              <a:t>4 months</a:t>
            </a:r>
          </a:p>
          <a:p>
            <a:pPr lvl="1" defTabSz="914400">
              <a:defRPr/>
            </a:pPr>
            <a:r>
              <a:rPr lang="en-US" altLang="zh-CN" sz="2231" dirty="0">
                <a:solidFill>
                  <a:srgbClr val="000000"/>
                </a:solidFill>
              </a:rPr>
              <a:t>Use online differential testing framework to speed up development</a:t>
            </a:r>
            <a:endParaRPr kumimoji="0" lang="en-US" altLang="zh-CN" sz="2231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Helvetica Light"/>
            </a:endParaRPr>
          </a:p>
          <a:p>
            <a:pPr defTabSz="914400"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Support SDRAM,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SPI flash, UART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sym typeface="Helvetica Light"/>
              </a:rPr>
              <a:t>[1]</a:t>
            </a:r>
            <a:endParaRPr kumimoji="0" lang="en-US" altLang="zh-CN" sz="2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sym typeface="Helvetica Light"/>
            </a:endParaRPr>
          </a:p>
          <a:p>
            <a:pPr marL="487672" marR="0" lvl="0" indent="-487672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sym typeface="Helvetica Light"/>
              </a:rPr>
              <a:t>Support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Helvetica Light"/>
              </a:rPr>
              <a:t>Linux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sym typeface="Helvetica Light"/>
              </a:rPr>
              <a:t> 4.18.0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sym typeface="Helvetica Light"/>
              </a:rPr>
              <a:t> 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sym typeface="Helvetica Light"/>
              </a:rPr>
              <a:t>Kernel</a:t>
            </a:r>
          </a:p>
          <a:p>
            <a:pPr marL="487672" marR="0" lvl="0" indent="-487672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2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sym typeface="Helvetica Light"/>
            </a:endParaRPr>
          </a:p>
          <a:p>
            <a:pPr marL="487672" marR="0" lvl="0" indent="-487672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800" dirty="0"/>
              <a:t>Support </a:t>
            </a:r>
            <a:r>
              <a:rPr lang="en-US" altLang="zh-CN" sz="2800" b="1" dirty="0">
                <a:solidFill>
                  <a:srgbClr val="C00000"/>
                </a:solidFill>
              </a:rPr>
              <a:t>Debian 11 / Fedora 32</a:t>
            </a:r>
            <a:r>
              <a:rPr lang="en-US" altLang="zh-CN" sz="2800" dirty="0"/>
              <a:t> in simulation/FPGA environment</a:t>
            </a:r>
          </a:p>
          <a:p>
            <a:pPr marL="487672" marR="0" lvl="0" indent="-487672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lang="en-US" altLang="zh-CN" sz="2800" b="1" dirty="0">
              <a:solidFill>
                <a:srgbClr val="C00000"/>
              </a:solidFill>
            </a:endParaRPr>
          </a:p>
          <a:p>
            <a:pPr marL="487672" marR="0" lvl="0" indent="-487672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800" dirty="0"/>
              <a:t>SMIC 110nm</a:t>
            </a:r>
            <a:endParaRPr lang="zh-CN" altLang="en-US" sz="2800" dirty="0"/>
          </a:p>
          <a:p>
            <a:pPr marL="487672" marR="0" lvl="0" indent="-487672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800" dirty="0"/>
              <a:t>10mm^2</a:t>
            </a:r>
          </a:p>
          <a:p>
            <a:pPr marL="487672" marR="0" lvl="0" indent="-487672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800" b="1" dirty="0">
                <a:solidFill>
                  <a:srgbClr val="C00000"/>
                </a:solidFill>
              </a:rPr>
              <a:t>200mw@350MHz </a:t>
            </a:r>
            <a:r>
              <a:rPr lang="en-US" altLang="zh-CN" sz="2800" dirty="0"/>
              <a:t>Typical</a:t>
            </a:r>
          </a:p>
          <a:p>
            <a:pPr marL="487672" marR="0" lvl="0" indent="-487672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800" dirty="0"/>
              <a:t>TQFP100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097842-A589-4867-83B0-4E890C041ECC}"/>
              </a:ext>
            </a:extLst>
          </p:cNvPr>
          <p:cNvSpPr txBox="1"/>
          <p:nvPr/>
        </p:nvSpPr>
        <p:spPr>
          <a:xfrm>
            <a:off x="381644" y="8643038"/>
            <a:ext cx="12968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 We used peripheral devices from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OpenCores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community.</a:t>
            </a:r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74830645-4607-489A-AE47-DEC3E5D1AF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427190" y="8886613"/>
            <a:ext cx="4046061" cy="650240"/>
          </a:xfrm>
        </p:spPr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4</a:t>
            </a:fld>
            <a:endParaRPr lang="en-US" altLang="zh-CN" dirty="0"/>
          </a:p>
        </p:txBody>
      </p:sp>
      <p:pic>
        <p:nvPicPr>
          <p:cNvPr id="3" name="图片 2" descr="C:\Users\yuzihao\AppData\Local\Temp\2\WeChat Files\39a5c899bb5e7d0a02ad200dc849076.jpg">
            <a:extLst>
              <a:ext uri="{FF2B5EF4-FFF2-40B4-BE49-F238E27FC236}">
                <a16:creationId xmlns:a16="http://schemas.microsoft.com/office/drawing/2014/main" id="{EAA3DB5B-8D41-4FBD-B902-36A5665E6065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7" t="69887" r="30857" b="-1453"/>
          <a:stretch/>
        </p:blipFill>
        <p:spPr bwMode="auto">
          <a:xfrm>
            <a:off x="14862788" y="6908485"/>
            <a:ext cx="1610463" cy="1677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17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36A111-EE8F-4581-AEB4-8BEC627BA9DC}"/>
              </a:ext>
            </a:extLst>
          </p:cNvPr>
          <p:cNvSpPr txBox="1">
            <a:spLocks/>
          </p:cNvSpPr>
          <p:nvPr/>
        </p:nvSpPr>
        <p:spPr bwMode="auto">
          <a:xfrm>
            <a:off x="1229797" y="1875089"/>
            <a:ext cx="8691443" cy="39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87680" indent="-487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defRPr sz="426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984250" indent="-49466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37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404620" indent="-4178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327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821815" indent="-41529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273300" indent="-4495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92354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6pPr>
            <a:lvl7pPr marL="357378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7pPr>
            <a:lvl8pPr marL="422402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8pPr>
            <a:lvl9pPr marL="4874260" indent="-44958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3200" dirty="0">
                <a:latin typeface="Consolas" panose="020B0609020204030204" pitchFamily="49" charset="0"/>
              </a:rPr>
              <a:t>Only optimize TLB and compressed instruction decoder specially:</a:t>
            </a:r>
          </a:p>
          <a:p>
            <a:pPr lvl="1"/>
            <a:r>
              <a:rPr lang="en-US" altLang="zh-CN" sz="4030" dirty="0">
                <a:latin typeface="Consolas" panose="020B0609020204030204" pitchFamily="49" charset="0"/>
              </a:rPr>
              <a:t>xc7z020-1-clg400    </a:t>
            </a:r>
            <a:r>
              <a:rPr lang="en-US" altLang="zh-CN" sz="4030" b="1" dirty="0">
                <a:solidFill>
                  <a:srgbClr val="C00000"/>
                </a:solidFill>
                <a:latin typeface="Consolas" panose="020B0609020204030204" pitchFamily="49" charset="0"/>
              </a:rPr>
              <a:t>60MHz</a:t>
            </a:r>
          </a:p>
          <a:p>
            <a:pPr lvl="1"/>
            <a:r>
              <a:rPr lang="en-US" altLang="zh-CN" sz="4030" dirty="0">
                <a:latin typeface="Consolas" panose="020B0609020204030204" pitchFamily="49" charset="0"/>
              </a:rPr>
              <a:t>xczu3cg-sfvc784-1-e </a:t>
            </a:r>
            <a:r>
              <a:rPr lang="en-US" altLang="zh-CN" sz="4030" b="1" dirty="0">
                <a:solidFill>
                  <a:srgbClr val="C00000"/>
                </a:solidFill>
                <a:latin typeface="Consolas" panose="020B0609020204030204" pitchFamily="49" charset="0"/>
              </a:rPr>
              <a:t>200MHz</a:t>
            </a:r>
          </a:p>
          <a:p>
            <a:pPr lvl="1"/>
            <a:r>
              <a:rPr lang="en-US" altLang="zh-CN" sz="4030" dirty="0">
                <a:latin typeface="Consolas" panose="020B0609020204030204" pitchFamily="49" charset="0"/>
              </a:rPr>
              <a:t>SMIC 110nm          </a:t>
            </a:r>
            <a:r>
              <a:rPr lang="en-US" altLang="zh-CN" sz="4030" b="1" dirty="0">
                <a:solidFill>
                  <a:srgbClr val="C00000"/>
                </a:solidFill>
                <a:latin typeface="Consolas" panose="020B0609020204030204" pitchFamily="49" charset="0"/>
              </a:rPr>
              <a:t>350MHz</a:t>
            </a:r>
          </a:p>
          <a:p>
            <a:pPr lvl="2"/>
            <a:endParaRPr lang="en-US" altLang="zh-CN" sz="363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5</a:t>
            </a:fld>
            <a:endParaRPr lang="en-US" altLang="zh-CN"/>
          </a:p>
        </p:txBody>
      </p:sp>
      <p:sp>
        <p:nvSpPr>
          <p:cNvPr id="12" name="标题 6">
            <a:extLst>
              <a:ext uri="{FF2B5EF4-FFF2-40B4-BE49-F238E27FC236}">
                <a16:creationId xmlns:a16="http://schemas.microsoft.com/office/drawing/2014/main" id="{2714C0BA-02D5-4D91-9DCD-D8AA90DB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en-US" altLang="zh-CN" sz="6000" dirty="0">
                <a:solidFill>
                  <a:srgbClr val="330066"/>
                </a:solidFill>
              </a:rPr>
              <a:t>NutShell: </a:t>
            </a:r>
            <a:r>
              <a:rPr lang="zh-CN" altLang="en-US" sz="6000" dirty="0">
                <a:solidFill>
                  <a:srgbClr val="330066"/>
                </a:solidFill>
              </a:rPr>
              <a:t>频率</a:t>
            </a:r>
            <a:endParaRPr lang="zh-CN" altLang="en-US" sz="6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5A9169-2C91-49B4-BBEC-5CF3F3D35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67"/>
          <a:stretch/>
        </p:blipFill>
        <p:spPr>
          <a:xfrm>
            <a:off x="1392834" y="6270850"/>
            <a:ext cx="14554593" cy="223307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0440F9-5117-4FDF-8AC4-96A569C9D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240" y="2437373"/>
            <a:ext cx="5766118" cy="324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8D59F-F0CB-47EC-B9EC-1528B0A7C156}"/>
              </a:ext>
            </a:extLst>
          </p:cNvPr>
          <p:cNvSpPr txBox="1"/>
          <p:nvPr/>
        </p:nvSpPr>
        <p:spPr>
          <a:xfrm>
            <a:off x="4864168" y="926513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 </a:t>
            </a:r>
            <a:r>
              <a:rPr lang="en-US" altLang="zh-CN" sz="1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http://xilinx.eetrend.com/d6-xilinx/article/2018-11/13898.html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245808-8782-40D1-90F3-35A50356143E}"/>
              </a:ext>
            </a:extLst>
          </p:cNvPr>
          <p:cNvSpPr/>
          <p:nvPr/>
        </p:nvSpPr>
        <p:spPr bwMode="auto">
          <a:xfrm flipH="1" flipV="1">
            <a:off x="12801599" y="7316226"/>
            <a:ext cx="944880" cy="1187693"/>
          </a:xfrm>
          <a:prstGeom prst="rect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44F864-5A78-4823-8D56-810999BA534A}"/>
              </a:ext>
            </a:extLst>
          </p:cNvPr>
          <p:cNvSpPr txBox="1"/>
          <p:nvPr/>
        </p:nvSpPr>
        <p:spPr>
          <a:xfrm>
            <a:off x="5696144" y="8404738"/>
            <a:ext cx="635869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Vivado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Pynq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board</a:t>
            </a:r>
            <a:endParaRPr lang="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36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126" y="173851"/>
            <a:ext cx="16068674" cy="1323375"/>
          </a:xfrm>
        </p:spPr>
        <p:txBody>
          <a:bodyPr/>
          <a:lstStyle/>
          <a:p>
            <a:r>
              <a:rPr lang="en-US" altLang="zh-CN" sz="6000" dirty="0">
                <a:solidFill>
                  <a:srgbClr val="330066"/>
                </a:solidFill>
              </a:rPr>
              <a:t>NutShell: </a:t>
            </a:r>
            <a:r>
              <a:rPr lang="zh-CN" altLang="en-US" sz="6000" dirty="0">
                <a:solidFill>
                  <a:srgbClr val="330066"/>
                </a:solidFill>
              </a:rPr>
              <a:t>设计</a:t>
            </a:r>
            <a:endParaRPr lang="zh-CN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686098-A95F-45BC-907E-0D252162A5E3}"/>
              </a:ext>
            </a:extLst>
          </p:cNvPr>
          <p:cNvSpPr txBox="1">
            <a:spLocks/>
          </p:cNvSpPr>
          <p:nvPr/>
        </p:nvSpPr>
        <p:spPr bwMode="auto">
          <a:xfrm>
            <a:off x="619126" y="1865244"/>
            <a:ext cx="10202625" cy="68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87672" indent="-48767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defRPr sz="42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984376" indent="-494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3698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404316" indent="-41768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327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821999" indent="-41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44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273547" indent="-449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4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923777" indent="-449291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844">
                <a:solidFill>
                  <a:schemeClr val="tx1"/>
                </a:solidFill>
                <a:latin typeface="+mn-lt"/>
                <a:ea typeface="+mn-ea"/>
              </a:defRPr>
            </a:lvl6pPr>
            <a:lvl7pPr marL="3574007" indent="-449291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844">
                <a:solidFill>
                  <a:schemeClr val="tx1"/>
                </a:solidFill>
                <a:latin typeface="+mn-lt"/>
                <a:ea typeface="+mn-ea"/>
              </a:defRPr>
            </a:lvl7pPr>
            <a:lvl8pPr marL="4224237" indent="-449291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844">
                <a:solidFill>
                  <a:schemeClr val="tx1"/>
                </a:solidFill>
                <a:latin typeface="+mn-lt"/>
                <a:ea typeface="+mn-ea"/>
              </a:defRPr>
            </a:lvl8pPr>
            <a:lvl9pPr marL="4874467" indent="-449291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844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87672" marR="0" lvl="0" indent="-487672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800" b="1" dirty="0">
                <a:solidFill>
                  <a:srgbClr val="C00000"/>
                </a:solidFill>
              </a:rPr>
              <a:t>单发射顺序核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sym typeface="Helvetica Light"/>
            </a:endParaRPr>
          </a:p>
          <a:p>
            <a:pPr defTabSz="91440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Helvetica Light"/>
              </a:rPr>
              <a:t>使用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Helvetica Light"/>
              </a:rPr>
              <a:t>Chisel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Helvetica Light"/>
              </a:rPr>
              <a:t>开发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sym typeface="Helvetica Light"/>
            </a:endParaRPr>
          </a:p>
          <a:p>
            <a:pPr defTabSz="914400"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支持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RV64IMAC,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Zifence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,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Zicsr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Helvetica Light"/>
            </a:endParaRPr>
          </a:p>
          <a:p>
            <a:pPr marL="487672" marR="0" lvl="0" indent="-487672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800" dirty="0">
                <a:solidFill>
                  <a:srgbClr val="000000"/>
                </a:solidFill>
              </a:rPr>
              <a:t>支持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M/S/U </a:t>
            </a:r>
            <a:r>
              <a:rPr lang="zh-CN" altLang="en-US" sz="2800" dirty="0">
                <a:solidFill>
                  <a:srgbClr val="000000"/>
                </a:solidFill>
              </a:rPr>
              <a:t>特权级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Helvetica Light"/>
            </a:endParaRPr>
          </a:p>
          <a:p>
            <a:pPr marL="487672" marR="0" lvl="0" indent="-487672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2 </a:t>
            </a:r>
            <a:r>
              <a:rPr lang="zh-CN" altLang="en-US" sz="2800" dirty="0">
                <a:solidFill>
                  <a:srgbClr val="000000"/>
                </a:solidFill>
              </a:rPr>
              <a:t>位饱和计数器的分支预测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Helvetica Light"/>
            </a:endParaRPr>
          </a:p>
          <a:p>
            <a:pPr marL="487672" marR="0" lvl="0" indent="-487672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512</a:t>
            </a:r>
            <a:r>
              <a:rPr lang="zh-CN" altLang="en-US" sz="2800" dirty="0">
                <a:solidFill>
                  <a:srgbClr val="000000"/>
                </a:solidFill>
              </a:rPr>
              <a:t> 项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BTB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16</a:t>
            </a:r>
            <a:r>
              <a:rPr lang="zh-CN" altLang="en-US" sz="2800" dirty="0">
                <a:solidFill>
                  <a:srgbClr val="000000"/>
                </a:solidFill>
              </a:rPr>
              <a:t> 项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RAS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Helvetica Light"/>
            </a:endParaRPr>
          </a:p>
          <a:p>
            <a:pPr marL="487672" marR="0" lvl="0" indent="-487672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Helvetica Light"/>
              </a:rPr>
              <a:t>支持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Helvetica Light"/>
              </a:rPr>
              <a:t> Sv39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Helvetica Light"/>
              </a:rPr>
              <a:t>虚拟内存规范</a:t>
            </a:r>
          </a:p>
          <a:p>
            <a:pPr marL="487672" marR="0" lvl="0" indent="-487672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支持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L1/L2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缓存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Helvetica Light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E975E9E4-4F7F-4ECF-B519-A9D9C8210A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427190" y="8886613"/>
            <a:ext cx="4046061" cy="650240"/>
          </a:xfrm>
        </p:spPr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6</a:t>
            </a:fld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F35AB8-237E-425D-817D-ECB4AE22F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55" y="4141172"/>
            <a:ext cx="11837093" cy="5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9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7</a:t>
            </a:fld>
            <a:endParaRPr lang="en-US" altLang="zh-CN"/>
          </a:p>
        </p:txBody>
      </p:sp>
      <p:sp>
        <p:nvSpPr>
          <p:cNvPr id="6" name="标题 6">
            <a:extLst>
              <a:ext uri="{FF2B5EF4-FFF2-40B4-BE49-F238E27FC236}">
                <a16:creationId xmlns:a16="http://schemas.microsoft.com/office/drawing/2014/main" id="{06304E25-1E4A-46B7-A8ED-B155017E80A8}"/>
              </a:ext>
            </a:extLst>
          </p:cNvPr>
          <p:cNvSpPr txBox="1">
            <a:spLocks/>
          </p:cNvSpPr>
          <p:nvPr/>
        </p:nvSpPr>
        <p:spPr bwMode="auto">
          <a:xfrm>
            <a:off x="876820" y="4044811"/>
            <a:ext cx="15586621" cy="132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650240" algn="l" rtl="0" fontAlgn="base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1300480" algn="l" rtl="0" fontAlgn="base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1950720" algn="l" rtl="0" fontAlgn="base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2600960" algn="l" rtl="0" fontAlgn="base">
              <a:spcBef>
                <a:spcPct val="0"/>
              </a:spcBef>
              <a:spcAft>
                <a:spcPct val="0"/>
              </a:spcAft>
              <a:defRPr sz="5545" b="1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lvl="1"/>
            <a:r>
              <a:rPr lang="en-US" altLang="zh-CN" dirty="0"/>
              <a:t>Chisel </a:t>
            </a:r>
            <a:r>
              <a:rPr lang="zh-CN" altLang="en-US" dirty="0"/>
              <a:t>开发思路与流程 </a:t>
            </a:r>
            <a:r>
              <a:rPr lang="en-US" altLang="zh-CN" dirty="0"/>
              <a:t>– </a:t>
            </a:r>
            <a:r>
              <a:rPr lang="zh-CN" altLang="en-US" dirty="0"/>
              <a:t>结合 </a:t>
            </a:r>
            <a:r>
              <a:rPr lang="en-US" altLang="zh-CN" dirty="0"/>
              <a:t>NutShell</a:t>
            </a:r>
          </a:p>
        </p:txBody>
      </p:sp>
    </p:spTree>
    <p:extLst>
      <p:ext uri="{BB962C8B-B14F-4D97-AF65-F5344CB8AC3E}">
        <p14:creationId xmlns:p14="http://schemas.microsoft.com/office/powerpoint/2010/main" val="64185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427190" y="8886613"/>
            <a:ext cx="4046061" cy="650240"/>
          </a:xfrm>
        </p:spPr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8</a:t>
            </a:fld>
            <a:endParaRPr lang="en-US" altLang="zh-CN"/>
          </a:p>
        </p:txBody>
      </p:sp>
      <p:sp>
        <p:nvSpPr>
          <p:cNvPr id="9" name="标题 6">
            <a:extLst>
              <a:ext uri="{FF2B5EF4-FFF2-40B4-BE49-F238E27FC236}">
                <a16:creationId xmlns:a16="http://schemas.microsoft.com/office/drawing/2014/main" id="{14D02820-432F-425F-93C1-F9F436D8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en-US" altLang="zh-CN" dirty="0"/>
              <a:t>Step 1</a:t>
            </a:r>
            <a:r>
              <a:rPr lang="zh-CN" altLang="en-US" dirty="0"/>
              <a:t>：确定架构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A00EB3F-3033-46D5-9BC1-B0335623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13" y="1702048"/>
            <a:ext cx="15606237" cy="7017490"/>
          </a:xfrm>
        </p:spPr>
        <p:txBody>
          <a:bodyPr/>
          <a:lstStyle/>
          <a:p>
            <a:r>
              <a:rPr lang="zh-CN" altLang="en-US" dirty="0"/>
              <a:t>学习了很多 </a:t>
            </a:r>
            <a:r>
              <a:rPr lang="en-US" altLang="zh-CN" dirty="0"/>
              <a:t>Chisel </a:t>
            </a:r>
            <a:r>
              <a:rPr lang="zh-CN" altLang="en-US" dirty="0"/>
              <a:t>语法，怎么开始写自己的 </a:t>
            </a:r>
            <a:r>
              <a:rPr lang="en-US" altLang="zh-CN" dirty="0"/>
              <a:t>CPU </a:t>
            </a:r>
            <a:r>
              <a:rPr lang="zh-CN" altLang="en-US" dirty="0"/>
              <a:t>呢？</a:t>
            </a:r>
            <a:endParaRPr lang="en-US" altLang="zh-CN" dirty="0"/>
          </a:p>
          <a:p>
            <a:pPr lvl="1"/>
            <a:r>
              <a:rPr lang="en-US" altLang="zh-CN" dirty="0"/>
              <a:t>Chisel </a:t>
            </a:r>
            <a:r>
              <a:rPr lang="zh-CN" altLang="en-US" dirty="0"/>
              <a:t>教会你快速描述电路，但 </a:t>
            </a:r>
            <a:r>
              <a:rPr lang="en-US" altLang="zh-CN" dirty="0"/>
              <a:t>Chisel </a:t>
            </a:r>
            <a:r>
              <a:rPr lang="zh-CN" altLang="en-US" dirty="0"/>
              <a:t>无法教会你电路应该长什么样</a:t>
            </a:r>
            <a:endParaRPr lang="en-US" altLang="zh-CN" dirty="0"/>
          </a:p>
          <a:p>
            <a:pPr marL="489585" lvl="1" indent="0">
              <a:buNone/>
            </a:pPr>
            <a:endParaRPr lang="en-US" altLang="zh-CN" sz="2000" dirty="0"/>
          </a:p>
          <a:p>
            <a:r>
              <a:rPr lang="zh-CN" altLang="en-US" dirty="0"/>
              <a:t>单周期 </a:t>
            </a:r>
            <a:r>
              <a:rPr lang="en-US" altLang="zh-CN" dirty="0"/>
              <a:t>-&gt; </a:t>
            </a:r>
            <a:r>
              <a:rPr lang="zh-CN" altLang="en-US" dirty="0"/>
              <a:t>多周期 </a:t>
            </a:r>
            <a:r>
              <a:rPr lang="en-US" altLang="zh-CN" dirty="0"/>
              <a:t>-&gt; </a:t>
            </a:r>
            <a:r>
              <a:rPr lang="zh-CN" altLang="en-US" dirty="0"/>
              <a:t>流水线 </a:t>
            </a:r>
            <a:r>
              <a:rPr lang="en-US" altLang="zh-CN" dirty="0"/>
              <a:t>-&gt; </a:t>
            </a:r>
            <a:r>
              <a:rPr lang="zh-CN" altLang="en-US" dirty="0"/>
              <a:t>多发射 </a:t>
            </a:r>
            <a:r>
              <a:rPr lang="en-US" altLang="zh-CN" dirty="0"/>
              <a:t>-&gt; </a:t>
            </a:r>
            <a:r>
              <a:rPr lang="zh-CN" altLang="en-US" dirty="0"/>
              <a:t>乱序执行 </a:t>
            </a:r>
            <a:r>
              <a:rPr lang="en-US" altLang="zh-CN" dirty="0"/>
              <a:t>…</a:t>
            </a:r>
          </a:p>
          <a:p>
            <a:endParaRPr lang="en-US" altLang="zh-CN" sz="2000" dirty="0"/>
          </a:p>
          <a:p>
            <a:r>
              <a:rPr lang="zh-CN" altLang="en-US" dirty="0"/>
              <a:t>更抽象的硬件描述语言无法让你摆脱架构设计</a:t>
            </a:r>
            <a:endParaRPr lang="en-US" altLang="zh-CN" dirty="0"/>
          </a:p>
          <a:p>
            <a:pPr lvl="1"/>
            <a:r>
              <a:rPr lang="en-US" altLang="zh-CN" dirty="0"/>
              <a:t>Chisel </a:t>
            </a:r>
            <a:r>
              <a:rPr lang="zh-CN" altLang="en-US" dirty="0"/>
              <a:t>可以加快</a:t>
            </a:r>
            <a:r>
              <a:rPr lang="zh-CN" altLang="en-US" dirty="0">
                <a:solidFill>
                  <a:srgbClr val="FF0000"/>
                </a:solidFill>
              </a:rPr>
              <a:t>开发</a:t>
            </a:r>
            <a:r>
              <a:rPr lang="zh-CN" altLang="en-US" dirty="0"/>
              <a:t>效率，但无法加快</a:t>
            </a:r>
            <a:r>
              <a:rPr lang="zh-CN" altLang="en-US" dirty="0">
                <a:solidFill>
                  <a:srgbClr val="FF0000"/>
                </a:solidFill>
              </a:rPr>
              <a:t>设计</a:t>
            </a:r>
            <a:r>
              <a:rPr lang="zh-CN" altLang="en-US" dirty="0"/>
              <a:t>效率</a:t>
            </a:r>
            <a:endParaRPr lang="en-US" altLang="zh-CN" dirty="0"/>
          </a:p>
          <a:p>
            <a:pPr lvl="1"/>
            <a:r>
              <a:rPr lang="zh-CN" altLang="en-US" dirty="0"/>
              <a:t>体系结构的知识决定了处理器的上限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980FBF-0ACB-4934-B593-491047333ABE}"/>
              </a:ext>
            </a:extLst>
          </p:cNvPr>
          <p:cNvSpPr/>
          <p:nvPr/>
        </p:nvSpPr>
        <p:spPr bwMode="auto">
          <a:xfrm>
            <a:off x="5403055" y="7385878"/>
            <a:ext cx="1828800" cy="478632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normalizeH="0" baseline="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宋体" pitchFamily="2" charset="-122"/>
              </a:rPr>
              <a:t>Design</a:t>
            </a:r>
            <a:endParaRPr kumimoji="0" lang="zh-CN" altLang="en-US" sz="1800" b="1" i="0" u="none" strike="noStrike" normalizeH="0" baseline="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C8A2CE-D2CE-486B-9259-12D367BCEFB3}"/>
              </a:ext>
            </a:extLst>
          </p:cNvPr>
          <p:cNvSpPr/>
          <p:nvPr/>
        </p:nvSpPr>
        <p:spPr bwMode="auto">
          <a:xfrm>
            <a:off x="7231855" y="7385878"/>
            <a:ext cx="4400551" cy="478632"/>
          </a:xfrm>
          <a:prstGeom prst="rect">
            <a:avLst/>
          </a:prstGeom>
          <a:solidFill>
            <a:srgbClr val="258B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normalizeH="0" baseline="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宋体" pitchFamily="2" charset="-122"/>
              </a:rPr>
              <a:t>Development</a:t>
            </a:r>
            <a:endParaRPr kumimoji="0" lang="zh-CN" altLang="en-US" sz="1800" b="1" i="0" u="none" strike="noStrike" normalizeH="0" baseline="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D4C425-523B-48E7-8115-873B41B21128}"/>
              </a:ext>
            </a:extLst>
          </p:cNvPr>
          <p:cNvSpPr/>
          <p:nvPr/>
        </p:nvSpPr>
        <p:spPr bwMode="auto">
          <a:xfrm>
            <a:off x="7231856" y="8407981"/>
            <a:ext cx="1828800" cy="478632"/>
          </a:xfrm>
          <a:prstGeom prst="rect">
            <a:avLst/>
          </a:prstGeom>
          <a:solidFill>
            <a:srgbClr val="258B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normalizeH="0" baseline="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宋体" pitchFamily="2" charset="-122"/>
              </a:rPr>
              <a:t>Development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normalizeH="0" baseline="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04504A-E0CD-4E14-92BF-B706DF268209}"/>
              </a:ext>
            </a:extLst>
          </p:cNvPr>
          <p:cNvSpPr/>
          <p:nvPr/>
        </p:nvSpPr>
        <p:spPr bwMode="auto">
          <a:xfrm>
            <a:off x="5403055" y="8407981"/>
            <a:ext cx="1828800" cy="478632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normalizeH="0" baseline="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宋体" pitchFamily="2" charset="-122"/>
              </a:rPr>
              <a:t>Design</a:t>
            </a:r>
            <a:endParaRPr kumimoji="0" lang="zh-CN" altLang="en-US" sz="1800" b="1" i="0" u="none" strike="noStrike" normalizeH="0" baseline="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宋体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0DB8E50-929A-4569-A210-FB72AE370874}"/>
              </a:ext>
            </a:extLst>
          </p:cNvPr>
          <p:cNvCxnSpPr/>
          <p:nvPr/>
        </p:nvCxnSpPr>
        <p:spPr bwMode="auto">
          <a:xfrm>
            <a:off x="5403055" y="9294019"/>
            <a:ext cx="67627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5ED44B2-172B-4FF6-8E68-361DECB872E2}"/>
              </a:ext>
            </a:extLst>
          </p:cNvPr>
          <p:cNvSpPr txBox="1"/>
          <p:nvPr/>
        </p:nvSpPr>
        <p:spPr>
          <a:xfrm>
            <a:off x="11215688" y="9124742"/>
            <a:ext cx="296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timeline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CFA34A-7CA9-4546-A1F5-BC1F246BB283}"/>
              </a:ext>
            </a:extLst>
          </p:cNvPr>
          <p:cNvSpPr txBox="1"/>
          <p:nvPr/>
        </p:nvSpPr>
        <p:spPr>
          <a:xfrm>
            <a:off x="2336006" y="7394361"/>
            <a:ext cx="291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Verilog Workflow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FED589-DBC4-4CDC-AEDF-002D15D8350A}"/>
              </a:ext>
            </a:extLst>
          </p:cNvPr>
          <p:cNvSpPr txBox="1"/>
          <p:nvPr/>
        </p:nvSpPr>
        <p:spPr>
          <a:xfrm>
            <a:off x="2486025" y="8407981"/>
            <a:ext cx="2769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Chisel Workflow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00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6995A-F155-467E-A62E-42CF85976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427190" y="8886613"/>
            <a:ext cx="4046061" cy="650240"/>
          </a:xfrm>
        </p:spPr>
        <p:txBody>
          <a:bodyPr/>
          <a:lstStyle/>
          <a:p>
            <a:pPr>
              <a:defRPr/>
            </a:pPr>
            <a:fld id="{CB968BC3-0632-4F98-9194-1A79C14210A8}" type="slidenum">
              <a:rPr lang="zh-CN" altLang="en-US" smtClean="0"/>
              <a:t>9</a:t>
            </a:fld>
            <a:endParaRPr lang="en-US" altLang="zh-CN"/>
          </a:p>
        </p:txBody>
      </p:sp>
      <p:sp>
        <p:nvSpPr>
          <p:cNvPr id="9" name="标题 6">
            <a:extLst>
              <a:ext uri="{FF2B5EF4-FFF2-40B4-BE49-F238E27FC236}">
                <a16:creationId xmlns:a16="http://schemas.microsoft.com/office/drawing/2014/main" id="{14D02820-432F-425F-93C1-F9F436D8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14" y="173851"/>
            <a:ext cx="15586621" cy="1323375"/>
          </a:xfrm>
        </p:spPr>
        <p:txBody>
          <a:bodyPr/>
          <a:lstStyle/>
          <a:p>
            <a:r>
              <a:rPr lang="en-US" altLang="zh-CN" dirty="0"/>
              <a:t>Step 2</a:t>
            </a:r>
            <a:r>
              <a:rPr lang="zh-CN" altLang="en-US" dirty="0"/>
              <a:t>：模块分解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A00EB3F-3033-46D5-9BC1-B0335623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13" y="1702048"/>
            <a:ext cx="9377125" cy="7017490"/>
          </a:xfrm>
        </p:spPr>
        <p:txBody>
          <a:bodyPr/>
          <a:lstStyle/>
          <a:p>
            <a:r>
              <a:rPr lang="zh-CN" altLang="en-US" dirty="0"/>
              <a:t>作为一个系统，</a:t>
            </a:r>
            <a:r>
              <a:rPr lang="en-US" altLang="zh-CN" dirty="0"/>
              <a:t>CPU </a:t>
            </a:r>
            <a:r>
              <a:rPr lang="zh-CN" altLang="en-US" dirty="0"/>
              <a:t>应该像积木一样被构造出来</a:t>
            </a:r>
            <a:endParaRPr lang="en-US" altLang="zh-CN" dirty="0"/>
          </a:p>
          <a:p>
            <a:pPr lvl="1"/>
            <a:r>
              <a:rPr lang="zh-CN" altLang="zh-CN" dirty="0"/>
              <a:t>自顶向下，尽可能地编写具有独立功能的最小模块</a:t>
            </a:r>
            <a:r>
              <a:rPr lang="zh-CN" altLang="en-US" dirty="0"/>
              <a:t>然后进行组装</a:t>
            </a:r>
            <a:endParaRPr lang="en-US" altLang="zh-CN" dirty="0"/>
          </a:p>
          <a:p>
            <a:pPr lvl="1"/>
            <a:r>
              <a:rPr lang="zh-CN" altLang="en-US" dirty="0"/>
              <a:t>便于解耦、复用、调试</a:t>
            </a:r>
            <a:r>
              <a:rPr lang="en-US" altLang="zh-CN" dirty="0"/>
              <a:t>……</a:t>
            </a:r>
          </a:p>
          <a:p>
            <a:endParaRPr lang="en-US" altLang="zh-CN" sz="2800" dirty="0"/>
          </a:p>
          <a:p>
            <a:r>
              <a:rPr lang="zh-CN" altLang="en-US" dirty="0"/>
              <a:t>物理</a:t>
            </a:r>
            <a:r>
              <a:rPr lang="en-US" altLang="zh-CN" dirty="0"/>
              <a:t>&amp;</a:t>
            </a:r>
            <a:r>
              <a:rPr lang="zh-CN" altLang="en-US" dirty="0"/>
              <a:t>逻辑上，处理器都是分层、分模块的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83EE9C-DA94-4045-8A8D-18A6ED465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687" y="1664301"/>
            <a:ext cx="6632173" cy="3429000"/>
          </a:xfrm>
          <a:prstGeom prst="rect">
            <a:avLst/>
          </a:prstGeom>
        </p:spPr>
      </p:pic>
      <p:pic>
        <p:nvPicPr>
          <p:cNvPr id="1026" name="Picture 2" descr="https://oscpu.github.io/NutShell-doc/%E4%BB%8B%E7%BB%8D/NutShell-arch.png">
            <a:extLst>
              <a:ext uri="{FF2B5EF4-FFF2-40B4-BE49-F238E27FC236}">
                <a16:creationId xmlns:a16="http://schemas.microsoft.com/office/drawing/2014/main" id="{409DEDFA-F98E-4E2C-9DD3-B825AC07A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5210793"/>
            <a:ext cx="6847682" cy="419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29830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20320</TotalTime>
  <Words>2895</Words>
  <Application>Microsoft Office PowerPoint</Application>
  <PresentationFormat>自定义</PresentationFormat>
  <Paragraphs>360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Helvetica Light</vt:lpstr>
      <vt:lpstr>Helvetica Neue</vt:lpstr>
      <vt:lpstr>宋体</vt:lpstr>
      <vt:lpstr>Microsoft YaHei</vt:lpstr>
      <vt:lpstr>Microsoft YaHei</vt:lpstr>
      <vt:lpstr>Arial</vt:lpstr>
      <vt:lpstr>Cascadia Code</vt:lpstr>
      <vt:lpstr>Consolas</vt:lpstr>
      <vt:lpstr>Wingdings</vt:lpstr>
      <vt:lpstr>Network</vt:lpstr>
      <vt:lpstr>Chisel 在 Nutshell 中的应用    中科院计算所   王凯帆    2021.8.25</vt:lpstr>
      <vt:lpstr>内容</vt:lpstr>
      <vt:lpstr>PowerPoint 演示文稿</vt:lpstr>
      <vt:lpstr>NutShell: 总览</vt:lpstr>
      <vt:lpstr>NutShell: 频率</vt:lpstr>
      <vt:lpstr>NutShell: 设计</vt:lpstr>
      <vt:lpstr>PowerPoint 演示文稿</vt:lpstr>
      <vt:lpstr>Step 1：确定架构</vt:lpstr>
      <vt:lpstr>Step 2：模块分解</vt:lpstr>
      <vt:lpstr>Step 3：参数定义</vt:lpstr>
      <vt:lpstr>Step 4：接口定义</vt:lpstr>
      <vt:lpstr>Step 5：模块组装</vt:lpstr>
      <vt:lpstr>Step 6：模块开发</vt:lpstr>
      <vt:lpstr>Step 6：测试与调试</vt:lpstr>
      <vt:lpstr>PowerPoint 演示文稿</vt:lpstr>
      <vt:lpstr>抽象！复用！</vt:lpstr>
      <vt:lpstr>使用 MaskedRegMap 来描述 CSR</vt:lpstr>
      <vt:lpstr>使用 MaskedRegMap 来描述 CSR</vt:lpstr>
      <vt:lpstr>使用 MaskedRegMap 来描述 CSR</vt:lpstr>
      <vt:lpstr>使用 MaskedRegMap 来描述 CSR</vt:lpstr>
      <vt:lpstr>使用 MaskedRegMap 来描述 CSR</vt:lpstr>
      <vt:lpstr>AXI4 设备中的代码复用</vt:lpstr>
      <vt:lpstr>AXI4 设备中的代码复用</vt:lpstr>
      <vt:lpstr>AXI4 设备中的代码复用</vt:lpstr>
      <vt:lpstr>PowerPoint 演示文稿</vt:lpstr>
      <vt:lpstr>区分 Scala 和 Chisel</vt:lpstr>
      <vt:lpstr>关注抽象层次</vt:lpstr>
      <vt:lpstr>语言上容易陷入的坑</vt:lpstr>
      <vt:lpstr>语言上容易陷入的坑</vt:lpstr>
      <vt:lpstr>语言上容易陷入的坑</vt:lpstr>
      <vt:lpstr>提早发现错误</vt:lpstr>
      <vt:lpstr>Chisel doc for beginners</vt:lpstr>
      <vt:lpstr>About NutShell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Differentiated Services in Computers via Programmable Architecture for Resourcing-on-Demand (PARD)</dc:title>
  <dc:creator>Bao Yungang</dc:creator>
  <cp:lastModifiedBy>wakafa</cp:lastModifiedBy>
  <cp:revision>3236</cp:revision>
  <dcterms:created xsi:type="dcterms:W3CDTF">2020-02-28T03:48:18Z</dcterms:created>
  <dcterms:modified xsi:type="dcterms:W3CDTF">2021-08-25T10:45:39Z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