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336" r:id="rId3"/>
    <p:sldId id="343" r:id="rId4"/>
    <p:sldId id="344" r:id="rId5"/>
    <p:sldId id="345" r:id="rId6"/>
    <p:sldId id="354" r:id="rId7"/>
    <p:sldId id="346" r:id="rId8"/>
    <p:sldId id="347" r:id="rId9"/>
    <p:sldId id="334" r:id="rId10"/>
    <p:sldId id="340" r:id="rId11"/>
    <p:sldId id="349" r:id="rId12"/>
    <p:sldId id="355" r:id="rId13"/>
    <p:sldId id="350" r:id="rId14"/>
    <p:sldId id="351" r:id="rId15"/>
    <p:sldId id="352" r:id="rId16"/>
    <p:sldId id="353" r:id="rId17"/>
    <p:sldId id="314" r:id="rId18"/>
    <p:sldId id="333" r:id="rId19"/>
    <p:sldId id="335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32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packages/OSBuild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Offline </a:t>
            </a:r>
            <a:r>
              <a:rPr lang="en-US" dirty="0"/>
              <a:t>Servicing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Windows 10</a:t>
            </a:r>
            <a:br>
              <a:rPr lang="en-US" sz="6000" dirty="0" smtClean="0"/>
            </a:br>
            <a:r>
              <a:rPr lang="en-US" sz="6000" dirty="0" smtClean="0"/>
              <a:t>Server 2016 / 2019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1412" y="47244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@</a:t>
            </a:r>
            <a:r>
              <a:rPr lang="en-US" sz="2000" dirty="0" err="1" smtClean="0">
                <a:solidFill>
                  <a:srgbClr val="00B0F0"/>
                </a:solidFill>
              </a:rPr>
              <a:t>SeguraOSD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https://www.osdeploy.com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Import-</a:t>
            </a:r>
            <a:r>
              <a:rPr lang="en-US" dirty="0" err="1" smtClean="0"/>
              <a:t>OSMedia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Extracts a single Index</a:t>
            </a:r>
          </a:p>
          <a:p>
            <a:r>
              <a:rPr lang="en-US" dirty="0" smtClean="0"/>
              <a:t>Generates a full inventory of the Operating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www.osdeploy.com/osbuilder/how-to/update-osmedia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OS Update Cycle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15385" y="1905000"/>
            <a:ext cx="1937166" cy="8126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</a:t>
            </a:r>
          </a:p>
          <a:p>
            <a:pPr algn="ctr"/>
            <a:r>
              <a:rPr lang="en-US" dirty="0" smtClean="0"/>
              <a:t>OS Media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5385" y="3128312"/>
            <a:ext cx="1937166" cy="80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OS Media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34749" y="3117051"/>
            <a:ext cx="1937166" cy="804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Customized</a:t>
            </a:r>
          </a:p>
          <a:p>
            <a:pPr algn="ctr"/>
            <a:r>
              <a:rPr lang="en-US" dirty="0" smtClean="0"/>
              <a:t>OS Build</a:t>
            </a:r>
            <a:endParaRPr lang="en-US" dirty="0"/>
          </a:p>
        </p:txBody>
      </p:sp>
      <p:sp>
        <p:nvSpPr>
          <p:cNvPr id="7" name="Striped Right Arrow 6"/>
          <p:cNvSpPr/>
          <p:nvPr/>
        </p:nvSpPr>
        <p:spPr>
          <a:xfrm>
            <a:off x="1420915" y="3291278"/>
            <a:ext cx="2985794" cy="5671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New Updates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121282" y="2728876"/>
            <a:ext cx="525372" cy="38817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06709" y="4328715"/>
            <a:ext cx="1937166" cy="80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OS Media</a:t>
            </a:r>
            <a:endParaRPr lang="en-US" dirty="0"/>
          </a:p>
        </p:txBody>
      </p:sp>
      <p:sp>
        <p:nvSpPr>
          <p:cNvPr id="10" name="Striped Right Arrow 9"/>
          <p:cNvSpPr/>
          <p:nvPr/>
        </p:nvSpPr>
        <p:spPr>
          <a:xfrm>
            <a:off x="1420915" y="4447324"/>
            <a:ext cx="2985794" cy="5671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New Updates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121282" y="3955158"/>
            <a:ext cx="525372" cy="388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6375588" y="3246921"/>
            <a:ext cx="2336124" cy="567106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 OS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759558" y="4328715"/>
            <a:ext cx="1937166" cy="804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Customized</a:t>
            </a:r>
          </a:p>
          <a:p>
            <a:pPr algn="ctr"/>
            <a:r>
              <a:rPr lang="en-US" dirty="0" smtClean="0"/>
              <a:t>OS Build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6375588" y="4447324"/>
            <a:ext cx="2336124" cy="567106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 OS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92717" y="5513684"/>
            <a:ext cx="1937166" cy="80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OS Media</a:t>
            </a:r>
            <a:endParaRPr lang="en-US" dirty="0"/>
          </a:p>
        </p:txBody>
      </p:sp>
      <p:sp>
        <p:nvSpPr>
          <p:cNvPr id="16" name="Striped Right Arrow 15"/>
          <p:cNvSpPr/>
          <p:nvPr/>
        </p:nvSpPr>
        <p:spPr>
          <a:xfrm>
            <a:off x="1406923" y="5632293"/>
            <a:ext cx="2985794" cy="5671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New Updates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107290" y="5140127"/>
            <a:ext cx="525372" cy="388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745566" y="5513684"/>
            <a:ext cx="1937166" cy="804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Customized</a:t>
            </a:r>
          </a:p>
          <a:p>
            <a:pPr algn="ctr"/>
            <a:r>
              <a:rPr lang="en-US" dirty="0" smtClean="0"/>
              <a:t>OS Build</a:t>
            </a:r>
            <a:endParaRPr lang="en-US" dirty="0"/>
          </a:p>
        </p:txBody>
      </p:sp>
      <p:sp>
        <p:nvSpPr>
          <p:cNvPr id="19" name="Striped Right Arrow 18"/>
          <p:cNvSpPr/>
          <p:nvPr/>
        </p:nvSpPr>
        <p:spPr>
          <a:xfrm>
            <a:off x="6361596" y="5632293"/>
            <a:ext cx="2336124" cy="567106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</a:t>
            </a:r>
            <a:r>
              <a:rPr lang="en-US" dirty="0" err="1" smtClean="0"/>
              <a:t>OSMedia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Servicing Stack Updates</a:t>
            </a:r>
          </a:p>
          <a:p>
            <a:r>
              <a:rPr lang="en-US" dirty="0" smtClean="0"/>
              <a:t>Apply Cumulative Updates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Apply Adobe Security </a:t>
            </a:r>
            <a:r>
              <a:rPr lang="en-US" dirty="0" smtClean="0">
                <a:solidFill>
                  <a:srgbClr val="00B0F0"/>
                </a:solidFill>
              </a:rPr>
              <a:t>Updates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Apply Component </a:t>
            </a:r>
            <a:r>
              <a:rPr lang="en-US" dirty="0">
                <a:solidFill>
                  <a:srgbClr val="00B0F0"/>
                </a:solidFill>
              </a:rPr>
              <a:t>Updates</a:t>
            </a:r>
          </a:p>
          <a:p>
            <a:r>
              <a:rPr lang="en-US" dirty="0">
                <a:solidFill>
                  <a:srgbClr val="00B0F0"/>
                </a:solidFill>
              </a:rPr>
              <a:t>Apply Setup </a:t>
            </a:r>
            <a:r>
              <a:rPr lang="en-US" dirty="0" smtClean="0">
                <a:solidFill>
                  <a:srgbClr val="00B0F0"/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Apply Updates to WinPE, WinRE, and Setup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www.osdeploy.com/osbuilder/how-to/update-osmedia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2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</a:t>
            </a:r>
            <a:r>
              <a:rPr lang="en-US" dirty="0" err="1" smtClean="0"/>
              <a:t>OSBuild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Enable NetFX3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Remove Packages and Appx Packages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Enable and Disable Windows Optional Features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Remove Windows Capability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Install Features on Demand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Install Language Packs, Language Interface Packs, Language Features On Demand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https://www.osdeploy.com/osbuilder/how-to/new-osbuildtask</a:t>
            </a:r>
          </a:p>
        </p:txBody>
      </p:sp>
    </p:spTree>
    <p:extLst>
      <p:ext uri="{BB962C8B-B14F-4D97-AF65-F5344CB8AC3E}">
        <p14:creationId xmlns:p14="http://schemas.microsoft.com/office/powerpoint/2010/main" val="13663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</a:t>
            </a:r>
            <a:r>
              <a:rPr lang="en-US" dirty="0" err="1" smtClean="0"/>
              <a:t>OSBuild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Apply Unattend.xml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Import StartLayout.xml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Inject Drivers (including WinPE)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Extra Files (including WinPE)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Execute custom PowerShell Scripts (including WinPE)</a:t>
            </a:r>
          </a:p>
          <a:p>
            <a:r>
              <a:rPr lang="en-US" dirty="0">
                <a:solidFill>
                  <a:srgbClr val="00B0F0"/>
                </a:solidFill>
              </a:rPr>
              <a:t>Add </a:t>
            </a:r>
            <a:r>
              <a:rPr lang="en-US" dirty="0" smtClean="0">
                <a:solidFill>
                  <a:srgbClr val="00B0F0"/>
                </a:solidFill>
              </a:rPr>
              <a:t>Microsoft </a:t>
            </a:r>
            <a:r>
              <a:rPr lang="en-US" dirty="0" err="1" smtClean="0">
                <a:solidFill>
                  <a:srgbClr val="00B0F0"/>
                </a:solidFill>
              </a:rPr>
              <a:t>DaRT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to </a:t>
            </a:r>
            <a:r>
              <a:rPr lang="en-US" dirty="0" smtClean="0">
                <a:solidFill>
                  <a:srgbClr val="00B0F0"/>
                </a:solidFill>
              </a:rPr>
              <a:t>WinPE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ADK Packages to WinPE </a:t>
            </a:r>
            <a:r>
              <a:rPr lang="en-US" dirty="0" err="1" smtClean="0">
                <a:solidFill>
                  <a:srgbClr val="00B0F0"/>
                </a:solidFill>
              </a:rPr>
              <a:t>Wims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https://www.osdeploy.com/osbuilder/how-to/new-osbuildtask</a:t>
            </a:r>
          </a:p>
        </p:txBody>
      </p:sp>
    </p:spTree>
    <p:extLst>
      <p:ext uri="{BB962C8B-B14F-4D97-AF65-F5344CB8AC3E}">
        <p14:creationId xmlns:p14="http://schemas.microsoft.com/office/powerpoint/2010/main" val="18977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OSBuilder Features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Full Logging of all actions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Automatic Download of Updates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Task Based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Create a Bootable ISO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Create a Bootable USB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https://www.osdeploy.com/osbuilder/pebuild</a:t>
            </a:r>
          </a:p>
        </p:txBody>
      </p:sp>
    </p:spTree>
    <p:extLst>
      <p:ext uri="{BB962C8B-B14F-4D97-AF65-F5344CB8AC3E}">
        <p14:creationId xmlns:p14="http://schemas.microsoft.com/office/powerpoint/2010/main" val="25640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</a:t>
            </a:r>
            <a:r>
              <a:rPr lang="en-US" dirty="0" err="1" smtClean="0"/>
              <a:t>PEBuild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Create a Recovery Image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Create a WinPE Boot Image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Create an MDT Boot Image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</a:rPr>
              <a:t>DaRT</a:t>
            </a:r>
            <a:r>
              <a:rPr lang="en-US" dirty="0" smtClean="0">
                <a:solidFill>
                  <a:srgbClr val="00B0F0"/>
                </a:solidFill>
              </a:rPr>
              <a:t> can be applied to all Boot Images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Drivers, Extra Files, Custom Scripts, ADK Packages . . 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https://www.osdeploy.com/osbuilder/pebuild</a:t>
            </a:r>
          </a:p>
        </p:txBody>
      </p:sp>
    </p:spTree>
    <p:extLst>
      <p:ext uri="{BB962C8B-B14F-4D97-AF65-F5344CB8AC3E}">
        <p14:creationId xmlns:p14="http://schemas.microsoft.com/office/powerpoint/2010/main" val="411714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OSBuilder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https://www.osdeploy.com/osbuilder/overview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and 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HASMUG!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Speaker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20+ years in Enterprise OS Deployment</a:t>
            </a:r>
            <a:endParaRPr lang="en-US" dirty="0"/>
          </a:p>
          <a:p>
            <a:r>
              <a:rPr lang="en-US" dirty="0" smtClean="0"/>
              <a:t>Expert in Enterprise OS Deployments</a:t>
            </a:r>
          </a:p>
          <a:p>
            <a:pPr lvl="1"/>
            <a:r>
              <a:rPr lang="en-US" dirty="0" err="1" smtClean="0"/>
              <a:t>ConfigMgr</a:t>
            </a:r>
            <a:r>
              <a:rPr lang="en-US" dirty="0" smtClean="0"/>
              <a:t>, MDT, and Offline Deployments</a:t>
            </a:r>
          </a:p>
          <a:p>
            <a:r>
              <a:rPr lang="en-US" dirty="0" smtClean="0"/>
              <a:t>Expert in Enterprise OS Customization</a:t>
            </a:r>
          </a:p>
          <a:p>
            <a:pPr lvl="1"/>
            <a:r>
              <a:rPr lang="en-US" dirty="0" smtClean="0"/>
              <a:t>Custom Deployment Scripts and Group Policy</a:t>
            </a:r>
            <a:endParaRPr lang="en-US" dirty="0"/>
          </a:p>
          <a:p>
            <a:r>
              <a:rPr lang="en-US" dirty="0" smtClean="0"/>
              <a:t>PowerShell and VBS geek</a:t>
            </a:r>
          </a:p>
          <a:p>
            <a:r>
              <a:rPr lang="en-US" dirty="0" smtClean="0"/>
              <a:t>Presented at CTSMUG (Aug/Oct) and DFWSMUG (Aug)</a:t>
            </a:r>
            <a:endParaRPr lang="en-US" strike="sngStrike" dirty="0" smtClean="0"/>
          </a:p>
          <a:p>
            <a:r>
              <a:rPr lang="en-US" dirty="0" smtClean="0"/>
              <a:t>Nominated for Microsoft MVP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Offline Servicing?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Offline Servicing?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mounting a Windows Image and injecting updates Offline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16510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Servicing Process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 a WIM</a:t>
            </a:r>
            <a:endParaRPr lang="en-US" dirty="0"/>
          </a:p>
          <a:p>
            <a:r>
              <a:rPr lang="en-US" dirty="0" smtClean="0"/>
              <a:t>Install Servicing Stack and Cumulative Updates</a:t>
            </a:r>
          </a:p>
          <a:p>
            <a:r>
              <a:rPr lang="en-US" dirty="0" smtClean="0"/>
              <a:t>Install Setup and Component Updates</a:t>
            </a:r>
          </a:p>
          <a:p>
            <a:r>
              <a:rPr lang="en-US" dirty="0" smtClean="0"/>
              <a:t>Install Adobe Security Updates</a:t>
            </a:r>
            <a:endParaRPr lang="en-US" dirty="0"/>
          </a:p>
          <a:p>
            <a:r>
              <a:rPr lang="en-US" dirty="0" smtClean="0"/>
              <a:t>Optionally add Drivers, Remove Appx Packages,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Save WIM Changes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426450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do this?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r>
              <a:rPr lang="en-US" dirty="0" smtClean="0"/>
              <a:t>MVLS Images are Out of Date</a:t>
            </a:r>
          </a:p>
          <a:p>
            <a:r>
              <a:rPr lang="en-US" dirty="0" smtClean="0"/>
              <a:t>Updates during OS Deployment take a long time</a:t>
            </a:r>
            <a:endParaRPr lang="en-US" dirty="0"/>
          </a:p>
          <a:p>
            <a:r>
              <a:rPr lang="en-US" dirty="0" smtClean="0"/>
              <a:t>Updating Multi-Index Operating Systems in CM</a:t>
            </a:r>
          </a:p>
          <a:p>
            <a:r>
              <a:rPr lang="en-US" dirty="0" smtClean="0"/>
              <a:t>Upgrades will fail with Out of Date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MVLS Images are not Updated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  <p:pic>
        <p:nvPicPr>
          <p:cNvPr id="5122" name="Picture 2" descr="https://blobscdn.gitbook.com/v0/b/gitbook-28427.appspot.com/o/assets%2F-LDKRxGiKLYjW1gana2O%2F-LIK42GVjHYdfqf-Z6FX%2F-LIK4Ahtyf52LjYR34AO%2F2018-07-19_0-02-31.jpg?generation=1532583276480433&amp;alt=m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905000"/>
            <a:ext cx="6302436" cy="38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Upgrade Task Sequence Issues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DeviceMap</a:t>
            </a:r>
            <a:r>
              <a:rPr lang="en-US" dirty="0"/>
              <a:t> and Device Inventory Failures in Win7 to Win10 1709 In-Place </a:t>
            </a:r>
            <a:r>
              <a:rPr lang="en-US" dirty="0" smtClean="0"/>
              <a:t>Upgrades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smtClean="0">
                <a:solidFill>
                  <a:srgbClr val="00B0F0"/>
                </a:solidFill>
              </a:rPr>
              <a:t>surferstylee13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http://blog.ctglobalservices.com/configuration-manager-sccm/mag/devicemap-and-device-inventory-failures-in-win7-to-win10-1709-in-place-upgrades/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Windows </a:t>
            </a:r>
            <a:r>
              <a:rPr lang="en-US" dirty="0"/>
              <a:t>10 1709 In-Place Upgrade Hangs on Making Sure You're Ready to </a:t>
            </a:r>
            <a:r>
              <a:rPr lang="en-US" dirty="0" smtClean="0"/>
              <a:t>Install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 smtClean="0">
                <a:solidFill>
                  <a:srgbClr val="00B0F0"/>
                </a:solidFill>
              </a:rPr>
              <a:t>AdamGrossTX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http://www.asquaredozen.com/2018/05/21/windows-10-1709-in-place-upgrade-hangs-on-making-sure-youre-ready-to-install/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r>
              <a:rPr lang="en-US" i="1" dirty="0" smtClean="0">
                <a:solidFill>
                  <a:srgbClr val="00B0F0"/>
                </a:solidFill>
              </a:rPr>
              <a:t>Both issues are caused by outdated Dynamic Updates!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249778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smtClean="0"/>
              <a:t>OSBuilder PowerShell Module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www.osdeploy.com/osbuilder/installation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Gallery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www.powershellgallery.com/packages/OSBuilder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Install-Module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–Name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OSBuilder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–Scope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CurrentUser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178</TotalTime>
  <Words>490</Words>
  <Application>Microsoft Office PowerPoint</Application>
  <PresentationFormat>Custom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Digital Blue Tunnel 16x9</vt:lpstr>
      <vt:lpstr>Advanced Offline Servicing Windows 10 Server 2016 / 2019</vt:lpstr>
      <vt:lpstr>About the Speaker </vt:lpstr>
      <vt:lpstr>What is Offline Servicing? </vt:lpstr>
      <vt:lpstr>What is Offline Servicing? </vt:lpstr>
      <vt:lpstr>Offline Servicing Process </vt:lpstr>
      <vt:lpstr>Why do I need to do this? </vt:lpstr>
      <vt:lpstr>MVLS Images are not Updated </vt:lpstr>
      <vt:lpstr>Windows 10 Upgrade Task Sequence Issues </vt:lpstr>
      <vt:lpstr>OSBuilder PowerShell Module </vt:lpstr>
      <vt:lpstr>Import-OSMedia </vt:lpstr>
      <vt:lpstr>Monthly OS Update Cycle </vt:lpstr>
      <vt:lpstr>Update-OSMedia </vt:lpstr>
      <vt:lpstr>New-OSBuild </vt:lpstr>
      <vt:lpstr>New-OSBuild </vt:lpstr>
      <vt:lpstr>Other OSBuilder Features </vt:lpstr>
      <vt:lpstr>New-PEBuild </vt:lpstr>
      <vt:lpstr>OSBuilder Demo</vt:lpstr>
      <vt:lpstr>Q and A</vt:lpstr>
      <vt:lpstr>Thank You HASMUG!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Offline Servicing</dc:title>
  <dc:creator>Segura, David R</dc:creator>
  <cp:lastModifiedBy>David Segura</cp:lastModifiedBy>
  <cp:revision>25</cp:revision>
  <dcterms:created xsi:type="dcterms:W3CDTF">2018-08-02T17:00:08Z</dcterms:created>
  <dcterms:modified xsi:type="dcterms:W3CDTF">2018-10-18T21:15:49Z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