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69"/>
  </p:notesMasterIdLst>
  <p:handoutMasterIdLst>
    <p:handoutMasterId r:id="rId70"/>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9144000" cy="6858000" type="screen4x3"/>
  <p:notesSz cx="6883400" cy="9294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6"/>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notesMaster" Target="notesMasters/notesMaster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70" Type="http://schemas.openxmlformats.org/officeDocument/2006/relationships/handoutMaster" Target="handoutMasters/handout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p:cNvSpPr txBox="1">
            <a:spLocks noGrp="1"/>
          </p:cNvSpPr>
          <p:nvPr>
            <p:ph type="hdr" sz="quarter"/>
          </p:nvPr>
        </p:nvSpPr>
        <p:spPr>
          <a:xfrm>
            <a:off x="0" y="0"/>
            <a:ext cx="2986919" cy="464400"/>
          </a:xfrm>
          <a:prstGeom prst="rect">
            <a:avLst/>
          </a:prstGeom>
          <a:noFill/>
          <a:ln>
            <a:noFill/>
          </a:ln>
        </p:spPr>
        <p:txBody>
          <a:bodyPr vert="horz" lIns="90000" tIns="45000" rIns="90000" bIns="4500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Times New Roman" pitchFamily="18"/>
              <a:ea typeface="Arial" pitchFamily="2"/>
              <a:cs typeface="Arial" pitchFamily="2"/>
            </a:endParaRPr>
          </a:p>
        </p:txBody>
      </p:sp>
      <p:sp>
        <p:nvSpPr>
          <p:cNvPr id="7" name="Date Placeholder 6"/>
          <p:cNvSpPr txBox="1">
            <a:spLocks noGrp="1"/>
          </p:cNvSpPr>
          <p:nvPr>
            <p:ph type="dt" sz="quarter" idx="1"/>
          </p:nvPr>
        </p:nvSpPr>
        <p:spPr>
          <a:xfrm>
            <a:off x="3895920" y="0"/>
            <a:ext cx="2986919" cy="464400"/>
          </a:xfrm>
          <a:prstGeom prst="rect">
            <a:avLst/>
          </a:prstGeom>
          <a:noFill/>
          <a:ln>
            <a:noFill/>
          </a:ln>
        </p:spPr>
        <p:txBody>
          <a:bodyPr vert="horz" lIns="90000" tIns="45000" rIns="90000" bIns="4500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Times New Roman" pitchFamily="18"/>
              <a:ea typeface="Arial" pitchFamily="2"/>
              <a:cs typeface="Arial" pitchFamily="2"/>
            </a:endParaRPr>
          </a:p>
        </p:txBody>
      </p:sp>
      <p:sp>
        <p:nvSpPr>
          <p:cNvPr id="8" name="Footer Placeholder 7"/>
          <p:cNvSpPr txBox="1">
            <a:spLocks noGrp="1"/>
          </p:cNvSpPr>
          <p:nvPr>
            <p:ph type="ftr" sz="quarter" idx="2"/>
          </p:nvPr>
        </p:nvSpPr>
        <p:spPr>
          <a:xfrm>
            <a:off x="0" y="8830440"/>
            <a:ext cx="2986919" cy="464400"/>
          </a:xfrm>
          <a:prstGeom prst="rect">
            <a:avLst/>
          </a:prstGeom>
          <a:noFill/>
          <a:ln>
            <a:noFill/>
          </a:ln>
        </p:spPr>
        <p:txBody>
          <a:bodyPr vert="horz" lIns="90000" tIns="45000" rIns="90000" bIns="45000" anchor="b"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Times New Roman" pitchFamily="18"/>
              <a:ea typeface="Arial" pitchFamily="2"/>
              <a:cs typeface="Arial" pitchFamily="2"/>
            </a:endParaRPr>
          </a:p>
        </p:txBody>
      </p:sp>
      <p:sp>
        <p:nvSpPr>
          <p:cNvPr id="9" name="Slide Number Placeholder 8"/>
          <p:cNvSpPr txBox="1">
            <a:spLocks noGrp="1"/>
          </p:cNvSpPr>
          <p:nvPr>
            <p:ph type="sldNum" sz="quarter" idx="3"/>
          </p:nvPr>
        </p:nvSpPr>
        <p:spPr>
          <a:xfrm>
            <a:off x="3895920" y="8830440"/>
            <a:ext cx="2986919" cy="464400"/>
          </a:xfrm>
          <a:prstGeom prst="rect">
            <a:avLst/>
          </a:prstGeom>
          <a:noFill/>
          <a:ln>
            <a:noFill/>
          </a:ln>
        </p:spPr>
        <p:txBody>
          <a:bodyPr vert="horz" lIns="90000" tIns="45000" rIns="90000" bIns="45000" anchor="b"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98FE562-6864-4F5F-B298-83F528E9E530}" type="slidenum">
              <a:t>‹#›</a:t>
            </a:fld>
            <a:endParaRPr lang="en-US" sz="1400" b="0" i="0" u="none" strike="noStrike" baseline="0">
              <a:ln>
                <a:noFill/>
              </a:ln>
              <a:solidFill>
                <a:srgbClr val="000000"/>
              </a:solidFill>
              <a:latin typeface="Times New Roman" pitchFamily="18"/>
              <a:ea typeface="Arial" pitchFamily="2"/>
              <a:cs typeface="Arial" pitchFamily="2"/>
            </a:endParaRPr>
          </a:p>
        </p:txBody>
      </p:sp>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900" y="0"/>
            <a:ext cx="2982913" cy="466725"/>
          </a:xfrm>
          <a:prstGeom prst="rect">
            <a:avLst/>
          </a:prstGeom>
        </p:spPr>
        <p:txBody>
          <a:bodyPr vert="horz" lIns="91440" tIns="45720" rIns="91440" bIns="45720" rtlCol="0"/>
          <a:lstStyle>
            <a:lvl1pPr algn="r">
              <a:defRPr sz="1200"/>
            </a:lvl1pPr>
          </a:lstStyle>
          <a:p>
            <a:fld id="{80DA1983-9A9C-444F-8365-F5D80C9A78ED}" type="datetimeFigureOut">
              <a:rPr lang="en-US"/>
              <a:t>8/7/17</a:t>
            </a:fld>
            <a:endParaRPr lang="en-US"/>
          </a:p>
        </p:txBody>
      </p:sp>
      <p:sp>
        <p:nvSpPr>
          <p:cNvPr id="4" name="Footer Placeholder 3"/>
          <p:cNvSpPr>
            <a:spLocks noGrp="1"/>
          </p:cNvSpPr>
          <p:nvPr>
            <p:ph type="ftr" sz="quarter" idx="2"/>
          </p:nvPr>
        </p:nvSpPr>
        <p:spPr>
          <a:xfrm>
            <a:off x="0" y="8828088"/>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900" y="8828088"/>
            <a:ext cx="2982913" cy="466725"/>
          </a:xfrm>
          <a:prstGeom prst="rect">
            <a:avLst/>
          </a:prstGeom>
        </p:spPr>
        <p:txBody>
          <a:bodyPr vert="horz" lIns="91440" tIns="45720" rIns="91440" bIns="45720" rtlCol="0" anchor="b"/>
          <a:lstStyle>
            <a:lvl1pPr algn="r">
              <a:defRPr sz="1200"/>
            </a:lvl1pPr>
          </a:lstStyle>
          <a:p>
            <a:fld id="{D9FB40DF-CA4A-4032-96C9-96E3123D9E95}" type="slidenum">
              <a:t>‹#›</a:t>
            </a:fld>
            <a:endParaRPr lang="en-US"/>
          </a:p>
        </p:txBody>
      </p:sp>
    </p:spTree>
    <p:extLst>
      <p:ext uri="{BB962C8B-B14F-4D97-AF65-F5344CB8AC3E}">
        <p14:creationId xmlns:p14="http://schemas.microsoft.com/office/powerpoint/2010/main" val="69330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8900" y="0"/>
            <a:ext cx="2982913" cy="466725"/>
          </a:xfrm>
          <a:prstGeom prst="rect">
            <a:avLst/>
          </a:prstGeom>
        </p:spPr>
        <p:txBody>
          <a:bodyPr vert="horz" lIns="91440" tIns="45720" rIns="91440" bIns="45720" rtlCol="0"/>
          <a:lstStyle>
            <a:lvl1pPr algn="r">
              <a:defRPr sz="1200"/>
            </a:lvl1pPr>
          </a:lstStyle>
          <a:p>
            <a:fld id="{C5D26515-C405-4DD2-BBB5-19FF02BE79A5}" type="datetimeFigureOut">
              <a:rPr lang="en-US"/>
              <a:t>8/7/17</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Move="1" noResize="1"/>
          </p:cNvSpPr>
          <p:nvPr/>
        </p:nvSpPr>
        <p:spPr>
          <a:xfrm>
            <a:off x="0" y="0"/>
            <a:ext cx="6883200" cy="9295200"/>
          </a:xfrm>
          <a:prstGeom prst="rect">
            <a:avLst/>
          </a:prstGeom>
          <a:solidFill>
            <a:srgbClr val="FFFFFF"/>
          </a:solidFill>
          <a:ln>
            <a:noFill/>
            <a:prstDash val="solid"/>
          </a:ln>
        </p:spPr>
        <p:txBody>
          <a:bodyPr vert="horz" lIns="0" tIns="0" rIns="0" bIns="0" anchor="ctr" anchorCtr="1"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Header Placeholder 8"/>
          <p:cNvSpPr txBox="1">
            <a:spLocks noGrp="1"/>
          </p:cNvSpPr>
          <p:nvPr>
            <p:ph type="hdr" sz="quarter"/>
          </p:nvPr>
        </p:nvSpPr>
        <p:spPr>
          <a:xfrm>
            <a:off x="-360" y="0"/>
            <a:ext cx="2981159" cy="464040"/>
          </a:xfrm>
          <a:prstGeom prst="rect">
            <a:avLst/>
          </a:prstGeom>
          <a:noFill/>
          <a:ln>
            <a:noFill/>
          </a:ln>
        </p:spPr>
        <p:txBody>
          <a:bodyPr vert="horz" wrap="square" lIns="92520" tIns="46440" rIns="92520" bIns="46440" anchor="t"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Times New Roman" pitchFamily="18"/>
                <a:ea typeface="Arial" pitchFamily="2"/>
                <a:cs typeface="Arial" pitchFamily="2"/>
              </a:defRPr>
            </a:lvl1pPr>
          </a:lstStyle>
          <a:p>
            <a:pPr lvl="0"/>
            <a:endParaRPr lang="en-US"/>
          </a:p>
        </p:txBody>
      </p:sp>
      <p:sp>
        <p:nvSpPr>
          <p:cNvPr id="10" name="Date Placeholder 9"/>
          <p:cNvSpPr txBox="1">
            <a:spLocks noGrp="1"/>
          </p:cNvSpPr>
          <p:nvPr>
            <p:ph type="dt" idx="1"/>
          </p:nvPr>
        </p:nvSpPr>
        <p:spPr>
          <a:xfrm>
            <a:off x="3900240" y="0"/>
            <a:ext cx="2981159" cy="464040"/>
          </a:xfrm>
          <a:prstGeom prst="rect">
            <a:avLst/>
          </a:prstGeom>
          <a:noFill/>
          <a:ln>
            <a:noFill/>
          </a:ln>
        </p:spPr>
        <p:txBody>
          <a:bodyPr vert="horz" wrap="square" lIns="92520" tIns="46440" rIns="92520" bIns="46440" anchor="t"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Times New Roman" pitchFamily="18"/>
                <a:ea typeface="Arial" pitchFamily="2"/>
                <a:cs typeface="Arial" pitchFamily="2"/>
              </a:defRPr>
            </a:lvl1pPr>
          </a:lstStyle>
          <a:p>
            <a:pPr lvl="0"/>
            <a:endParaRPr lang="en-US"/>
          </a:p>
        </p:txBody>
      </p:sp>
      <p:sp>
        <p:nvSpPr>
          <p:cNvPr id="11" name="Slide Image Placeholder 10"/>
          <p:cNvSpPr>
            <a:spLocks noGrp="1" noRot="1" noChangeAspect="1"/>
          </p:cNvSpPr>
          <p:nvPr>
            <p:ph type="sldImg" idx="2"/>
          </p:nvPr>
        </p:nvSpPr>
        <p:spPr>
          <a:xfrm>
            <a:off x="1118880" y="698400"/>
            <a:ext cx="4645080" cy="3485159"/>
          </a:xfrm>
          <a:prstGeom prst="rect">
            <a:avLst/>
          </a:prstGeom>
          <a:noFill/>
          <a:ln>
            <a:noFill/>
            <a:prstDash val="solid"/>
          </a:ln>
        </p:spPr>
      </p:sp>
      <p:sp>
        <p:nvSpPr>
          <p:cNvPr id="12" name="Notes Placeholder 11"/>
          <p:cNvSpPr txBox="1">
            <a:spLocks noGrp="1"/>
          </p:cNvSpPr>
          <p:nvPr>
            <p:ph type="body" sz="quarter" idx="3"/>
          </p:nvPr>
        </p:nvSpPr>
        <p:spPr>
          <a:xfrm>
            <a:off x="917640" y="4414680"/>
            <a:ext cx="5046480" cy="4183559"/>
          </a:xfrm>
          <a:prstGeom prst="rect">
            <a:avLst/>
          </a:prstGeom>
          <a:noFill/>
          <a:ln>
            <a:noFill/>
          </a:ln>
        </p:spPr>
        <p:txBody>
          <a:bodyPr vert="horz" lIns="92520" tIns="46440" rIns="92520" bIns="46440" compatLnSpc="1"/>
          <a:lstStyle/>
          <a:p>
            <a:endParaRPr lang="en-US"/>
          </a:p>
        </p:txBody>
      </p:sp>
      <p:sp>
        <p:nvSpPr>
          <p:cNvPr id="13" name="Footer Placeholder 12"/>
          <p:cNvSpPr txBox="1">
            <a:spLocks noGrp="1"/>
          </p:cNvSpPr>
          <p:nvPr>
            <p:ph type="ftr" sz="quarter" idx="4"/>
          </p:nvPr>
        </p:nvSpPr>
        <p:spPr>
          <a:xfrm>
            <a:off x="-360" y="8832240"/>
            <a:ext cx="2981159" cy="463680"/>
          </a:xfrm>
          <a:prstGeom prst="rect">
            <a:avLst/>
          </a:prstGeom>
          <a:noFill/>
          <a:ln>
            <a:noFill/>
          </a:ln>
        </p:spPr>
        <p:txBody>
          <a:bodyPr vert="horz" wrap="square" lIns="92520" tIns="46440" rIns="92520" bIns="46440" anchor="b"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Times New Roman" pitchFamily="18"/>
                <a:ea typeface="Arial" pitchFamily="2"/>
                <a:cs typeface="Arial" pitchFamily="2"/>
              </a:defRPr>
            </a:lvl1pPr>
          </a:lstStyle>
          <a:p>
            <a:pPr lvl="0"/>
            <a:endParaRPr lang="en-US"/>
          </a:p>
        </p:txBody>
      </p:sp>
      <p:sp>
        <p:nvSpPr>
          <p:cNvPr id="14" name="Slide Number Placeholder 13"/>
          <p:cNvSpPr txBox="1">
            <a:spLocks noGrp="1"/>
          </p:cNvSpPr>
          <p:nvPr>
            <p:ph type="sldNum" sz="quarter" idx="5"/>
          </p:nvPr>
        </p:nvSpPr>
        <p:spPr>
          <a:xfrm>
            <a:off x="3900240" y="8832240"/>
            <a:ext cx="2981159" cy="463680"/>
          </a:xfrm>
          <a:prstGeom prst="rect">
            <a:avLst/>
          </a:prstGeom>
          <a:noFill/>
          <a:ln>
            <a:noFill/>
          </a:ln>
        </p:spPr>
        <p:txBody>
          <a:bodyPr vert="horz" wrap="square" lIns="92520" tIns="46440" rIns="92520" bIns="46440" anchor="b"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Times New Roman" pitchFamily="18"/>
                <a:ea typeface="Arial" pitchFamily="2"/>
                <a:cs typeface="Arial" pitchFamily="2"/>
              </a:defRPr>
            </a:lvl1pPr>
          </a:lstStyle>
          <a:p>
            <a:pPr lvl="0"/>
            <a:fld id="{4F76E167-3E8E-4A1B-8352-40315330F2B7}" type="slidenum">
              <a:t>‹#›</a:t>
            </a:fld>
            <a:endParaRPr lang="en-US"/>
          </a:p>
        </p:txBody>
      </p:sp>
      <p:sp>
        <p:nvSpPr>
          <p:cNvPr id="6" name="Footer Placeholder 5"/>
          <p:cNvSpPr>
            <a:spLocks noGrp="1"/>
          </p:cNvSpPr>
          <p:nvPr>
            <p:ph type="ftr" sz="quarter" idx="4"/>
          </p:nvPr>
        </p:nvSpPr>
        <p:spPr>
          <a:xfrm>
            <a:off x="0" y="8828088"/>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8900" y="8828088"/>
            <a:ext cx="2982913" cy="466725"/>
          </a:xfrm>
          <a:prstGeom prst="rect">
            <a:avLst/>
          </a:prstGeom>
        </p:spPr>
        <p:txBody>
          <a:bodyPr vert="horz" lIns="91440" tIns="45720" rIns="91440" bIns="45720" rtlCol="0" anchor="b"/>
          <a:lstStyle>
            <a:lvl1pPr algn="r">
              <a:defRPr sz="1200"/>
            </a:lvl1pPr>
          </a:lstStyle>
          <a:p>
            <a:fld id="{6D55B296-B822-4272-A1E2-D78E29812338}" type="slidenum">
              <a:t>‹#›</a:t>
            </a:fld>
            <a:endParaRPr lang="en-US"/>
          </a:p>
        </p:txBody>
      </p:sp>
    </p:spTree>
    <p:extLst>
      <p:ext uri="{BB962C8B-B14F-4D97-AF65-F5344CB8AC3E}">
        <p14:creationId xmlns:p14="http://schemas.microsoft.com/office/powerpoint/2010/main" val="2907657699"/>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Times New Roman"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6E2F1B8B-6BEF-4ED9-BE7C-95D7163611C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B9DC224-4EB1-4DEC-8150-FD9DB5B0C8D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8FC34292-B06C-414A-AE9B-374F2AF6FAC4}" type="slidenum">
              <a:t>1</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marL="457200" lvl="0" hangingPunct="1">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en-US" kern="1200"/>
              <a:t>Welcome everyone.  Coffee and bagels will be set up in the conference room.  Introduce Dr. Henschke and get her set up to discuss the results of the original ELCAP. (ask Dr. H for slides with the results on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A6C03B2-E170-43F1-AA08-705529116C0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6AA33E0-4F80-44E7-BF1F-4B70164AE9A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DAB203A-7B85-43F8-AE13-CA9BB845B6B1}"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30AB0A6-4D10-4F7E-9197-72D170B8686A}"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7D1ABD3-E368-4A94-B2C8-7C97A748516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4E7A09D-7976-4A45-8F2C-3A12AAD3967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227BEFB-1D53-4F60-B479-EE714F01A445}"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9F41A4E-369F-4785-8D26-08D7553827B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2FC3C1AE-E6D3-4EC1-84C9-AF1AB41DF7D1}" type="slidenum">
              <a:t>13</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hangingPunct="1"/>
            <a:r>
              <a:rPr lang="en-US" kern="1200"/>
              <a:t>Hand out the ny-elcap flow chart – report notification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62B0800-043F-4B28-AA80-485D1FE01F6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6F015B4A-50AD-4CE6-B88D-4EE715739E4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4AFF3E9-B2BD-48B8-9382-D912DB5B56E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702A19A-86C0-443E-9EA3-8D6B7EDC9D6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B2C4E6A8-CDFB-41D3-8D48-CFD2BFB53185}" type="slidenum">
              <a:t>15</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hangingPunct="1"/>
            <a:r>
              <a:rPr lang="en-US" kern="1200"/>
              <a:t>Have them do this as you describe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AEBBF49-9427-48A6-870E-D426B38CBCE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C6CBE0C-E9DA-40BF-9097-497FE664BE7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D619B37-8110-4E7A-84C6-991F026A031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DA6A300-10D5-4D4A-B50B-E9B9D613986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5089645-F6A9-4742-B2B7-33FAD6E0586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F160719-3346-4311-B7FC-71817A01490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AEE61BE-8914-4FB9-BE7F-CDFD7D64E10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96901D7-F2B0-4C41-8B38-0D030D1FDF7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B0207AFC-E294-419C-9A0B-34D5057C2F6C}" type="slidenum">
              <a:t>19</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solidFill>
            <a:srgbClr val="FFFFFF"/>
          </a:solidFill>
          <a:ln w="9360">
            <a:solidFill>
              <a:srgbClr val="000000"/>
            </a:solidFill>
            <a:prstDash val="solid"/>
            <a:miter/>
          </a:ln>
        </p:spPr>
        <p:txBody>
          <a:bodyPr wrap="square" lIns="91080" tIns="45360" rIns="91080" bIns="45360" anchor="t" anchorCtr="0" compatLnSpc="1">
            <a:spAutoFit/>
          </a:bodyPr>
          <a:lstStyle/>
          <a:p>
            <a:pPr lvl="0" hangingPunct="1"/>
            <a:r>
              <a:rPr lang="en-US" kern="1200"/>
              <a:t>Have them go to this section as it is discussed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4AB93C5-97A0-4C48-8482-DEDF1A38493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400FB00-4B84-4672-971B-E88789C97F9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33A9C371-3A72-4B53-BD32-CA59D7A7DDBE}" type="slidenum">
              <a:t>2</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hangingPunct="1"/>
            <a:endParaRPr lang="en-US" kern="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5560EC9-BC0C-4782-BE6C-CB14BB2E8B4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2A511A9-D01E-47E2-A7FF-60CA085E67B2}"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2DD3447-5E51-4731-8A3F-C2F4963CE04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190E346-7AE4-4920-9DB2-65D23118A5D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658E8D69-110B-4BAD-80B8-E078927F697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970402F-8D02-46B4-98E1-F45E7B337A1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BBAB950-3798-4843-9889-031D5598E96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5D50CB5-A2A0-43D9-8227-6764A90A5FDB}"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1BDD31B-0FEF-41E9-81F9-F7CC205905FC}"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720B65B-A2C9-42C3-BA4F-02160EA1BA52}"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7C2EB2F-8CE8-4824-8C66-2729EFFCD1F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348AFB0-DF9C-4373-8AB1-462D63AC883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D2C9CA8-CEF3-456D-BA57-BB6D0CDBD55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9BA5609-B5C1-4265-A2E9-E7358295576C}"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2DD5B7D-279F-465A-AD4A-CD70F7E83F4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0287757-A076-408C-BD20-C645FC2A0AC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a:r>
              <a:rPr lang="en-US" kern="1200"/>
              <a:t>Many reasons for Center read to be behind- server, business at Center, turnaround time generally 48 hours. Special requests can always be sent.</a:t>
            </a:r>
          </a:p>
        </p:txBody>
      </p:sp>
      <p:sp>
        <p:nvSpPr>
          <p:cNvPr id="4" name="Slide Number Placeholder 3"/>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3F78D8B9-2BBD-4AF1-A316-A2DC9757024E}" type="slidenum">
              <a:t>27</a:t>
            </a:fld>
            <a:endParaRPr lang="en-US" sz="1200">
              <a:latin typeface="Times New Roman" pitchFamily="18"/>
              <a:ea typeface="Arial" pitchFamily="2"/>
              <a:cs typeface="Tahoma"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CF67F27-A255-43F1-8AFD-23C10FFBD68A}"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B3B9B5C-9D91-4D7E-B24A-4795C3C3B94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68EA19CC-255B-4656-9F4D-9D845B1A1FFA}"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709E62D-AC03-4EF3-A1B3-D4351BEAFCFC}"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2CFBAF7-6EFF-4432-A54A-73B83FC2254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4A16331-0B40-418C-B50F-30BF91A6775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B6139529-C1B2-4942-9AC8-338884E85A28}" type="slidenum">
              <a:t>3</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hangingPunct="1"/>
            <a:endParaRPr lang="en-US" kern="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E65B6C4-BDA6-4006-B543-789065B1F60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0C1F13A-7BCF-40FA-8F34-010134586885}"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A7AB827-B50A-4B65-83B6-9E18C7CF8DAB}"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99B33AF-AE69-44AB-B1A3-1CDB30E3DC3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DE01F4A-5034-46A0-970B-69C673EEDFB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72ED43A-A33C-4770-9112-7F5DCA68643B}"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663F337-7708-4937-81C4-AFAA9834E68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DB26295-7B23-464C-9108-808D2C8DB14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E4C7EB2-B2EF-4E6C-8269-44D3CD20D17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A81E195-B02D-447F-AE28-660FC6D882A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FA9D905-6F14-461C-BC5A-73774F26F77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952CBD5-75E4-4370-804E-5D3B93DFA1EC}"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A39E7CE-6C40-4D4E-A222-2B917B3F9F5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60C2A26-5AB3-48F2-80B8-623DB2E14DB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E865CAE-6372-4E8C-8F4F-B6CA8F9EACB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4313834-D174-4351-B169-FF5195B034B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A90B6EA-B210-4C10-B7A7-C5ACF88D245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52F6A36-8CE7-40CF-9DC9-820466705B9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ADCBB85-13BB-4525-960D-06760D58555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9D80AE5-5EEC-4A26-8375-553D636206A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39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a:r>
              <a:rPr lang="en-US" kern="1200"/>
              <a:t>Any new cases must be sent to Rowena.</a:t>
            </a:r>
          </a:p>
        </p:txBody>
      </p:sp>
      <p:sp>
        <p:nvSpPr>
          <p:cNvPr id="4" name="Slide Number Placeholder 3"/>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B5988E5E-A403-4139-AC2C-2705FD7E9838}" type="slidenum">
              <a:t>39</a:t>
            </a:fld>
            <a:endParaRPr lang="en-US" sz="1200">
              <a:latin typeface="Times New Roman" pitchFamily="18"/>
              <a:ea typeface="Arial" pitchFamily="2"/>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4D9ED71-FAB8-4A17-B0E7-746714A1863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70D9668-83EF-4973-9FA7-E572CAF2BBF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7C77C7DC-7B01-43B5-B9EB-31A8732D2A4F}" type="slidenum">
              <a:t>4</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noFill/>
          <a:ln>
            <a:noFill/>
          </a:ln>
        </p:spPr>
        <p:txBody>
          <a:bodyPr wrap="square" lIns="92520" tIns="46440" rIns="92520" bIns="46440" anchor="t" anchorCtr="0" compatLnSpc="1">
            <a:spAutoFit/>
          </a:bodyPr>
          <a:lstStyle/>
          <a:p>
            <a:pPr lvl="0" hangingPunct="1"/>
            <a:r>
              <a:rPr lang="en-US" kern="1200"/>
              <a:t>*correspond= by message board, email or phone calls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625262E-CB98-45D9-8300-86A4D58C640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CCDD92A-7209-4D9D-9299-3E63A4955F4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51B1330-B6CB-417C-AECF-2177551C2F1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19DCB8B-80AC-4230-AC0C-5B2FFA07AA21}"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3C7F22E-EAD6-4DEE-83A3-0A7D42B28AA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D075759-A5C2-41B7-B2B4-332742B0158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9D66D89-532A-4752-99ED-EB18AABCD6C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80C77BB-F167-40EB-8571-AD301F5C6F22}"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CE63F25-F942-4BBB-A17A-777250422202}"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B08AA37-778B-4692-9D22-1796C633C38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8397E4E-0BD9-4550-B31A-9413A40EC46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6E91F7B-FC09-4F75-819C-83FDA2D9BC5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648D7E3B-18CF-453E-A244-A066375178F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9BEB5D7-AC91-46FD-A7E4-FFA593ECFB2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EF8EE39-402D-4878-AC6D-7B604463A2D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89BC4D0-A980-49FC-9B3A-25AA335BF24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C64F904-7CBB-4D91-995B-5DC4FF53374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69603BA-15CD-41EB-98EC-C5699C18EE4F}"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10151B9-7ECA-4B25-9E8B-CE6C1116956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FB423AE-1A78-4D90-B779-94710B9F27AF}"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49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F6F559B-1BEC-4D37-88A3-6E8874040225}"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4202037-7BD9-438B-BA00-045869A5EC6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C7F6876-98C9-4882-92FE-85CEE5A3BD2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7AA98D0E-9BC7-44D8-AFA1-EBE4E1AD7B8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E2C56DD2-D220-4F20-B315-27CCA0994FD1}"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7F4DF31-3556-4F6C-BD05-5B07CDF1AE0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4CDF056-7AA3-4985-8DFC-CD2300AFBC96}"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A39A046-F4DC-45B0-9962-85B9BBA885B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52</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276B0C9F-0512-4CDB-B873-88AACF784A2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5E19E9E-77AD-43D6-9EDE-1978F4058B18}"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53</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F60D7CE-33A7-4382-9921-75F6D483CE8A}"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B3C2EBD3-E839-41C6-9529-C4E4DE05DF9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54</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D587088-4F3C-4ABD-B6C2-E9FCB040295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B8E4212-D493-4EA3-8FBD-1E4FA915F694}"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55</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E1E5DDF-5A09-4D63-9882-1DDBD9DB801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3F0E47B-2CCE-4AE2-B23F-2FBAEF1A049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FE50C09-D78A-4AB8-8539-6DFB3C69C415}"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08EDBD6-BED5-4AE9-AE6A-D191EB1F26AD}"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350C712-F714-45AD-9F74-0408650935D2}"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136BDE1-3DFC-40A6-B746-13C61F21B96F}"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AC0966C7-2C2A-4F94-A7D4-FF950D48AC1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9D09D8D-C3B3-4514-A707-EC8B982FD9EF}"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59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53DC3D12-C0FF-4BAE-9951-8A6CF2088F3E}"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638F511-4FC6-4037-B58F-88A512CED660}"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917640" y="4414680"/>
            <a:ext cx="5046480" cy="4183920"/>
          </a:xfrm>
          <a:noFill/>
          <a:ln>
            <a:noFill/>
          </a:ln>
        </p:spPr>
        <p:txBody>
          <a:bodyPr lIns="0" tIns="0" rIns="0" bIns="0" compatLnSpc="1">
            <a:spAutoFit/>
          </a:bodyPr>
          <a:lstStyle/>
          <a:p>
            <a:endParaRPr lang="en-US" kern="1200"/>
          </a:p>
        </p:txBody>
      </p:sp>
      <p:sp>
        <p:nvSpPr>
          <p:cNvPr id="4" name="Slide Number Placeholder 3"/>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A82130D7-7D3D-48E0-B901-B83B27C7BB55}" type="slidenum">
              <a:t>6</a:t>
            </a:fld>
            <a:endParaRPr lang="en-US" sz="1200">
              <a:latin typeface="Times New Roman" pitchFamily="18"/>
              <a:ea typeface="Arial" pitchFamily="2"/>
              <a:cs typeface="Tahoma" pitchFamily="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036DDBD2-B701-420A-B6E0-BFC5C17F3D2B}"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811760A1-11DA-4891-BC44-B926826F5E1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60</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246E836-DCA2-49B9-948F-9F5984AEDC37}"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C3BDE79A-CA1A-4A54-9AE6-63C7C400767B}"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61</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3DF9D88-5539-42EC-97DB-0389FBB3DAF9}"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991076E0-12CD-4C35-BBF0-1F265AE50EDF}"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7</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F8FCD08D-0059-42CF-B4EC-67A8E0E6D843}" type="slidenum">
              <a:t>7</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solidFill>
            <a:srgbClr val="FFFFFF"/>
          </a:solidFill>
          <a:ln w="9360">
            <a:solidFill>
              <a:srgbClr val="000000"/>
            </a:solidFill>
            <a:prstDash val="solid"/>
            <a:miter/>
          </a:ln>
        </p:spPr>
        <p:txBody>
          <a:bodyPr wrap="square" lIns="91080" tIns="45360" rIns="91080" bIns="45360" anchor="t" anchorCtr="0" compatLnSpc="1">
            <a:spAutoFit/>
          </a:bodyPr>
          <a:lstStyle/>
          <a:p>
            <a:pPr lvl="0" hangingPunct="1"/>
            <a:r>
              <a:rPr lang="en-US" kern="1200"/>
              <a:t>Show pictures of one of each type of nodule.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17655B1F-98AB-40A4-A3F4-0A23D359EDA3}"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1"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2712229-8AD2-4228-BD6A-E520115253AA}"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Slide Image Placeholder 1"/>
          <p:cNvSpPr>
            <a:spLocks noGrp="1" noRot="1" noChangeAspect="1" noResize="1"/>
          </p:cNvSpPr>
          <p:nvPr>
            <p:ph type="sldImg"/>
          </p:nvPr>
        </p:nvSpPr>
        <p:spPr>
          <a:xfrm>
            <a:off x="1118880" y="698400"/>
            <a:ext cx="4645080" cy="34851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7640" y="4414680"/>
            <a:ext cx="5046480" cy="4276800"/>
          </a:xfrm>
          <a:noFill/>
          <a:ln>
            <a:noFill/>
          </a:ln>
        </p:spPr>
        <p:txBody>
          <a:bodyPr lIns="0" tIns="0" rIns="0" bIns="0" compatLnSpc="1"/>
          <a:lstStyle/>
          <a:p>
            <a:endParaRPr lang="en-US" kern="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txBox="1">
            <a:spLocks noGrp="1"/>
          </p:cNvSpPr>
          <p:nvPr/>
        </p:nvSpPr>
        <p:spPr>
          <a:xfrm>
            <a:off x="3898900" y="0"/>
            <a:ext cx="2982913" cy="4667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5D26515-C405-4DD2-BBB5-19FF02BE79A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3"/>
          <p:cNvSpPr txBox="1">
            <a:spLocks noGrp="1"/>
          </p:cNvSpPr>
          <p:nvPr/>
        </p:nvSpPr>
        <p:spPr>
          <a:xfrm>
            <a:off x="3900240" y="8832240"/>
            <a:ext cx="2981159" cy="463680"/>
          </a:xfrm>
          <a:prstGeom prst="rect">
            <a:avLst/>
          </a:prstGeom>
          <a:noFill/>
          <a:ln/>
        </p:spPr>
        <p:txBody>
          <a:bodyPr vert="horz" wrap="square" lIns="92520" tIns="46440" rIns="92520" bIns="4644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4E92D911-CA4B-4FA1-B9A0-291FE5D6EFF5}"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12" name="Slide Number Placeholder 6"/>
          <p:cNvSpPr txBox="1">
            <a:spLocks noGrp="1"/>
          </p:cNvSpPr>
          <p:nvPr/>
        </p:nvSpPr>
        <p:spPr>
          <a:xfrm>
            <a:off x="3900240" y="8832240"/>
            <a:ext cx="2981159" cy="463680"/>
          </a:xfrm>
          <a:prstGeom prst="rect">
            <a:avLst/>
          </a:prstGeom>
          <a:noFill/>
          <a:ln/>
        </p:spPr>
        <p:txBody>
          <a:bodyPr vert="horz" wrap="square" lIns="91440" tIns="45720" rIns="91440" bIns="45720" rtlCol="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DFF289F0-F977-469E-841D-D33B77753FB1}" type="slidenum">
              <a:rPr kumimoji="0" lang="en-US" sz="1200" b="0" i="0" u="none" strike="noStrike" kern="1200" cap="none" spc="0" normalizeH="0" baseline="0" noProof="0" smtClean="0">
                <a:ln>
                  <a:noFill/>
                </a:ln>
                <a:solidFill>
                  <a:srgbClr val="000000"/>
                </a:solidFill>
                <a:effectLst/>
                <a:uLnTx/>
                <a:uFillTx/>
                <a:latin typeface="Times New Roman" pitchFamily="18"/>
                <a:ea typeface="Arial" pitchFamily="2"/>
                <a:cs typeface="Arial"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9</a:t>
            </a:fld>
            <a:endParaRPr kumimoji="0" lang="en-US" sz="1200" b="0" i="0" u="none" strike="noStrike" kern="1200" cap="none" spc="0" normalizeH="0" baseline="0" noProof="0">
              <a:ln>
                <a:noFill/>
              </a:ln>
              <a:solidFill>
                <a:srgbClr val="000000"/>
              </a:solidFill>
              <a:effectLst/>
              <a:uLnTx/>
              <a:uFillTx/>
              <a:latin typeface="Times New Roman" pitchFamily="18"/>
              <a:ea typeface="Arial" pitchFamily="2"/>
              <a:cs typeface="Arial" pitchFamily="2"/>
            </a:endParaRPr>
          </a:p>
        </p:txBody>
      </p:sp>
      <p:sp>
        <p:nvSpPr>
          <p:cNvPr id="2" name="Rectangle 7"/>
          <p:cNvSpPr/>
          <p:nvPr/>
        </p:nvSpPr>
        <p:spPr>
          <a:xfrm>
            <a:off x="3900600" y="8832960"/>
            <a:ext cx="2981159" cy="46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520" tIns="46440" rIns="92520" bIns="46440" anchor="b" anchorCtr="0" compatLnSpc="0">
            <a:noAutofit/>
          </a:bodyPr>
          <a:lstStyle/>
          <a:p>
            <a:pPr marL="0" marR="0" lvl="0" indent="0" algn="r" rtl="0" hangingPunct="1">
              <a:buNone/>
              <a:tabLst/>
            </a:pPr>
            <a:fld id="{EA0C04D7-0160-4272-A659-FC6A3B9DFB9A}" type="slidenum">
              <a:t>9</a:t>
            </a:fld>
            <a:endParaRPr lang="en-US" sz="1200">
              <a:latin typeface="Times New Roman" pitchFamily="18"/>
              <a:ea typeface="Arial" pitchFamily="2"/>
              <a:cs typeface="Tahoma" pitchFamily="2"/>
            </a:endParaRPr>
          </a:p>
        </p:txBody>
      </p:sp>
      <p:sp>
        <p:nvSpPr>
          <p:cNvPr id="3" name="Slide Image Placeholder 2"/>
          <p:cNvSpPr>
            <a:spLocks noGrp="1" noRot="1" noChangeAspect="1"/>
          </p:cNvSpPr>
          <p:nvPr>
            <p:ph type="sldImg"/>
          </p:nvPr>
        </p:nvSpPr>
        <p:spPr>
          <a:xfrm>
            <a:off x="1119240" y="698400"/>
            <a:ext cx="4645080" cy="3484800"/>
          </a:xfr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17640" y="4414680"/>
            <a:ext cx="5046480" cy="4183559"/>
          </a:xfrm>
          <a:solidFill>
            <a:srgbClr val="FFFFFF"/>
          </a:solidFill>
          <a:ln w="9360">
            <a:solidFill>
              <a:srgbClr val="000000"/>
            </a:solidFill>
            <a:prstDash val="solid"/>
            <a:miter/>
          </a:ln>
        </p:spPr>
        <p:txBody>
          <a:bodyPr wrap="square" lIns="91080" tIns="45360" rIns="91080" bIns="45360" anchor="t" anchorCtr="0" compatLnSpc="1">
            <a:spAutoFit/>
          </a:bodyPr>
          <a:lstStyle/>
          <a:p>
            <a:pPr lvl="0" hangingPunct="1"/>
            <a:r>
              <a:rPr lang="en-US" kern="1200"/>
              <a:t>Hand out a copy of the letter to send to the patients and tell them that we send this to the patients with the report.</a:t>
            </a:r>
          </a:p>
          <a:p>
            <a:pPr lvl="0" hangingPunct="1">
              <a:spcBef>
                <a:spcPts val="187"/>
              </a:spcBef>
            </a:pPr>
            <a:r>
              <a:rPr lang="en-US" sz="500" b="1" kern="1200">
                <a:cs typeface="Times New Roman" pitchFamily="18"/>
              </a:rPr>
              <a:t>Normal / Negative. </a:t>
            </a:r>
            <a:r>
              <a:rPr lang="en-US" sz="500" kern="1200">
                <a:cs typeface="Times New Roman" pitchFamily="18"/>
              </a:rPr>
              <a:t>  No evidence of early lung cancer.  Recommend next screening CT scan in one year.  </a:t>
            </a:r>
            <a:r>
              <a:rPr lang="en-US" sz="500" b="1" kern="1200">
                <a:cs typeface="Times New Roman" pitchFamily="18"/>
              </a:rPr>
              <a:t> </a:t>
            </a:r>
          </a:p>
          <a:p>
            <a:pPr lvl="0" hangingPunct="1">
              <a:spcBef>
                <a:spcPts val="187"/>
              </a:spcBef>
            </a:pPr>
            <a:r>
              <a:rPr lang="en-US" sz="500" b="1" kern="1200">
                <a:cs typeface="Times New Roman" pitchFamily="18"/>
              </a:rPr>
              <a:t>Benign findings.</a:t>
            </a:r>
            <a:r>
              <a:rPr lang="en-US" sz="500" kern="1200">
                <a:cs typeface="Times New Roman" pitchFamily="18"/>
              </a:rPr>
              <a:t>  Next lung screening CT scan recommended in one year. * </a:t>
            </a:r>
          </a:p>
          <a:p>
            <a:pPr lvl="0" hangingPunct="1">
              <a:spcBef>
                <a:spcPts val="187"/>
              </a:spcBef>
            </a:pPr>
            <a:r>
              <a:rPr lang="en-US" sz="500" b="1" kern="1200">
                <a:cs typeface="Times New Roman" pitchFamily="18"/>
              </a:rPr>
              <a:t>Probably Benign (not cancer).</a:t>
            </a:r>
            <a:r>
              <a:rPr lang="en-US" sz="500" kern="1200">
                <a:cs typeface="Times New Roman" pitchFamily="18"/>
              </a:rPr>
              <a:t>  Recommend repeat screening chest CT scan in 6 months. *</a:t>
            </a:r>
          </a:p>
          <a:p>
            <a:pPr lvl="0" hangingPunct="1">
              <a:spcBef>
                <a:spcPts val="187"/>
              </a:spcBef>
            </a:pPr>
            <a:r>
              <a:rPr lang="en-US" sz="500" kern="1200">
                <a:cs typeface="Times New Roman" pitchFamily="18"/>
              </a:rPr>
              <a:t>		Please call us for an appointment </a:t>
            </a:r>
            <a:r>
              <a:rPr lang="en-US" sz="500" u="sng" kern="1200">
                <a:cs typeface="Times New Roman" pitchFamily="18"/>
              </a:rPr>
              <a:t>phone number here</a:t>
            </a:r>
            <a:r>
              <a:rPr lang="en-US" sz="500" kern="1200">
                <a:cs typeface="Times New Roman" pitchFamily="18"/>
              </a:rPr>
              <a:t>.</a:t>
            </a:r>
          </a:p>
          <a:p>
            <a:pPr lvl="0" hangingPunct="1">
              <a:spcBef>
                <a:spcPts val="187"/>
              </a:spcBef>
            </a:pPr>
            <a:r>
              <a:rPr lang="en-US" sz="500" b="1" kern="1200">
                <a:cs typeface="Times New Roman" pitchFamily="18"/>
              </a:rPr>
              <a:t>Probably Benign (not cancer).</a:t>
            </a:r>
            <a:r>
              <a:rPr lang="en-US" sz="500" kern="1200">
                <a:cs typeface="Times New Roman" pitchFamily="18"/>
              </a:rPr>
              <a:t>  Recommend follow-up diagnostic chest CT scan in 6 months. *</a:t>
            </a:r>
          </a:p>
          <a:p>
            <a:pPr lvl="0" hangingPunct="1">
              <a:spcBef>
                <a:spcPts val="187"/>
              </a:spcBef>
            </a:pPr>
            <a:r>
              <a:rPr lang="en-US" sz="500" kern="1200">
                <a:cs typeface="Times New Roman" pitchFamily="18"/>
              </a:rPr>
              <a:t>		Please call us for an appointment </a:t>
            </a:r>
            <a:r>
              <a:rPr lang="en-US" sz="500" u="sng" kern="1200">
                <a:cs typeface="Times New Roman" pitchFamily="18"/>
              </a:rPr>
              <a:t>phone number here</a:t>
            </a:r>
            <a:r>
              <a:rPr lang="en-US" sz="500" kern="1200">
                <a:cs typeface="Times New Roman" pitchFamily="18"/>
              </a:rPr>
              <a:t>.</a:t>
            </a:r>
          </a:p>
          <a:p>
            <a:pPr lvl="0" hangingPunct="1">
              <a:spcBef>
                <a:spcPts val="187"/>
              </a:spcBef>
            </a:pPr>
            <a:r>
              <a:rPr lang="en-US" sz="500" b="1" kern="1200">
                <a:cs typeface="Times New Roman" pitchFamily="18"/>
              </a:rPr>
              <a:t>Probably Benign (not cancer).  </a:t>
            </a:r>
            <a:r>
              <a:rPr lang="en-US" sz="500" kern="1200">
                <a:cs typeface="Times New Roman" pitchFamily="18"/>
              </a:rPr>
              <a:t>Recommend course of broad-spectrum antibiotics and follow-up diagnostic CT scan in </a:t>
            </a:r>
            <a:r>
              <a:rPr lang="en-US" sz="500" b="1" kern="1200">
                <a:cs typeface="Times New Roman" pitchFamily="18"/>
              </a:rPr>
              <a:t>8 weeks</a:t>
            </a:r>
            <a:r>
              <a:rPr lang="en-US" sz="500" kern="1200">
                <a:cs typeface="Times New Roman" pitchFamily="18"/>
              </a:rPr>
              <a:t>.  *</a:t>
            </a:r>
          </a:p>
          <a:p>
            <a:pPr lvl="0" hangingPunct="1">
              <a:spcBef>
                <a:spcPts val="187"/>
              </a:spcBef>
            </a:pPr>
            <a:r>
              <a:rPr lang="en-US" sz="500" kern="1200">
                <a:cs typeface="Times New Roman" pitchFamily="18"/>
              </a:rPr>
              <a:t>Please call your doctor’s office for antibiotic prescription and then call us to set up the follow-up appointment</a:t>
            </a:r>
            <a:r>
              <a:rPr lang="en-US" sz="500" u="sng" kern="1200">
                <a:cs typeface="Times New Roman" pitchFamily="18"/>
              </a:rPr>
              <a:t> phone number here</a:t>
            </a:r>
            <a:r>
              <a:rPr lang="en-US" sz="500" kern="1200">
                <a:cs typeface="Times New Roman" pitchFamily="18"/>
              </a:rPr>
              <a:t>.</a:t>
            </a:r>
          </a:p>
          <a:p>
            <a:pPr lvl="0" hangingPunct="1">
              <a:spcBef>
                <a:spcPts val="187"/>
              </a:spcBef>
            </a:pPr>
            <a:r>
              <a:rPr lang="en-US" sz="500" b="1" kern="1200">
                <a:cs typeface="Times New Roman" pitchFamily="18"/>
              </a:rPr>
              <a:t>Additional CT imaging studies </a:t>
            </a:r>
            <a:r>
              <a:rPr lang="en-US" sz="500" kern="1200">
                <a:cs typeface="Times New Roman" pitchFamily="18"/>
              </a:rPr>
              <a:t>are needed to complete evaluation.  Please understand that the majority of persons requiring further evaluation with interval CT scans are found to have benign (not cancer) abnormalities.  </a:t>
            </a:r>
          </a:p>
          <a:p>
            <a:pPr lvl="0" hangingPunct="1">
              <a:spcBef>
                <a:spcPts val="187"/>
              </a:spcBef>
            </a:pPr>
            <a:r>
              <a:rPr lang="en-US" sz="500" b="1" kern="1200">
                <a:cs typeface="Times New Roman" pitchFamily="18"/>
              </a:rPr>
              <a:t>	</a:t>
            </a:r>
            <a:r>
              <a:rPr lang="en-US" sz="500" kern="1200">
                <a:cs typeface="Times New Roman" pitchFamily="18"/>
              </a:rPr>
              <a:t>Please call us for an appointment at</a:t>
            </a:r>
            <a:r>
              <a:rPr lang="en-US" sz="500" u="sng" kern="1200">
                <a:cs typeface="Times New Roman" pitchFamily="18"/>
              </a:rPr>
              <a:t> phone number here</a:t>
            </a:r>
            <a:r>
              <a:rPr lang="en-US" sz="500" kern="1200">
                <a:cs typeface="Times New Roman" pitchFamily="18"/>
              </a:rPr>
              <a:t>.</a:t>
            </a:r>
          </a:p>
          <a:p>
            <a:pPr lvl="0" hangingPunct="1">
              <a:spcBef>
                <a:spcPts val="187"/>
              </a:spcBef>
            </a:pPr>
            <a:r>
              <a:rPr lang="en-US" sz="500" b="1" kern="1200">
                <a:cs typeface="Times New Roman" pitchFamily="18"/>
              </a:rPr>
              <a:t>Previous films needed.</a:t>
            </a:r>
            <a:r>
              <a:rPr lang="en-US" sz="500" kern="1200">
                <a:cs typeface="Times New Roman" pitchFamily="18"/>
              </a:rPr>
              <a:t>  There is a finding on your lung screening CT scan that needs to be compared to previous CT scans or chest x-rays you may have had.  You can request your original films from the facility where you had them done.  You will need to sign a release to obtain these records.</a:t>
            </a:r>
          </a:p>
          <a:p>
            <a:pPr lvl="0" hangingPunct="1">
              <a:spcBef>
                <a:spcPts val="187"/>
              </a:spcBef>
            </a:pPr>
            <a:r>
              <a:rPr lang="en-US" sz="500" b="1" kern="1200">
                <a:cs typeface="Times New Roman" pitchFamily="18"/>
              </a:rPr>
              <a:t> Abnormal.</a:t>
            </a:r>
            <a:r>
              <a:rPr lang="en-US" sz="500" kern="1200">
                <a:cs typeface="Times New Roman" pitchFamily="18"/>
              </a:rPr>
              <a:t>  There is a finding on your lung screening CT scan that requires further tests for a more thorough evaluation.  You should contact your physician or health care provider as soon as possible (if you have not already done so).</a:t>
            </a:r>
          </a:p>
          <a:p>
            <a:pPr lvl="0" hangingPunct="1">
              <a:spcBef>
                <a:spcPts val="187"/>
              </a:spcBef>
            </a:pPr>
            <a:endParaRPr lang="en-US" sz="500" kern="1200">
              <a:cs typeface="Times New Roman"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7"/>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Footer Placeholder 4"/>
          <p:cNvSpPr>
            <a:spLocks noGrp="1"/>
          </p:cNvSpPr>
          <p:nvPr>
            <p:ph type="ftr" sz="quarter" idx="11"/>
          </p:nvPr>
        </p:nvSpPr>
        <p:spPr>
          <a:xfrm rot="5400000">
            <a:off x="6989581" y="3736981"/>
            <a:ext cx="3200400" cy="365399"/>
          </a:xfrm>
        </p:spPr>
        <p:txBody>
          <a:bodyPr/>
          <a:lstStyle/>
          <a:p>
            <a:pPr lvl="0"/>
            <a:endParaRPr lang="en-US"/>
          </a:p>
        </p:txBody>
      </p:sp>
      <p:sp>
        <p:nvSpPr>
          <p:cNvPr id="6" name="Slide Number Placeholder 5"/>
          <p:cNvSpPr>
            <a:spLocks noGrp="1"/>
          </p:cNvSpPr>
          <p:nvPr>
            <p:ph type="sldNum" sz="quarter" idx="12"/>
          </p:nvPr>
        </p:nvSpPr>
        <p:spPr>
          <a:xfrm>
            <a:off x="8129519" y="5734080"/>
            <a:ext cx="609840" cy="520919"/>
          </a:xfrm>
        </p:spPr>
        <p:txBody>
          <a:bodyPr/>
          <a:lstStyle/>
          <a:p>
            <a:pPr lvl="0"/>
            <a:fld id="{123A27BC-45F6-4551-BE9E-98D9257281EC}" type="slidenum">
              <a:t>‹#›</a:t>
            </a:fld>
            <a:endParaRPr lang="en-US"/>
          </a:p>
        </p:txBody>
      </p:sp>
    </p:spTree>
    <p:extLst>
      <p:ext uri="{BB962C8B-B14F-4D97-AF65-F5344CB8AC3E}">
        <p14:creationId xmlns:p14="http://schemas.microsoft.com/office/powerpoint/2010/main" val="131650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7"/>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Footer Placeholder 4"/>
          <p:cNvSpPr>
            <a:spLocks noGrp="1"/>
          </p:cNvSpPr>
          <p:nvPr>
            <p:ph type="ftr" sz="quarter" idx="11"/>
          </p:nvPr>
        </p:nvSpPr>
        <p:spPr>
          <a:xfrm rot="5400000">
            <a:off x="6989581" y="3736981"/>
            <a:ext cx="3200400" cy="365399"/>
          </a:xfrm>
        </p:spPr>
        <p:txBody>
          <a:bodyPr/>
          <a:lstStyle/>
          <a:p>
            <a:pPr lvl="0"/>
            <a:endParaRPr lang="en-US"/>
          </a:p>
        </p:txBody>
      </p:sp>
      <p:sp>
        <p:nvSpPr>
          <p:cNvPr id="6" name="Slide Number Placeholder 5"/>
          <p:cNvSpPr>
            <a:spLocks noGrp="1"/>
          </p:cNvSpPr>
          <p:nvPr>
            <p:ph type="sldNum" sz="quarter" idx="12"/>
          </p:nvPr>
        </p:nvSpPr>
        <p:spPr>
          <a:xfrm>
            <a:off x="8129519" y="5734080"/>
            <a:ext cx="609840" cy="520919"/>
          </a:xfrm>
        </p:spPr>
        <p:txBody>
          <a:bodyPr/>
          <a:lstStyle/>
          <a:p>
            <a:pPr lvl="0"/>
            <a:fld id="{134C6D5B-9C5F-4C84-A3E7-4062A71BE49F}" type="slidenum">
              <a:t>‹#›</a:t>
            </a:fld>
            <a:endParaRPr lang="en-US"/>
          </a:p>
        </p:txBody>
      </p:sp>
    </p:spTree>
    <p:extLst>
      <p:ext uri="{BB962C8B-B14F-4D97-AF65-F5344CB8AC3E}">
        <p14:creationId xmlns:p14="http://schemas.microsoft.com/office/powerpoint/2010/main" val="151582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7"/>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Footer Placeholder 4"/>
          <p:cNvSpPr>
            <a:spLocks noGrp="1"/>
          </p:cNvSpPr>
          <p:nvPr>
            <p:ph type="ftr" sz="quarter" idx="11"/>
          </p:nvPr>
        </p:nvSpPr>
        <p:spPr>
          <a:xfrm rot="5400000">
            <a:off x="6989581" y="3736981"/>
            <a:ext cx="3200400" cy="365399"/>
          </a:xfrm>
        </p:spPr>
        <p:txBody>
          <a:bodyPr/>
          <a:lstStyle/>
          <a:p>
            <a:pPr lvl="0"/>
            <a:endParaRPr lang="en-US"/>
          </a:p>
        </p:txBody>
      </p:sp>
      <p:sp>
        <p:nvSpPr>
          <p:cNvPr id="6" name="Slide Number Placeholder 5"/>
          <p:cNvSpPr>
            <a:spLocks noGrp="1"/>
          </p:cNvSpPr>
          <p:nvPr>
            <p:ph type="sldNum" sz="quarter" idx="12"/>
          </p:nvPr>
        </p:nvSpPr>
        <p:spPr>
          <a:xfrm>
            <a:off x="8129519" y="5734080"/>
            <a:ext cx="609840" cy="520919"/>
          </a:xfrm>
        </p:spPr>
        <p:txBody>
          <a:bodyPr/>
          <a:lstStyle/>
          <a:p>
            <a:pPr lvl="0"/>
            <a:fld id="{4E12FDED-E935-4FCB-AFA5-0960229A19A2}" type="slidenum">
              <a:t>‹#›</a:t>
            </a:fld>
            <a:endParaRPr lang="en-US"/>
          </a:p>
        </p:txBody>
      </p:sp>
    </p:spTree>
    <p:extLst>
      <p:ext uri="{BB962C8B-B14F-4D97-AF65-F5344CB8AC3E}">
        <p14:creationId xmlns:p14="http://schemas.microsoft.com/office/powerpoint/2010/main" val="15128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764300" y="1174500"/>
            <a:ext cx="2286000" cy="381240"/>
          </a:xfrm>
        </p:spPr>
        <p:txBody>
          <a:bodyPr/>
          <a:lstStyle/>
          <a:p>
            <a:pPr lvl="0"/>
            <a:endParaRPr lang="en-US"/>
          </a:p>
        </p:txBody>
      </p:sp>
      <p:sp>
        <p:nvSpPr>
          <p:cNvPr id="5" name="Footer Placeholder 4"/>
          <p:cNvSpPr>
            <a:spLocks noGrp="1"/>
          </p:cNvSpPr>
          <p:nvPr>
            <p:ph type="ftr" sz="quarter" idx="11"/>
          </p:nvPr>
        </p:nvSpPr>
        <p:spPr>
          <a:xfrm rot="5400000">
            <a:off x="7077240" y="4181400"/>
            <a:ext cx="3657600" cy="384480"/>
          </a:xfrm>
        </p:spPr>
        <p:txBody>
          <a:bodyPr/>
          <a:lstStyle/>
          <a:p>
            <a:pPr lvl="0"/>
            <a:endParaRPr lang="en-US"/>
          </a:p>
        </p:txBody>
      </p:sp>
      <p:sp>
        <p:nvSpPr>
          <p:cNvPr id="6" name="Slide Number Placeholder 5"/>
          <p:cNvSpPr>
            <a:spLocks noGrp="1"/>
          </p:cNvSpPr>
          <p:nvPr>
            <p:ph type="sldNum" sz="quarter" idx="12"/>
          </p:nvPr>
        </p:nvSpPr>
        <p:spPr>
          <a:xfrm>
            <a:off x="1325160" y="4929120"/>
            <a:ext cx="609480" cy="518039"/>
          </a:xfrm>
        </p:spPr>
        <p:txBody>
          <a:bodyPr/>
          <a:lstStyle/>
          <a:p>
            <a:pPr lvl="0"/>
            <a:fld id="{2E085826-7CC5-4963-8A1E-A524F48560D8}" type="slidenum">
              <a:t>‹#›</a:t>
            </a:fld>
            <a:endParaRPr lang="en-US"/>
          </a:p>
        </p:txBody>
      </p:sp>
    </p:spTree>
    <p:extLst>
      <p:ext uri="{BB962C8B-B14F-4D97-AF65-F5344CB8AC3E}">
        <p14:creationId xmlns:p14="http://schemas.microsoft.com/office/powerpoint/2010/main" val="51574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4300" y="1174500"/>
            <a:ext cx="2286000" cy="381240"/>
          </a:xfrm>
        </p:spPr>
        <p:txBody>
          <a:bodyPr/>
          <a:lstStyle/>
          <a:p>
            <a:pPr lvl="0"/>
            <a:endParaRPr lang="en-US"/>
          </a:p>
        </p:txBody>
      </p:sp>
      <p:sp>
        <p:nvSpPr>
          <p:cNvPr id="5" name="Footer Placeholder 4"/>
          <p:cNvSpPr>
            <a:spLocks noGrp="1"/>
          </p:cNvSpPr>
          <p:nvPr>
            <p:ph type="ftr" sz="quarter" idx="11"/>
          </p:nvPr>
        </p:nvSpPr>
        <p:spPr>
          <a:xfrm rot="5400000">
            <a:off x="7077240" y="4181400"/>
            <a:ext cx="3657600" cy="384480"/>
          </a:xfrm>
        </p:spPr>
        <p:txBody>
          <a:bodyPr/>
          <a:lstStyle/>
          <a:p>
            <a:pPr lvl="0"/>
            <a:endParaRPr lang="en-US"/>
          </a:p>
        </p:txBody>
      </p:sp>
      <p:sp>
        <p:nvSpPr>
          <p:cNvPr id="6" name="Slide Number Placeholder 5"/>
          <p:cNvSpPr>
            <a:spLocks noGrp="1"/>
          </p:cNvSpPr>
          <p:nvPr>
            <p:ph type="sldNum" sz="quarter" idx="12"/>
          </p:nvPr>
        </p:nvSpPr>
        <p:spPr>
          <a:xfrm>
            <a:off x="1325160" y="4929120"/>
            <a:ext cx="609480" cy="518039"/>
          </a:xfrm>
        </p:spPr>
        <p:txBody>
          <a:bodyPr/>
          <a:lstStyle/>
          <a:p>
            <a:pPr lvl="0"/>
            <a:fld id="{E20BB29D-8B9B-4064-8AC9-0BE0424B65DF}" type="slidenum">
              <a:t>‹#›</a:t>
            </a:fld>
            <a:endParaRPr lang="en-US"/>
          </a:p>
        </p:txBody>
      </p:sp>
    </p:spTree>
    <p:extLst>
      <p:ext uri="{BB962C8B-B14F-4D97-AF65-F5344CB8AC3E}">
        <p14:creationId xmlns:p14="http://schemas.microsoft.com/office/powerpoint/2010/main" val="4015835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764300" y="1174500"/>
            <a:ext cx="2286000" cy="381240"/>
          </a:xfrm>
        </p:spPr>
        <p:txBody>
          <a:bodyPr/>
          <a:lstStyle/>
          <a:p>
            <a:pPr lvl="0"/>
            <a:endParaRPr lang="en-US"/>
          </a:p>
        </p:txBody>
      </p:sp>
      <p:sp>
        <p:nvSpPr>
          <p:cNvPr id="5" name="Footer Placeholder 4"/>
          <p:cNvSpPr>
            <a:spLocks noGrp="1"/>
          </p:cNvSpPr>
          <p:nvPr>
            <p:ph type="ftr" sz="quarter" idx="11"/>
          </p:nvPr>
        </p:nvSpPr>
        <p:spPr>
          <a:xfrm rot="5400000">
            <a:off x="7077240" y="4181400"/>
            <a:ext cx="3657600" cy="384480"/>
          </a:xfrm>
        </p:spPr>
        <p:txBody>
          <a:bodyPr/>
          <a:lstStyle/>
          <a:p>
            <a:pPr lvl="0"/>
            <a:endParaRPr lang="en-US"/>
          </a:p>
        </p:txBody>
      </p:sp>
      <p:sp>
        <p:nvSpPr>
          <p:cNvPr id="6" name="Slide Number Placeholder 5"/>
          <p:cNvSpPr>
            <a:spLocks noGrp="1"/>
          </p:cNvSpPr>
          <p:nvPr>
            <p:ph type="sldNum" sz="quarter" idx="12"/>
          </p:nvPr>
        </p:nvSpPr>
        <p:spPr>
          <a:xfrm>
            <a:off x="1325160" y="4929120"/>
            <a:ext cx="609480" cy="518039"/>
          </a:xfrm>
        </p:spPr>
        <p:txBody>
          <a:bodyPr/>
          <a:lstStyle/>
          <a:p>
            <a:pPr lvl="0"/>
            <a:fld id="{C48A2D2E-BB7C-47B6-81AE-E6AC133D6875}" type="slidenum">
              <a:t>‹#›</a:t>
            </a:fld>
            <a:endParaRPr lang="en-US"/>
          </a:p>
        </p:txBody>
      </p:sp>
    </p:spTree>
    <p:extLst>
      <p:ext uri="{BB962C8B-B14F-4D97-AF65-F5344CB8AC3E}">
        <p14:creationId xmlns:p14="http://schemas.microsoft.com/office/powerpoint/2010/main" val="387323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764300" y="1174500"/>
            <a:ext cx="2286000" cy="381240"/>
          </a:xfrm>
        </p:spPr>
        <p:txBody>
          <a:bodyPr/>
          <a:lstStyle/>
          <a:p>
            <a:pPr lvl="0"/>
            <a:endParaRPr lang="en-US"/>
          </a:p>
        </p:txBody>
      </p:sp>
      <p:sp>
        <p:nvSpPr>
          <p:cNvPr id="6" name="Footer Placeholder 5"/>
          <p:cNvSpPr>
            <a:spLocks noGrp="1"/>
          </p:cNvSpPr>
          <p:nvPr>
            <p:ph type="ftr" sz="quarter" idx="11"/>
          </p:nvPr>
        </p:nvSpPr>
        <p:spPr>
          <a:xfrm rot="5400000">
            <a:off x="7077240" y="4181400"/>
            <a:ext cx="3657600" cy="384480"/>
          </a:xfrm>
        </p:spPr>
        <p:txBody>
          <a:bodyPr/>
          <a:lstStyle/>
          <a:p>
            <a:pPr lvl="0"/>
            <a:endParaRPr lang="en-US"/>
          </a:p>
        </p:txBody>
      </p:sp>
      <p:sp>
        <p:nvSpPr>
          <p:cNvPr id="7" name="Slide Number Placeholder 6"/>
          <p:cNvSpPr>
            <a:spLocks noGrp="1"/>
          </p:cNvSpPr>
          <p:nvPr>
            <p:ph type="sldNum" sz="quarter" idx="12"/>
          </p:nvPr>
        </p:nvSpPr>
        <p:spPr>
          <a:xfrm>
            <a:off x="1325160" y="4929120"/>
            <a:ext cx="609480" cy="518039"/>
          </a:xfrm>
        </p:spPr>
        <p:txBody>
          <a:bodyPr/>
          <a:lstStyle/>
          <a:p>
            <a:pPr lvl="0"/>
            <a:fld id="{FCD3810D-06F0-4B07-8938-661417487507}" type="slidenum">
              <a:t>‹#›</a:t>
            </a:fld>
            <a:endParaRPr lang="en-US"/>
          </a:p>
        </p:txBody>
      </p:sp>
    </p:spTree>
    <p:extLst>
      <p:ext uri="{BB962C8B-B14F-4D97-AF65-F5344CB8AC3E}">
        <p14:creationId xmlns:p14="http://schemas.microsoft.com/office/powerpoint/2010/main" val="2064918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4"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5"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764300" y="1174500"/>
            <a:ext cx="2286000" cy="381240"/>
          </a:xfrm>
        </p:spPr>
        <p:txBody>
          <a:bodyPr/>
          <a:lstStyle/>
          <a:p>
            <a:pPr lvl="0"/>
            <a:endParaRPr lang="en-US"/>
          </a:p>
        </p:txBody>
      </p:sp>
      <p:sp>
        <p:nvSpPr>
          <p:cNvPr id="8" name="Footer Placeholder 7"/>
          <p:cNvSpPr>
            <a:spLocks noGrp="1"/>
          </p:cNvSpPr>
          <p:nvPr>
            <p:ph type="ftr" sz="quarter" idx="11"/>
          </p:nvPr>
        </p:nvSpPr>
        <p:spPr>
          <a:xfrm rot="5400000">
            <a:off x="7077240" y="4181400"/>
            <a:ext cx="3657600" cy="384480"/>
          </a:xfrm>
        </p:spPr>
        <p:txBody>
          <a:bodyPr/>
          <a:lstStyle/>
          <a:p>
            <a:pPr lvl="0"/>
            <a:endParaRPr lang="en-US"/>
          </a:p>
        </p:txBody>
      </p:sp>
      <p:sp>
        <p:nvSpPr>
          <p:cNvPr id="9" name="Slide Number Placeholder 8"/>
          <p:cNvSpPr>
            <a:spLocks noGrp="1"/>
          </p:cNvSpPr>
          <p:nvPr>
            <p:ph type="sldNum" sz="quarter" idx="12"/>
          </p:nvPr>
        </p:nvSpPr>
        <p:spPr>
          <a:xfrm>
            <a:off x="1325160" y="4929120"/>
            <a:ext cx="609480" cy="518039"/>
          </a:xfrm>
        </p:spPr>
        <p:txBody>
          <a:bodyPr/>
          <a:lstStyle/>
          <a:p>
            <a:pPr lvl="0"/>
            <a:fld id="{0FD4970D-3BB0-4DCC-9ED0-E37C5274D96E}" type="slidenum">
              <a:t>‹#›</a:t>
            </a:fld>
            <a:endParaRPr lang="en-US"/>
          </a:p>
        </p:txBody>
      </p:sp>
    </p:spTree>
    <p:extLst>
      <p:ext uri="{BB962C8B-B14F-4D97-AF65-F5344CB8AC3E}">
        <p14:creationId xmlns:p14="http://schemas.microsoft.com/office/powerpoint/2010/main" val="675139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764300" y="1174500"/>
            <a:ext cx="2286000" cy="381240"/>
          </a:xfrm>
        </p:spPr>
        <p:txBody>
          <a:bodyPr/>
          <a:lstStyle/>
          <a:p>
            <a:pPr lvl="0"/>
            <a:endParaRPr lang="en-US"/>
          </a:p>
        </p:txBody>
      </p:sp>
      <p:sp>
        <p:nvSpPr>
          <p:cNvPr id="4" name="Footer Placeholder 3"/>
          <p:cNvSpPr>
            <a:spLocks noGrp="1"/>
          </p:cNvSpPr>
          <p:nvPr>
            <p:ph type="ftr" sz="quarter" idx="11"/>
          </p:nvPr>
        </p:nvSpPr>
        <p:spPr>
          <a:xfrm rot="5400000">
            <a:off x="7077240" y="4181400"/>
            <a:ext cx="3657600" cy="384480"/>
          </a:xfrm>
        </p:spPr>
        <p:txBody>
          <a:bodyPr/>
          <a:lstStyle/>
          <a:p>
            <a:pPr lvl="0"/>
            <a:endParaRPr lang="en-US"/>
          </a:p>
        </p:txBody>
      </p:sp>
      <p:sp>
        <p:nvSpPr>
          <p:cNvPr id="5" name="Slide Number Placeholder 4"/>
          <p:cNvSpPr>
            <a:spLocks noGrp="1"/>
          </p:cNvSpPr>
          <p:nvPr>
            <p:ph type="sldNum" sz="quarter" idx="12"/>
          </p:nvPr>
        </p:nvSpPr>
        <p:spPr>
          <a:xfrm>
            <a:off x="1325160" y="4929120"/>
            <a:ext cx="609480" cy="518039"/>
          </a:xfrm>
        </p:spPr>
        <p:txBody>
          <a:bodyPr/>
          <a:lstStyle/>
          <a:p>
            <a:pPr lvl="0"/>
            <a:fld id="{24889ACF-357E-4B56-BFAD-1904A1A1EDFF}" type="slidenum">
              <a:t>‹#›</a:t>
            </a:fld>
            <a:endParaRPr lang="en-US"/>
          </a:p>
        </p:txBody>
      </p:sp>
    </p:spTree>
    <p:extLst>
      <p:ext uri="{BB962C8B-B14F-4D97-AF65-F5344CB8AC3E}">
        <p14:creationId xmlns:p14="http://schemas.microsoft.com/office/powerpoint/2010/main" val="3247825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764300" y="1174500"/>
            <a:ext cx="2286000" cy="381240"/>
          </a:xfrm>
        </p:spPr>
        <p:txBody>
          <a:bodyPr/>
          <a:lstStyle/>
          <a:p>
            <a:pPr lvl="0"/>
            <a:endParaRPr lang="en-US"/>
          </a:p>
        </p:txBody>
      </p:sp>
      <p:sp>
        <p:nvSpPr>
          <p:cNvPr id="3" name="Footer Placeholder 2"/>
          <p:cNvSpPr>
            <a:spLocks noGrp="1"/>
          </p:cNvSpPr>
          <p:nvPr>
            <p:ph type="ftr" sz="quarter" idx="11"/>
          </p:nvPr>
        </p:nvSpPr>
        <p:spPr>
          <a:xfrm rot="5400000">
            <a:off x="7077240" y="4181400"/>
            <a:ext cx="3657600" cy="384480"/>
          </a:xfrm>
        </p:spPr>
        <p:txBody>
          <a:bodyPr/>
          <a:lstStyle/>
          <a:p>
            <a:pPr lvl="0"/>
            <a:endParaRPr lang="en-US"/>
          </a:p>
        </p:txBody>
      </p:sp>
      <p:sp>
        <p:nvSpPr>
          <p:cNvPr id="4" name="Slide Number Placeholder 3"/>
          <p:cNvSpPr>
            <a:spLocks noGrp="1"/>
          </p:cNvSpPr>
          <p:nvPr>
            <p:ph type="sldNum" sz="quarter" idx="12"/>
          </p:nvPr>
        </p:nvSpPr>
        <p:spPr>
          <a:xfrm>
            <a:off x="1325160" y="4929120"/>
            <a:ext cx="609480" cy="518039"/>
          </a:xfrm>
        </p:spPr>
        <p:txBody>
          <a:bodyPr/>
          <a:lstStyle/>
          <a:p>
            <a:pPr lvl="0"/>
            <a:fld id="{DDBFAA33-7F75-45B3-A6F3-324C99E3D564}" type="slidenum">
              <a:t>‹#›</a:t>
            </a:fld>
            <a:endParaRPr lang="en-US"/>
          </a:p>
        </p:txBody>
      </p:sp>
    </p:spTree>
    <p:extLst>
      <p:ext uri="{BB962C8B-B14F-4D97-AF65-F5344CB8AC3E}">
        <p14:creationId xmlns:p14="http://schemas.microsoft.com/office/powerpoint/2010/main" val="59781232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764300" y="1174500"/>
            <a:ext cx="2286000" cy="381240"/>
          </a:xfrm>
        </p:spPr>
        <p:txBody>
          <a:bodyPr/>
          <a:lstStyle/>
          <a:p>
            <a:pPr lvl="0"/>
            <a:endParaRPr lang="en-US"/>
          </a:p>
        </p:txBody>
      </p:sp>
      <p:sp>
        <p:nvSpPr>
          <p:cNvPr id="6" name="Footer Placeholder 5"/>
          <p:cNvSpPr>
            <a:spLocks noGrp="1"/>
          </p:cNvSpPr>
          <p:nvPr>
            <p:ph type="ftr" sz="quarter" idx="11"/>
          </p:nvPr>
        </p:nvSpPr>
        <p:spPr>
          <a:xfrm rot="5400000">
            <a:off x="7077240" y="4181400"/>
            <a:ext cx="3657600" cy="384480"/>
          </a:xfrm>
        </p:spPr>
        <p:txBody>
          <a:bodyPr/>
          <a:lstStyle/>
          <a:p>
            <a:pPr lvl="0"/>
            <a:endParaRPr lang="en-US"/>
          </a:p>
        </p:txBody>
      </p:sp>
      <p:sp>
        <p:nvSpPr>
          <p:cNvPr id="7" name="Slide Number Placeholder 6"/>
          <p:cNvSpPr>
            <a:spLocks noGrp="1"/>
          </p:cNvSpPr>
          <p:nvPr>
            <p:ph type="sldNum" sz="quarter" idx="12"/>
          </p:nvPr>
        </p:nvSpPr>
        <p:spPr>
          <a:xfrm>
            <a:off x="1325160" y="4929120"/>
            <a:ext cx="609480" cy="518039"/>
          </a:xfrm>
        </p:spPr>
        <p:txBody>
          <a:bodyPr/>
          <a:lstStyle/>
          <a:p>
            <a:pPr lvl="0"/>
            <a:fld id="{8C743CAF-D9D2-4F02-99D2-F452481280C4}" type="slidenum">
              <a:t>‹#›</a:t>
            </a:fld>
            <a:endParaRPr lang="en-US"/>
          </a:p>
        </p:txBody>
      </p:sp>
    </p:spTree>
    <p:extLst>
      <p:ext uri="{BB962C8B-B14F-4D97-AF65-F5344CB8AC3E}">
        <p14:creationId xmlns:p14="http://schemas.microsoft.com/office/powerpoint/2010/main" val="151443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7"/>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Footer Placeholder 4"/>
          <p:cNvSpPr>
            <a:spLocks noGrp="1"/>
          </p:cNvSpPr>
          <p:nvPr>
            <p:ph type="ftr" sz="quarter" idx="11"/>
          </p:nvPr>
        </p:nvSpPr>
        <p:spPr>
          <a:xfrm rot="5400000">
            <a:off x="6989581" y="3736981"/>
            <a:ext cx="3200400" cy="365399"/>
          </a:xfrm>
        </p:spPr>
        <p:txBody>
          <a:bodyPr/>
          <a:lstStyle/>
          <a:p>
            <a:pPr lvl="0"/>
            <a:endParaRPr lang="en-US"/>
          </a:p>
        </p:txBody>
      </p:sp>
      <p:sp>
        <p:nvSpPr>
          <p:cNvPr id="6" name="Slide Number Placeholder 5"/>
          <p:cNvSpPr>
            <a:spLocks noGrp="1"/>
          </p:cNvSpPr>
          <p:nvPr>
            <p:ph type="sldNum" sz="quarter" idx="12"/>
          </p:nvPr>
        </p:nvSpPr>
        <p:spPr>
          <a:xfrm>
            <a:off x="8129519" y="5734080"/>
            <a:ext cx="609840" cy="520919"/>
          </a:xfrm>
        </p:spPr>
        <p:txBody>
          <a:bodyPr/>
          <a:lstStyle/>
          <a:p>
            <a:pPr lvl="0"/>
            <a:fld id="{2FA0882E-85F3-435A-8FF4-8734BF7FC826}" type="slidenum">
              <a:t>‹#›</a:t>
            </a:fld>
            <a:endParaRPr lang="en-US"/>
          </a:p>
        </p:txBody>
      </p:sp>
    </p:spTree>
    <p:extLst>
      <p:ext uri="{BB962C8B-B14F-4D97-AF65-F5344CB8AC3E}">
        <p14:creationId xmlns:p14="http://schemas.microsoft.com/office/powerpoint/2010/main" val="673579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764300" y="1174500"/>
            <a:ext cx="2286000" cy="381240"/>
          </a:xfrm>
        </p:spPr>
        <p:txBody>
          <a:bodyPr/>
          <a:lstStyle/>
          <a:p>
            <a:pPr lvl="0"/>
            <a:endParaRPr lang="en-US"/>
          </a:p>
        </p:txBody>
      </p:sp>
      <p:sp>
        <p:nvSpPr>
          <p:cNvPr id="6" name="Footer Placeholder 5"/>
          <p:cNvSpPr>
            <a:spLocks noGrp="1"/>
          </p:cNvSpPr>
          <p:nvPr>
            <p:ph type="ftr" sz="quarter" idx="11"/>
          </p:nvPr>
        </p:nvSpPr>
        <p:spPr>
          <a:xfrm rot="5400000">
            <a:off x="7077240" y="4181400"/>
            <a:ext cx="3657600" cy="384480"/>
          </a:xfrm>
        </p:spPr>
        <p:txBody>
          <a:bodyPr/>
          <a:lstStyle/>
          <a:p>
            <a:pPr lvl="0"/>
            <a:endParaRPr lang="en-US"/>
          </a:p>
        </p:txBody>
      </p:sp>
      <p:sp>
        <p:nvSpPr>
          <p:cNvPr id="7" name="Slide Number Placeholder 6"/>
          <p:cNvSpPr>
            <a:spLocks noGrp="1"/>
          </p:cNvSpPr>
          <p:nvPr>
            <p:ph type="sldNum" sz="quarter" idx="12"/>
          </p:nvPr>
        </p:nvSpPr>
        <p:spPr>
          <a:xfrm>
            <a:off x="1325160" y="4929120"/>
            <a:ext cx="609480" cy="518039"/>
          </a:xfrm>
        </p:spPr>
        <p:txBody>
          <a:bodyPr/>
          <a:lstStyle/>
          <a:p>
            <a:pPr lvl="0"/>
            <a:fld id="{473D97ED-9754-4E60-BFE2-23C138895D0E}" type="slidenum">
              <a:t>‹#›</a:t>
            </a:fld>
            <a:endParaRPr lang="en-US"/>
          </a:p>
        </p:txBody>
      </p:sp>
    </p:spTree>
    <p:extLst>
      <p:ext uri="{BB962C8B-B14F-4D97-AF65-F5344CB8AC3E}">
        <p14:creationId xmlns:p14="http://schemas.microsoft.com/office/powerpoint/2010/main" val="4138600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4300" y="1174500"/>
            <a:ext cx="2286000" cy="381240"/>
          </a:xfrm>
        </p:spPr>
        <p:txBody>
          <a:bodyPr/>
          <a:lstStyle/>
          <a:p>
            <a:pPr lvl="0"/>
            <a:endParaRPr lang="en-US"/>
          </a:p>
        </p:txBody>
      </p:sp>
      <p:sp>
        <p:nvSpPr>
          <p:cNvPr id="5" name="Footer Placeholder 4"/>
          <p:cNvSpPr>
            <a:spLocks noGrp="1"/>
          </p:cNvSpPr>
          <p:nvPr>
            <p:ph type="ftr" sz="quarter" idx="11"/>
          </p:nvPr>
        </p:nvSpPr>
        <p:spPr>
          <a:xfrm rot="5400000">
            <a:off x="7077240" y="4181400"/>
            <a:ext cx="3657600" cy="384480"/>
          </a:xfrm>
        </p:spPr>
        <p:txBody>
          <a:bodyPr/>
          <a:lstStyle/>
          <a:p>
            <a:pPr lvl="0"/>
            <a:endParaRPr lang="en-US"/>
          </a:p>
        </p:txBody>
      </p:sp>
      <p:sp>
        <p:nvSpPr>
          <p:cNvPr id="6" name="Slide Number Placeholder 5"/>
          <p:cNvSpPr>
            <a:spLocks noGrp="1"/>
          </p:cNvSpPr>
          <p:nvPr>
            <p:ph type="sldNum" sz="quarter" idx="12"/>
          </p:nvPr>
        </p:nvSpPr>
        <p:spPr>
          <a:xfrm>
            <a:off x="1325160" y="4929120"/>
            <a:ext cx="609480" cy="518039"/>
          </a:xfrm>
        </p:spPr>
        <p:txBody>
          <a:bodyPr/>
          <a:lstStyle/>
          <a:p>
            <a:pPr lvl="0"/>
            <a:fld id="{6566F7F4-BE12-48CA-A478-17ABE941C3E1}" type="slidenum">
              <a:t>‹#›</a:t>
            </a:fld>
            <a:endParaRPr lang="en-US"/>
          </a:p>
        </p:txBody>
      </p:sp>
    </p:spTree>
    <p:extLst>
      <p:ext uri="{BB962C8B-B14F-4D97-AF65-F5344CB8AC3E}">
        <p14:creationId xmlns:p14="http://schemas.microsoft.com/office/powerpoint/2010/main" val="256506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4300" y="1174500"/>
            <a:ext cx="2286000" cy="381240"/>
          </a:xfrm>
        </p:spPr>
        <p:txBody>
          <a:bodyPr/>
          <a:lstStyle/>
          <a:p>
            <a:pPr lvl="0"/>
            <a:endParaRPr lang="en-US"/>
          </a:p>
        </p:txBody>
      </p:sp>
      <p:sp>
        <p:nvSpPr>
          <p:cNvPr id="5" name="Footer Placeholder 4"/>
          <p:cNvSpPr>
            <a:spLocks noGrp="1"/>
          </p:cNvSpPr>
          <p:nvPr>
            <p:ph type="ftr" sz="quarter" idx="11"/>
          </p:nvPr>
        </p:nvSpPr>
        <p:spPr>
          <a:xfrm rot="5400000">
            <a:off x="7077240" y="4181400"/>
            <a:ext cx="3657600" cy="384480"/>
          </a:xfrm>
        </p:spPr>
        <p:txBody>
          <a:bodyPr/>
          <a:lstStyle/>
          <a:p>
            <a:pPr lvl="0"/>
            <a:endParaRPr lang="en-US"/>
          </a:p>
        </p:txBody>
      </p:sp>
      <p:sp>
        <p:nvSpPr>
          <p:cNvPr id="6" name="Slide Number Placeholder 5"/>
          <p:cNvSpPr>
            <a:spLocks noGrp="1"/>
          </p:cNvSpPr>
          <p:nvPr>
            <p:ph type="sldNum" sz="quarter" idx="12"/>
          </p:nvPr>
        </p:nvSpPr>
        <p:spPr>
          <a:xfrm>
            <a:off x="1325160" y="4929120"/>
            <a:ext cx="609480" cy="518039"/>
          </a:xfrm>
        </p:spPr>
        <p:txBody>
          <a:bodyPr/>
          <a:lstStyle/>
          <a:p>
            <a:pPr lvl="0"/>
            <a:fld id="{CBD20918-B7AE-4131-838C-DF8ADB4DC39B}" type="slidenum">
              <a:t>‹#›</a:t>
            </a:fld>
            <a:endParaRPr lang="en-US"/>
          </a:p>
        </p:txBody>
      </p:sp>
    </p:spTree>
    <p:extLst>
      <p:ext uri="{BB962C8B-B14F-4D97-AF65-F5344CB8AC3E}">
        <p14:creationId xmlns:p14="http://schemas.microsoft.com/office/powerpoint/2010/main" val="302876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0D0D9B2C-97C1-41CD-AAB9-59A7A03AC26E}"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479918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6694825A-530B-40F6-ABF0-610B97903399}"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539572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FF5CEE17-9BA7-469A-896A-8770B85119D0}"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228361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3D5DCD83-4750-43E4-BE5F-1D4B995A99DC}"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74392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589340" y="1081260"/>
            <a:ext cx="2011320" cy="384480"/>
          </a:xfrm>
        </p:spPr>
        <p:txBody>
          <a:bodyPr/>
          <a:lstStyle/>
          <a:p>
            <a:pPr lvl="0"/>
            <a:endParaRPr lang="en-US"/>
          </a:p>
        </p:txBody>
      </p:sp>
      <p:sp>
        <p:nvSpPr>
          <p:cNvPr id="8" name="Slide Number Placeholder 7"/>
          <p:cNvSpPr>
            <a:spLocks noGrp="1"/>
          </p:cNvSpPr>
          <p:nvPr>
            <p:ph type="sldNum" sz="quarter" idx="11"/>
          </p:nvPr>
        </p:nvSpPr>
        <p:spPr>
          <a:xfrm>
            <a:off x="8129519" y="5734080"/>
            <a:ext cx="609840" cy="520919"/>
          </a:xfrm>
        </p:spPr>
        <p:txBody>
          <a:bodyPr/>
          <a:lstStyle/>
          <a:p>
            <a:pPr lvl="0"/>
            <a:fld id="{4C22F322-9673-4D65-BA6E-85B554580EEC}" type="slidenum">
              <a:t>‹#›</a:t>
            </a:fld>
            <a:endParaRPr lang="en-US"/>
          </a:p>
        </p:txBody>
      </p:sp>
      <p:sp>
        <p:nvSpPr>
          <p:cNvPr id="9" name="Footer Placeholder 8"/>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484582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589340" y="1081260"/>
            <a:ext cx="2011320" cy="384480"/>
          </a:xfrm>
        </p:spPr>
        <p:txBody>
          <a:bodyPr/>
          <a:lstStyle/>
          <a:p>
            <a:pPr lvl="0"/>
            <a:endParaRPr lang="en-US"/>
          </a:p>
        </p:txBody>
      </p:sp>
      <p:sp>
        <p:nvSpPr>
          <p:cNvPr id="4" name="Slide Number Placeholder 3"/>
          <p:cNvSpPr>
            <a:spLocks noGrp="1"/>
          </p:cNvSpPr>
          <p:nvPr>
            <p:ph type="sldNum" sz="quarter" idx="11"/>
          </p:nvPr>
        </p:nvSpPr>
        <p:spPr>
          <a:xfrm>
            <a:off x="8129519" y="5734080"/>
            <a:ext cx="609840" cy="520919"/>
          </a:xfrm>
        </p:spPr>
        <p:txBody>
          <a:bodyPr/>
          <a:lstStyle/>
          <a:p>
            <a:pPr lvl="0"/>
            <a:fld id="{6FFCA3D6-F9A2-4443-9FF3-5DEDAC0A6D42}" type="slidenum">
              <a:t>‹#›</a:t>
            </a:fld>
            <a:endParaRPr lang="en-US"/>
          </a:p>
        </p:txBody>
      </p:sp>
      <p:sp>
        <p:nvSpPr>
          <p:cNvPr id="5" name="Footer Placeholder 4"/>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36707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589340" y="1081260"/>
            <a:ext cx="2011320" cy="384480"/>
          </a:xfrm>
        </p:spPr>
        <p:txBody>
          <a:bodyPr/>
          <a:lstStyle/>
          <a:p>
            <a:pPr lvl="0"/>
            <a:endParaRPr lang="en-US"/>
          </a:p>
        </p:txBody>
      </p:sp>
      <p:sp>
        <p:nvSpPr>
          <p:cNvPr id="3" name="Slide Number Placeholder 2"/>
          <p:cNvSpPr>
            <a:spLocks noGrp="1"/>
          </p:cNvSpPr>
          <p:nvPr>
            <p:ph type="sldNum" sz="quarter" idx="11"/>
          </p:nvPr>
        </p:nvSpPr>
        <p:spPr>
          <a:xfrm>
            <a:off x="8129519" y="5734080"/>
            <a:ext cx="609840" cy="520919"/>
          </a:xfrm>
        </p:spPr>
        <p:txBody>
          <a:bodyPr/>
          <a:lstStyle/>
          <a:p>
            <a:pPr lvl="0"/>
            <a:fld id="{67F6E60A-3D1C-4505-BBF7-6B1D6685870D}" type="slidenum">
              <a:t>‹#›</a:t>
            </a:fld>
            <a:endParaRPr lang="en-US"/>
          </a:p>
        </p:txBody>
      </p:sp>
      <p:sp>
        <p:nvSpPr>
          <p:cNvPr id="4" name="Footer Placeholder 3"/>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2068764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7"/>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Footer Placeholder 4"/>
          <p:cNvSpPr>
            <a:spLocks noGrp="1"/>
          </p:cNvSpPr>
          <p:nvPr>
            <p:ph type="ftr" sz="quarter" idx="11"/>
          </p:nvPr>
        </p:nvSpPr>
        <p:spPr>
          <a:xfrm rot="5400000">
            <a:off x="6989581" y="3736981"/>
            <a:ext cx="3200400" cy="365399"/>
          </a:xfrm>
        </p:spPr>
        <p:txBody>
          <a:bodyPr/>
          <a:lstStyle/>
          <a:p>
            <a:pPr lvl="0"/>
            <a:endParaRPr lang="en-US"/>
          </a:p>
        </p:txBody>
      </p:sp>
      <p:sp>
        <p:nvSpPr>
          <p:cNvPr id="6" name="Slide Number Placeholder 5"/>
          <p:cNvSpPr>
            <a:spLocks noGrp="1"/>
          </p:cNvSpPr>
          <p:nvPr>
            <p:ph type="sldNum" sz="quarter" idx="12"/>
          </p:nvPr>
        </p:nvSpPr>
        <p:spPr>
          <a:xfrm>
            <a:off x="8129519" y="5734080"/>
            <a:ext cx="609840" cy="520919"/>
          </a:xfrm>
        </p:spPr>
        <p:txBody>
          <a:bodyPr/>
          <a:lstStyle/>
          <a:p>
            <a:pPr lvl="0"/>
            <a:fld id="{B1EBA58C-F317-4584-B73F-AA7DDEC16615}" type="slidenum">
              <a:t>‹#›</a:t>
            </a:fld>
            <a:endParaRPr lang="en-US"/>
          </a:p>
        </p:txBody>
      </p:sp>
    </p:spTree>
    <p:extLst>
      <p:ext uri="{BB962C8B-B14F-4D97-AF65-F5344CB8AC3E}">
        <p14:creationId xmlns:p14="http://schemas.microsoft.com/office/powerpoint/2010/main" val="3960361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DCDCFD8D-D72F-4FB9-9A58-E28FC7513C68}"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57212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EB680009-3C1F-4B3F-A7E8-6F6AEA2FA9FA}"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390093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0E370954-A9D2-4A6D-A86C-97B8C7D570A5}"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0408924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AF1DB043-5EB5-4B5A-8B6F-FA35B8A74C5E}"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790268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763040" y="1169640"/>
            <a:ext cx="2286000" cy="381600"/>
          </a:xfrm>
        </p:spPr>
        <p:txBody>
          <a:bodyPr/>
          <a:lstStyle/>
          <a:p>
            <a:pPr lvl="0"/>
            <a:endParaRPr lang="en-US"/>
          </a:p>
        </p:txBody>
      </p:sp>
      <p:sp>
        <p:nvSpPr>
          <p:cNvPr id="5" name="Footer Placeholder 4"/>
          <p:cNvSpPr>
            <a:spLocks noGrp="1"/>
          </p:cNvSpPr>
          <p:nvPr>
            <p:ph type="ftr" sz="quarter" idx="11"/>
          </p:nvPr>
        </p:nvSpPr>
        <p:spPr>
          <a:xfrm rot="5400000">
            <a:off x="7077240" y="4178160"/>
            <a:ext cx="3657600" cy="384480"/>
          </a:xfrm>
        </p:spPr>
        <p:txBody>
          <a:bodyPr/>
          <a:lstStyle/>
          <a:p>
            <a:pPr lvl="0"/>
            <a:endParaRPr lang="en-US"/>
          </a:p>
        </p:txBody>
      </p:sp>
      <p:sp>
        <p:nvSpPr>
          <p:cNvPr id="6" name="Slide Number Placeholder 5"/>
          <p:cNvSpPr>
            <a:spLocks noGrp="1"/>
          </p:cNvSpPr>
          <p:nvPr>
            <p:ph type="sldNum" sz="quarter" idx="12"/>
          </p:nvPr>
        </p:nvSpPr>
        <p:spPr>
          <a:xfrm>
            <a:off x="1339560" y="4929120"/>
            <a:ext cx="609480" cy="518039"/>
          </a:xfrm>
        </p:spPr>
        <p:txBody>
          <a:bodyPr/>
          <a:lstStyle/>
          <a:p>
            <a:pPr lvl="0"/>
            <a:fld id="{0AFD44D5-2FB5-4C54-A566-4ACE9DD76210}" type="slidenum">
              <a:t>‹#›</a:t>
            </a:fld>
            <a:endParaRPr lang="en-US"/>
          </a:p>
        </p:txBody>
      </p:sp>
    </p:spTree>
    <p:extLst>
      <p:ext uri="{BB962C8B-B14F-4D97-AF65-F5344CB8AC3E}">
        <p14:creationId xmlns:p14="http://schemas.microsoft.com/office/powerpoint/2010/main" val="701775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3040" y="1169640"/>
            <a:ext cx="2286000" cy="381600"/>
          </a:xfrm>
        </p:spPr>
        <p:txBody>
          <a:bodyPr/>
          <a:lstStyle/>
          <a:p>
            <a:pPr lvl="0"/>
            <a:endParaRPr lang="en-US"/>
          </a:p>
        </p:txBody>
      </p:sp>
      <p:sp>
        <p:nvSpPr>
          <p:cNvPr id="5" name="Footer Placeholder 4"/>
          <p:cNvSpPr>
            <a:spLocks noGrp="1"/>
          </p:cNvSpPr>
          <p:nvPr>
            <p:ph type="ftr" sz="quarter" idx="11"/>
          </p:nvPr>
        </p:nvSpPr>
        <p:spPr>
          <a:xfrm rot="5400000">
            <a:off x="7077240" y="4178160"/>
            <a:ext cx="3657600" cy="384480"/>
          </a:xfrm>
        </p:spPr>
        <p:txBody>
          <a:bodyPr/>
          <a:lstStyle/>
          <a:p>
            <a:pPr lvl="0"/>
            <a:endParaRPr lang="en-US"/>
          </a:p>
        </p:txBody>
      </p:sp>
      <p:sp>
        <p:nvSpPr>
          <p:cNvPr id="6" name="Slide Number Placeholder 5"/>
          <p:cNvSpPr>
            <a:spLocks noGrp="1"/>
          </p:cNvSpPr>
          <p:nvPr>
            <p:ph type="sldNum" sz="quarter" idx="12"/>
          </p:nvPr>
        </p:nvSpPr>
        <p:spPr>
          <a:xfrm>
            <a:off x="1339560" y="4929120"/>
            <a:ext cx="609480" cy="518039"/>
          </a:xfrm>
        </p:spPr>
        <p:txBody>
          <a:bodyPr/>
          <a:lstStyle/>
          <a:p>
            <a:pPr lvl="0"/>
            <a:fld id="{502834A3-C10F-4D18-95C6-35C50AAD843C}" type="slidenum">
              <a:t>‹#›</a:t>
            </a:fld>
            <a:endParaRPr lang="en-US"/>
          </a:p>
        </p:txBody>
      </p:sp>
    </p:spTree>
    <p:extLst>
      <p:ext uri="{BB962C8B-B14F-4D97-AF65-F5344CB8AC3E}">
        <p14:creationId xmlns:p14="http://schemas.microsoft.com/office/powerpoint/2010/main" val="336088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763040" y="1169640"/>
            <a:ext cx="2286000" cy="381600"/>
          </a:xfrm>
        </p:spPr>
        <p:txBody>
          <a:bodyPr/>
          <a:lstStyle/>
          <a:p>
            <a:pPr lvl="0"/>
            <a:endParaRPr lang="en-US"/>
          </a:p>
        </p:txBody>
      </p:sp>
      <p:sp>
        <p:nvSpPr>
          <p:cNvPr id="5" name="Footer Placeholder 4"/>
          <p:cNvSpPr>
            <a:spLocks noGrp="1"/>
          </p:cNvSpPr>
          <p:nvPr>
            <p:ph type="ftr" sz="quarter" idx="11"/>
          </p:nvPr>
        </p:nvSpPr>
        <p:spPr>
          <a:xfrm rot="5400000">
            <a:off x="7077240" y="4178160"/>
            <a:ext cx="3657600" cy="384480"/>
          </a:xfrm>
        </p:spPr>
        <p:txBody>
          <a:bodyPr/>
          <a:lstStyle/>
          <a:p>
            <a:pPr lvl="0"/>
            <a:endParaRPr lang="en-US"/>
          </a:p>
        </p:txBody>
      </p:sp>
      <p:sp>
        <p:nvSpPr>
          <p:cNvPr id="6" name="Slide Number Placeholder 5"/>
          <p:cNvSpPr>
            <a:spLocks noGrp="1"/>
          </p:cNvSpPr>
          <p:nvPr>
            <p:ph type="sldNum" sz="quarter" idx="12"/>
          </p:nvPr>
        </p:nvSpPr>
        <p:spPr>
          <a:xfrm>
            <a:off x="1339560" y="4929120"/>
            <a:ext cx="609480" cy="518039"/>
          </a:xfrm>
        </p:spPr>
        <p:txBody>
          <a:bodyPr/>
          <a:lstStyle/>
          <a:p>
            <a:pPr lvl="0"/>
            <a:fld id="{BE699B55-A106-497D-922D-7B3289AAB965}" type="slidenum">
              <a:t>‹#›</a:t>
            </a:fld>
            <a:endParaRPr lang="en-US"/>
          </a:p>
        </p:txBody>
      </p:sp>
    </p:spTree>
    <p:extLst>
      <p:ext uri="{BB962C8B-B14F-4D97-AF65-F5344CB8AC3E}">
        <p14:creationId xmlns:p14="http://schemas.microsoft.com/office/powerpoint/2010/main" val="5457104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763040" y="1169640"/>
            <a:ext cx="2286000" cy="381600"/>
          </a:xfrm>
        </p:spPr>
        <p:txBody>
          <a:bodyPr/>
          <a:lstStyle/>
          <a:p>
            <a:pPr lvl="0"/>
            <a:endParaRPr lang="en-US"/>
          </a:p>
        </p:txBody>
      </p:sp>
      <p:sp>
        <p:nvSpPr>
          <p:cNvPr id="6" name="Footer Placeholder 5"/>
          <p:cNvSpPr>
            <a:spLocks noGrp="1"/>
          </p:cNvSpPr>
          <p:nvPr>
            <p:ph type="ftr" sz="quarter" idx="11"/>
          </p:nvPr>
        </p:nvSpPr>
        <p:spPr>
          <a:xfrm rot="5400000">
            <a:off x="7077240" y="4178160"/>
            <a:ext cx="3657600" cy="384480"/>
          </a:xfrm>
        </p:spPr>
        <p:txBody>
          <a:bodyPr/>
          <a:lstStyle/>
          <a:p>
            <a:pPr lvl="0"/>
            <a:endParaRPr lang="en-US"/>
          </a:p>
        </p:txBody>
      </p:sp>
      <p:sp>
        <p:nvSpPr>
          <p:cNvPr id="7" name="Slide Number Placeholder 6"/>
          <p:cNvSpPr>
            <a:spLocks noGrp="1"/>
          </p:cNvSpPr>
          <p:nvPr>
            <p:ph type="sldNum" sz="quarter" idx="12"/>
          </p:nvPr>
        </p:nvSpPr>
        <p:spPr>
          <a:xfrm>
            <a:off x="1339560" y="4929120"/>
            <a:ext cx="609480" cy="518039"/>
          </a:xfrm>
        </p:spPr>
        <p:txBody>
          <a:bodyPr/>
          <a:lstStyle/>
          <a:p>
            <a:pPr lvl="0"/>
            <a:fld id="{AA5BED30-0C11-4B18-8F53-B812C7E5295C}" type="slidenum">
              <a:t>‹#›</a:t>
            </a:fld>
            <a:endParaRPr lang="en-US"/>
          </a:p>
        </p:txBody>
      </p:sp>
    </p:spTree>
    <p:extLst>
      <p:ext uri="{BB962C8B-B14F-4D97-AF65-F5344CB8AC3E}">
        <p14:creationId xmlns:p14="http://schemas.microsoft.com/office/powerpoint/2010/main" val="13341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4"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5"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763040" y="1169640"/>
            <a:ext cx="2286000" cy="381600"/>
          </a:xfrm>
        </p:spPr>
        <p:txBody>
          <a:bodyPr/>
          <a:lstStyle/>
          <a:p>
            <a:pPr lvl="0"/>
            <a:endParaRPr lang="en-US"/>
          </a:p>
        </p:txBody>
      </p:sp>
      <p:sp>
        <p:nvSpPr>
          <p:cNvPr id="8" name="Footer Placeholder 7"/>
          <p:cNvSpPr>
            <a:spLocks noGrp="1"/>
          </p:cNvSpPr>
          <p:nvPr>
            <p:ph type="ftr" sz="quarter" idx="11"/>
          </p:nvPr>
        </p:nvSpPr>
        <p:spPr>
          <a:xfrm rot="5400000">
            <a:off x="7077240" y="4178160"/>
            <a:ext cx="3657600" cy="384480"/>
          </a:xfrm>
        </p:spPr>
        <p:txBody>
          <a:bodyPr/>
          <a:lstStyle/>
          <a:p>
            <a:pPr lvl="0"/>
            <a:endParaRPr lang="en-US"/>
          </a:p>
        </p:txBody>
      </p:sp>
      <p:sp>
        <p:nvSpPr>
          <p:cNvPr id="9" name="Slide Number Placeholder 8"/>
          <p:cNvSpPr>
            <a:spLocks noGrp="1"/>
          </p:cNvSpPr>
          <p:nvPr>
            <p:ph type="sldNum" sz="quarter" idx="12"/>
          </p:nvPr>
        </p:nvSpPr>
        <p:spPr>
          <a:xfrm>
            <a:off x="1339560" y="4929120"/>
            <a:ext cx="609480" cy="518039"/>
          </a:xfrm>
        </p:spPr>
        <p:txBody>
          <a:bodyPr/>
          <a:lstStyle/>
          <a:p>
            <a:pPr lvl="0"/>
            <a:fld id="{33368976-89CD-42A7-BC38-89CEED7B761F}" type="slidenum">
              <a:t>‹#›</a:t>
            </a:fld>
            <a:endParaRPr lang="en-US"/>
          </a:p>
        </p:txBody>
      </p:sp>
    </p:spTree>
    <p:extLst>
      <p:ext uri="{BB962C8B-B14F-4D97-AF65-F5344CB8AC3E}">
        <p14:creationId xmlns:p14="http://schemas.microsoft.com/office/powerpoint/2010/main" val="12881119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763040" y="1169640"/>
            <a:ext cx="2286000" cy="381600"/>
          </a:xfrm>
        </p:spPr>
        <p:txBody>
          <a:bodyPr/>
          <a:lstStyle/>
          <a:p>
            <a:pPr lvl="0"/>
            <a:endParaRPr lang="en-US"/>
          </a:p>
        </p:txBody>
      </p:sp>
      <p:sp>
        <p:nvSpPr>
          <p:cNvPr id="4" name="Footer Placeholder 3"/>
          <p:cNvSpPr>
            <a:spLocks noGrp="1"/>
          </p:cNvSpPr>
          <p:nvPr>
            <p:ph type="ftr" sz="quarter" idx="11"/>
          </p:nvPr>
        </p:nvSpPr>
        <p:spPr>
          <a:xfrm rot="5400000">
            <a:off x="7077240" y="4178160"/>
            <a:ext cx="3657600" cy="384480"/>
          </a:xfrm>
        </p:spPr>
        <p:txBody>
          <a:bodyPr/>
          <a:lstStyle/>
          <a:p>
            <a:pPr lvl="0"/>
            <a:endParaRPr lang="en-US"/>
          </a:p>
        </p:txBody>
      </p:sp>
      <p:sp>
        <p:nvSpPr>
          <p:cNvPr id="5" name="Slide Number Placeholder 4"/>
          <p:cNvSpPr>
            <a:spLocks noGrp="1"/>
          </p:cNvSpPr>
          <p:nvPr>
            <p:ph type="sldNum" sz="quarter" idx="12"/>
          </p:nvPr>
        </p:nvSpPr>
        <p:spPr>
          <a:xfrm>
            <a:off x="1339560" y="4929120"/>
            <a:ext cx="609480" cy="518039"/>
          </a:xfrm>
        </p:spPr>
        <p:txBody>
          <a:bodyPr/>
          <a:lstStyle/>
          <a:p>
            <a:pPr lvl="0"/>
            <a:fld id="{4CBFBA42-BE88-4514-A22A-11A99004A043}" type="slidenum">
              <a:t>‹#›</a:t>
            </a:fld>
            <a:endParaRPr lang="en-US"/>
          </a:p>
        </p:txBody>
      </p:sp>
    </p:spTree>
    <p:extLst>
      <p:ext uri="{BB962C8B-B14F-4D97-AF65-F5344CB8AC3E}">
        <p14:creationId xmlns:p14="http://schemas.microsoft.com/office/powerpoint/2010/main" val="63532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Footer Placeholder 5"/>
          <p:cNvSpPr>
            <a:spLocks noGrp="1"/>
          </p:cNvSpPr>
          <p:nvPr>
            <p:ph type="ftr" sz="quarter" idx="11"/>
          </p:nvPr>
        </p:nvSpPr>
        <p:spPr>
          <a:xfrm rot="5400000">
            <a:off x="6989581" y="3736981"/>
            <a:ext cx="3200400" cy="365399"/>
          </a:xfrm>
        </p:spPr>
        <p:txBody>
          <a:bodyPr/>
          <a:lstStyle/>
          <a:p>
            <a:pPr lvl="0"/>
            <a:endParaRPr lang="en-US"/>
          </a:p>
        </p:txBody>
      </p:sp>
      <p:sp>
        <p:nvSpPr>
          <p:cNvPr id="7" name="Slide Number Placeholder 6"/>
          <p:cNvSpPr>
            <a:spLocks noGrp="1"/>
          </p:cNvSpPr>
          <p:nvPr>
            <p:ph type="sldNum" sz="quarter" idx="12"/>
          </p:nvPr>
        </p:nvSpPr>
        <p:spPr>
          <a:xfrm>
            <a:off x="8129519" y="5734080"/>
            <a:ext cx="609840" cy="520919"/>
          </a:xfrm>
        </p:spPr>
        <p:txBody>
          <a:bodyPr/>
          <a:lstStyle/>
          <a:p>
            <a:pPr lvl="0"/>
            <a:fld id="{2AF5322D-7ECB-4584-BE55-5BEF0E468A5F}" type="slidenum">
              <a:t>‹#›</a:t>
            </a:fld>
            <a:endParaRPr lang="en-US"/>
          </a:p>
        </p:txBody>
      </p:sp>
    </p:spTree>
    <p:extLst>
      <p:ext uri="{BB962C8B-B14F-4D97-AF65-F5344CB8AC3E}">
        <p14:creationId xmlns:p14="http://schemas.microsoft.com/office/powerpoint/2010/main" val="27682405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763040" y="1169640"/>
            <a:ext cx="2286000" cy="381600"/>
          </a:xfrm>
        </p:spPr>
        <p:txBody>
          <a:bodyPr/>
          <a:lstStyle/>
          <a:p>
            <a:pPr lvl="0"/>
            <a:endParaRPr lang="en-US"/>
          </a:p>
        </p:txBody>
      </p:sp>
      <p:sp>
        <p:nvSpPr>
          <p:cNvPr id="3" name="Footer Placeholder 2"/>
          <p:cNvSpPr>
            <a:spLocks noGrp="1"/>
          </p:cNvSpPr>
          <p:nvPr>
            <p:ph type="ftr" sz="quarter" idx="11"/>
          </p:nvPr>
        </p:nvSpPr>
        <p:spPr>
          <a:xfrm rot="5400000">
            <a:off x="7077240" y="4178160"/>
            <a:ext cx="3657600" cy="384480"/>
          </a:xfrm>
        </p:spPr>
        <p:txBody>
          <a:bodyPr/>
          <a:lstStyle/>
          <a:p>
            <a:pPr lvl="0"/>
            <a:endParaRPr lang="en-US"/>
          </a:p>
        </p:txBody>
      </p:sp>
      <p:sp>
        <p:nvSpPr>
          <p:cNvPr id="4" name="Slide Number Placeholder 3"/>
          <p:cNvSpPr>
            <a:spLocks noGrp="1"/>
          </p:cNvSpPr>
          <p:nvPr>
            <p:ph type="sldNum" sz="quarter" idx="12"/>
          </p:nvPr>
        </p:nvSpPr>
        <p:spPr>
          <a:xfrm>
            <a:off x="1339560" y="4929120"/>
            <a:ext cx="609480" cy="518039"/>
          </a:xfrm>
        </p:spPr>
        <p:txBody>
          <a:bodyPr/>
          <a:lstStyle/>
          <a:p>
            <a:pPr lvl="0"/>
            <a:fld id="{FB535C44-D673-49C5-AE48-A0BEC996B6E7}" type="slidenum">
              <a:t>‹#›</a:t>
            </a:fld>
            <a:endParaRPr lang="en-US"/>
          </a:p>
        </p:txBody>
      </p:sp>
    </p:spTree>
    <p:extLst>
      <p:ext uri="{BB962C8B-B14F-4D97-AF65-F5344CB8AC3E}">
        <p14:creationId xmlns:p14="http://schemas.microsoft.com/office/powerpoint/2010/main" val="21120084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763040" y="1169640"/>
            <a:ext cx="2286000" cy="381600"/>
          </a:xfrm>
        </p:spPr>
        <p:txBody>
          <a:bodyPr/>
          <a:lstStyle/>
          <a:p>
            <a:pPr lvl="0"/>
            <a:endParaRPr lang="en-US"/>
          </a:p>
        </p:txBody>
      </p:sp>
      <p:sp>
        <p:nvSpPr>
          <p:cNvPr id="6" name="Footer Placeholder 5"/>
          <p:cNvSpPr>
            <a:spLocks noGrp="1"/>
          </p:cNvSpPr>
          <p:nvPr>
            <p:ph type="ftr" sz="quarter" idx="11"/>
          </p:nvPr>
        </p:nvSpPr>
        <p:spPr>
          <a:xfrm rot="5400000">
            <a:off x="7077240" y="4178160"/>
            <a:ext cx="3657600" cy="384480"/>
          </a:xfrm>
        </p:spPr>
        <p:txBody>
          <a:bodyPr/>
          <a:lstStyle/>
          <a:p>
            <a:pPr lvl="0"/>
            <a:endParaRPr lang="en-US"/>
          </a:p>
        </p:txBody>
      </p:sp>
      <p:sp>
        <p:nvSpPr>
          <p:cNvPr id="7" name="Slide Number Placeholder 6"/>
          <p:cNvSpPr>
            <a:spLocks noGrp="1"/>
          </p:cNvSpPr>
          <p:nvPr>
            <p:ph type="sldNum" sz="quarter" idx="12"/>
          </p:nvPr>
        </p:nvSpPr>
        <p:spPr>
          <a:xfrm>
            <a:off x="1339560" y="4929120"/>
            <a:ext cx="609480" cy="518039"/>
          </a:xfrm>
        </p:spPr>
        <p:txBody>
          <a:bodyPr/>
          <a:lstStyle/>
          <a:p>
            <a:pPr lvl="0"/>
            <a:fld id="{A8DB6A13-1656-4EBD-8D62-E86FA58F4BAA}" type="slidenum">
              <a:t>‹#›</a:t>
            </a:fld>
            <a:endParaRPr lang="en-US"/>
          </a:p>
        </p:txBody>
      </p:sp>
    </p:spTree>
    <p:extLst>
      <p:ext uri="{BB962C8B-B14F-4D97-AF65-F5344CB8AC3E}">
        <p14:creationId xmlns:p14="http://schemas.microsoft.com/office/powerpoint/2010/main" val="11533976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3"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763040" y="1169640"/>
            <a:ext cx="2286000" cy="381600"/>
          </a:xfrm>
        </p:spPr>
        <p:txBody>
          <a:bodyPr/>
          <a:lstStyle/>
          <a:p>
            <a:pPr lvl="0"/>
            <a:endParaRPr lang="en-US"/>
          </a:p>
        </p:txBody>
      </p:sp>
      <p:sp>
        <p:nvSpPr>
          <p:cNvPr id="6" name="Footer Placeholder 5"/>
          <p:cNvSpPr>
            <a:spLocks noGrp="1"/>
          </p:cNvSpPr>
          <p:nvPr>
            <p:ph type="ftr" sz="quarter" idx="11"/>
          </p:nvPr>
        </p:nvSpPr>
        <p:spPr>
          <a:xfrm rot="5400000">
            <a:off x="7077240" y="4178160"/>
            <a:ext cx="3657600" cy="384480"/>
          </a:xfrm>
        </p:spPr>
        <p:txBody>
          <a:bodyPr/>
          <a:lstStyle/>
          <a:p>
            <a:pPr lvl="0"/>
            <a:endParaRPr lang="en-US"/>
          </a:p>
        </p:txBody>
      </p:sp>
      <p:sp>
        <p:nvSpPr>
          <p:cNvPr id="7" name="Slide Number Placeholder 6"/>
          <p:cNvSpPr>
            <a:spLocks noGrp="1"/>
          </p:cNvSpPr>
          <p:nvPr>
            <p:ph type="sldNum" sz="quarter" idx="12"/>
          </p:nvPr>
        </p:nvSpPr>
        <p:spPr>
          <a:xfrm>
            <a:off x="1339560" y="4929120"/>
            <a:ext cx="609480" cy="518039"/>
          </a:xfrm>
        </p:spPr>
        <p:txBody>
          <a:bodyPr/>
          <a:lstStyle/>
          <a:p>
            <a:pPr lvl="0"/>
            <a:fld id="{58AD7A62-0A93-4DA7-A812-60E94B2684DD}" type="slidenum">
              <a:t>‹#›</a:t>
            </a:fld>
            <a:endParaRPr lang="en-US"/>
          </a:p>
        </p:txBody>
      </p:sp>
    </p:spTree>
    <p:extLst>
      <p:ext uri="{BB962C8B-B14F-4D97-AF65-F5344CB8AC3E}">
        <p14:creationId xmlns:p14="http://schemas.microsoft.com/office/powerpoint/2010/main" val="4139774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3040" y="1169640"/>
            <a:ext cx="2286000" cy="381600"/>
          </a:xfrm>
        </p:spPr>
        <p:txBody>
          <a:bodyPr/>
          <a:lstStyle/>
          <a:p>
            <a:pPr lvl="0"/>
            <a:endParaRPr lang="en-US"/>
          </a:p>
        </p:txBody>
      </p:sp>
      <p:sp>
        <p:nvSpPr>
          <p:cNvPr id="5" name="Footer Placeholder 4"/>
          <p:cNvSpPr>
            <a:spLocks noGrp="1"/>
          </p:cNvSpPr>
          <p:nvPr>
            <p:ph type="ftr" sz="quarter" idx="11"/>
          </p:nvPr>
        </p:nvSpPr>
        <p:spPr>
          <a:xfrm rot="5400000">
            <a:off x="7077240" y="4178160"/>
            <a:ext cx="3657600" cy="384480"/>
          </a:xfrm>
        </p:spPr>
        <p:txBody>
          <a:bodyPr/>
          <a:lstStyle/>
          <a:p>
            <a:pPr lvl="0"/>
            <a:endParaRPr lang="en-US"/>
          </a:p>
        </p:txBody>
      </p:sp>
      <p:sp>
        <p:nvSpPr>
          <p:cNvPr id="6" name="Slide Number Placeholder 5"/>
          <p:cNvSpPr>
            <a:spLocks noGrp="1"/>
          </p:cNvSpPr>
          <p:nvPr>
            <p:ph type="sldNum" sz="quarter" idx="12"/>
          </p:nvPr>
        </p:nvSpPr>
        <p:spPr>
          <a:xfrm>
            <a:off x="1339560" y="4929120"/>
            <a:ext cx="609480" cy="518039"/>
          </a:xfrm>
        </p:spPr>
        <p:txBody>
          <a:bodyPr/>
          <a:lstStyle/>
          <a:p>
            <a:pPr lvl="0"/>
            <a:fld id="{E4E20F7F-8181-4550-B96D-9D67B5B926B5}" type="slidenum">
              <a:t>‹#›</a:t>
            </a:fld>
            <a:endParaRPr lang="en-US"/>
          </a:p>
        </p:txBody>
      </p:sp>
    </p:spTree>
    <p:extLst>
      <p:ext uri="{BB962C8B-B14F-4D97-AF65-F5344CB8AC3E}">
        <p14:creationId xmlns:p14="http://schemas.microsoft.com/office/powerpoint/2010/main" val="39157613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9"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0"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1"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2"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763040" y="1169640"/>
            <a:ext cx="2286000" cy="381600"/>
          </a:xfrm>
        </p:spPr>
        <p:txBody>
          <a:bodyPr/>
          <a:lstStyle/>
          <a:p>
            <a:pPr lvl="0"/>
            <a:endParaRPr lang="en-US"/>
          </a:p>
        </p:txBody>
      </p:sp>
      <p:sp>
        <p:nvSpPr>
          <p:cNvPr id="5" name="Footer Placeholder 4"/>
          <p:cNvSpPr>
            <a:spLocks noGrp="1"/>
          </p:cNvSpPr>
          <p:nvPr>
            <p:ph type="ftr" sz="quarter" idx="11"/>
          </p:nvPr>
        </p:nvSpPr>
        <p:spPr>
          <a:xfrm rot="5400000">
            <a:off x="7077240" y="4178160"/>
            <a:ext cx="3657600" cy="384480"/>
          </a:xfrm>
        </p:spPr>
        <p:txBody>
          <a:bodyPr/>
          <a:lstStyle/>
          <a:p>
            <a:pPr lvl="0"/>
            <a:endParaRPr lang="en-US"/>
          </a:p>
        </p:txBody>
      </p:sp>
      <p:sp>
        <p:nvSpPr>
          <p:cNvPr id="6" name="Slide Number Placeholder 5"/>
          <p:cNvSpPr>
            <a:spLocks noGrp="1"/>
          </p:cNvSpPr>
          <p:nvPr>
            <p:ph type="sldNum" sz="quarter" idx="12"/>
          </p:nvPr>
        </p:nvSpPr>
        <p:spPr>
          <a:xfrm>
            <a:off x="1339560" y="4929120"/>
            <a:ext cx="609480" cy="518039"/>
          </a:xfrm>
        </p:spPr>
        <p:txBody>
          <a:bodyPr/>
          <a:lstStyle/>
          <a:p>
            <a:pPr lvl="0"/>
            <a:fld id="{9F6C4557-5A5C-42C5-AF12-65832A05EB4E}" type="slidenum">
              <a:t>‹#›</a:t>
            </a:fld>
            <a:endParaRPr lang="en-US"/>
          </a:p>
        </p:txBody>
      </p:sp>
    </p:spTree>
    <p:extLst>
      <p:ext uri="{BB962C8B-B14F-4D97-AF65-F5344CB8AC3E}">
        <p14:creationId xmlns:p14="http://schemas.microsoft.com/office/powerpoint/2010/main" val="3027436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AEE3B302-4CC2-49B9-AFAD-1C324C2D532F}"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41346128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91079539-04E2-4762-BB61-350F6DA847D5}"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3350255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161D1E8C-2A12-421B-9696-A17D5167B91B}"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289048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791AC207-C42E-4560-948F-F014DFF64FFC}"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194715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589340" y="1081260"/>
            <a:ext cx="2011320" cy="384480"/>
          </a:xfrm>
        </p:spPr>
        <p:txBody>
          <a:bodyPr/>
          <a:lstStyle/>
          <a:p>
            <a:pPr lvl="0"/>
            <a:endParaRPr lang="en-US"/>
          </a:p>
        </p:txBody>
      </p:sp>
      <p:sp>
        <p:nvSpPr>
          <p:cNvPr id="8" name="Slide Number Placeholder 7"/>
          <p:cNvSpPr>
            <a:spLocks noGrp="1"/>
          </p:cNvSpPr>
          <p:nvPr>
            <p:ph type="sldNum" sz="quarter" idx="11"/>
          </p:nvPr>
        </p:nvSpPr>
        <p:spPr>
          <a:xfrm>
            <a:off x="8129519" y="5734080"/>
            <a:ext cx="609840" cy="520919"/>
          </a:xfrm>
        </p:spPr>
        <p:txBody>
          <a:bodyPr/>
          <a:lstStyle/>
          <a:p>
            <a:pPr lvl="0"/>
            <a:fld id="{610F4405-F392-4C76-9639-CCC2F6472D93}" type="slidenum">
              <a:t>‹#›</a:t>
            </a:fld>
            <a:endParaRPr lang="en-US"/>
          </a:p>
        </p:txBody>
      </p:sp>
      <p:sp>
        <p:nvSpPr>
          <p:cNvPr id="9" name="Footer Placeholder 8"/>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87617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589340" y="1081260"/>
            <a:ext cx="2011320" cy="384480"/>
          </a:xfrm>
        </p:spPr>
        <p:txBody>
          <a:bodyPr/>
          <a:lstStyle/>
          <a:p>
            <a:pPr lvl="0"/>
            <a:endParaRPr lang="en-US"/>
          </a:p>
        </p:txBody>
      </p:sp>
      <p:sp>
        <p:nvSpPr>
          <p:cNvPr id="8" name="Footer Placeholder 7"/>
          <p:cNvSpPr>
            <a:spLocks noGrp="1"/>
          </p:cNvSpPr>
          <p:nvPr>
            <p:ph type="ftr" sz="quarter" idx="11"/>
          </p:nvPr>
        </p:nvSpPr>
        <p:spPr>
          <a:xfrm rot="5400000">
            <a:off x="6989581" y="3736981"/>
            <a:ext cx="3200400" cy="365399"/>
          </a:xfrm>
        </p:spPr>
        <p:txBody>
          <a:bodyPr/>
          <a:lstStyle/>
          <a:p>
            <a:pPr lvl="0"/>
            <a:endParaRPr lang="en-US"/>
          </a:p>
        </p:txBody>
      </p:sp>
      <p:sp>
        <p:nvSpPr>
          <p:cNvPr id="9" name="Slide Number Placeholder 8"/>
          <p:cNvSpPr>
            <a:spLocks noGrp="1"/>
          </p:cNvSpPr>
          <p:nvPr>
            <p:ph type="sldNum" sz="quarter" idx="12"/>
          </p:nvPr>
        </p:nvSpPr>
        <p:spPr>
          <a:xfrm>
            <a:off x="8129519" y="5734080"/>
            <a:ext cx="609840" cy="520919"/>
          </a:xfrm>
        </p:spPr>
        <p:txBody>
          <a:bodyPr/>
          <a:lstStyle/>
          <a:p>
            <a:pPr lvl="0"/>
            <a:fld id="{8E370FFC-0682-4858-821D-D2F394305D85}" type="slidenum">
              <a:t>‹#›</a:t>
            </a:fld>
            <a:endParaRPr lang="en-US"/>
          </a:p>
        </p:txBody>
      </p:sp>
    </p:spTree>
    <p:extLst>
      <p:ext uri="{BB962C8B-B14F-4D97-AF65-F5344CB8AC3E}">
        <p14:creationId xmlns:p14="http://schemas.microsoft.com/office/powerpoint/2010/main" val="13019743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589340" y="1081260"/>
            <a:ext cx="2011320" cy="384480"/>
          </a:xfrm>
        </p:spPr>
        <p:txBody>
          <a:bodyPr/>
          <a:lstStyle/>
          <a:p>
            <a:pPr lvl="0"/>
            <a:endParaRPr lang="en-US"/>
          </a:p>
        </p:txBody>
      </p:sp>
      <p:sp>
        <p:nvSpPr>
          <p:cNvPr id="4" name="Slide Number Placeholder 3"/>
          <p:cNvSpPr>
            <a:spLocks noGrp="1"/>
          </p:cNvSpPr>
          <p:nvPr>
            <p:ph type="sldNum" sz="quarter" idx="11"/>
          </p:nvPr>
        </p:nvSpPr>
        <p:spPr>
          <a:xfrm>
            <a:off x="8129519" y="5734080"/>
            <a:ext cx="609840" cy="520919"/>
          </a:xfrm>
        </p:spPr>
        <p:txBody>
          <a:bodyPr/>
          <a:lstStyle/>
          <a:p>
            <a:pPr lvl="0"/>
            <a:fld id="{6CD5E11E-1EE8-480C-954C-2AB50189EEE5}" type="slidenum">
              <a:t>‹#›</a:t>
            </a:fld>
            <a:endParaRPr lang="en-US"/>
          </a:p>
        </p:txBody>
      </p:sp>
      <p:sp>
        <p:nvSpPr>
          <p:cNvPr id="5" name="Footer Placeholder 4"/>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4478119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589340" y="1081260"/>
            <a:ext cx="2011320" cy="384480"/>
          </a:xfrm>
        </p:spPr>
        <p:txBody>
          <a:bodyPr/>
          <a:lstStyle/>
          <a:p>
            <a:pPr lvl="0"/>
            <a:endParaRPr lang="en-US"/>
          </a:p>
        </p:txBody>
      </p:sp>
      <p:sp>
        <p:nvSpPr>
          <p:cNvPr id="3" name="Slide Number Placeholder 2"/>
          <p:cNvSpPr>
            <a:spLocks noGrp="1"/>
          </p:cNvSpPr>
          <p:nvPr>
            <p:ph type="sldNum" sz="quarter" idx="11"/>
          </p:nvPr>
        </p:nvSpPr>
        <p:spPr>
          <a:xfrm>
            <a:off x="8129519" y="5734080"/>
            <a:ext cx="609840" cy="520919"/>
          </a:xfrm>
        </p:spPr>
        <p:txBody>
          <a:bodyPr/>
          <a:lstStyle/>
          <a:p>
            <a:pPr lvl="0"/>
            <a:fld id="{9510DECA-2293-4246-895A-6267DCF78AD3}" type="slidenum">
              <a:t>‹#›</a:t>
            </a:fld>
            <a:endParaRPr lang="en-US"/>
          </a:p>
        </p:txBody>
      </p:sp>
      <p:sp>
        <p:nvSpPr>
          <p:cNvPr id="4" name="Footer Placeholder 3"/>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910445162"/>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CCF3818B-1C3B-4A13-AEC1-9380130AA5DE}"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364823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77E1079B-9285-4447-83B1-C0D03C48DBC4}"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58218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CF53DA82-23DD-430B-952F-CFC73CE96F88}"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2430049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343E708B-ABF9-4AE7-9029-507588978947}"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9472760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E3AE70E7-A4F4-4F54-A22D-639C26C31345}"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917304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AB702B1A-5CF8-45A0-B7DA-026664A82F04}"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10609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4720B0C5-A30D-434B-9BB7-F82E07F380B2}"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9423092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AA050B4C-388B-4ECB-AAEF-E0429059B2F7}"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16704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589340" y="1081260"/>
            <a:ext cx="2011320" cy="384480"/>
          </a:xfrm>
        </p:spPr>
        <p:txBody>
          <a:bodyPr/>
          <a:lstStyle/>
          <a:p>
            <a:pPr lvl="0"/>
            <a:endParaRPr lang="en-US"/>
          </a:p>
        </p:txBody>
      </p:sp>
      <p:sp>
        <p:nvSpPr>
          <p:cNvPr id="4" name="Footer Placeholder 3"/>
          <p:cNvSpPr>
            <a:spLocks noGrp="1"/>
          </p:cNvSpPr>
          <p:nvPr>
            <p:ph type="ftr" sz="quarter" idx="11"/>
          </p:nvPr>
        </p:nvSpPr>
        <p:spPr>
          <a:xfrm rot="5400000">
            <a:off x="6989581" y="3736981"/>
            <a:ext cx="3200400" cy="365399"/>
          </a:xfrm>
        </p:spPr>
        <p:txBody>
          <a:bodyPr/>
          <a:lstStyle/>
          <a:p>
            <a:pPr lvl="0"/>
            <a:endParaRPr lang="en-US"/>
          </a:p>
        </p:txBody>
      </p:sp>
      <p:sp>
        <p:nvSpPr>
          <p:cNvPr id="5" name="Slide Number Placeholder 4"/>
          <p:cNvSpPr>
            <a:spLocks noGrp="1"/>
          </p:cNvSpPr>
          <p:nvPr>
            <p:ph type="sldNum" sz="quarter" idx="12"/>
          </p:nvPr>
        </p:nvSpPr>
        <p:spPr>
          <a:xfrm>
            <a:off x="8129519" y="5734080"/>
            <a:ext cx="609840" cy="520919"/>
          </a:xfrm>
        </p:spPr>
        <p:txBody>
          <a:bodyPr/>
          <a:lstStyle/>
          <a:p>
            <a:pPr lvl="0"/>
            <a:fld id="{B9FDB19A-58C1-4E1B-9715-0EBDCE205D27}" type="slidenum">
              <a:t>‹#›</a:t>
            </a:fld>
            <a:endParaRPr lang="en-US"/>
          </a:p>
        </p:txBody>
      </p:sp>
    </p:spTree>
    <p:extLst>
      <p:ext uri="{BB962C8B-B14F-4D97-AF65-F5344CB8AC3E}">
        <p14:creationId xmlns:p14="http://schemas.microsoft.com/office/powerpoint/2010/main" val="26777037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589340" y="1081260"/>
            <a:ext cx="2011320" cy="384480"/>
          </a:xfrm>
        </p:spPr>
        <p:txBody>
          <a:bodyPr/>
          <a:lstStyle/>
          <a:p>
            <a:pPr lvl="0"/>
            <a:endParaRPr lang="en-US"/>
          </a:p>
        </p:txBody>
      </p:sp>
      <p:sp>
        <p:nvSpPr>
          <p:cNvPr id="8" name="Slide Number Placeholder 7"/>
          <p:cNvSpPr>
            <a:spLocks noGrp="1"/>
          </p:cNvSpPr>
          <p:nvPr>
            <p:ph type="sldNum" sz="quarter" idx="11"/>
          </p:nvPr>
        </p:nvSpPr>
        <p:spPr>
          <a:xfrm>
            <a:off x="8129519" y="5734080"/>
            <a:ext cx="609840" cy="520919"/>
          </a:xfrm>
        </p:spPr>
        <p:txBody>
          <a:bodyPr/>
          <a:lstStyle/>
          <a:p>
            <a:pPr lvl="0"/>
            <a:fld id="{CFB02DA6-DABB-4937-A196-FBE8B7D842E7}" type="slidenum">
              <a:t>‹#›</a:t>
            </a:fld>
            <a:endParaRPr lang="en-US"/>
          </a:p>
        </p:txBody>
      </p:sp>
      <p:sp>
        <p:nvSpPr>
          <p:cNvPr id="9" name="Footer Placeholder 8"/>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7401675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589340" y="1081260"/>
            <a:ext cx="2011320" cy="384480"/>
          </a:xfrm>
        </p:spPr>
        <p:txBody>
          <a:bodyPr/>
          <a:lstStyle/>
          <a:p>
            <a:pPr lvl="0"/>
            <a:endParaRPr lang="en-US"/>
          </a:p>
        </p:txBody>
      </p:sp>
      <p:sp>
        <p:nvSpPr>
          <p:cNvPr id="4" name="Slide Number Placeholder 3"/>
          <p:cNvSpPr>
            <a:spLocks noGrp="1"/>
          </p:cNvSpPr>
          <p:nvPr>
            <p:ph type="sldNum" sz="quarter" idx="11"/>
          </p:nvPr>
        </p:nvSpPr>
        <p:spPr>
          <a:xfrm>
            <a:off x="8129519" y="5734080"/>
            <a:ext cx="609840" cy="520919"/>
          </a:xfrm>
        </p:spPr>
        <p:txBody>
          <a:bodyPr/>
          <a:lstStyle/>
          <a:p>
            <a:pPr lvl="0"/>
            <a:fld id="{C42E41DB-1A8C-44F4-BAAC-63C6C2ACEAFF}" type="slidenum">
              <a:t>‹#›</a:t>
            </a:fld>
            <a:endParaRPr lang="en-US"/>
          </a:p>
        </p:txBody>
      </p:sp>
      <p:sp>
        <p:nvSpPr>
          <p:cNvPr id="5" name="Footer Placeholder 4"/>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5493062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589340" y="1081260"/>
            <a:ext cx="2011320" cy="384480"/>
          </a:xfrm>
        </p:spPr>
        <p:txBody>
          <a:bodyPr/>
          <a:lstStyle/>
          <a:p>
            <a:pPr lvl="0"/>
            <a:endParaRPr lang="en-US"/>
          </a:p>
        </p:txBody>
      </p:sp>
      <p:sp>
        <p:nvSpPr>
          <p:cNvPr id="3" name="Slide Number Placeholder 2"/>
          <p:cNvSpPr>
            <a:spLocks noGrp="1"/>
          </p:cNvSpPr>
          <p:nvPr>
            <p:ph type="sldNum" sz="quarter" idx="11"/>
          </p:nvPr>
        </p:nvSpPr>
        <p:spPr>
          <a:xfrm>
            <a:off x="8129519" y="5734080"/>
            <a:ext cx="609840" cy="520919"/>
          </a:xfrm>
        </p:spPr>
        <p:txBody>
          <a:bodyPr/>
          <a:lstStyle/>
          <a:p>
            <a:pPr lvl="0"/>
            <a:fld id="{29DE821B-E637-4832-81AA-37B11FFF5D8B}" type="slidenum">
              <a:t>‹#›</a:t>
            </a:fld>
            <a:endParaRPr lang="en-US"/>
          </a:p>
        </p:txBody>
      </p:sp>
      <p:sp>
        <p:nvSpPr>
          <p:cNvPr id="4" name="Footer Placeholder 3"/>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108130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FA7E9FF2-5BE0-4A47-869F-93B0A2CA7FF4}"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6503743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1AED923E-E09C-4768-9A9D-AF6A947180F9}"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091395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AFD8F945-17E8-442F-AFD5-0881ACA543A2}"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5051892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66BB4333-C895-4A5B-9537-E814F81C5186}"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50158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B86A0F5A-5A90-409A-9E2A-5A5730F99B57}"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19390582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idx="1"/>
          </p:nvPr>
        </p:nvSpPr>
        <p:spPr>
          <a:xfrm>
            <a:off x="456839" y="1600200"/>
            <a:ext cx="7467479" cy="4873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A2498628-E440-425E-A68E-5739B277FEF7}"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6950590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872A56DA-FCF8-4999-A332-0D8CDCEA2A44}"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39725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5"/>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589340" y="1081260"/>
            <a:ext cx="2011320" cy="384480"/>
          </a:xfrm>
        </p:spPr>
        <p:txBody>
          <a:bodyPr/>
          <a:lstStyle/>
          <a:p>
            <a:pPr lvl="0"/>
            <a:endParaRPr lang="en-US"/>
          </a:p>
        </p:txBody>
      </p:sp>
      <p:sp>
        <p:nvSpPr>
          <p:cNvPr id="3" name="Footer Placeholder 2"/>
          <p:cNvSpPr>
            <a:spLocks noGrp="1"/>
          </p:cNvSpPr>
          <p:nvPr>
            <p:ph type="ftr" sz="quarter" idx="11"/>
          </p:nvPr>
        </p:nvSpPr>
        <p:spPr>
          <a:xfrm rot="5400000">
            <a:off x="6989581" y="3736981"/>
            <a:ext cx="3200400" cy="365399"/>
          </a:xfrm>
        </p:spPr>
        <p:txBody>
          <a:bodyPr/>
          <a:lstStyle/>
          <a:p>
            <a:pPr lvl="0"/>
            <a:endParaRPr lang="en-US"/>
          </a:p>
        </p:txBody>
      </p:sp>
      <p:sp>
        <p:nvSpPr>
          <p:cNvPr id="4" name="Slide Number Placeholder 3"/>
          <p:cNvSpPr>
            <a:spLocks noGrp="1"/>
          </p:cNvSpPr>
          <p:nvPr>
            <p:ph type="sldNum" sz="quarter" idx="12"/>
          </p:nvPr>
        </p:nvSpPr>
        <p:spPr>
          <a:xfrm>
            <a:off x="8129519" y="5734080"/>
            <a:ext cx="609840" cy="520919"/>
          </a:xfrm>
        </p:spPr>
        <p:txBody>
          <a:bodyPr/>
          <a:lstStyle/>
          <a:p>
            <a:pPr lvl="0"/>
            <a:fld id="{CFC33615-C479-43E0-A1B0-3E33CA8D1AA9}" type="slidenum">
              <a:t>‹#›</a:t>
            </a:fld>
            <a:endParaRPr lang="en-US"/>
          </a:p>
        </p:txBody>
      </p:sp>
    </p:spTree>
    <p:extLst>
      <p:ext uri="{BB962C8B-B14F-4D97-AF65-F5344CB8AC3E}">
        <p14:creationId xmlns:p14="http://schemas.microsoft.com/office/powerpoint/2010/main" val="16792084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FC9264DD-CC85-4D37-8B83-53AE0700FEDA}"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40446185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7589340" y="1081260"/>
            <a:ext cx="2011320" cy="384480"/>
          </a:xfrm>
        </p:spPr>
        <p:txBody>
          <a:bodyPr/>
          <a:lstStyle/>
          <a:p>
            <a:pPr lvl="0"/>
            <a:endParaRPr lang="en-US"/>
          </a:p>
        </p:txBody>
      </p:sp>
      <p:sp>
        <p:nvSpPr>
          <p:cNvPr id="8" name="Slide Number Placeholder 7"/>
          <p:cNvSpPr>
            <a:spLocks noGrp="1"/>
          </p:cNvSpPr>
          <p:nvPr>
            <p:ph type="sldNum" sz="quarter" idx="11"/>
          </p:nvPr>
        </p:nvSpPr>
        <p:spPr>
          <a:xfrm>
            <a:off x="8129519" y="5734080"/>
            <a:ext cx="609840" cy="520919"/>
          </a:xfrm>
        </p:spPr>
        <p:txBody>
          <a:bodyPr/>
          <a:lstStyle/>
          <a:p>
            <a:pPr lvl="0"/>
            <a:fld id="{1784DEA7-378E-41FC-A456-38D73E05C616}" type="slidenum">
              <a:t>‹#›</a:t>
            </a:fld>
            <a:endParaRPr lang="en-US"/>
          </a:p>
        </p:txBody>
      </p:sp>
      <p:sp>
        <p:nvSpPr>
          <p:cNvPr id="9" name="Footer Placeholder 8"/>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3956678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Date Placeholder 2"/>
          <p:cNvSpPr>
            <a:spLocks noGrp="1"/>
          </p:cNvSpPr>
          <p:nvPr>
            <p:ph type="dt" sz="half" idx="10"/>
          </p:nvPr>
        </p:nvSpPr>
        <p:spPr>
          <a:xfrm rot="5400000">
            <a:off x="7589340" y="1081260"/>
            <a:ext cx="2011320" cy="384480"/>
          </a:xfrm>
        </p:spPr>
        <p:txBody>
          <a:bodyPr/>
          <a:lstStyle/>
          <a:p>
            <a:pPr lvl="0"/>
            <a:endParaRPr lang="en-US"/>
          </a:p>
        </p:txBody>
      </p:sp>
      <p:sp>
        <p:nvSpPr>
          <p:cNvPr id="4" name="Slide Number Placeholder 3"/>
          <p:cNvSpPr>
            <a:spLocks noGrp="1"/>
          </p:cNvSpPr>
          <p:nvPr>
            <p:ph type="sldNum" sz="quarter" idx="11"/>
          </p:nvPr>
        </p:nvSpPr>
        <p:spPr>
          <a:xfrm>
            <a:off x="8129519" y="5734080"/>
            <a:ext cx="609840" cy="520919"/>
          </a:xfrm>
        </p:spPr>
        <p:txBody>
          <a:bodyPr/>
          <a:lstStyle/>
          <a:p>
            <a:pPr lvl="0"/>
            <a:fld id="{FBEA874A-F2E1-4477-AD23-F75CBCA796A1}" type="slidenum">
              <a:t>‹#›</a:t>
            </a:fld>
            <a:endParaRPr lang="en-US"/>
          </a:p>
        </p:txBody>
      </p:sp>
      <p:sp>
        <p:nvSpPr>
          <p:cNvPr id="5" name="Footer Placeholder 4"/>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6086428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Date Placeholder 1"/>
          <p:cNvSpPr>
            <a:spLocks noGrp="1"/>
          </p:cNvSpPr>
          <p:nvPr>
            <p:ph type="dt" sz="half" idx="10"/>
          </p:nvPr>
        </p:nvSpPr>
        <p:spPr>
          <a:xfrm rot="5400000">
            <a:off x="7589340" y="1081260"/>
            <a:ext cx="2011320" cy="384480"/>
          </a:xfrm>
        </p:spPr>
        <p:txBody>
          <a:bodyPr/>
          <a:lstStyle/>
          <a:p>
            <a:pPr lvl="0"/>
            <a:endParaRPr lang="en-US"/>
          </a:p>
        </p:txBody>
      </p:sp>
      <p:sp>
        <p:nvSpPr>
          <p:cNvPr id="3" name="Slide Number Placeholder 2"/>
          <p:cNvSpPr>
            <a:spLocks noGrp="1"/>
          </p:cNvSpPr>
          <p:nvPr>
            <p:ph type="sldNum" sz="quarter" idx="11"/>
          </p:nvPr>
        </p:nvSpPr>
        <p:spPr>
          <a:xfrm>
            <a:off x="8129519" y="5734080"/>
            <a:ext cx="609840" cy="520919"/>
          </a:xfrm>
        </p:spPr>
        <p:txBody>
          <a:bodyPr/>
          <a:lstStyle/>
          <a:p>
            <a:pPr lvl="0"/>
            <a:fld id="{D60AD729-4252-43D3-9280-30AD7DB3FB6D}" type="slidenum">
              <a:t>‹#›</a:t>
            </a:fld>
            <a:endParaRPr lang="en-US"/>
          </a:p>
        </p:txBody>
      </p:sp>
      <p:sp>
        <p:nvSpPr>
          <p:cNvPr id="4" name="Footer Placeholder 3"/>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0439953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90755975-68B9-4E08-BA12-1F0C3F727D96}"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2459748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Slide Number Placeholder 5"/>
          <p:cNvSpPr>
            <a:spLocks noGrp="1"/>
          </p:cNvSpPr>
          <p:nvPr>
            <p:ph type="sldNum" sz="quarter" idx="11"/>
          </p:nvPr>
        </p:nvSpPr>
        <p:spPr>
          <a:xfrm>
            <a:off x="8129519" y="5734080"/>
            <a:ext cx="609840" cy="520919"/>
          </a:xfrm>
        </p:spPr>
        <p:txBody>
          <a:bodyPr/>
          <a:lstStyle/>
          <a:p>
            <a:pPr lvl="0"/>
            <a:fld id="{C663C951-3FD1-4D88-975D-BE0F08D8EEC9}" type="slidenum">
              <a:t>‹#›</a:t>
            </a:fld>
            <a:endParaRPr lang="en-US"/>
          </a:p>
        </p:txBody>
      </p:sp>
      <p:sp>
        <p:nvSpPr>
          <p:cNvPr id="7" name="Footer Placeholder 6"/>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4979962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456839" y="273960"/>
            <a:ext cx="7467479" cy="1143360"/>
          </a:xfrm>
        </p:spPr>
        <p:txBody>
          <a:bodyPr/>
          <a:lstStyle/>
          <a:p>
            <a:r>
              <a:rPr lang="en-US"/>
              <a:t>Click to edit Master title style</a:t>
            </a:r>
          </a:p>
        </p:txBody>
      </p:sp>
      <p:sp>
        <p:nvSpPr>
          <p:cNvPr id="3" name="Vertical Text Placeholder 2"/>
          <p:cNvSpPr>
            <a:spLocks noGrp="1"/>
          </p:cNvSpPr>
          <p:nvPr>
            <p:ph type="body" orient="vert" idx="1"/>
          </p:nvPr>
        </p:nvSpPr>
        <p:spPr>
          <a:xfrm>
            <a:off x="456839" y="1600200"/>
            <a:ext cx="7467479" cy="48736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BBB7FA61-E65E-436D-B2F9-C2253313C0EC}"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0489338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Vertical Title 1"/>
          <p:cNvSpPr>
            <a:spLocks noGrp="1"/>
          </p:cNvSpPr>
          <p:nvPr>
            <p:ph type="title" orient="vert"/>
          </p:nvPr>
        </p:nvSpPr>
        <p:spPr>
          <a:xfrm>
            <a:off x="6057900" y="274638"/>
            <a:ext cx="1866900" cy="6199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340" y="1081260"/>
            <a:ext cx="2011320" cy="384480"/>
          </a:xfrm>
        </p:spPr>
        <p:txBody>
          <a:bodyPr/>
          <a:lstStyle/>
          <a:p>
            <a:pPr lvl="0"/>
            <a:endParaRPr lang="en-US"/>
          </a:p>
        </p:txBody>
      </p:sp>
      <p:sp>
        <p:nvSpPr>
          <p:cNvPr id="5" name="Slide Number Placeholder 4"/>
          <p:cNvSpPr>
            <a:spLocks noGrp="1"/>
          </p:cNvSpPr>
          <p:nvPr>
            <p:ph type="sldNum" sz="quarter" idx="11"/>
          </p:nvPr>
        </p:nvSpPr>
        <p:spPr>
          <a:xfrm>
            <a:off x="8129519" y="5734080"/>
            <a:ext cx="609840" cy="520919"/>
          </a:xfrm>
        </p:spPr>
        <p:txBody>
          <a:bodyPr/>
          <a:lstStyle/>
          <a:p>
            <a:pPr lvl="0"/>
            <a:fld id="{3274E12D-560B-411F-A476-A66699A59203}" type="slidenum">
              <a:t>‹#›</a:t>
            </a:fld>
            <a:endParaRPr lang="en-US"/>
          </a:p>
        </p:txBody>
      </p:sp>
      <p:sp>
        <p:nvSpPr>
          <p:cNvPr id="6" name="Footer Placeholder 5"/>
          <p:cNvSpPr>
            <a:spLocks noGrp="1"/>
          </p:cNvSpPr>
          <p:nvPr>
            <p:ph type="ftr" sz="quarter" idx="12"/>
          </p:nvPr>
        </p:nvSpPr>
        <p:spPr>
          <a:xfrm rot="5400000">
            <a:off x="6989581" y="3736981"/>
            <a:ext cx="3200400" cy="365399"/>
          </a:xfrm>
        </p:spPr>
        <p:txBody>
          <a:bodyPr/>
          <a:lstStyle/>
          <a:p>
            <a:pPr lvl="0"/>
            <a:endParaRPr lang="en-US"/>
          </a:p>
        </p:txBody>
      </p:sp>
    </p:spTree>
    <p:extLst>
      <p:ext uri="{BB962C8B-B14F-4D97-AF65-F5344CB8AC3E}">
        <p14:creationId xmlns:p14="http://schemas.microsoft.com/office/powerpoint/2010/main" val="357883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Footer Placeholder 5"/>
          <p:cNvSpPr>
            <a:spLocks noGrp="1"/>
          </p:cNvSpPr>
          <p:nvPr>
            <p:ph type="ftr" sz="quarter" idx="11"/>
          </p:nvPr>
        </p:nvSpPr>
        <p:spPr>
          <a:xfrm rot="5400000">
            <a:off x="6989581" y="3736981"/>
            <a:ext cx="3200400" cy="365399"/>
          </a:xfrm>
        </p:spPr>
        <p:txBody>
          <a:bodyPr/>
          <a:lstStyle/>
          <a:p>
            <a:pPr lvl="0"/>
            <a:endParaRPr lang="en-US"/>
          </a:p>
        </p:txBody>
      </p:sp>
      <p:sp>
        <p:nvSpPr>
          <p:cNvPr id="7" name="Slide Number Placeholder 6"/>
          <p:cNvSpPr>
            <a:spLocks noGrp="1"/>
          </p:cNvSpPr>
          <p:nvPr>
            <p:ph type="sldNum" sz="quarter" idx="12"/>
          </p:nvPr>
        </p:nvSpPr>
        <p:spPr>
          <a:xfrm>
            <a:off x="8129519" y="5734080"/>
            <a:ext cx="609840" cy="520919"/>
          </a:xfrm>
        </p:spPr>
        <p:txBody>
          <a:bodyPr/>
          <a:lstStyle/>
          <a:p>
            <a:pPr lvl="0"/>
            <a:fld id="{EDB06B07-1B89-496C-93C2-3921F199AFE5}" type="slidenum">
              <a:t>‹#›</a:t>
            </a:fld>
            <a:endParaRPr lang="en-US"/>
          </a:p>
        </p:txBody>
      </p:sp>
    </p:spTree>
    <p:extLst>
      <p:ext uri="{BB962C8B-B14F-4D97-AF65-F5344CB8AC3E}">
        <p14:creationId xmlns:p14="http://schemas.microsoft.com/office/powerpoint/2010/main" val="89235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8"/>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rot="5400000">
            <a:off x="7589340" y="1081260"/>
            <a:ext cx="2011320" cy="384480"/>
          </a:xfrm>
        </p:spPr>
        <p:txBody>
          <a:bodyPr/>
          <a:lstStyle/>
          <a:p>
            <a:pPr lvl="0"/>
            <a:endParaRPr lang="en-US"/>
          </a:p>
        </p:txBody>
      </p:sp>
      <p:sp>
        <p:nvSpPr>
          <p:cNvPr id="6" name="Footer Placeholder 5"/>
          <p:cNvSpPr>
            <a:spLocks noGrp="1"/>
          </p:cNvSpPr>
          <p:nvPr>
            <p:ph type="ftr" sz="quarter" idx="11"/>
          </p:nvPr>
        </p:nvSpPr>
        <p:spPr>
          <a:xfrm rot="5400000">
            <a:off x="6989581" y="3736981"/>
            <a:ext cx="3200400" cy="365399"/>
          </a:xfrm>
        </p:spPr>
        <p:txBody>
          <a:bodyPr/>
          <a:lstStyle/>
          <a:p>
            <a:pPr lvl="0"/>
            <a:endParaRPr lang="en-US"/>
          </a:p>
        </p:txBody>
      </p:sp>
      <p:sp>
        <p:nvSpPr>
          <p:cNvPr id="7" name="Slide Number Placeholder 6"/>
          <p:cNvSpPr>
            <a:spLocks noGrp="1"/>
          </p:cNvSpPr>
          <p:nvPr>
            <p:ph type="sldNum" sz="quarter" idx="12"/>
          </p:nvPr>
        </p:nvSpPr>
        <p:spPr>
          <a:xfrm>
            <a:off x="8129519" y="5734080"/>
            <a:ext cx="609840" cy="520919"/>
          </a:xfrm>
        </p:spPr>
        <p:txBody>
          <a:bodyPr/>
          <a:lstStyle/>
          <a:p>
            <a:pPr lvl="0"/>
            <a:fld id="{BB925394-39BF-4C00-B2F5-A0C527F588F2}" type="slidenum">
              <a:t>‹#›</a:t>
            </a:fld>
            <a:endParaRPr lang="en-US"/>
          </a:p>
        </p:txBody>
      </p:sp>
    </p:spTree>
    <p:extLst>
      <p:ext uri="{BB962C8B-B14F-4D97-AF65-F5344CB8AC3E}">
        <p14:creationId xmlns:p14="http://schemas.microsoft.com/office/powerpoint/2010/main" val="6194105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Title Placeholder 2"/>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4" name="Text Placeholder 3"/>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rot="5400000">
            <a:off x="7589340" y="1081260"/>
            <a:ext cx="2011320" cy="38448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solidFill>
                  <a:srgbClr val="000000"/>
                </a:solidFill>
                <a:latin typeface="Times New Roman" pitchFamily="18"/>
                <a:ea typeface="Arial" pitchFamily="2"/>
                <a:cs typeface="Arial" pitchFamily="2"/>
              </a:defRPr>
            </a:lvl1pPr>
          </a:lstStyle>
          <a:p>
            <a:pPr lvl="0"/>
            <a:endParaRPr lang="en-US"/>
          </a:p>
        </p:txBody>
      </p:sp>
      <p:sp>
        <p:nvSpPr>
          <p:cNvPr id="6" name="Footer Placeholder 5"/>
          <p:cNvSpPr txBox="1">
            <a:spLocks noGrp="1"/>
          </p:cNvSpPr>
          <p:nvPr>
            <p:ph type="ftr" sz="quarter" idx="3"/>
          </p:nvPr>
        </p:nvSpPr>
        <p:spPr>
          <a:xfrm rot="5400000">
            <a:off x="6989581" y="3736981"/>
            <a:ext cx="3200400" cy="365399"/>
          </a:xfrm>
          <a:prstGeom prst="rect">
            <a:avLst/>
          </a:prstGeom>
          <a:noFill/>
          <a:ln>
            <a:noFill/>
          </a:ln>
        </p:spPr>
        <p:txBody>
          <a:bodyPr vert="horz" wrap="square" lIns="90000" tIns="46800" rIns="90000" bIns="46800" anchor="ctr"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solidFill>
                  <a:srgbClr val="000000"/>
                </a:solidFill>
                <a:latin typeface="Times New Roman" pitchFamily="18"/>
                <a:ea typeface="Arial" pitchFamily="2"/>
                <a:cs typeface="Arial" pitchFamily="2"/>
              </a:defRPr>
            </a:lvl1pPr>
          </a:lstStyle>
          <a:p>
            <a:pPr lvl="0"/>
            <a:endParaRPr lang="en-US"/>
          </a:p>
        </p:txBody>
      </p:sp>
      <p:sp>
        <p:nvSpPr>
          <p:cNvPr id="7"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Slide Number Placeholder 11"/>
          <p:cNvSpPr txBox="1">
            <a:spLocks noGrp="1"/>
          </p:cNvSpPr>
          <p:nvPr>
            <p:ph type="sldNum" sz="quarter" idx="4"/>
          </p:nvPr>
        </p:nvSpPr>
        <p:spPr>
          <a:xfrm>
            <a:off x="8129519" y="5734080"/>
            <a:ext cx="609840" cy="520919"/>
          </a:xfrm>
          <a:prstGeom prst="rect">
            <a:avLst/>
          </a:prstGeom>
          <a:noFill/>
          <a:ln>
            <a:noFill/>
          </a:ln>
        </p:spPr>
        <p:txBody>
          <a:bodyPr vert="horz" wrap="square" lIns="90000" tIns="46800" rIns="90000" bIns="46800" anchor="ctr" anchorCtr="0" compatLnSpc="1">
            <a:noAutofit/>
          </a:bodyPr>
          <a:lstStyle>
            <a:lvl1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1" i="0" u="none" strike="noStrike" baseline="0">
                <a:solidFill>
                  <a:srgbClr val="FFFFFF"/>
                </a:solidFill>
                <a:latin typeface="Times New Roman" pitchFamily="18"/>
                <a:ea typeface="Arial" pitchFamily="2"/>
                <a:cs typeface="Arial" pitchFamily="2"/>
              </a:defRPr>
            </a:lvl1pPr>
          </a:lstStyle>
          <a:p>
            <a:pPr lvl="0"/>
            <a:fld id="{FF7190E2-E45A-427D-958B-CE8312BD9C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Straight Connector 25"/>
          <p:cNvSpPr/>
          <p:nvPr/>
        </p:nvSpPr>
        <p:spPr>
          <a:xfrm>
            <a:off x="911376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Rectangle 26"/>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7"/>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Oval 28"/>
          <p:cNvSpPr/>
          <p:nvPr/>
        </p:nvSpPr>
        <p:spPr>
          <a:xfrm>
            <a:off x="1309680" y="4867200"/>
            <a:ext cx="64152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29"/>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30"/>
          <p:cNvSpPr/>
          <p:nvPr/>
        </p:nvSpPr>
        <p:spPr>
          <a:xfrm>
            <a:off x="1663559" y="578808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Oval 31"/>
          <p:cNvSpPr/>
          <p:nvPr/>
        </p:nvSpPr>
        <p:spPr>
          <a:xfrm>
            <a:off x="1905120" y="4495680"/>
            <a:ext cx="365040" cy="36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Title Placeholder 17"/>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19" name="Text Placeholder 18"/>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Date Placeholder 19"/>
          <p:cNvSpPr txBox="1">
            <a:spLocks noGrp="1"/>
          </p:cNvSpPr>
          <p:nvPr>
            <p:ph type="dt" sz="half" idx="2"/>
          </p:nvPr>
        </p:nvSpPr>
        <p:spPr>
          <a:xfrm rot="5400000">
            <a:off x="7764300" y="1174500"/>
            <a:ext cx="2286000" cy="38124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21" name="Footer Placeholder 20"/>
          <p:cNvSpPr txBox="1">
            <a:spLocks noGrp="1"/>
          </p:cNvSpPr>
          <p:nvPr>
            <p:ph type="ftr" sz="quarter" idx="3"/>
          </p:nvPr>
        </p:nvSpPr>
        <p:spPr>
          <a:xfrm rot="5400000">
            <a:off x="7077240" y="4181400"/>
            <a:ext cx="3657600" cy="384480"/>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
        <p:nvSpPr>
          <p:cNvPr id="22" name="Slide Number Placeholder 21"/>
          <p:cNvSpPr txBox="1">
            <a:spLocks noGrp="1"/>
          </p:cNvSpPr>
          <p:nvPr>
            <p:ph type="sldNum" sz="quarter" idx="4"/>
          </p:nvPr>
        </p:nvSpPr>
        <p:spPr>
          <a:xfrm>
            <a:off x="1325160" y="4929120"/>
            <a:ext cx="609480" cy="51803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BB1C1C5C-75BA-4987-9315-E19301AAF70C}"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Title Placeholder 7"/>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9" name="Text Placeholder 8"/>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txBox="1">
            <a:spLocks noGrp="1"/>
          </p:cNvSpPr>
          <p:nvPr>
            <p:ph type="dt" sz="half" idx="2"/>
          </p:nvPr>
        </p:nvSpPr>
        <p:spPr>
          <a:xfrm rot="5400000">
            <a:off x="7589340" y="1081260"/>
            <a:ext cx="2011320" cy="38448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11" name="Slide Number Placeholder 10"/>
          <p:cNvSpPr txBox="1">
            <a:spLocks noGrp="1"/>
          </p:cNvSpPr>
          <p:nvPr>
            <p:ph type="sldNum" sz="quarter" idx="4"/>
          </p:nvPr>
        </p:nvSpPr>
        <p:spPr>
          <a:xfrm>
            <a:off x="8129519" y="5734080"/>
            <a:ext cx="609840" cy="52091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3ADFB742-3DAA-49A9-A360-9C3ECBD1C523}" type="slidenum">
              <a:t>‹#›</a:t>
            </a:fld>
            <a:endParaRPr lang="en-US"/>
          </a:p>
        </p:txBody>
      </p:sp>
      <p:sp>
        <p:nvSpPr>
          <p:cNvPr id="12" name="Footer Placeholder 11"/>
          <p:cNvSpPr txBox="1">
            <a:spLocks noGrp="1"/>
          </p:cNvSpPr>
          <p:nvPr>
            <p:ph type="ftr" sz="quarter" idx="3"/>
          </p:nvPr>
        </p:nvSpPr>
        <p:spPr>
          <a:xfrm rot="5400000">
            <a:off x="6989581" y="3736981"/>
            <a:ext cx="3200400" cy="365399"/>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2"/>
          <p:cNvSpPr/>
          <p:nvPr/>
        </p:nvSpPr>
        <p:spPr>
          <a:xfrm>
            <a:off x="380880" y="0"/>
            <a:ext cx="6098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4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Rectangle 14"/>
          <p:cNvSpPr/>
          <p:nvPr/>
        </p:nvSpPr>
        <p:spPr>
          <a:xfrm>
            <a:off x="276120" y="0"/>
            <a:ext cx="1047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36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Rectangle 16"/>
          <p:cNvSpPr/>
          <p:nvPr/>
        </p:nvSpPr>
        <p:spPr>
          <a:xfrm>
            <a:off x="990719" y="0"/>
            <a:ext cx="1825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0D8E8">
              <a:alpha val="70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Rectangle 17"/>
          <p:cNvSpPr/>
          <p:nvPr/>
        </p:nvSpPr>
        <p:spPr>
          <a:xfrm>
            <a:off x="1141560" y="0"/>
            <a:ext cx="23004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DF4">
              <a:alpha val="7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8"/>
          <p:cNvSpPr/>
          <p:nvPr/>
        </p:nvSpPr>
        <p:spPr>
          <a:xfrm>
            <a:off x="106200" y="0"/>
            <a:ext cx="0" cy="6858000"/>
          </a:xfrm>
          <a:prstGeom prst="line">
            <a:avLst/>
          </a:prstGeom>
          <a:noFill/>
          <a:ln w="57240">
            <a:solidFill>
              <a:srgbClr val="B2C1DB">
                <a:alpha val="7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9"/>
          <p:cNvSpPr/>
          <p:nvPr/>
        </p:nvSpPr>
        <p:spPr>
          <a:xfrm>
            <a:off x="914400" y="0"/>
            <a:ext cx="0" cy="6858000"/>
          </a:xfrm>
          <a:prstGeom prst="line">
            <a:avLst/>
          </a:prstGeom>
          <a:noFill/>
          <a:ln w="57240">
            <a:solidFill>
              <a:srgbClr val="E9EDF4">
                <a:alpha val="8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20"/>
          <p:cNvSpPr/>
          <p:nvPr/>
        </p:nvSpPr>
        <p:spPr>
          <a:xfrm>
            <a:off x="853919"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Straight Connector 23"/>
          <p:cNvSpPr/>
          <p:nvPr/>
        </p:nvSpPr>
        <p:spPr>
          <a:xfrm>
            <a:off x="1727280" y="0"/>
            <a:ext cx="0" cy="6858000"/>
          </a:xfrm>
          <a:prstGeom prst="line">
            <a:avLst/>
          </a:prstGeom>
          <a:noFill/>
          <a:ln w="28440">
            <a:solidFill>
              <a:srgbClr val="B2C1DB">
                <a:alpha val="82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0" name="Straight Connector 24"/>
          <p:cNvSpPr/>
          <p:nvPr/>
        </p:nvSpPr>
        <p:spPr>
          <a:xfrm>
            <a:off x="1066680" y="0"/>
            <a:ext cx="0" cy="6858000"/>
          </a:xfrm>
          <a:prstGeom prst="line">
            <a:avLst/>
          </a:prstGeom>
          <a:noFill/>
          <a:ln w="93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1" name="Rectangle 25"/>
          <p:cNvSpPr/>
          <p:nvPr/>
        </p:nvSpPr>
        <p:spPr>
          <a:xfrm>
            <a:off x="1219320" y="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51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2" name="Oval 26"/>
          <p:cNvSpPr/>
          <p:nvPr/>
        </p:nvSpPr>
        <p:spPr>
          <a:xfrm>
            <a:off x="609480" y="3429000"/>
            <a:ext cx="1295640" cy="1295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3" name="Oval 27"/>
          <p:cNvSpPr/>
          <p:nvPr/>
        </p:nvSpPr>
        <p:spPr>
          <a:xfrm>
            <a:off x="1324080" y="4867200"/>
            <a:ext cx="642960" cy="641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4" name="Oval 28"/>
          <p:cNvSpPr/>
          <p:nvPr/>
        </p:nvSpPr>
        <p:spPr>
          <a:xfrm>
            <a:off x="1090440" y="5500800"/>
            <a:ext cx="138240" cy="136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5" name="Oval 29"/>
          <p:cNvSpPr/>
          <p:nvPr/>
        </p:nvSpPr>
        <p:spPr>
          <a:xfrm>
            <a:off x="1663559" y="5791320"/>
            <a:ext cx="274680" cy="274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6" name="Oval 30"/>
          <p:cNvSpPr/>
          <p:nvPr/>
        </p:nvSpPr>
        <p:spPr>
          <a:xfrm>
            <a:off x="1879560" y="4479840"/>
            <a:ext cx="365040" cy="365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7" name="Straight Connector 31"/>
          <p:cNvSpPr/>
          <p:nvPr/>
        </p:nvSpPr>
        <p:spPr>
          <a:xfrm>
            <a:off x="90979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18" name="Title Placeholder 17"/>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19" name="Text Placeholder 18"/>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Date Placeholder 19"/>
          <p:cNvSpPr txBox="1">
            <a:spLocks noGrp="1"/>
          </p:cNvSpPr>
          <p:nvPr>
            <p:ph type="dt" sz="half" idx="2"/>
          </p:nvPr>
        </p:nvSpPr>
        <p:spPr>
          <a:xfrm rot="5400000">
            <a:off x="7763040" y="1169640"/>
            <a:ext cx="2286000" cy="38160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21" name="Footer Placeholder 20"/>
          <p:cNvSpPr txBox="1">
            <a:spLocks noGrp="1"/>
          </p:cNvSpPr>
          <p:nvPr>
            <p:ph type="ftr" sz="quarter" idx="3"/>
          </p:nvPr>
        </p:nvSpPr>
        <p:spPr>
          <a:xfrm rot="5400000">
            <a:off x="7077240" y="4178160"/>
            <a:ext cx="3657600" cy="384480"/>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
        <p:nvSpPr>
          <p:cNvPr id="22" name="Slide Number Placeholder 21"/>
          <p:cNvSpPr txBox="1">
            <a:spLocks noGrp="1"/>
          </p:cNvSpPr>
          <p:nvPr>
            <p:ph type="sldNum" sz="quarter" idx="4"/>
          </p:nvPr>
        </p:nvSpPr>
        <p:spPr>
          <a:xfrm>
            <a:off x="1339560" y="4929120"/>
            <a:ext cx="609480" cy="51803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BBBF0350-D8CC-4F14-B403-27F808537A1F}"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5"/>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Straight Connector 6"/>
          <p:cNvSpPr/>
          <p:nvPr/>
        </p:nvSpPr>
        <p:spPr>
          <a:xfrm>
            <a:off x="76320" y="0"/>
            <a:ext cx="0" cy="6858000"/>
          </a:xfrm>
          <a:prstGeom prst="line">
            <a:avLst/>
          </a:prstGeom>
          <a:noFill/>
          <a:ln w="5724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Straight Connector 8"/>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Rectangle 9"/>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0"/>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Oval 11"/>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Title Placeholder 7"/>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9" name="Text Placeholder 8"/>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txBox="1">
            <a:spLocks noGrp="1"/>
          </p:cNvSpPr>
          <p:nvPr>
            <p:ph type="dt" sz="half" idx="2"/>
          </p:nvPr>
        </p:nvSpPr>
        <p:spPr>
          <a:xfrm rot="5400000">
            <a:off x="7589340" y="1081260"/>
            <a:ext cx="2011320" cy="38448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11" name="Slide Number Placeholder 10"/>
          <p:cNvSpPr txBox="1">
            <a:spLocks noGrp="1"/>
          </p:cNvSpPr>
          <p:nvPr>
            <p:ph type="sldNum" sz="quarter" idx="4"/>
          </p:nvPr>
        </p:nvSpPr>
        <p:spPr>
          <a:xfrm>
            <a:off x="8129519" y="5734080"/>
            <a:ext cx="609840" cy="52091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E80B2529-E739-4203-B859-FC7763EB3CC0}" type="slidenum">
              <a:t>‹#›</a:t>
            </a:fld>
            <a:endParaRPr lang="en-US"/>
          </a:p>
        </p:txBody>
      </p:sp>
      <p:sp>
        <p:nvSpPr>
          <p:cNvPr id="12" name="Footer Placeholder 11"/>
          <p:cNvSpPr txBox="1">
            <a:spLocks noGrp="1"/>
          </p:cNvSpPr>
          <p:nvPr>
            <p:ph type="ftr" sz="quarter" idx="3"/>
          </p:nvPr>
        </p:nvSpPr>
        <p:spPr>
          <a:xfrm rot="5400000">
            <a:off x="6989581" y="3736981"/>
            <a:ext cx="3200400" cy="365399"/>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2"/>
          <p:cNvSpPr/>
          <p:nvPr/>
        </p:nvSpPr>
        <p:spPr>
          <a:xfrm>
            <a:off x="8763120" y="0"/>
            <a:ext cx="0" cy="6858000"/>
          </a:xfrm>
          <a:prstGeom prst="line">
            <a:avLst/>
          </a:prstGeom>
          <a:noFill/>
          <a:ln w="38160">
            <a:solidFill>
              <a:srgbClr val="B2C1DB">
                <a:alpha val="93000"/>
              </a:srgbClr>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Straight Connector 14"/>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Straight Connector 16"/>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Straight Connector 17"/>
          <p:cNvSpPr/>
          <p:nvPr/>
        </p:nvSpPr>
        <p:spPr>
          <a:xfrm>
            <a:off x="8991720" y="0"/>
            <a:ext cx="0" cy="6858000"/>
          </a:xfrm>
          <a:prstGeom prst="line">
            <a:avLst/>
          </a:prstGeom>
          <a:noFill/>
          <a:ln w="1908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Rectangle 18"/>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alpha val="87000"/>
            </a:srgbClr>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9"/>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Oval 20"/>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Title Placeholder 8"/>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10" name="Text Placeholder 9"/>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txBox="1">
            <a:spLocks noGrp="1"/>
          </p:cNvSpPr>
          <p:nvPr>
            <p:ph type="dt" sz="half" idx="2"/>
          </p:nvPr>
        </p:nvSpPr>
        <p:spPr>
          <a:xfrm rot="5400000">
            <a:off x="7589340" y="1081260"/>
            <a:ext cx="2011320" cy="38448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12" name="Slide Number Placeholder 11"/>
          <p:cNvSpPr txBox="1">
            <a:spLocks noGrp="1"/>
          </p:cNvSpPr>
          <p:nvPr>
            <p:ph type="sldNum" sz="quarter" idx="4"/>
          </p:nvPr>
        </p:nvSpPr>
        <p:spPr>
          <a:xfrm>
            <a:off x="8129519" y="5734080"/>
            <a:ext cx="609840" cy="52091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7346E442-078B-4B4D-BADC-0A11A8395FF7}" type="slidenum">
              <a:t>‹#›</a:t>
            </a:fld>
            <a:endParaRPr lang="en-US"/>
          </a:p>
        </p:txBody>
      </p:sp>
      <p:sp>
        <p:nvSpPr>
          <p:cNvPr id="13" name="Footer Placeholder 12"/>
          <p:cNvSpPr txBox="1">
            <a:spLocks noGrp="1"/>
          </p:cNvSpPr>
          <p:nvPr>
            <p:ph type="ftr" sz="quarter" idx="3"/>
          </p:nvPr>
        </p:nvSpPr>
        <p:spPr>
          <a:xfrm rot="5400000">
            <a:off x="6989581" y="3736981"/>
            <a:ext cx="3200400" cy="365399"/>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2"/>
          <p:cNvSpPr/>
          <p:nvPr/>
        </p:nvSpPr>
        <p:spPr>
          <a:xfrm>
            <a:off x="87631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3" name="Oval 14"/>
          <p:cNvSpPr/>
          <p:nvPr/>
        </p:nvSpPr>
        <p:spPr>
          <a:xfrm>
            <a:off x="8156520" y="5715000"/>
            <a:ext cx="549360" cy="549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4F81BD"/>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4" name="Straight Connector 16"/>
          <p:cNvSpPr/>
          <p:nvPr/>
        </p:nvSpPr>
        <p:spPr>
          <a:xfrm>
            <a:off x="8991720" y="0"/>
            <a:ext cx="0" cy="6858000"/>
          </a:xfrm>
          <a:prstGeom prst="line">
            <a:avLst/>
          </a:prstGeom>
          <a:noFill/>
          <a:ln w="9360">
            <a:solidFill>
              <a:srgbClr val="000000"/>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5" name="Rectangle 17"/>
          <p:cNvSpPr/>
          <p:nvPr/>
        </p:nvSpPr>
        <p:spPr>
          <a:xfrm>
            <a:off x="8839080" y="0"/>
            <a:ext cx="3049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C1DB"/>
          </a:solidFill>
          <a:ln>
            <a:noFill/>
            <a:prstDash val="solid"/>
          </a:ln>
        </p:spPr>
        <p:txBody>
          <a:bodyPr vert="horz" wrap="square" lIns="90000" tIns="46800" rIns="90000" bIns="46800" anchor="ctr"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6" name="Straight Connector 18"/>
          <p:cNvSpPr/>
          <p:nvPr/>
        </p:nvSpPr>
        <p:spPr>
          <a:xfrm>
            <a:off x="8915399" y="0"/>
            <a:ext cx="0" cy="6858000"/>
          </a:xfrm>
          <a:prstGeom prst="line">
            <a:avLst/>
          </a:prstGeom>
          <a:noFill/>
          <a:ln w="936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7" name="Straight Connector 19"/>
          <p:cNvSpPr/>
          <p:nvPr/>
        </p:nvSpPr>
        <p:spPr>
          <a:xfrm>
            <a:off x="6248520" y="0"/>
            <a:ext cx="0" cy="6858000"/>
          </a:xfrm>
          <a:prstGeom prst="line">
            <a:avLst/>
          </a:prstGeom>
          <a:noFill/>
          <a:ln w="38160">
            <a:solidFill>
              <a:srgbClr val="B2C1DB"/>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8" name="Straight Connector 20"/>
          <p:cNvSpPr/>
          <p:nvPr/>
        </p:nvSpPr>
        <p:spPr>
          <a:xfrm>
            <a:off x="6192719" y="0"/>
            <a:ext cx="0" cy="6858000"/>
          </a:xfrm>
          <a:prstGeom prst="line">
            <a:avLst/>
          </a:prstGeom>
          <a:noFill/>
          <a:ln w="12600">
            <a:solidFill>
              <a:srgbClr val="4F81BD"/>
            </a:solidFill>
            <a:prstDash val="solid"/>
            <a:miter/>
          </a:ln>
        </p:spPr>
        <p:txBody>
          <a:bodyPr vert="horz" wrap="square" lIns="90000" tIns="46800" rIns="90000" bIns="46800" anchor="t" anchorCtr="0" compatLnSpc="0">
            <a:noAutofit/>
          </a:bodyPr>
          <a:lstStyle/>
          <a:p>
            <a:pPr lvl="0" rtl="0" hangingPunct="0">
              <a:buNone/>
              <a:tabLst/>
            </a:pPr>
            <a:endParaRPr lang="en-US" sz="2400">
              <a:latin typeface="Times New Roman" pitchFamily="18"/>
              <a:ea typeface="Arial" pitchFamily="2"/>
              <a:cs typeface="Tahoma" pitchFamily="2"/>
            </a:endParaRPr>
          </a:p>
        </p:txBody>
      </p:sp>
      <p:sp>
        <p:nvSpPr>
          <p:cNvPr id="9" name="Title Placeholder 8"/>
          <p:cNvSpPr txBox="1">
            <a:spLocks noGrp="1"/>
          </p:cNvSpPr>
          <p:nvPr>
            <p:ph type="title"/>
          </p:nvPr>
        </p:nvSpPr>
        <p:spPr>
          <a:xfrm>
            <a:off x="456839" y="273960"/>
            <a:ext cx="7467479" cy="1143360"/>
          </a:xfrm>
          <a:prstGeom prst="rect">
            <a:avLst/>
          </a:prstGeom>
          <a:noFill/>
          <a:ln>
            <a:noFill/>
          </a:ln>
        </p:spPr>
        <p:txBody>
          <a:bodyPr vert="horz" lIns="90000" tIns="46800" rIns="90000" bIns="46800" anchor="ctr" compatLnSpc="1"/>
          <a:lstStyle/>
          <a:p>
            <a:endParaRPr lang="en-US"/>
          </a:p>
        </p:txBody>
      </p:sp>
      <p:sp>
        <p:nvSpPr>
          <p:cNvPr id="10" name="Text Placeholder 9"/>
          <p:cNvSpPr txBox="1">
            <a:spLocks noGrp="1"/>
          </p:cNvSpPr>
          <p:nvPr>
            <p:ph type="body" idx="1"/>
          </p:nvPr>
        </p:nvSpPr>
        <p:spPr>
          <a:xfrm>
            <a:off x="456839" y="1600200"/>
            <a:ext cx="7467479" cy="4873679"/>
          </a:xfrm>
          <a:prstGeom prst="rect">
            <a:avLst/>
          </a:prstGeom>
          <a:noFill/>
          <a:ln>
            <a:noFill/>
          </a:ln>
        </p:spPr>
        <p:txBody>
          <a:bodyPr vert="horz" lIns="90000" tIns="46800" rIns="90000" bIns="4680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txBox="1">
            <a:spLocks noGrp="1"/>
          </p:cNvSpPr>
          <p:nvPr>
            <p:ph type="dt" sz="half" idx="2"/>
          </p:nvPr>
        </p:nvSpPr>
        <p:spPr>
          <a:xfrm rot="5400000">
            <a:off x="7589340" y="1081260"/>
            <a:ext cx="2011320" cy="384480"/>
          </a:xfrm>
          <a:prstGeom prst="rect">
            <a:avLst/>
          </a:prstGeom>
          <a:noFill/>
          <a:ln>
            <a:noFill/>
          </a:ln>
        </p:spPr>
        <p:txBody>
          <a:bodyPr wrap="square" lIns="90000" tIns="46800" rIns="90000" bIns="46800" anchor="ctr" anchorCtr="0">
            <a:noAutofit/>
          </a:bodyPr>
          <a:lstStyle>
            <a:lvl1pPr marL="0" marR="0" lvl="0" indent="0" algn="r" rtl="0" hangingPunct="1">
              <a:buNone/>
              <a:tabLst/>
              <a:defRPr lang="en-US" sz="2400" kern="1200">
                <a:latin typeface="Times New Roman" pitchFamily="18"/>
                <a:ea typeface="Arial" pitchFamily="2"/>
                <a:cs typeface="Tahoma" pitchFamily="2"/>
              </a:defRPr>
            </a:lvl1pPr>
          </a:lstStyle>
          <a:p>
            <a:pPr lvl="0"/>
            <a:endParaRPr lang="en-US"/>
          </a:p>
        </p:txBody>
      </p:sp>
      <p:sp>
        <p:nvSpPr>
          <p:cNvPr id="12" name="Slide Number Placeholder 11"/>
          <p:cNvSpPr txBox="1">
            <a:spLocks noGrp="1"/>
          </p:cNvSpPr>
          <p:nvPr>
            <p:ph type="sldNum" sz="quarter" idx="4"/>
          </p:nvPr>
        </p:nvSpPr>
        <p:spPr>
          <a:xfrm>
            <a:off x="8129519" y="5734080"/>
            <a:ext cx="609840" cy="520919"/>
          </a:xfrm>
          <a:prstGeom prst="rect">
            <a:avLst/>
          </a:prstGeom>
          <a:noFill/>
          <a:ln>
            <a:noFill/>
          </a:ln>
        </p:spPr>
        <p:txBody>
          <a:bodyPr wrap="square" lIns="90000" tIns="46800" rIns="90000" bIns="46800" anchor="ctr" anchorCtr="0">
            <a:noAutofit/>
          </a:bodyPr>
          <a:lstStyle>
            <a:lvl1pPr marL="0" marR="0" lvl="0" indent="0" algn="ctr" rtl="0" hangingPunct="1">
              <a:buNone/>
              <a:tabLst/>
              <a:defRPr lang="en-US" sz="1400" b="1" kern="1200">
                <a:solidFill>
                  <a:srgbClr val="FFFFFF"/>
                </a:solidFill>
                <a:latin typeface="Times New Roman" pitchFamily="18"/>
                <a:ea typeface="Arial" pitchFamily="2"/>
                <a:cs typeface="Tahoma" pitchFamily="2"/>
              </a:defRPr>
            </a:lvl1pPr>
          </a:lstStyle>
          <a:p>
            <a:pPr lvl="0"/>
            <a:fld id="{EA5EC449-789B-4F8C-937E-3D305763674B}" type="slidenum">
              <a:t>‹#›</a:t>
            </a:fld>
            <a:endParaRPr lang="en-US"/>
          </a:p>
        </p:txBody>
      </p:sp>
      <p:sp>
        <p:nvSpPr>
          <p:cNvPr id="13" name="Footer Placeholder 12"/>
          <p:cNvSpPr txBox="1">
            <a:spLocks noGrp="1"/>
          </p:cNvSpPr>
          <p:nvPr>
            <p:ph type="ftr" sz="quarter" idx="3"/>
          </p:nvPr>
        </p:nvSpPr>
        <p:spPr>
          <a:xfrm rot="5400000">
            <a:off x="6989581" y="3736981"/>
            <a:ext cx="3200400" cy="365399"/>
          </a:xfrm>
          <a:prstGeom prst="rect">
            <a:avLst/>
          </a:prstGeom>
          <a:noFill/>
          <a:ln>
            <a:noFill/>
          </a:ln>
        </p:spPr>
        <p:txBody>
          <a:bodyPr wrap="square" lIns="90000" tIns="46800" rIns="90000" bIns="46800" anchor="ctr" anchorCtr="0">
            <a:noAutofit/>
          </a:bodyPr>
          <a:lstStyle>
            <a:lvl1pPr lvl="0" rtl="0" hangingPunct="0">
              <a:buNone/>
              <a:tabLst/>
              <a:defRPr lang="en-US" sz="2400" kern="1200">
                <a:latin typeface="Times New Roman" pitchFamily="18"/>
                <a:ea typeface="Arial" pitchFamily="2"/>
                <a:cs typeface="Tahoma"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3000" b="0" i="0" u="none" strike="noStrike" kern="1200" baseline="0">
          <a:ln>
            <a:noFill/>
          </a:ln>
          <a:solidFill>
            <a:srgbClr val="1F497D"/>
          </a:solidFill>
          <a:latin typeface="Century Schoolbook" pitchFamily="18"/>
          <a:ea typeface="MS Gothic" pitchFamily="2"/>
          <a:cs typeface="Tahoma" pitchFamily="2"/>
        </a:defRPr>
      </a:lvl1pPr>
    </p:titleStyle>
    <p:bodyStyle>
      <a:lvl1pPr marL="0" marR="0" indent="0" algn="l" rtl="0" hangingPunct="0">
        <a:lnSpc>
          <a:spcPct val="100000"/>
        </a:lnSpc>
        <a:spcBef>
          <a:spcPts val="598"/>
        </a:spcBef>
        <a:spcAft>
          <a:spcPts val="0"/>
        </a:spcAft>
        <a:tabLst>
          <a:tab pos="641160" algn="l"/>
          <a:tab pos="1555560" algn="l"/>
          <a:tab pos="2469960" algn="l"/>
          <a:tab pos="3384360" algn="l"/>
          <a:tab pos="4298760" algn="l"/>
          <a:tab pos="5213160" algn="l"/>
          <a:tab pos="6127560" algn="l"/>
          <a:tab pos="7041960" algn="l"/>
          <a:tab pos="7956360" algn="l"/>
          <a:tab pos="8870760" algn="l"/>
          <a:tab pos="9785160" algn="l"/>
        </a:tabLst>
        <a:defRPr lang="en-US" sz="2400" b="0" i="0" u="none" strike="noStrike" kern="1200" baseline="0">
          <a:ln>
            <a:noFill/>
          </a:ln>
          <a:solidFill>
            <a:srgbClr val="000000"/>
          </a:solidFill>
          <a:latin typeface="Century Schoolbook" pitchFamily="18"/>
          <a:ea typeface="MS Gothic"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hyperlink" Target="mailto:coordinator@ielcap.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hyperlink" Target="http://www.ielcap.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I-ELCAP Study Coordinator Progra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76160" y="304200"/>
            <a:ext cx="7010280" cy="2438640"/>
          </a:xfrm>
        </p:spPr>
        <p:txBody>
          <a:bodyPr wrap="square" anchor="b" anchorCtr="0">
            <a:spAutoFit/>
          </a:bodyPr>
          <a:lstStyle/>
          <a:p>
            <a:pPr lvl="0" algn="ctr" hangingPunct="1"/>
            <a:r>
              <a:rPr lang="en-US" sz="4000" b="1">
                <a:latin typeface="Constantia" pitchFamily="18"/>
              </a:rPr>
              <a:t>I-ELCAP STUDY COORDINATOR</a:t>
            </a:r>
            <a:br>
              <a:rPr lang="en-US" sz="4000" b="1">
                <a:latin typeface="Constantia" pitchFamily="18"/>
              </a:rPr>
            </a:br>
            <a:r>
              <a:rPr lang="en-US" sz="4000" b="1">
                <a:latin typeface="Constantia" pitchFamily="18"/>
              </a:rPr>
              <a:t>PROGRAM</a:t>
            </a:r>
          </a:p>
        </p:txBody>
      </p:sp>
      <p:sp>
        <p:nvSpPr>
          <p:cNvPr id="3" name="TextBox 2"/>
          <p:cNvSpPr txBox="1"/>
          <p:nvPr/>
        </p:nvSpPr>
        <p:spPr>
          <a:xfrm>
            <a:off x="1142640" y="2971800"/>
            <a:ext cx="7620120" cy="3200760"/>
          </a:xfrm>
          <a:prstGeom prst="rect">
            <a:avLst/>
          </a:prstGeom>
          <a:noFill/>
          <a:ln>
            <a:noFill/>
          </a:ln>
        </p:spPr>
        <p:txBody>
          <a:bodyPr vert="horz" wrap="square" lIns="91440" tIns="45720" rIns="91440" bIns="45720" anchor="t" anchorCtr="0" compatLnSpc="1">
            <a:spAutoFit/>
          </a:bodyPr>
          <a:lstStyle/>
          <a:p>
            <a:pPr marL="0" marR="0" lvl="0" indent="0" algn="ctr" rtl="0" hangingPunct="1">
              <a:lnSpc>
                <a:spcPct val="100000"/>
              </a:lnSpc>
              <a:spcBef>
                <a:spcPts val="59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1" i="0" u="none" strike="noStrike" kern="1200" baseline="0">
              <a:ln>
                <a:noFill/>
              </a:ln>
              <a:solidFill>
                <a:srgbClr val="1F497D"/>
              </a:solidFill>
              <a:latin typeface="Century Schoolbook" pitchFamily="18"/>
              <a:ea typeface="MS Gothic" pitchFamily="2"/>
              <a:cs typeface="Tahoma" pitchFamily="2"/>
            </a:endParaRPr>
          </a:p>
          <a:p>
            <a:pPr marL="0" marR="0" lvl="0" indent="0" algn="ctr" rtl="0" hangingPunct="1">
              <a:lnSpc>
                <a:spcPct val="100000"/>
              </a:lnSpc>
              <a:spcBef>
                <a:spcPts val="59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i="0" u="none" strike="noStrike" kern="1200" baseline="0">
                <a:ln>
                  <a:noFill/>
                </a:ln>
                <a:solidFill>
                  <a:srgbClr val="1F497D"/>
                </a:solidFill>
                <a:latin typeface="Century Schoolbook" pitchFamily="18"/>
                <a:ea typeface="MS Gothic" pitchFamily="2"/>
                <a:cs typeface="Tahoma" pitchFamily="2"/>
              </a:rPr>
              <a:t>212-241-2420</a:t>
            </a:r>
          </a:p>
          <a:p>
            <a:pPr marL="0" marR="0" lvl="0" indent="0" algn="ctr" rtl="0" hangingPunct="1">
              <a:lnSpc>
                <a:spcPct val="100000"/>
              </a:lnSpc>
              <a:spcBef>
                <a:spcPts val="59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i="0" u="none" strike="noStrike" kern="1200" baseline="0">
                <a:ln>
                  <a:noFill/>
                </a:ln>
                <a:solidFill>
                  <a:srgbClr val="0000FF"/>
                </a:solidFill>
                <a:latin typeface="Century Schoolbook" pitchFamily="18"/>
                <a:ea typeface="MS Gothic" pitchFamily="2"/>
                <a:cs typeface="Tahoma" pitchFamily="2"/>
                <a:hlinkClick r:id="rId3"/>
              </a:rPr>
              <a:t>coordinator@ielcap.org</a:t>
            </a:r>
          </a:p>
          <a:p>
            <a:pPr marL="0" marR="0" lvl="0" indent="0" algn="ctr" rtl="0" hangingPunct="1">
              <a:lnSpc>
                <a:spcPct val="100000"/>
              </a:lnSpc>
              <a:spcBef>
                <a:spcPts val="59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1" i="0" u="none" strike="noStrike" kern="1200" baseline="0">
              <a:ln>
                <a:noFill/>
              </a:ln>
              <a:solidFill>
                <a:srgbClr val="1F497D"/>
              </a:solidFill>
              <a:latin typeface="Century Schoolbook" pitchFamily="18"/>
              <a:ea typeface="MS Gothic" pitchFamily="2"/>
              <a:cs typeface="Tahoma"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138960"/>
            <a:ext cx="8458200" cy="1556279"/>
          </a:xfrm>
        </p:spPr>
        <p:txBody>
          <a:bodyPr wrap="square" anchor="b" anchorCtr="0">
            <a:spAutoFit/>
          </a:bodyPr>
          <a:lstStyle/>
          <a:p>
            <a:pPr lvl="0" hangingPunct="1"/>
            <a:r>
              <a:rPr lang="en-US" sz="3200"/>
              <a:t>RECOMMENDATIONS FOR SUCH FINDINGS, AND HOW TO EXPLAIN THEM TO THE PATIENT</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000">
              <a:cs typeface="Times New Roman" pitchFamily="18"/>
            </a:endParaRPr>
          </a:p>
          <a:p>
            <a:pPr lvl="0" hangingPunct="1">
              <a:lnSpc>
                <a:spcPct val="90000"/>
              </a:lnSpc>
              <a:buClr>
                <a:srgbClr val="4F81BD"/>
              </a:buClr>
              <a:buSzPct val="70000"/>
              <a:buFont typeface="Wingdings" pitchFamily="2"/>
              <a:buChar char=""/>
            </a:pPr>
            <a:r>
              <a:rPr lang="en-US" sz="2000" b="1">
                <a:cs typeface="Times New Roman" pitchFamily="18"/>
              </a:rPr>
              <a:t>Previous films needed.</a:t>
            </a:r>
            <a:r>
              <a:rPr lang="en-US" sz="2000">
                <a:cs typeface="Times New Roman" pitchFamily="18"/>
              </a:rPr>
              <a:t>  There is a finding on your lung screening CT scan that needs to be compared to previous CT scans or chest x-rays you may have had.  You can request your original films from the facility where you had them done.  You will need to sign a release to obtain these records.</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000">
              <a:cs typeface="Times New Roman" pitchFamily="18"/>
            </a:endParaRPr>
          </a:p>
          <a:p>
            <a:pPr lvl="0" hangingPunct="1">
              <a:lnSpc>
                <a:spcPct val="90000"/>
              </a:lnSpc>
              <a:buClr>
                <a:srgbClr val="4F81BD"/>
              </a:buClr>
              <a:buSzPct val="70000"/>
              <a:buFont typeface="Wingdings" pitchFamily="2"/>
              <a:buChar char=""/>
            </a:pPr>
            <a:r>
              <a:rPr lang="en-US" sz="2000" b="1">
                <a:cs typeface="Times New Roman" pitchFamily="18"/>
              </a:rPr>
              <a:t>Abnormal.</a:t>
            </a:r>
            <a:r>
              <a:rPr lang="en-US" sz="2000">
                <a:cs typeface="Times New Roman" pitchFamily="18"/>
              </a:rPr>
              <a:t>  There is a finding on your lung screening CT scan that requires further tests for a more thorough evaluation.  You should contact your physician or health care provider as soon as possible (if you have not already done so).</a:t>
            </a:r>
          </a:p>
          <a:p>
            <a:pPr lvl="0" hangingPunct="1">
              <a:lnSpc>
                <a:spcPct val="90000"/>
              </a:lnSpc>
              <a:buClr>
                <a:srgbClr val="4F81BD"/>
              </a:buClr>
              <a:buSzPct val="70000"/>
              <a:buFont typeface="Wingdings" pitchFamily="2"/>
              <a:buChar char=""/>
            </a:pPr>
            <a:endParaRPr lang="en-US" sz="2000"/>
          </a:p>
          <a:p>
            <a:pPr lvl="0" hangingPunct="1">
              <a:lnSpc>
                <a:spcPct val="90000"/>
              </a:lnSpc>
              <a:buClr>
                <a:srgbClr val="4F81BD"/>
              </a:buClr>
              <a:buSzPct val="70000"/>
              <a:buFont typeface="Wingdings" pitchFamily="2"/>
              <a:buChar char=""/>
            </a:pPr>
            <a:endParaRPr lang="en-US" sz="20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47D1436F-029F-4622-8064-A47337D661EB}" type="slidenum">
              <a:t>10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ite Name and Study ID Selec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SITE NAME AND STUDY ID SELECTION</a:t>
            </a:r>
          </a:p>
        </p:txBody>
      </p:sp>
      <p:sp>
        <p:nvSpPr>
          <p:cNvPr id="3" name="Text Placeholder 2"/>
          <p:cNvSpPr txBox="1">
            <a:spLocks noGrp="1"/>
          </p:cNvSpPr>
          <p:nvPr>
            <p:ph type="body" idx="4294967295"/>
          </p:nvPr>
        </p:nvSpPr>
        <p:spPr>
          <a:xfrm>
            <a:off x="685799" y="1641599"/>
            <a:ext cx="7772400" cy="4835520"/>
          </a:xfrm>
        </p:spPr>
        <p:txBody>
          <a:bodyPr wrap="square" lIns="91440" tIns="45720" rIns="91440" bIns="45720" anchor="t" anchorCtr="0"/>
          <a:lstStyle/>
          <a:p>
            <a:pPr lvl="0" hangingPunct="1">
              <a:buClr>
                <a:srgbClr val="4F81BD"/>
              </a:buClr>
              <a:buSzPct val="70000"/>
              <a:buFont typeface="Wingdings" pitchFamily="2"/>
              <a:buChar char=""/>
            </a:pPr>
            <a:r>
              <a:rPr lang="en-US"/>
              <a:t>Each site is assigned a </a:t>
            </a:r>
            <a:r>
              <a:rPr lang="en-US" i="1"/>
              <a:t>two letter</a:t>
            </a:r>
            <a:r>
              <a:rPr lang="en-US"/>
              <a:t> </a:t>
            </a:r>
            <a:r>
              <a:rPr lang="en-US" i="1"/>
              <a:t>code</a:t>
            </a:r>
            <a:r>
              <a:rPr lang="en-US"/>
              <a:t> for their site to be used for study id assignments</a:t>
            </a:r>
          </a:p>
          <a:p>
            <a:pPr lvl="0" hangingPunct="1">
              <a:buClr>
                <a:srgbClr val="4F81BD"/>
              </a:buClr>
              <a:buSzPct val="70000"/>
              <a:buFont typeface="Wingdings" pitchFamily="2"/>
              <a:buChar char=""/>
            </a:pPr>
            <a:r>
              <a:rPr lang="en-US"/>
              <a:t>A site name will be provided</a:t>
            </a:r>
          </a:p>
          <a:p>
            <a:pPr lvl="0" hangingPunct="1">
              <a:buClr>
                <a:srgbClr val="4F81BD"/>
              </a:buClr>
              <a:buSzPct val="70000"/>
              <a:buFont typeface="Wingdings" pitchFamily="2"/>
              <a:buChar char=""/>
            </a:pPr>
            <a:r>
              <a:rPr lang="en-US"/>
              <a:t>Your administrator will be advised user names and passwords for the database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21E2E17D-2157-4F2C-A0F3-1B7D0D22C135}" type="slidenum">
              <a:t>11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nrollment Proced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ENROLLMENT PROCEDURES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sz="2600"/>
              <a:t>Site-specific enrollment criteria must be met</a:t>
            </a:r>
          </a:p>
          <a:p>
            <a:pPr lvl="0" hangingPunct="1">
              <a:buClr>
                <a:srgbClr val="4F81BD"/>
              </a:buClr>
              <a:buSzPct val="70000"/>
              <a:buFont typeface="Wingdings" pitchFamily="2"/>
              <a:buChar char=""/>
            </a:pPr>
            <a:r>
              <a:rPr lang="en-US" sz="2600"/>
              <a:t>Next an Intake form is entered, an appointment is scheduled, and a chart is created</a:t>
            </a:r>
          </a:p>
          <a:p>
            <a:pPr lvl="0" hangingPunct="1">
              <a:buClr>
                <a:srgbClr val="4F81BD"/>
              </a:buClr>
              <a:buSzPct val="70000"/>
              <a:buFont typeface="Wingdings" pitchFamily="2"/>
              <a:buChar char=""/>
            </a:pPr>
            <a:r>
              <a:rPr lang="en-US" sz="2600"/>
              <a:t>On the appointment day, the participant is consented by the coordinator, then interviewed face-to-face and a background form is completed</a:t>
            </a:r>
          </a:p>
          <a:p>
            <a:pPr lvl="0" hangingPunct="1">
              <a:buClr>
                <a:srgbClr val="4F81BD"/>
              </a:buClr>
              <a:buSzPct val="70000"/>
              <a:buFont typeface="Wingdings" pitchFamily="2"/>
              <a:buChar char=""/>
            </a:pPr>
            <a:r>
              <a:rPr lang="en-US" sz="2600"/>
              <a:t>Finally, the CT scan is obtained, and a unique Study ID is assigned chronologically</a:t>
            </a:r>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600"/>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600"/>
          </a:p>
          <a:p>
            <a:pPr lvl="0" hangingPunct="1"/>
            <a:endParaRPr lang="en-US" sz="26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CA5C704D-C4AC-4E47-8800-C03217110E64}" type="slidenum">
              <a:t>12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ost-Enrollment Proced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POST-ENROLLMENT PROCEDURES</a:t>
            </a:r>
          </a:p>
        </p:txBody>
      </p:sp>
      <p:sp>
        <p:nvSpPr>
          <p:cNvPr id="3" name="Text Placeholder 2"/>
          <p:cNvSpPr txBox="1">
            <a:spLocks noGrp="1"/>
          </p:cNvSpPr>
          <p:nvPr>
            <p:ph type="body" idx="4294967295"/>
          </p:nvPr>
        </p:nvSpPr>
        <p:spPr>
          <a:xfrm>
            <a:off x="456839" y="1219320"/>
            <a:ext cx="8458200" cy="487656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solidFill>
                  <a:srgbClr val="1F497D"/>
                </a:solidFill>
              </a:rPr>
              <a:t>Site Study Coordinator</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Manually enters the StudyID on the Intake form</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Updates the Intake form and enters the Background form</a:t>
            </a:r>
          </a:p>
          <a:p>
            <a:pPr lvl="0" hangingPunct="1">
              <a:lnSpc>
                <a:spcPct val="90000"/>
              </a:lnSpc>
              <a:buClr>
                <a:srgbClr val="4F81BD"/>
              </a:buClr>
              <a:buSzPct val="70000"/>
              <a:buFont typeface="Wingdings" pitchFamily="2"/>
              <a:buChar char=""/>
            </a:pPr>
            <a:r>
              <a:rPr lang="en-US" sz="2800">
                <a:solidFill>
                  <a:srgbClr val="1F497D"/>
                </a:solidFill>
              </a:rPr>
              <a:t>Site Radiologist</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Enters CT evaluation for their reading</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Reviews the dual reading</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Decides and assigns Final reading for each case</a:t>
            </a:r>
          </a:p>
          <a:p>
            <a:pPr lvl="0" hangingPunct="1">
              <a:lnSpc>
                <a:spcPct val="90000"/>
              </a:lnSpc>
              <a:buClr>
                <a:srgbClr val="4F81BD"/>
              </a:buClr>
              <a:buSzPct val="70000"/>
              <a:buFont typeface="Wingdings" pitchFamily="2"/>
              <a:buChar char=""/>
            </a:pPr>
            <a:r>
              <a:rPr lang="en-US" sz="2800">
                <a:solidFill>
                  <a:srgbClr val="1F497D"/>
                </a:solidFill>
              </a:rPr>
              <a:t>Site Image Specialist</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Transmits and confirms receipt of CT scan images to the Coordinating Center (CC)</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95029A3-A1B8-4CB9-953C-F25D256A00A4}" type="slidenum">
              <a:t>13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nnual Repeat CT Follow-up">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ANNUAL REPEAT CT FOLLOW-UP</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algn="just" hangingPunct="1">
              <a:buClr>
                <a:srgbClr val="4F81BD"/>
              </a:buClr>
              <a:buSzPct val="70000"/>
              <a:buFont typeface="Wingdings" pitchFamily="2"/>
              <a:buChar char=""/>
            </a:pPr>
            <a:r>
              <a:rPr lang="en-US">
                <a:cs typeface="Times New Roman" pitchFamily="18"/>
              </a:rPr>
              <a:t>All participants who have completed a baseline CT screening with no documented malignancy should be scheduled to undergo a one-year repeat CT screening.</a:t>
            </a:r>
          </a:p>
          <a:p>
            <a:pPr lvl="0" algn="just" hangingPunct="1">
              <a:buClr>
                <a:srgbClr val="4F81BD"/>
              </a:buClr>
              <a:buSzPct val="70000"/>
              <a:buFont typeface="Wingdings" pitchFamily="2"/>
              <a:buChar char=""/>
            </a:pPr>
            <a:r>
              <a:rPr lang="en-US">
                <a:cs typeface="Times New Roman" pitchFamily="18"/>
              </a:rPr>
              <a:t>You may want to model the procedures we have used to follow up on these participants – as having them return for the annual repeat is very important for the study results.</a:t>
            </a:r>
          </a:p>
          <a:p>
            <a:pPr marL="272880" lvl="0" indent="-272880" algn="just" hangingPunct="1">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cs typeface="Times New Roman" pitchFamily="18"/>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865C5159-29B6-4401-A67E-6E92A02F52A7}" type="slidenum">
              <a:t>14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LCAP Data Management Syste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169920"/>
            <a:ext cx="7467479" cy="1007640"/>
          </a:xfrm>
        </p:spPr>
        <p:txBody>
          <a:bodyPr wrap="square" anchor="b" anchorCtr="0">
            <a:spAutoFit/>
          </a:bodyPr>
          <a:lstStyle/>
          <a:p>
            <a:pPr lvl="0" hangingPunct="1"/>
            <a:r>
              <a:rPr lang="en-US"/>
              <a:t>ELCAP DATA MANAGEMENT SYSTEM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To access the web-based database go to our website </a:t>
            </a:r>
            <a:r>
              <a:rPr lang="en-US" sz="2800" b="1">
                <a:solidFill>
                  <a:srgbClr val="0000FF"/>
                </a:solidFill>
                <a:hlinkClick r:id="rId3"/>
              </a:rPr>
              <a:t>www.ielcap.org</a:t>
            </a:r>
          </a:p>
          <a:p>
            <a:pPr lvl="0" hangingPunct="1">
              <a:lnSpc>
                <a:spcPct val="90000"/>
              </a:lnSpc>
              <a:buClr>
                <a:srgbClr val="4F81BD"/>
              </a:buClr>
              <a:buSzPct val="70000"/>
              <a:buFont typeface="Wingdings" pitchFamily="2"/>
              <a:buChar char=""/>
            </a:pPr>
            <a:r>
              <a:rPr lang="en-US" sz="2800"/>
              <a:t>Click on</a:t>
            </a:r>
            <a:r>
              <a:rPr lang="en-US" sz="2800" b="1">
                <a:solidFill>
                  <a:srgbClr val="1F497D"/>
                </a:solidFill>
              </a:rPr>
              <a:t> Management System Log-in</a:t>
            </a:r>
          </a:p>
          <a:p>
            <a:pPr lvl="0" hangingPunct="1">
              <a:lnSpc>
                <a:spcPct val="90000"/>
              </a:lnSpc>
              <a:buClr>
                <a:srgbClr val="4F81BD"/>
              </a:buClr>
              <a:buSzPct val="70000"/>
              <a:buFont typeface="Wingdings" pitchFamily="2"/>
              <a:buChar char=""/>
            </a:pPr>
            <a:r>
              <a:rPr lang="en-US" sz="2800"/>
              <a:t>Select </a:t>
            </a:r>
            <a:r>
              <a:rPr lang="en-US" sz="2800" b="1"/>
              <a:t>I-ELCAP</a:t>
            </a:r>
          </a:p>
          <a:p>
            <a:pPr lvl="0" hangingPunct="1">
              <a:lnSpc>
                <a:spcPct val="90000"/>
              </a:lnSpc>
              <a:buClr>
                <a:srgbClr val="4F81BD"/>
              </a:buClr>
              <a:buSzPct val="70000"/>
              <a:buFont typeface="Wingdings" pitchFamily="2"/>
              <a:buChar char=""/>
            </a:pPr>
            <a:r>
              <a:rPr lang="en-US" sz="2800"/>
              <a:t>Select</a:t>
            </a:r>
            <a:r>
              <a:rPr lang="en-US" sz="2800" b="1"/>
              <a:t> </a:t>
            </a:r>
            <a:r>
              <a:rPr lang="en-US" sz="2800"/>
              <a:t>your institution from the pull-down of sites</a:t>
            </a:r>
          </a:p>
          <a:p>
            <a:pPr lvl="0" hangingPunct="1">
              <a:lnSpc>
                <a:spcPct val="90000"/>
              </a:lnSpc>
              <a:buClr>
                <a:srgbClr val="4F81BD"/>
              </a:buClr>
              <a:buSzPct val="70000"/>
              <a:buFont typeface="Wingdings" pitchFamily="2"/>
              <a:buChar char=""/>
            </a:pPr>
            <a:r>
              <a:rPr lang="en-US" sz="2800"/>
              <a:t>Type in your site password</a:t>
            </a:r>
          </a:p>
          <a:p>
            <a:pPr lvl="0" hangingPunct="1">
              <a:lnSpc>
                <a:spcPct val="90000"/>
              </a:lnSpc>
              <a:buClr>
                <a:srgbClr val="4F81BD"/>
              </a:buClr>
              <a:buSzPct val="70000"/>
              <a:buFont typeface="Wingdings" pitchFamily="2"/>
              <a:buChar char=""/>
            </a:pPr>
            <a:r>
              <a:rPr lang="en-US" sz="2800"/>
              <a:t>Type your personal password &amp; “Request Access”</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2690E6FD-1C4B-4974-BB93-2BEC8E45DAB1}" type="slidenum">
              <a:t>15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atabase Feat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DATABASE FEATURES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b="1"/>
              <a:t> </a:t>
            </a:r>
          </a:p>
          <a:p>
            <a:pPr lvl="0" hangingPunct="1">
              <a:buClr>
                <a:srgbClr val="4F81BD"/>
              </a:buClr>
              <a:buSzPct val="70000"/>
              <a:buFont typeface="Wingdings" pitchFamily="2"/>
              <a:buChar char=""/>
            </a:pPr>
            <a:r>
              <a:rPr lang="en-US" b="1"/>
              <a:t>Case Review</a:t>
            </a:r>
          </a:p>
          <a:p>
            <a:pPr lvl="0" hangingPunct="1">
              <a:buClr>
                <a:srgbClr val="4F81BD"/>
              </a:buClr>
              <a:buSzPct val="70000"/>
              <a:buFont typeface="Wingdings" pitchFamily="2"/>
              <a:buChar char=""/>
            </a:pPr>
            <a:r>
              <a:rPr lang="en-US" b="1"/>
              <a:t>Data Form Creation</a:t>
            </a:r>
          </a:p>
          <a:p>
            <a:pPr lvl="0" hangingPunct="1">
              <a:buClr>
                <a:srgbClr val="4F81BD"/>
              </a:buClr>
              <a:buSzPct val="70000"/>
              <a:buFont typeface="Wingdings" pitchFamily="2"/>
              <a:buChar char=""/>
            </a:pPr>
            <a:r>
              <a:rPr lang="en-US" b="1"/>
              <a:t>Scheduler (site customized)</a:t>
            </a:r>
          </a:p>
          <a:p>
            <a:pPr lvl="0" hangingPunct="1">
              <a:buClr>
                <a:srgbClr val="4F81BD"/>
              </a:buClr>
              <a:buSzPct val="70000"/>
              <a:buFont typeface="Wingdings" pitchFamily="2"/>
              <a:buChar char=""/>
            </a:pPr>
            <a:r>
              <a:rPr lang="en-US" b="1"/>
              <a:t>Follow-up List for scheduling</a:t>
            </a:r>
          </a:p>
          <a:p>
            <a:pPr lvl="0" hangingPunct="1">
              <a:buClr>
                <a:srgbClr val="4F81BD"/>
              </a:buClr>
              <a:buSzPct val="70000"/>
              <a:buFont typeface="Wingdings" pitchFamily="2"/>
              <a:buChar char=""/>
            </a:pPr>
            <a:r>
              <a:rPr lang="en-US" b="1"/>
              <a:t>Administrator Functions (QA/Reports)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11DE3954-FD52-42A9-A13A-EC25A244BE5D}" type="slidenum">
              <a:t>16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cheduler">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SCHEDULER</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sz="2800"/>
              <a:t>We suggest that you try to block time on your CT scanner for the lung screenings.</a:t>
            </a:r>
          </a:p>
          <a:p>
            <a:pPr marL="0" lvl="1" indent="0">
              <a:lnSpc>
                <a:spcPct val="100000"/>
              </a:lnSpc>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b="1">
                <a:solidFill>
                  <a:srgbClr val="000000"/>
                </a:solidFill>
                <a:latin typeface="Century Schoolbook" pitchFamily="18"/>
                <a:ea typeface="MS Gothic" pitchFamily="2"/>
                <a:cs typeface="Tahoma" pitchFamily="2"/>
              </a:rPr>
              <a:t>This has allowed us to do 5 patients per hour with blocked scanner time</a:t>
            </a:r>
          </a:p>
          <a:p>
            <a:pPr lvl="0" hangingPunct="1">
              <a:buClr>
                <a:srgbClr val="4F81BD"/>
              </a:buClr>
              <a:buSzPct val="70000"/>
              <a:buFont typeface="Wingdings" pitchFamily="2"/>
              <a:buChar char=""/>
            </a:pPr>
            <a:r>
              <a:rPr lang="en-US" sz="2800"/>
              <a:t>There is a </a:t>
            </a:r>
            <a:r>
              <a:rPr lang="en-US" sz="2800" b="1" i="1"/>
              <a:t>scheduler</a:t>
            </a:r>
            <a:r>
              <a:rPr lang="en-US" sz="2800"/>
              <a:t> built into the database which can be individualized to your scanning time slots </a:t>
            </a:r>
            <a:r>
              <a:rPr lang="en-US" sz="2800" b="1" i="1">
                <a:solidFill>
                  <a:srgbClr val="1F497D"/>
                </a:solidFill>
              </a:rPr>
              <a:t>(send an</a:t>
            </a:r>
            <a:r>
              <a:rPr lang="en-US" sz="2800" b="1" i="1"/>
              <a:t> </a:t>
            </a:r>
            <a:r>
              <a:rPr lang="en-US" sz="2800" b="1" i="1">
                <a:solidFill>
                  <a:srgbClr val="1F497D"/>
                </a:solidFill>
              </a:rPr>
              <a:t>email to me if you would like specialized time slots created for your site)</a:t>
            </a:r>
          </a:p>
          <a:p>
            <a:pPr lvl="0" hangingPunct="1">
              <a:buClr>
                <a:srgbClr val="4F81BD"/>
              </a:buClr>
              <a:buSzPct val="70000"/>
              <a:buFont typeface="Wingdings" pitchFamily="2"/>
              <a:buChar char=""/>
            </a:pPr>
            <a:r>
              <a:rPr lang="en-US" sz="2800" i="1"/>
              <a:t>demonstration</a:t>
            </a:r>
          </a:p>
          <a:p>
            <a:pPr lvl="0" hangingPunct="1">
              <a:buClr>
                <a:srgbClr val="4F81BD"/>
              </a:buClr>
              <a:buSzPct val="70000"/>
              <a:buFont typeface="Wingdings" pitchFamily="2"/>
              <a:buChar char=""/>
            </a:pPr>
            <a:endParaRPr lang="en-US" sz="2800" i="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4B23CB7-5C40-43F7-8257-E0C82350397A}" type="slidenum">
              <a:t>17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I-ELCAP Data Form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I-ELCAP DATA FORMS</a:t>
            </a:r>
          </a:p>
        </p:txBody>
      </p:sp>
      <p:sp>
        <p:nvSpPr>
          <p:cNvPr id="3" name="Text Placeholder 2"/>
          <p:cNvSpPr txBox="1">
            <a:spLocks noGrp="1"/>
          </p:cNvSpPr>
          <p:nvPr>
            <p:ph type="body" idx="4294967295"/>
          </p:nvPr>
        </p:nvSpPr>
        <p:spPr>
          <a:xfrm>
            <a:off x="685799" y="1371240"/>
            <a:ext cx="7772400" cy="472428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Intake Form</a:t>
            </a:r>
          </a:p>
          <a:p>
            <a:pPr lvl="0" hangingPunct="1">
              <a:lnSpc>
                <a:spcPct val="90000"/>
              </a:lnSpc>
              <a:buClr>
                <a:srgbClr val="4F81BD"/>
              </a:buClr>
              <a:buSzPct val="70000"/>
              <a:buFont typeface="Wingdings" pitchFamily="2"/>
              <a:buChar char=""/>
            </a:pPr>
            <a:r>
              <a:rPr lang="en-US" sz="2800"/>
              <a:t>Background Form</a:t>
            </a:r>
          </a:p>
          <a:p>
            <a:pPr lvl="0" hangingPunct="1">
              <a:lnSpc>
                <a:spcPct val="90000"/>
              </a:lnSpc>
              <a:buClr>
                <a:srgbClr val="4F81BD"/>
              </a:buClr>
              <a:buSzPct val="70000"/>
              <a:buFont typeface="Wingdings" pitchFamily="2"/>
              <a:buChar char=""/>
            </a:pPr>
            <a:r>
              <a:rPr lang="en-US" sz="2800"/>
              <a:t>CT evaluation Form</a:t>
            </a:r>
          </a:p>
          <a:p>
            <a:pPr lvl="0" hangingPunct="1">
              <a:lnSpc>
                <a:spcPct val="90000"/>
              </a:lnSpc>
              <a:buClr>
                <a:srgbClr val="4F81BD"/>
              </a:buClr>
              <a:buSzPct val="70000"/>
              <a:buFont typeface="Wingdings" pitchFamily="2"/>
              <a:buChar char=""/>
            </a:pPr>
            <a:r>
              <a:rPr lang="en-US" sz="2800"/>
              <a:t>Follow-up Form</a:t>
            </a:r>
          </a:p>
          <a:p>
            <a:pPr lvl="0" hangingPunct="1">
              <a:lnSpc>
                <a:spcPct val="90000"/>
              </a:lnSpc>
              <a:buClr>
                <a:srgbClr val="4F81BD"/>
              </a:buClr>
              <a:buSzPct val="70000"/>
              <a:buFont typeface="Wingdings" pitchFamily="2"/>
              <a:buChar char=""/>
            </a:pPr>
            <a:r>
              <a:rPr lang="en-US" sz="2800"/>
              <a:t>PET Form</a:t>
            </a:r>
          </a:p>
          <a:p>
            <a:pPr lvl="0" hangingPunct="1">
              <a:lnSpc>
                <a:spcPct val="90000"/>
              </a:lnSpc>
              <a:buClr>
                <a:srgbClr val="4F81BD"/>
              </a:buClr>
              <a:buSzPct val="70000"/>
              <a:buFont typeface="Wingdings" pitchFamily="2"/>
              <a:buChar char=""/>
            </a:pPr>
            <a:r>
              <a:rPr lang="en-US" sz="2800"/>
              <a:t>Biopsy Form</a:t>
            </a:r>
          </a:p>
          <a:p>
            <a:pPr lvl="0" hangingPunct="1">
              <a:lnSpc>
                <a:spcPct val="90000"/>
              </a:lnSpc>
              <a:buClr>
                <a:srgbClr val="4F81BD"/>
              </a:buClr>
              <a:buSzPct val="70000"/>
              <a:buFont typeface="Wingdings" pitchFamily="2"/>
              <a:buChar char=""/>
            </a:pPr>
            <a:r>
              <a:rPr lang="en-US" sz="2800"/>
              <a:t>Pre-intervention Form</a:t>
            </a:r>
          </a:p>
          <a:p>
            <a:pPr lvl="0" hangingPunct="1">
              <a:lnSpc>
                <a:spcPct val="90000"/>
              </a:lnSpc>
              <a:buClr>
                <a:srgbClr val="4F81BD"/>
              </a:buClr>
              <a:buSzPct val="70000"/>
              <a:buFont typeface="Wingdings" pitchFamily="2"/>
              <a:buChar char=""/>
            </a:pPr>
            <a:r>
              <a:rPr lang="en-US" sz="2800"/>
              <a:t>Intervention Form</a:t>
            </a:r>
          </a:p>
          <a:p>
            <a:pPr marL="0" lvl="1" indent="0">
              <a:spcBef>
                <a:spcPts val="598"/>
              </a:spcBef>
              <a:buClr>
                <a:srgbClr val="4F81BD"/>
              </a:buClr>
              <a:buSzPct val="8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We will discuss these forms in more detail this afternoon</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9810875-681C-44F6-806C-A70075084F4A}" type="slidenum">
              <a:t>18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dministrator Functio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ADMINISTRATOR FUNCTIONS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b="1"/>
              <a:t>Data Form Management</a:t>
            </a:r>
          </a:p>
          <a:p>
            <a:pPr lvl="0" hangingPunct="1">
              <a:buClr>
                <a:srgbClr val="4F81BD"/>
              </a:buClr>
              <a:buSzPct val="70000"/>
              <a:buFont typeface="Wingdings" pitchFamily="2"/>
              <a:buChar char=""/>
            </a:pPr>
            <a:r>
              <a:rPr lang="en-US" b="1"/>
              <a:t>User Management -Password Assignment</a:t>
            </a:r>
          </a:p>
          <a:p>
            <a:pPr lvl="0" hangingPunct="1">
              <a:buClr>
                <a:srgbClr val="4F81BD"/>
              </a:buClr>
              <a:buSzPct val="70000"/>
              <a:buFont typeface="Wingdings" pitchFamily="2"/>
              <a:buChar char=""/>
            </a:pPr>
            <a:r>
              <a:rPr lang="en-US" b="1"/>
              <a:t>Data Download</a:t>
            </a:r>
          </a:p>
          <a:p>
            <a:pPr lvl="0" hangingPunct="1">
              <a:buClr>
                <a:srgbClr val="4F81BD"/>
              </a:buClr>
              <a:buSzPct val="70000"/>
              <a:buFont typeface="Wingdings" pitchFamily="2"/>
              <a:buChar char=""/>
            </a:pPr>
            <a:r>
              <a:rPr lang="en-US" b="1"/>
              <a:t>Report Generation (enrollment, image and reading, and many others for QA)</a:t>
            </a:r>
          </a:p>
          <a:p>
            <a:pPr lvl="0" hangingPunct="1">
              <a:buClr>
                <a:srgbClr val="4F81BD"/>
              </a:buClr>
              <a:buSzPct val="70000"/>
              <a:buFont typeface="Wingdings" pitchFamily="2"/>
              <a:buChar char=""/>
            </a:pPr>
            <a:r>
              <a:rPr lang="en-US" b="1"/>
              <a:t>We will review these functions towards the end of the training</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8983B7BA-7F02-4169-9A04-75D01EFA6B5A}" type="slidenum">
              <a:t>19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I-ELCAP Training Agenda">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I-ELCAP TRAINING AGENDA</a:t>
            </a:r>
          </a:p>
        </p:txBody>
      </p:sp>
      <p:sp>
        <p:nvSpPr>
          <p:cNvPr id="3" name="Text Placeholder 2"/>
          <p:cNvSpPr txBox="1">
            <a:spLocks noGrp="1"/>
          </p:cNvSpPr>
          <p:nvPr>
            <p:ph type="body" idx="4294967295"/>
          </p:nvPr>
        </p:nvSpPr>
        <p:spPr>
          <a:xfrm>
            <a:off x="685799" y="1641599"/>
            <a:ext cx="7772400" cy="4835520"/>
          </a:xfrm>
        </p:spPr>
        <p:txBody>
          <a:bodyPr wrap="square" lIns="91440" tIns="45720" rIns="91440" bIns="45720" anchor="t" anchorCtr="0"/>
          <a:lstStyle/>
          <a:p>
            <a:pPr lvl="0" hangingPunct="1">
              <a:buClr>
                <a:srgbClr val="4F81BD"/>
              </a:buClr>
              <a:buSzPct val="70000"/>
              <a:buFont typeface="Wingdings" pitchFamily="2"/>
              <a:buChar char=""/>
            </a:pPr>
            <a:r>
              <a:rPr lang="en-US"/>
              <a:t>I-ELCAP Goals / Purpose</a:t>
            </a:r>
          </a:p>
          <a:p>
            <a:pPr lvl="0" hangingPunct="1">
              <a:buClr>
                <a:srgbClr val="4F81BD"/>
              </a:buClr>
              <a:buSzPct val="70000"/>
              <a:buFont typeface="Wingdings" pitchFamily="2"/>
              <a:buChar char=""/>
            </a:pPr>
            <a:r>
              <a:rPr lang="en-US"/>
              <a:t>Responsibilities of I-ELCAP Sites</a:t>
            </a:r>
          </a:p>
          <a:p>
            <a:pPr lvl="0" hangingPunct="1">
              <a:buClr>
                <a:srgbClr val="4F81BD"/>
              </a:buClr>
              <a:buSzPct val="70000"/>
              <a:buFont typeface="Wingdings" pitchFamily="2"/>
              <a:buChar char=""/>
            </a:pPr>
            <a:r>
              <a:rPr lang="en-US"/>
              <a:t>Review of Protocol</a:t>
            </a:r>
          </a:p>
          <a:p>
            <a:pPr lvl="0" hangingPunct="1">
              <a:buClr>
                <a:srgbClr val="4F81BD"/>
              </a:buClr>
              <a:buSzPct val="70000"/>
              <a:buFont typeface="Wingdings" pitchFamily="2"/>
              <a:buChar char=""/>
            </a:pPr>
            <a:r>
              <a:rPr lang="en-US"/>
              <a:t>Enrollment criteria</a:t>
            </a:r>
          </a:p>
          <a:p>
            <a:pPr lvl="0" hangingPunct="1">
              <a:buClr>
                <a:srgbClr val="4F81BD"/>
              </a:buClr>
              <a:buSzPct val="70000"/>
              <a:buFont typeface="Wingdings" pitchFamily="2"/>
              <a:buChar char=""/>
            </a:pPr>
            <a:r>
              <a:rPr lang="en-US" b="1"/>
              <a:t>Review of I-ELCAP Management System (forms, reports, and other features)</a:t>
            </a:r>
          </a:p>
          <a:p>
            <a:pPr lvl="0" hangingPunct="1">
              <a:buClr>
                <a:srgbClr val="4F81BD"/>
              </a:buClr>
              <a:buSzPct val="70000"/>
              <a:buFont typeface="Wingdings" pitchFamily="2"/>
              <a:buChar char=""/>
            </a:pPr>
            <a:r>
              <a:rPr lang="en-US"/>
              <a:t>Follow up Procedures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C8B51F17-58F5-4015-85AD-D2FE31D5AF8A}" type="slidenum">
              <a:t>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Intake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INTAKE FORM</a:t>
            </a:r>
          </a:p>
        </p:txBody>
      </p:sp>
      <p:sp>
        <p:nvSpPr>
          <p:cNvPr id="3" name="Text Placeholder 2"/>
          <p:cNvSpPr txBox="1">
            <a:spLocks noGrp="1"/>
          </p:cNvSpPr>
          <p:nvPr>
            <p:ph type="body" idx="4294967295"/>
          </p:nvPr>
        </p:nvSpPr>
        <p:spPr>
          <a:xfrm>
            <a:off x="456839" y="1523520"/>
            <a:ext cx="8077320" cy="480060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b="1">
                <a:solidFill>
                  <a:srgbClr val="1F497D"/>
                </a:solidFill>
              </a:rPr>
              <a:t>Purpose:</a:t>
            </a:r>
            <a:r>
              <a:rPr lang="en-US" sz="2800">
                <a:solidFill>
                  <a:srgbClr val="1F497D"/>
                </a:solidFill>
              </a:rPr>
              <a:t> </a:t>
            </a:r>
            <a:r>
              <a:rPr lang="en-US" sz="2800" i="1">
                <a:solidFill>
                  <a:srgbClr val="1F497D"/>
                </a:solidFill>
              </a:rPr>
              <a:t>To obtain all demographic and contact information necessary for registration, as well as the physician’s information.</a:t>
            </a:r>
          </a:p>
          <a:p>
            <a:pPr lvl="0" hangingPunct="1">
              <a:lnSpc>
                <a:spcPct val="90000"/>
              </a:lnSpc>
              <a:buClr>
                <a:srgbClr val="4F81BD"/>
              </a:buClr>
              <a:buSzPct val="70000"/>
              <a:buFont typeface="Wingdings" pitchFamily="2"/>
              <a:buChar char=""/>
            </a:pPr>
            <a:r>
              <a:rPr lang="en-US" sz="2800"/>
              <a:t>Click “New Case” to create a new intake form</a:t>
            </a:r>
          </a:p>
          <a:p>
            <a:pPr lvl="0" hangingPunct="1">
              <a:lnSpc>
                <a:spcPct val="90000"/>
              </a:lnSpc>
              <a:buClr>
                <a:srgbClr val="4F81BD"/>
              </a:buClr>
              <a:buSzPct val="70000"/>
              <a:buFont typeface="Wingdings" pitchFamily="2"/>
              <a:buChar char=""/>
            </a:pPr>
            <a:r>
              <a:rPr lang="en-US" sz="2800"/>
              <a:t>A temporary ID will be assigned automatically</a:t>
            </a:r>
          </a:p>
          <a:p>
            <a:pPr lvl="0" hangingPunct="1">
              <a:lnSpc>
                <a:spcPct val="90000"/>
              </a:lnSpc>
              <a:buClr>
                <a:srgbClr val="4F81BD"/>
              </a:buClr>
              <a:buSzPct val="70000"/>
              <a:buFont typeface="Wingdings" pitchFamily="2"/>
              <a:buChar char=""/>
            </a:pPr>
            <a:r>
              <a:rPr lang="en-US" sz="2800"/>
              <a:t>Never delete an intake form</a:t>
            </a:r>
          </a:p>
          <a:p>
            <a:pPr lvl="0" hangingPunct="1">
              <a:lnSpc>
                <a:spcPct val="90000"/>
              </a:lnSpc>
              <a:buClr>
                <a:srgbClr val="4F81BD"/>
              </a:buClr>
              <a:buSzPct val="70000"/>
              <a:buFont typeface="Wingdings" pitchFamily="2"/>
              <a:buChar char=""/>
            </a:pPr>
            <a:r>
              <a:rPr lang="en-US" sz="2800"/>
              <a:t>Detailed notes for the participant should be recorded on this form</a:t>
            </a:r>
          </a:p>
          <a:p>
            <a:pPr lvl="0" hangingPunct="1">
              <a:lnSpc>
                <a:spcPct val="90000"/>
              </a:lnSpc>
              <a:buClr>
                <a:srgbClr val="4F81BD"/>
              </a:buClr>
              <a:buSzPct val="70000"/>
              <a:buFont typeface="Wingdings" pitchFamily="2"/>
              <a:buChar char=""/>
            </a:pPr>
            <a:r>
              <a:rPr lang="en-US" sz="2800" i="1"/>
              <a:t>For confidentiality purposes =the coordinating site, Mount Sinai, has no access to this form</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800" i="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0148832-7B25-46A2-868B-B23A4D54A352}" type="slidenum">
              <a:t>20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Other fields on the Intake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OTHER FIELDS ON THE INTAKE FORM</a:t>
            </a:r>
          </a:p>
        </p:txBody>
      </p:sp>
      <p:sp>
        <p:nvSpPr>
          <p:cNvPr id="3" name="Text Placeholder 2"/>
          <p:cNvSpPr txBox="1">
            <a:spLocks noGrp="1"/>
          </p:cNvSpPr>
          <p:nvPr>
            <p:ph type="body" idx="4294967295"/>
          </p:nvPr>
        </p:nvSpPr>
        <p:spPr>
          <a:xfrm>
            <a:off x="456839" y="1371240"/>
            <a:ext cx="8458200" cy="4724280"/>
          </a:xfrm>
        </p:spPr>
        <p:txBody>
          <a:bodyPr wrap="square" lIns="91440" tIns="45720" rIns="91440" bIns="45720" anchor="t" anchorCtr="0"/>
          <a:lstStyle/>
          <a:p>
            <a:pPr lvl="0" hangingPunct="1">
              <a:lnSpc>
                <a:spcPct val="80000"/>
              </a:lnSpc>
              <a:buClr>
                <a:srgbClr val="4F81BD"/>
              </a:buClr>
              <a:buSzPct val="70000"/>
              <a:buFont typeface="Wingdings" pitchFamily="2"/>
              <a:buChar char=""/>
            </a:pPr>
            <a:r>
              <a:rPr lang="en-US" sz="2800" i="1">
                <a:solidFill>
                  <a:srgbClr val="1F497D"/>
                </a:solidFill>
              </a:rPr>
              <a:t>Phone calls / letters</a:t>
            </a:r>
            <a:r>
              <a:rPr lang="en-US" sz="2800">
                <a:solidFill>
                  <a:srgbClr val="1F497D"/>
                </a:solidFill>
              </a:rPr>
              <a:t>:</a:t>
            </a:r>
            <a:r>
              <a:rPr lang="en-US" sz="2800"/>
              <a:t>  Each attempt to contact the participant for follow up is recorded here</a:t>
            </a:r>
          </a:p>
          <a:p>
            <a:pPr lvl="0" hangingPunct="1">
              <a:lnSpc>
                <a:spcPct val="80000"/>
              </a:lnSpc>
              <a:buClr>
                <a:srgbClr val="4F81BD"/>
              </a:buClr>
              <a:buSzPct val="70000"/>
              <a:buFont typeface="Wingdings" pitchFamily="2"/>
              <a:buChar char=""/>
            </a:pPr>
            <a:r>
              <a:rPr lang="en-US" sz="2800" i="1">
                <a:solidFill>
                  <a:srgbClr val="1F497D"/>
                </a:solidFill>
              </a:rPr>
              <a:t>Patient Status</a:t>
            </a:r>
            <a:r>
              <a:rPr lang="en-US" sz="2800">
                <a:solidFill>
                  <a:srgbClr val="1F497D"/>
                </a:solidFill>
              </a:rPr>
              <a:t>:</a:t>
            </a:r>
            <a:r>
              <a:rPr lang="en-US" sz="2800"/>
              <a:t>  If the participant drops out of the study for any reason, or does not respond to reminders to schedule, they are considered “Inactive”</a:t>
            </a:r>
          </a:p>
          <a:p>
            <a:pPr marL="0" lvl="1" indent="0">
              <a:lnSpc>
                <a:spcPct val="80000"/>
              </a:lnSpc>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When this occurs, change the Status from </a:t>
            </a:r>
            <a:r>
              <a:rPr lang="en-US" i="1">
                <a:solidFill>
                  <a:srgbClr val="000000"/>
                </a:solidFill>
                <a:latin typeface="Century Schoolbook" pitchFamily="18"/>
                <a:ea typeface="MS Gothic" pitchFamily="2"/>
                <a:cs typeface="Tahoma" pitchFamily="2"/>
              </a:rPr>
              <a:t>Active</a:t>
            </a:r>
            <a:r>
              <a:rPr lang="en-US">
                <a:solidFill>
                  <a:srgbClr val="000000"/>
                </a:solidFill>
                <a:latin typeface="Century Schoolbook" pitchFamily="18"/>
                <a:ea typeface="MS Gothic" pitchFamily="2"/>
                <a:cs typeface="Tahoma" pitchFamily="2"/>
              </a:rPr>
              <a:t> to indicate their reason for discontinuing, and enter the </a:t>
            </a:r>
            <a:r>
              <a:rPr lang="en-US" i="1">
                <a:solidFill>
                  <a:srgbClr val="1F497D"/>
                </a:solidFill>
                <a:latin typeface="Century Schoolbook" pitchFamily="18"/>
                <a:ea typeface="MS Gothic" pitchFamily="2"/>
                <a:cs typeface="Tahoma" pitchFamily="2"/>
              </a:rPr>
              <a:t>Date of Exit</a:t>
            </a:r>
          </a:p>
          <a:p>
            <a:pPr lvl="0" hangingPunct="1">
              <a:lnSpc>
                <a:spcPct val="80000"/>
              </a:lnSpc>
              <a:buClr>
                <a:srgbClr val="4F81BD"/>
              </a:buClr>
              <a:buSzPct val="70000"/>
              <a:buFont typeface="Wingdings" pitchFamily="2"/>
              <a:buChar char=""/>
            </a:pPr>
            <a:r>
              <a:rPr lang="en-US" sz="2800"/>
              <a:t>If the participant died, their </a:t>
            </a:r>
            <a:r>
              <a:rPr lang="en-US" sz="2800" i="1"/>
              <a:t>Status</a:t>
            </a:r>
            <a:r>
              <a:rPr lang="en-US" sz="2800"/>
              <a:t> becomes </a:t>
            </a:r>
            <a:r>
              <a:rPr lang="en-US" sz="2800" i="1">
                <a:solidFill>
                  <a:srgbClr val="1F497D"/>
                </a:solidFill>
              </a:rPr>
              <a:t>Expired,</a:t>
            </a:r>
            <a:r>
              <a:rPr lang="en-US" sz="2800"/>
              <a:t> and the </a:t>
            </a:r>
            <a:r>
              <a:rPr lang="en-US" sz="2800" i="1">
                <a:solidFill>
                  <a:srgbClr val="1F497D"/>
                </a:solidFill>
              </a:rPr>
              <a:t>DOD Date of Death</a:t>
            </a:r>
            <a:r>
              <a:rPr lang="en-US" sz="2800"/>
              <a:t> and </a:t>
            </a:r>
            <a:r>
              <a:rPr lang="en-US" sz="2800" i="1">
                <a:solidFill>
                  <a:srgbClr val="1F497D"/>
                </a:solidFill>
              </a:rPr>
              <a:t>COD Cause of Death</a:t>
            </a:r>
            <a:r>
              <a:rPr lang="en-US" sz="2800"/>
              <a:t> are recorded</a:t>
            </a:r>
          </a:p>
          <a:p>
            <a:pPr lvl="0" hangingPunct="1">
              <a:lnSpc>
                <a:spcPct val="80000"/>
              </a:lnSpc>
              <a:buClr>
                <a:srgbClr val="4F81BD"/>
              </a:buClr>
              <a:buSzPct val="70000"/>
              <a:buFont typeface="Wingdings" pitchFamily="2"/>
              <a:buChar char=""/>
            </a:pPr>
            <a:r>
              <a:rPr lang="en-US" sz="2800"/>
              <a:t>Correspondence dates</a:t>
            </a:r>
          </a:p>
          <a:p>
            <a:pPr lvl="0" hangingPunct="1">
              <a:lnSpc>
                <a:spcPct val="8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91C7A17-973E-4B7F-A88C-64AF08F90EB8}" type="slidenum">
              <a:t>21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ackground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BACKGROUND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b="1">
                <a:solidFill>
                  <a:srgbClr val="1F497D"/>
                </a:solidFill>
              </a:rPr>
              <a:t>Purpose:</a:t>
            </a:r>
            <a:r>
              <a:rPr lang="en-US">
                <a:solidFill>
                  <a:srgbClr val="1F497D"/>
                </a:solidFill>
              </a:rPr>
              <a:t>  </a:t>
            </a:r>
            <a:r>
              <a:rPr lang="en-US" i="1">
                <a:solidFill>
                  <a:srgbClr val="1F497D"/>
                </a:solidFill>
              </a:rPr>
              <a:t>To obtain important data regarding the participant’s medical and smoking history</a:t>
            </a:r>
          </a:p>
          <a:p>
            <a:pPr lvl="0" hangingPunct="1">
              <a:lnSpc>
                <a:spcPct val="90000"/>
              </a:lnSpc>
              <a:buClr>
                <a:srgbClr val="4F81BD"/>
              </a:buClr>
              <a:buSzPct val="70000"/>
              <a:buFont typeface="Wingdings" pitchFamily="2"/>
              <a:buChar char=""/>
            </a:pPr>
            <a:r>
              <a:rPr lang="en-US"/>
              <a:t>This information is obtained in a face-to-face interview with the participant on the day of the CT scan appointment,  after IRB consent has been obtained</a:t>
            </a:r>
          </a:p>
          <a:p>
            <a:pPr lvl="0" hangingPunct="1">
              <a:lnSpc>
                <a:spcPct val="90000"/>
              </a:lnSpc>
              <a:buClr>
                <a:srgbClr val="4F81BD"/>
              </a:buClr>
              <a:buSzPct val="70000"/>
              <a:buFont typeface="Wingdings" pitchFamily="2"/>
              <a:buChar char=""/>
            </a:pPr>
            <a:r>
              <a:rPr lang="en-US"/>
              <a:t>Hand record this form in the chart, and then enter it into the database later</a:t>
            </a:r>
          </a:p>
          <a:p>
            <a:pPr lvl="0" hangingPunct="1">
              <a:lnSpc>
                <a:spcPct val="90000"/>
              </a:lnSpc>
              <a:buClr>
                <a:srgbClr val="4F81BD"/>
              </a:buClr>
              <a:buSzPct val="70000"/>
              <a:buFont typeface="Wingdings" pitchFamily="2"/>
              <a:buChar char=""/>
            </a:pPr>
            <a:endParaRPr lang="en-US"/>
          </a:p>
          <a:p>
            <a:pPr lvl="0" hangingPunct="1">
              <a:lnSpc>
                <a:spcPct val="90000"/>
              </a:lnSpc>
              <a:buClr>
                <a:srgbClr val="4F81BD"/>
              </a:buClr>
              <a:buSzPct val="70000"/>
              <a:buFont typeface="Wingdings" pitchFamily="2"/>
              <a:buChar char=""/>
            </a:pPr>
            <a:r>
              <a:rPr lang="en-US"/>
              <a:t>IMPORTANT: </a:t>
            </a:r>
            <a:r>
              <a:rPr lang="en-US" i="1"/>
              <a:t>The background form will NOT save the patient’s DOB. Each site will need to save DOB in the intake or somewhere else.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D2B3BED8-9000-436E-BF2E-685D9D02FDC0}" type="slidenum">
              <a:t>22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tudy ID assignme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151560"/>
            <a:ext cx="7467479" cy="1143360"/>
          </a:xfrm>
        </p:spPr>
        <p:txBody>
          <a:bodyPr wrap="square" anchor="b" anchorCtr="0">
            <a:spAutoFit/>
          </a:bodyPr>
          <a:lstStyle/>
          <a:p>
            <a:pPr lvl="0" hangingPunct="1"/>
            <a:r>
              <a:rPr lang="en-US"/>
              <a:t>STUDY ID ASSIGNMENT</a:t>
            </a:r>
          </a:p>
        </p:txBody>
      </p:sp>
      <p:sp>
        <p:nvSpPr>
          <p:cNvPr id="3" name="Text Placeholder 2"/>
          <p:cNvSpPr txBox="1">
            <a:spLocks noGrp="1"/>
          </p:cNvSpPr>
          <p:nvPr>
            <p:ph type="body" idx="4294967295"/>
          </p:nvPr>
        </p:nvSpPr>
        <p:spPr>
          <a:xfrm>
            <a:off x="685799" y="1371240"/>
            <a:ext cx="7772400" cy="472428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Each time an intake form is created - a temporary Study ID (or TM#) is automatically assigned by the Intake System</a:t>
            </a:r>
          </a:p>
          <a:p>
            <a:pPr lvl="0" hangingPunct="1">
              <a:lnSpc>
                <a:spcPct val="90000"/>
              </a:lnSpc>
              <a:buClr>
                <a:srgbClr val="4F81BD"/>
              </a:buClr>
              <a:buSzPct val="70000"/>
              <a:buFont typeface="Wingdings" pitchFamily="2"/>
              <a:buChar char=""/>
            </a:pPr>
            <a:r>
              <a:rPr lang="en-US"/>
              <a:t>Upon completion of the background questionnaire and CT scan – the Coordinator must assign a unique Study identifier (Study ID) to the participant by clicking on the “Assign ID” button on the Intake System.</a:t>
            </a:r>
          </a:p>
          <a:p>
            <a:pPr lvl="0" hangingPunct="1">
              <a:lnSpc>
                <a:spcPct val="90000"/>
              </a:lnSpc>
              <a:buClr>
                <a:srgbClr val="4F81BD"/>
              </a:buClr>
              <a:buSzPct val="70000"/>
              <a:buFont typeface="Wingdings" pitchFamily="2"/>
              <a:buChar char=""/>
            </a:pPr>
            <a:r>
              <a:rPr lang="en-US"/>
              <a:t>The Intake System will automatically assign the next available Study ID.  These should be assigned in chronological order according to date of CT scan.</a:t>
            </a:r>
          </a:p>
          <a:p>
            <a:pPr lvl="0" hangingPunct="1">
              <a:lnSpc>
                <a:spcPct val="90000"/>
              </a:lnSpc>
              <a:buClr>
                <a:srgbClr val="4F81BD"/>
              </a:buClr>
              <a:buSzPct val="70000"/>
              <a:buFont typeface="Wingdings" pitchFamily="2"/>
              <a:buChar char=""/>
            </a:pPr>
            <a:r>
              <a:rPr lang="en-US"/>
              <a:t>Each site will use assign their StudyID using the special code (initials of site) they chose, beginning with </a:t>
            </a:r>
            <a:r>
              <a:rPr lang="en-US" i="1">
                <a:solidFill>
                  <a:srgbClr val="1F497D"/>
                </a:solidFill>
              </a:rPr>
              <a:t>XX</a:t>
            </a:r>
            <a:r>
              <a:rPr lang="en-US"/>
              <a:t>0001, then </a:t>
            </a:r>
            <a:r>
              <a:rPr lang="en-US" i="1">
                <a:solidFill>
                  <a:srgbClr val="1F497D"/>
                </a:solidFill>
              </a:rPr>
              <a:t>XX</a:t>
            </a:r>
            <a:r>
              <a:rPr lang="en-US" i="1"/>
              <a:t>0002</a:t>
            </a:r>
            <a:r>
              <a:rPr lang="en-US"/>
              <a:t>…</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13A40AA9-6A00-4882-AE66-BDD4BF398F63}" type="slidenum">
              <a:t>23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T evalua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CT EVALUATION FORM</a:t>
            </a:r>
          </a:p>
        </p:txBody>
      </p:sp>
      <p:sp>
        <p:nvSpPr>
          <p:cNvPr id="3" name="Text Placeholder 2"/>
          <p:cNvSpPr txBox="1">
            <a:spLocks noGrp="1"/>
          </p:cNvSpPr>
          <p:nvPr>
            <p:ph type="body" idx="4294967295"/>
          </p:nvPr>
        </p:nvSpPr>
        <p:spPr>
          <a:xfrm>
            <a:off x="228240" y="1641599"/>
            <a:ext cx="8915399" cy="4759200"/>
          </a:xfrm>
        </p:spPr>
        <p:txBody>
          <a:bodyPr wrap="square" lIns="91440" tIns="45720" rIns="91440" bIns="45720" anchor="t" anchorCtr="0"/>
          <a:lstStyle/>
          <a:p>
            <a:pPr lvl="0" hangingPunct="1">
              <a:buClr>
                <a:srgbClr val="4F81BD"/>
              </a:buClr>
              <a:buSzPct val="70000"/>
              <a:buFont typeface="Wingdings" pitchFamily="2"/>
              <a:buChar char=""/>
            </a:pPr>
            <a:r>
              <a:rPr lang="en-US" b="1"/>
              <a:t>Purpose:</a:t>
            </a:r>
            <a:r>
              <a:rPr lang="en-US"/>
              <a:t> </a:t>
            </a:r>
            <a:r>
              <a:rPr lang="en-US" i="1"/>
              <a:t>To record the data from the CT reading (very specific information with regard to nodule data, etc.)</a:t>
            </a:r>
          </a:p>
          <a:p>
            <a:pPr lvl="0" hangingPunct="1">
              <a:buClr>
                <a:srgbClr val="4F81BD"/>
              </a:buClr>
              <a:buSzPct val="70000"/>
              <a:buFont typeface="Wingdings" pitchFamily="2"/>
              <a:buChar char=""/>
            </a:pPr>
            <a:r>
              <a:rPr lang="en-US"/>
              <a:t>This form is to be entered by the site radiologist</a:t>
            </a:r>
          </a:p>
          <a:p>
            <a:pPr lvl="0" hangingPunct="1">
              <a:buClr>
                <a:srgbClr val="4F81BD"/>
              </a:buClr>
              <a:buSzPct val="70000"/>
              <a:buFont typeface="Wingdings" pitchFamily="2"/>
              <a:buChar char=""/>
            </a:pPr>
            <a:r>
              <a:rPr lang="en-US"/>
              <a:t>The coordinator will be responsible for checking it</a:t>
            </a:r>
          </a:p>
          <a:p>
            <a:pPr lvl="0" hangingPunct="1">
              <a:buClr>
                <a:srgbClr val="4F81BD"/>
              </a:buClr>
              <a:buSzPct val="70000"/>
              <a:buFont typeface="Wingdings" pitchFamily="2"/>
              <a:buChar char=""/>
            </a:pPr>
            <a:r>
              <a:rPr lang="en-US"/>
              <a:t>A new CT evaluation form must be entered EVERY time the enrollee has a CT scan (at the site or elsewhere)</a:t>
            </a:r>
          </a:p>
          <a:p>
            <a:pPr lvl="0" hangingPunct="1">
              <a:buClr>
                <a:srgbClr val="4F81BD"/>
              </a:buClr>
              <a:buSzPct val="70000"/>
              <a:buFont typeface="Wingdings" pitchFamily="2"/>
              <a:buChar char=""/>
            </a:pPr>
            <a:endParaRPr lang="en-US"/>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52019640-DA80-4D01-A429-92555AF86D73}" type="slidenum">
              <a:t>24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T evaluation form:  Data entry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151560"/>
            <a:ext cx="7467479" cy="1143360"/>
          </a:xfrm>
        </p:spPr>
        <p:txBody>
          <a:bodyPr wrap="square" anchor="b" anchorCtr="0">
            <a:spAutoFit/>
          </a:bodyPr>
          <a:lstStyle/>
          <a:p>
            <a:pPr lvl="0" hangingPunct="1"/>
            <a:r>
              <a:rPr lang="en-US"/>
              <a:t>CT EVALUATION FORM:  DATA ENTRY</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At baseline, all nodules must be listed in descending order of size, starting with the largest </a:t>
            </a:r>
            <a:r>
              <a:rPr lang="en-US" i="1"/>
              <a:t>non-calcified</a:t>
            </a:r>
            <a:r>
              <a:rPr lang="en-US"/>
              <a:t> nodule.</a:t>
            </a:r>
          </a:p>
          <a:p>
            <a:pPr marL="0" lvl="1" indent="0">
              <a:spcBef>
                <a:spcPts val="598"/>
              </a:spcBef>
              <a:buClr>
                <a:srgbClr val="4F81BD"/>
              </a:buClr>
              <a:buSzPct val="8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This is now done automatically by the database checks</a:t>
            </a:r>
          </a:p>
          <a:p>
            <a:pPr lvl="0" hangingPunct="1">
              <a:lnSpc>
                <a:spcPct val="90000"/>
              </a:lnSpc>
              <a:buClr>
                <a:srgbClr val="4F81BD"/>
              </a:buClr>
              <a:buSzPct val="70000"/>
              <a:buFont typeface="Wingdings" pitchFamily="2"/>
              <a:buChar char=""/>
            </a:pPr>
            <a:r>
              <a:rPr lang="en-US"/>
              <a:t>New nodules seen on subsequent CTs, even if larger, must follow the nodules already listed previously.</a:t>
            </a:r>
          </a:p>
          <a:p>
            <a:pPr lvl="0" hangingPunct="1">
              <a:lnSpc>
                <a:spcPct val="90000"/>
              </a:lnSpc>
              <a:buClr>
                <a:srgbClr val="4F81BD"/>
              </a:buClr>
              <a:buSzPct val="70000"/>
              <a:buFont typeface="Wingdings" pitchFamily="2"/>
              <a:buChar char=""/>
            </a:pPr>
            <a:r>
              <a:rPr lang="en-US" u="sng"/>
              <a:t>If there are more than 6 nodules, please fill in the grid for any nodule(s) that is (are) 5 mm or larger.</a:t>
            </a:r>
          </a:p>
          <a:p>
            <a:pPr lvl="0" hangingPunct="1">
              <a:lnSpc>
                <a:spcPct val="90000"/>
              </a:lnSpc>
              <a:buClr>
                <a:srgbClr val="4F81BD"/>
              </a:buClr>
              <a:buSzPct val="70000"/>
              <a:buFont typeface="Wingdings" pitchFamily="2"/>
              <a:buChar char=""/>
            </a:pPr>
            <a:r>
              <a:rPr lang="en-US"/>
              <a:t>Nodules classified as “probably calcified” will not be counted toward the number of non-calcified nodules.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4E417936-FD08-40B1-87DE-89E9175ECB9B}" type="slidenum">
              <a:t>25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CT EVALUATION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Demo</a:t>
            </a:r>
          </a:p>
          <a:p>
            <a:pPr lvl="0" hangingPunct="1">
              <a:lnSpc>
                <a:spcPct val="90000"/>
              </a:lnSpc>
              <a:buClr>
                <a:srgbClr val="4F81BD"/>
              </a:buClr>
              <a:buSzPct val="70000"/>
              <a:buFont typeface="Wingdings" pitchFamily="2"/>
              <a:buChar char=""/>
            </a:pPr>
            <a:r>
              <a:rPr lang="en-US"/>
              <a:t>Remember to put the most urgent follow-up recommendation at the bottom of the form, as each nodule may have different recommendations for “Nodule Action”</a:t>
            </a:r>
          </a:p>
          <a:p>
            <a:pPr lvl="0" hangingPunct="1">
              <a:lnSpc>
                <a:spcPct val="90000"/>
              </a:lnSpc>
              <a:buClr>
                <a:srgbClr val="4F81BD"/>
              </a:buClr>
              <a:buSzPct val="70000"/>
              <a:buFont typeface="Wingdings" pitchFamily="2"/>
              <a:buChar char=""/>
            </a:pPr>
            <a:r>
              <a:rPr lang="en-US"/>
              <a:t>Our Assistant Professor has trained nearly all the radiologists at participating I-ELCAP sites.  Contact me if this is something you are interested in.</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0A172CA7-10C5-4E44-8AA7-CA974287B327}" type="slidenum">
              <a:t>26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Dual Reading Protocol">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4320"/>
            <a:ext cx="7467479" cy="792360"/>
          </a:xfrm>
        </p:spPr>
        <p:txBody>
          <a:bodyPr wrap="square" anchor="b" anchorCtr="0">
            <a:spAutoFit/>
          </a:bodyPr>
          <a:lstStyle/>
          <a:p>
            <a:pPr lvl="0" hangingPunct="1"/>
            <a:r>
              <a:rPr lang="en-US"/>
              <a:t>DUAL READING PROTOCOL</a:t>
            </a:r>
          </a:p>
        </p:txBody>
      </p:sp>
      <p:sp>
        <p:nvSpPr>
          <p:cNvPr id="3" name="Text Placeholder 2"/>
          <p:cNvSpPr txBox="1">
            <a:spLocks noGrp="1"/>
          </p:cNvSpPr>
          <p:nvPr>
            <p:ph type="body" idx="4294967295"/>
          </p:nvPr>
        </p:nvSpPr>
        <p:spPr>
          <a:xfrm>
            <a:off x="533520" y="1219320"/>
            <a:ext cx="7772400" cy="5029200"/>
          </a:xfrm>
        </p:spPr>
        <p:txBody>
          <a:bodyPr wrap="square" lIns="91440" tIns="45720" rIns="91440" bIns="45720" anchor="t" anchorCtr="0"/>
          <a:lstStyle/>
          <a:p>
            <a:pPr lvl="0" hangingPunct="1">
              <a:buClr>
                <a:srgbClr val="4F81BD"/>
              </a:buClr>
              <a:buSzPct val="70000"/>
              <a:buFont typeface="Wingdings" pitchFamily="2"/>
              <a:buChar char=""/>
            </a:pPr>
            <a:r>
              <a:rPr lang="en-US" sz="2000"/>
              <a:t>Both site and center CT evaluation forms are entered, then:</a:t>
            </a:r>
          </a:p>
          <a:p>
            <a:pPr lvl="0" hangingPunct="1">
              <a:buClr>
                <a:srgbClr val="4F81BD"/>
              </a:buClr>
              <a:buSzPct val="70000"/>
              <a:buFont typeface="Wingdings" pitchFamily="2"/>
              <a:buChar char=""/>
            </a:pPr>
            <a:r>
              <a:rPr lang="en-US" sz="2000"/>
              <a:t>Site generates the </a:t>
            </a:r>
            <a:r>
              <a:rPr lang="en-US" sz="2000" b="1">
                <a:solidFill>
                  <a:srgbClr val="1F497D"/>
                </a:solidFill>
              </a:rPr>
              <a:t>“Dual Reading Report”</a:t>
            </a:r>
            <a:r>
              <a:rPr lang="en-US" sz="2000"/>
              <a:t> for a list of discrepancies.</a:t>
            </a:r>
          </a:p>
          <a:p>
            <a:pPr lvl="0" hangingPunct="1">
              <a:buClr>
                <a:srgbClr val="4F81BD"/>
              </a:buClr>
              <a:buSzPct val="70000"/>
              <a:buFont typeface="Wingdings" pitchFamily="2"/>
              <a:buChar char=""/>
            </a:pPr>
            <a:r>
              <a:rPr lang="en-US" sz="2000"/>
              <a:t>The site radiologist reviews the discrepant cases and then decides which reading will be used as the final one (as site is responsible for patient care).</a:t>
            </a:r>
          </a:p>
          <a:p>
            <a:pPr lvl="0" hangingPunct="1">
              <a:buClr>
                <a:srgbClr val="4F81BD"/>
              </a:buClr>
              <a:buSzPct val="70000"/>
              <a:buFont typeface="Wingdings" pitchFamily="2"/>
              <a:buChar char=""/>
            </a:pPr>
            <a:r>
              <a:rPr lang="en-US" sz="2000"/>
              <a:t>Site assigns the “final reading” by clicking the red </a:t>
            </a:r>
            <a:r>
              <a:rPr lang="en-US" sz="2000">
                <a:solidFill>
                  <a:srgbClr val="FF0000"/>
                </a:solidFill>
              </a:rPr>
              <a:t>FINAL READING</a:t>
            </a:r>
            <a:r>
              <a:rPr lang="en-US" sz="2000"/>
              <a:t> button next to either the site or center reading and then making any updates to the form, and submitting.</a:t>
            </a:r>
          </a:p>
          <a:p>
            <a:pPr lvl="0" hangingPunct="1">
              <a:buClr>
                <a:srgbClr val="4F81BD"/>
              </a:buClr>
              <a:buSzPct val="70000"/>
              <a:buFont typeface="Wingdings" pitchFamily="2"/>
              <a:buChar char=""/>
            </a:pPr>
            <a:r>
              <a:rPr lang="en-US" sz="2000"/>
              <a:t>If Site reading form is not entered completely, dual read from Center will not appear in case review.</a:t>
            </a:r>
          </a:p>
          <a:p>
            <a:pPr lvl="0" hangingPunct="1">
              <a:buClr>
                <a:srgbClr val="4F81BD"/>
              </a:buClr>
              <a:buSzPct val="70000"/>
              <a:buFont typeface="Wingdings" pitchFamily="2"/>
              <a:buChar char=""/>
            </a:pPr>
            <a:r>
              <a:rPr lang="en-US" sz="2000"/>
              <a:t>Do not wait for Center reading to disseminate results to patients (if there is a discrepancy found, after center read becomes available, this will be discussed separately). *</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12DFDF1-4764-4E5D-8A54-0BD1DBADB594}" type="slidenum">
              <a:t>27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ollow-up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FOLLOW-UP FORM</a:t>
            </a:r>
          </a:p>
        </p:txBody>
      </p:sp>
      <p:sp>
        <p:nvSpPr>
          <p:cNvPr id="3" name="Text Placeholder 2"/>
          <p:cNvSpPr txBox="1">
            <a:spLocks noGrp="1"/>
          </p:cNvSpPr>
          <p:nvPr>
            <p:ph type="body" idx="4294967295"/>
          </p:nvPr>
        </p:nvSpPr>
        <p:spPr>
          <a:xfrm>
            <a:off x="304920" y="1641599"/>
            <a:ext cx="8610480" cy="475920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solidFill>
                  <a:srgbClr val="1F497D"/>
                </a:solidFill>
              </a:rPr>
              <a:t>Purpose:  </a:t>
            </a:r>
            <a:r>
              <a:rPr lang="en-US"/>
              <a:t>To update the health and smoking history at f/u</a:t>
            </a:r>
          </a:p>
          <a:p>
            <a:pPr lvl="0" hangingPunct="1">
              <a:lnSpc>
                <a:spcPct val="90000"/>
              </a:lnSpc>
              <a:buClr>
                <a:srgbClr val="4F81BD"/>
              </a:buClr>
              <a:buSzPct val="70000"/>
              <a:buFont typeface="Wingdings" pitchFamily="2"/>
              <a:buChar char=""/>
            </a:pPr>
            <a:r>
              <a:rPr lang="en-US">
                <a:solidFill>
                  <a:srgbClr val="1F497D"/>
                </a:solidFill>
              </a:rPr>
              <a:t>This form gets entered:</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1F497D"/>
                </a:solidFill>
                <a:latin typeface="Century Schoolbook" pitchFamily="18"/>
                <a:ea typeface="MS Gothic" pitchFamily="2"/>
                <a:cs typeface="Tahoma" pitchFamily="2"/>
              </a:rPr>
              <a:t>For each follow up diagnostic CT appointment:</a:t>
            </a:r>
            <a:r>
              <a:rPr lang="en-US" sz="2100">
                <a:solidFill>
                  <a:srgbClr val="000000"/>
                </a:solidFill>
                <a:latin typeface="Century Schoolbook" pitchFamily="18"/>
                <a:ea typeface="MS Gothic" pitchFamily="2"/>
                <a:cs typeface="Tahoma" pitchFamily="2"/>
              </a:rPr>
              <a:t> Only the top portion gets entered</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1F497D"/>
                </a:solidFill>
                <a:latin typeface="Century Schoolbook" pitchFamily="18"/>
                <a:ea typeface="MS Gothic" pitchFamily="2"/>
                <a:cs typeface="Tahoma" pitchFamily="2"/>
              </a:rPr>
              <a:t>On annual repeat CT:</a:t>
            </a:r>
            <a:r>
              <a:rPr lang="en-US" sz="2100">
                <a:solidFill>
                  <a:srgbClr val="000000"/>
                </a:solidFill>
                <a:latin typeface="Century Schoolbook" pitchFamily="18"/>
                <a:ea typeface="MS Gothic" pitchFamily="2"/>
                <a:cs typeface="Tahoma" pitchFamily="2"/>
              </a:rPr>
              <a:t>  The entire form (including the SF-12) gets entered</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1F497D"/>
                </a:solidFill>
                <a:latin typeface="Century Schoolbook" pitchFamily="18"/>
                <a:ea typeface="MS Gothic" pitchFamily="2"/>
                <a:cs typeface="Tahoma" pitchFamily="2"/>
              </a:rPr>
              <a:t>If you are contacting the person to schedule f/u CT or annual repeat and they refuse to return, </a:t>
            </a:r>
            <a:r>
              <a:rPr lang="en-US" sz="2100">
                <a:solidFill>
                  <a:srgbClr val="000000"/>
                </a:solidFill>
                <a:latin typeface="Century Schoolbook" pitchFamily="18"/>
                <a:ea typeface="MS Gothic" pitchFamily="2"/>
                <a:cs typeface="Tahoma" pitchFamily="2"/>
              </a:rPr>
              <a:t>fill in as much of the form as possible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89D47A87-9CDC-47DD-8F52-3FCC49BD764F}" type="slidenum">
              <a:t>28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ollow-up Lis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FOLLOW-UP LIST</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To assist the coordinator with scheduling: the  </a:t>
            </a:r>
            <a:r>
              <a:rPr lang="en-US" sz="2800">
                <a:solidFill>
                  <a:srgbClr val="1F497D"/>
                </a:solidFill>
              </a:rPr>
              <a:t>“Follow up List”</a:t>
            </a:r>
            <a:r>
              <a:rPr lang="en-US" sz="2800"/>
              <a:t> can be downloaded into an excel file for a mail-merge of letters to be generated and sent </a:t>
            </a:r>
            <a:r>
              <a:rPr lang="en-US" sz="2800" i="1">
                <a:solidFill>
                  <a:srgbClr val="1F497D"/>
                </a:solidFill>
              </a:rPr>
              <a:t>(please see insert in your manual for instructions and Follow Up Protocol)</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Can download those due for Diagnostic CTs, Screenings, and interventional procedures</a:t>
            </a:r>
          </a:p>
          <a:p>
            <a:pPr lvl="0" hangingPunct="1">
              <a:lnSpc>
                <a:spcPct val="90000"/>
              </a:lnSpc>
              <a:buClr>
                <a:srgbClr val="4F81BD"/>
              </a:buClr>
              <a:buSzPct val="70000"/>
              <a:buFont typeface="Wingdings" pitchFamily="2"/>
              <a:buChar char=""/>
            </a:pPr>
            <a:r>
              <a:rPr lang="en-US" sz="2800"/>
              <a:t>This list also links up to the scheduler function for easy auto-scheduling</a:t>
            </a:r>
          </a:p>
          <a:p>
            <a:pPr lvl="0" hangingPunct="1">
              <a:lnSpc>
                <a:spcPct val="90000"/>
              </a:lnSpc>
              <a:buClr>
                <a:srgbClr val="4F81BD"/>
              </a:buClr>
              <a:buSzPct val="70000"/>
              <a:buFont typeface="Wingdings" pitchFamily="2"/>
              <a:buChar char=""/>
            </a:pPr>
            <a:r>
              <a:rPr lang="en-US" sz="2800"/>
              <a:t>Demo follow up form, follow up list</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B5827FB2-4CD9-461C-95DE-EA42A81E7354}" type="slidenum">
              <a:t>29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I-ELCAP Goal">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I-ELCAP GOAL</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To enroll 100,000 individuals at high risk for lung cancer at accepted sites throughout the United States and internationally</a:t>
            </a:r>
          </a:p>
          <a:p>
            <a:pPr lvl="0" hangingPunct="1">
              <a:buClr>
                <a:srgbClr val="4F81BD"/>
              </a:buClr>
              <a:buSzPct val="70000"/>
              <a:buFont typeface="Wingdings" pitchFamily="2"/>
              <a:buChar char=""/>
            </a:pPr>
            <a:r>
              <a:rPr lang="en-US"/>
              <a:t>To pool this data to answer the remaining questions about the efficacy of CT screening for lung cancer</a:t>
            </a:r>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470697E4-0C48-4249-BC95-333565449712}" type="slidenum">
              <a:t>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ollow-up Proced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FOLLOW-UP PROCEDURES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80000"/>
              </a:lnSpc>
              <a:buClr>
                <a:srgbClr val="4F81BD"/>
              </a:buClr>
              <a:buSzPct val="70000"/>
              <a:buFont typeface="Wingdings" pitchFamily="2"/>
              <a:buChar char=""/>
            </a:pPr>
            <a:r>
              <a:rPr lang="en-US" sz="2800"/>
              <a:t>Review of </a:t>
            </a:r>
            <a:r>
              <a:rPr lang="en-US" sz="2800" b="1" i="1" u="sng"/>
              <a:t>Follow up Scheduling List </a:t>
            </a:r>
            <a:r>
              <a:rPr lang="en-US" sz="2800"/>
              <a:t>(see insert in packet explaining how to download this information)</a:t>
            </a:r>
          </a:p>
          <a:p>
            <a:pPr lvl="0" algn="just" hangingPunct="1">
              <a:lnSpc>
                <a:spcPct val="80000"/>
              </a:lnSpc>
              <a:buClr>
                <a:srgbClr val="4F81BD"/>
              </a:buClr>
              <a:buSzPct val="70000"/>
              <a:buFont typeface="Wingdings" pitchFamily="2"/>
              <a:buChar char=""/>
            </a:pPr>
            <a:r>
              <a:rPr lang="en-US" sz="2800">
                <a:cs typeface="Times New Roman" pitchFamily="18"/>
              </a:rPr>
              <a:t>All participants who have completed a baseline CT screening with no documented malignancy, other than Stage I or II lung cancer during the prior year, should be scheduled to undergo a one-year repeat CT screening.</a:t>
            </a:r>
          </a:p>
          <a:p>
            <a:pPr lvl="0" algn="just" hangingPunct="1">
              <a:lnSpc>
                <a:spcPct val="80000"/>
              </a:lnSpc>
              <a:buClr>
                <a:srgbClr val="4F81BD"/>
              </a:buClr>
              <a:buSzPct val="70000"/>
              <a:buFont typeface="Wingdings" pitchFamily="2"/>
              <a:buChar char=""/>
            </a:pPr>
            <a:r>
              <a:rPr lang="en-US" sz="2800">
                <a:cs typeface="Times New Roman" pitchFamily="18"/>
              </a:rPr>
              <a:t>Coordinators must set up repeat screening appointments for participants who are eligible (those with a negative baseline screening CT).</a:t>
            </a:r>
          </a:p>
          <a:p>
            <a:pPr lvl="0" hangingPunct="1">
              <a:lnSpc>
                <a:spcPct val="80000"/>
              </a:lnSpc>
              <a:buClr>
                <a:srgbClr val="4F81BD"/>
              </a:buClr>
              <a:buSzPct val="70000"/>
              <a:buFont typeface="Wingdings" pitchFamily="2"/>
              <a:buChar char=""/>
            </a:pPr>
            <a:endParaRPr lang="en-US" sz="2800">
              <a:cs typeface="Times New Roman" pitchFamily="18"/>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39EB3178-1549-4E1F-A95B-30B78F9A354D}" type="slidenum">
              <a:t>30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151560"/>
            <a:ext cx="7467479" cy="1143360"/>
          </a:xfrm>
        </p:spPr>
        <p:txBody>
          <a:bodyPr wrap="square" anchor="b" anchorCtr="0">
            <a:spAutoFit/>
          </a:bodyPr>
          <a:lstStyle/>
          <a:p>
            <a:pPr lvl="0" hangingPunct="1"/>
            <a:r>
              <a:rPr lang="en-US"/>
              <a:t>ANNUAL REPEAT CT FOLLOW-UP</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algn="just" hangingPunct="1">
              <a:lnSpc>
                <a:spcPct val="90000"/>
              </a:lnSpc>
              <a:buClr>
                <a:srgbClr val="4F81BD"/>
              </a:buClr>
              <a:buSzPct val="70000"/>
              <a:buFont typeface="Wingdings" pitchFamily="2"/>
              <a:buChar char=""/>
            </a:pPr>
            <a:r>
              <a:rPr lang="en-US" sz="2600">
                <a:cs typeface="Times New Roman" pitchFamily="18"/>
              </a:rPr>
              <a:t>All participants who have completed a baseline CT screening with no documented malignancy should be scheduled to undergo a one-year repeat CT screening.</a:t>
            </a:r>
          </a:p>
          <a:p>
            <a:pPr lvl="0" algn="just" hangingPunct="1">
              <a:lnSpc>
                <a:spcPct val="90000"/>
              </a:lnSpc>
              <a:buClr>
                <a:srgbClr val="4F81BD"/>
              </a:buClr>
              <a:buSzPct val="70000"/>
              <a:buFont typeface="Wingdings" pitchFamily="2"/>
              <a:buChar char=""/>
            </a:pPr>
            <a:r>
              <a:rPr lang="en-US" sz="2600">
                <a:cs typeface="Times New Roman" pitchFamily="18"/>
              </a:rPr>
              <a:t>The coordinator begins by calling the participant to schedule.  If they do not respond to 4 phone calls and 4 reminder letters (the last certified mail) they are considered ‘non-compliant’ and their status is changed to “no response to calls/letters”</a:t>
            </a:r>
          </a:p>
          <a:p>
            <a:pPr marL="0" lvl="1" indent="0" algn="just">
              <a:spcBef>
                <a:spcPts val="550"/>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200">
                <a:solidFill>
                  <a:srgbClr val="000000"/>
                </a:solidFill>
                <a:latin typeface="Century Schoolbook" pitchFamily="18"/>
                <a:cs typeface="Times New Roman" pitchFamily="18"/>
              </a:rPr>
              <a:t>Specific follow up procedures are outlined in the training materials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55A05951-CAF4-453B-959E-A72411769B97}" type="slidenum">
              <a:t>31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dvice/methods for promoting compliance with repeat C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solidFill>
                  <a:srgbClr val="FF0000"/>
                </a:solidFill>
              </a:rPr>
              <a:t>ADVICE/METHODS FOR PROMOTING COMPLIANCE WITH REPEAT CT</a:t>
            </a:r>
          </a:p>
        </p:txBody>
      </p:sp>
      <p:sp>
        <p:nvSpPr>
          <p:cNvPr id="3" name="Text Placeholder 2"/>
          <p:cNvSpPr txBox="1">
            <a:spLocks noGrp="1"/>
          </p:cNvSpPr>
          <p:nvPr>
            <p:ph type="body" idx="4294967295"/>
          </p:nvPr>
        </p:nvSpPr>
        <p:spPr>
          <a:xfrm>
            <a:off x="609480" y="1752119"/>
            <a:ext cx="7848720" cy="434340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b="1" i="1">
                <a:cs typeface="Times New Roman" pitchFamily="18"/>
              </a:rPr>
              <a:t>Step 1:</a:t>
            </a:r>
            <a:r>
              <a:rPr lang="en-US" b="1" i="1">
                <a:solidFill>
                  <a:srgbClr val="1F497D"/>
                </a:solidFill>
                <a:cs typeface="Times New Roman" pitchFamily="18"/>
              </a:rPr>
              <a:t> Download list of Participants due for Annual Repeat (AR) CT </a:t>
            </a:r>
            <a:r>
              <a:rPr lang="en-US" i="1">
                <a:solidFill>
                  <a:srgbClr val="1F497D"/>
                </a:solidFill>
                <a:cs typeface="Times New Roman" pitchFamily="18"/>
              </a:rPr>
              <a:t>in the next 60 days</a:t>
            </a:r>
          </a:p>
          <a:p>
            <a:pPr lvl="0" hangingPunct="1">
              <a:lnSpc>
                <a:spcPct val="90000"/>
              </a:lnSpc>
              <a:buClr>
                <a:srgbClr val="4F81BD"/>
              </a:buClr>
              <a:buSzPct val="70000"/>
              <a:buFont typeface="Wingdings" pitchFamily="2"/>
              <a:buChar char=""/>
            </a:pPr>
            <a:r>
              <a:rPr lang="en-US" b="1" i="1">
                <a:cs typeface="Times New Roman" pitchFamily="18"/>
              </a:rPr>
              <a:t>Step 2:</a:t>
            </a:r>
            <a:r>
              <a:rPr lang="en-US" b="1" i="1">
                <a:solidFill>
                  <a:srgbClr val="1F497D"/>
                </a:solidFill>
                <a:cs typeface="Times New Roman" pitchFamily="18"/>
              </a:rPr>
              <a:t> Begin calling participants due, schedule as they are reached</a:t>
            </a:r>
          </a:p>
          <a:p>
            <a:pPr lvl="0" hangingPunct="1">
              <a:lnSpc>
                <a:spcPct val="90000"/>
              </a:lnSpc>
              <a:buClr>
                <a:srgbClr val="4F81BD"/>
              </a:buClr>
              <a:buSzPct val="70000"/>
              <a:buFont typeface="Wingdings" pitchFamily="2"/>
              <a:buChar char=""/>
            </a:pPr>
            <a:r>
              <a:rPr lang="en-US" b="1" i="1">
                <a:cs typeface="Times New Roman" pitchFamily="18"/>
              </a:rPr>
              <a:t>Step 3:</a:t>
            </a:r>
            <a:r>
              <a:rPr lang="en-US" b="1" i="1">
                <a:solidFill>
                  <a:srgbClr val="1F497D"/>
                </a:solidFill>
                <a:cs typeface="Times New Roman" pitchFamily="18"/>
              </a:rPr>
              <a:t> Participant not reached by Call #1, leave message</a:t>
            </a:r>
          </a:p>
          <a:p>
            <a:pPr lvl="0" hangingPunct="1">
              <a:lnSpc>
                <a:spcPct val="90000"/>
              </a:lnSpc>
              <a:buClr>
                <a:srgbClr val="4F81BD"/>
              </a:buClr>
              <a:buSzPct val="70000"/>
              <a:buFont typeface="Wingdings" pitchFamily="2"/>
              <a:buChar char=""/>
            </a:pPr>
            <a:r>
              <a:rPr lang="en-US" b="1" i="1">
                <a:cs typeface="Times New Roman" pitchFamily="18"/>
              </a:rPr>
              <a:t>Step 4:</a:t>
            </a:r>
            <a:r>
              <a:rPr lang="en-US" b="1" i="1">
                <a:solidFill>
                  <a:srgbClr val="1F497D"/>
                </a:solidFill>
                <a:cs typeface="Times New Roman" pitchFamily="18"/>
              </a:rPr>
              <a:t> Reminder letter #1 sent to participant</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b="1" i="1">
              <a:solidFill>
                <a:srgbClr val="1F497D"/>
              </a:solidFill>
              <a:cs typeface="Times New Roman" pitchFamily="18"/>
            </a:endParaRPr>
          </a:p>
          <a:p>
            <a:pPr lvl="0" hangingPunct="1">
              <a:lnSpc>
                <a:spcPct val="90000"/>
              </a:lnSpc>
            </a:pPr>
            <a:endParaRPr lang="en-US" b="1" i="1">
              <a:solidFill>
                <a:srgbClr val="1F497D"/>
              </a:solidFill>
              <a:cs typeface="Times New Roman" pitchFamily="18"/>
            </a:endParaRPr>
          </a:p>
          <a:p>
            <a:pPr marL="272880" lvl="0" indent="-272880" algn="ctr"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solidFill>
                <a:srgbClr val="1F497D"/>
              </a:solidFill>
              <a:cs typeface="Times New Roman" pitchFamily="18"/>
            </a:endParaRP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a:solidFill>
                <a:srgbClr val="1F497D"/>
              </a:solidFill>
              <a:cs typeface="Times New Roman" pitchFamily="18"/>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D126CBBF-D7CF-4B60-B43C-BA820624DB81}" type="slidenum">
              <a:t>32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solidFill>
                  <a:srgbClr val="FF0000"/>
                </a:solidFill>
              </a:rPr>
              <a:t>ADVICE/METHODS FOR PROMOTING COMPLIANCE WITH REPEAT CT</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b="1" i="1">
                <a:cs typeface="Times New Roman" pitchFamily="18"/>
              </a:rPr>
              <a:t>Step 5:</a:t>
            </a:r>
            <a:r>
              <a:rPr lang="en-US" b="1" i="1">
                <a:solidFill>
                  <a:srgbClr val="1F497D"/>
                </a:solidFill>
                <a:cs typeface="Times New Roman" pitchFamily="18"/>
              </a:rPr>
              <a:t> Repeat Steps 1 - 4 (document in system)</a:t>
            </a:r>
          </a:p>
          <a:p>
            <a:pPr lvl="0" hangingPunct="1">
              <a:lnSpc>
                <a:spcPct val="90000"/>
              </a:lnSpc>
              <a:buClr>
                <a:srgbClr val="4F81BD"/>
              </a:buClr>
              <a:buSzPct val="70000"/>
              <a:buFont typeface="Wingdings" pitchFamily="2"/>
              <a:buChar char=""/>
            </a:pPr>
            <a:r>
              <a:rPr lang="en-US" b="1" i="1">
                <a:cs typeface="Times New Roman" pitchFamily="18"/>
              </a:rPr>
              <a:t>Step 6:</a:t>
            </a:r>
            <a:r>
              <a:rPr lang="en-US" b="1" i="1">
                <a:solidFill>
                  <a:srgbClr val="333333"/>
                </a:solidFill>
                <a:cs typeface="Times New Roman" pitchFamily="18"/>
              </a:rPr>
              <a:t> </a:t>
            </a:r>
            <a:r>
              <a:rPr lang="en-US" b="1" i="1">
                <a:solidFill>
                  <a:srgbClr val="1F497D"/>
                </a:solidFill>
                <a:cs typeface="Times New Roman" pitchFamily="18"/>
              </a:rPr>
              <a:t>No Response after 3 calls &amp; 3 letters</a:t>
            </a:r>
          </a:p>
          <a:p>
            <a:pPr marL="0" lvl="1" indent="0">
              <a:spcBef>
                <a:spcPts val="799"/>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3200" b="1" i="1">
                <a:solidFill>
                  <a:srgbClr val="1F497D"/>
                </a:solidFill>
                <a:latin typeface="Century Schoolbook" pitchFamily="18"/>
                <a:cs typeface="Times New Roman" pitchFamily="18"/>
              </a:rPr>
              <a:t>Mail final letter certified, change status from Active to “no response”</a:t>
            </a:r>
          </a:p>
          <a:p>
            <a:pPr lvl="0" hangingPunct="1">
              <a:lnSpc>
                <a:spcPct val="90000"/>
              </a:lnSpc>
              <a:buClr>
                <a:srgbClr val="4F81BD"/>
              </a:buClr>
              <a:buSzPct val="70000"/>
              <a:buFont typeface="Wingdings" pitchFamily="2"/>
              <a:buChar char=""/>
            </a:pPr>
            <a:r>
              <a:rPr lang="en-US" b="1" i="1">
                <a:cs typeface="Times New Roman" pitchFamily="18"/>
              </a:rPr>
              <a:t>Step 7:</a:t>
            </a:r>
            <a:r>
              <a:rPr lang="en-US" b="1" i="1">
                <a:solidFill>
                  <a:srgbClr val="333333"/>
                </a:solidFill>
                <a:cs typeface="Times New Roman" pitchFamily="18"/>
              </a:rPr>
              <a:t> </a:t>
            </a:r>
            <a:r>
              <a:rPr lang="en-US" b="1" i="1">
                <a:solidFill>
                  <a:srgbClr val="1F497D"/>
                </a:solidFill>
                <a:cs typeface="Times New Roman" pitchFamily="18"/>
              </a:rPr>
              <a:t>If participants refused to return for RCT, change status to reflect their reason – they will no longer appear on f/u lists</a:t>
            </a:r>
          </a:p>
          <a:p>
            <a:pPr lvl="0" hangingPunct="1">
              <a:lnSpc>
                <a:spcPct val="90000"/>
              </a:lnSpc>
              <a:buClr>
                <a:srgbClr val="4F81BD"/>
              </a:buClr>
              <a:buSzPct val="70000"/>
              <a:buFont typeface="Wingdings" pitchFamily="2"/>
              <a:buChar char=""/>
            </a:pPr>
            <a:endParaRPr lang="en-US" b="1" i="1">
              <a:solidFill>
                <a:srgbClr val="1F497D"/>
              </a:solidFill>
              <a:cs typeface="Times New Roman" pitchFamily="18"/>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060343A-7D38-4220-8419-849451B612CA}" type="slidenum">
              <a:t>33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ases needing diagnostic workup">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CASES NEEDING DIAGNOSTIC WORKUP</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600" b="1"/>
              <a:t>The site is responsible for following up on any case requiring any diagnostic work-up</a:t>
            </a:r>
          </a:p>
          <a:p>
            <a:pPr lvl="0" hangingPunct="1">
              <a:lnSpc>
                <a:spcPct val="90000"/>
              </a:lnSpc>
              <a:buClr>
                <a:srgbClr val="4F81BD"/>
              </a:buClr>
              <a:buSzPct val="70000"/>
              <a:buFont typeface="Wingdings" pitchFamily="2"/>
              <a:buChar char=""/>
            </a:pPr>
            <a:endParaRPr lang="en-US" sz="2600"/>
          </a:p>
          <a:p>
            <a:pPr lvl="0" hangingPunct="1">
              <a:lnSpc>
                <a:spcPct val="90000"/>
              </a:lnSpc>
              <a:buClr>
                <a:srgbClr val="4F81BD"/>
              </a:buClr>
              <a:buSzPct val="70000"/>
              <a:buFont typeface="Wingdings" pitchFamily="2"/>
              <a:buChar char=""/>
            </a:pPr>
            <a:r>
              <a:rPr lang="en-US" sz="2600"/>
              <a:t>Keep the PCP involved to make sure that the participant receives all the necessary follow-up CTs, PET scans, biopsies, surgery, chemo/radiation or any other required procedure(s).</a:t>
            </a:r>
          </a:p>
          <a:p>
            <a:pPr lvl="0" hangingPunct="1">
              <a:lnSpc>
                <a:spcPct val="90000"/>
              </a:lnSpc>
              <a:buClr>
                <a:srgbClr val="4F81BD"/>
              </a:buClr>
              <a:buSzPct val="70000"/>
              <a:buFont typeface="Wingdings" pitchFamily="2"/>
              <a:buChar char=""/>
            </a:pPr>
            <a:endParaRPr lang="en-US" sz="2600"/>
          </a:p>
          <a:p>
            <a:pPr lvl="0" hangingPunct="1">
              <a:lnSpc>
                <a:spcPct val="90000"/>
              </a:lnSpc>
              <a:buClr>
                <a:srgbClr val="4F81BD"/>
              </a:buClr>
              <a:buSzPct val="70000"/>
              <a:buFont typeface="Wingdings" pitchFamily="2"/>
              <a:buChar char=""/>
            </a:pPr>
            <a:r>
              <a:rPr lang="en-US" sz="2600"/>
              <a:t>All reports from these tests must be acquired, and entered into the database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D8CA8DDA-EF3A-4F84-8EF3-ABD6C70601AA}" type="slidenum">
              <a:t>34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Document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DOCUMENTATION</a:t>
            </a:r>
          </a:p>
        </p:txBody>
      </p:sp>
      <p:sp>
        <p:nvSpPr>
          <p:cNvPr id="3" name="Text Placeholder 2"/>
          <p:cNvSpPr txBox="1">
            <a:spLocks noGrp="1"/>
          </p:cNvSpPr>
          <p:nvPr>
            <p:ph type="body" idx="4294967295"/>
          </p:nvPr>
        </p:nvSpPr>
        <p:spPr>
          <a:xfrm>
            <a:off x="685799" y="1447919"/>
            <a:ext cx="7772400" cy="4952880"/>
          </a:xfrm>
        </p:spPr>
        <p:txBody>
          <a:bodyPr wrap="square" lIns="91440" tIns="45720" rIns="91440" bIns="45720" anchor="t" anchorCtr="0"/>
          <a:lstStyle/>
          <a:p>
            <a:pPr lvl="0" hangingPunct="1">
              <a:buClr>
                <a:srgbClr val="4F81BD"/>
              </a:buClr>
              <a:buSzPct val="70000"/>
              <a:buFont typeface="Wingdings" pitchFamily="2"/>
              <a:buChar char=""/>
            </a:pPr>
            <a:r>
              <a:rPr lang="en-US"/>
              <a:t>It is EXTREMELY important that all correspondence is documented.  </a:t>
            </a:r>
          </a:p>
          <a:p>
            <a:pPr lvl="0" hangingPunct="1">
              <a:buClr>
                <a:srgbClr val="4F81BD"/>
              </a:buClr>
              <a:buSzPct val="70000"/>
              <a:buFont typeface="Wingdings" pitchFamily="2"/>
              <a:buChar char=""/>
            </a:pPr>
            <a:r>
              <a:rPr lang="en-US"/>
              <a:t>Use the Intake Form to record all attempts to contact the patient and/or his/her doctor regarding follow-up, as well as any other type of correspondence.  </a:t>
            </a:r>
          </a:p>
          <a:p>
            <a:pPr marL="639720" lvl="0" indent="-273240" hangingPunct="1">
              <a:spcBef>
                <a:spcPts val="524"/>
              </a:spcBef>
              <a:tabLst>
                <a:tab pos="1280880" algn="l"/>
                <a:tab pos="2195280" algn="l"/>
                <a:tab pos="3109680" algn="l"/>
                <a:tab pos="4024080" algn="l"/>
                <a:tab pos="4938480" algn="l"/>
                <a:tab pos="5852880" algn="l"/>
                <a:tab pos="6767280" algn="l"/>
                <a:tab pos="7681680" algn="l"/>
                <a:tab pos="8596080" algn="l"/>
                <a:tab pos="9510480" algn="l"/>
                <a:tab pos="10424880" algn="l"/>
              </a:tabLst>
            </a:pPr>
            <a:r>
              <a:rPr lang="en-US" sz="2100" i="1"/>
              <a:t>* The coordinating center does not have access to any of the site’s documentation/notes, but could ask to review it upon a site visit for QA purposes.</a:t>
            </a:r>
          </a:p>
          <a:p>
            <a:pPr lvl="0" hangingPunct="1"/>
            <a:endParaRPr lang="en-US" sz="2100" i="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0DBB1A4-4D6E-4641-92A9-7E6E4439C68C}" type="slidenum">
              <a:t>35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Results of Interventional Proced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RESULTS OF INTERVENTIONAL PROCEDURES</a:t>
            </a:r>
          </a:p>
        </p:txBody>
      </p:sp>
      <p:sp>
        <p:nvSpPr>
          <p:cNvPr id="3" name="Text Placeholder 2"/>
          <p:cNvSpPr txBox="1">
            <a:spLocks noGrp="1"/>
          </p:cNvSpPr>
          <p:nvPr>
            <p:ph type="body" idx="4294967295"/>
          </p:nvPr>
        </p:nvSpPr>
        <p:spPr>
          <a:xfrm>
            <a:off x="609480" y="1523880"/>
            <a:ext cx="7772400" cy="4267440"/>
          </a:xfrm>
        </p:spPr>
        <p:txBody>
          <a:bodyPr wrap="square" lIns="91440" tIns="45720" rIns="91440" bIns="45720" anchor="t" anchorCtr="0"/>
          <a:lstStyle/>
          <a:p>
            <a:pPr lvl="0" hangingPunct="1">
              <a:lnSpc>
                <a:spcPct val="70000"/>
              </a:lnSpc>
              <a:buClr>
                <a:srgbClr val="4F81BD"/>
              </a:buClr>
              <a:buSzPct val="70000"/>
              <a:buFont typeface="Wingdings" pitchFamily="2"/>
              <a:buChar char=""/>
            </a:pPr>
            <a:r>
              <a:rPr lang="en-US" sz="2200"/>
              <a:t>Your consent form should allow you to receive all study related reports, as well as surgical and cytological specimens</a:t>
            </a:r>
          </a:p>
          <a:p>
            <a:pPr lvl="0" hangingPunct="1">
              <a:lnSpc>
                <a:spcPct val="70000"/>
              </a:lnSpc>
              <a:buClr>
                <a:srgbClr val="4F81BD"/>
              </a:buClr>
              <a:buSzPct val="70000"/>
              <a:buFont typeface="Wingdings" pitchFamily="2"/>
              <a:buChar char=""/>
            </a:pPr>
            <a:r>
              <a:rPr lang="en-US" sz="2200">
                <a:solidFill>
                  <a:srgbClr val="1F497D"/>
                </a:solidFill>
              </a:rPr>
              <a:t>For diagnosed lung cancer cases</a:t>
            </a:r>
            <a:r>
              <a:rPr lang="en-US" sz="2200"/>
              <a:t>: this information must be entered into the proper database forms.</a:t>
            </a:r>
          </a:p>
          <a:p>
            <a:pPr lvl="0" hangingPunct="1">
              <a:lnSpc>
                <a:spcPct val="70000"/>
              </a:lnSpc>
              <a:buClr>
                <a:srgbClr val="4F81BD"/>
              </a:buClr>
              <a:buSzPct val="70000"/>
              <a:buFont typeface="Wingdings" pitchFamily="2"/>
              <a:buChar char=""/>
            </a:pPr>
            <a:r>
              <a:rPr lang="en-US" sz="2200"/>
              <a:t>Copies of these biopsy and surgical reports should be faxed to us attn: Rowena Yip 212.241.9655</a:t>
            </a:r>
          </a:p>
          <a:p>
            <a:pPr lvl="0" hangingPunct="1">
              <a:lnSpc>
                <a:spcPct val="70000"/>
              </a:lnSpc>
              <a:buClr>
                <a:srgbClr val="4F81BD"/>
              </a:buClr>
              <a:buSzPct val="70000"/>
              <a:buFont typeface="Wingdings" pitchFamily="2"/>
              <a:buChar char=""/>
            </a:pPr>
            <a:r>
              <a:rPr lang="en-US" sz="2200"/>
              <a:t>Surgical and pathology slides must be sent to Ellen Weiss at Mount Sinai for review by our panel and for upload to the database</a:t>
            </a:r>
          </a:p>
          <a:p>
            <a:pPr lvl="0" hangingPunct="1">
              <a:lnSpc>
                <a:spcPct val="70000"/>
              </a:lnSpc>
              <a:buClr>
                <a:srgbClr val="4F81BD"/>
              </a:buClr>
              <a:buSzPct val="70000"/>
              <a:buFont typeface="Wingdings" pitchFamily="2"/>
              <a:buChar char=""/>
            </a:pPr>
            <a:r>
              <a:rPr lang="en-US" sz="2200"/>
              <a:t>Our mailing address is:</a:t>
            </a:r>
          </a:p>
          <a:p>
            <a:pPr marL="272880" lvl="0" indent="-272880" hangingPunct="1">
              <a:lnSpc>
                <a:spcPct val="70000"/>
              </a:lnSpc>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sz="2200"/>
              <a:t>Mount Sinai Medical Center</a:t>
            </a:r>
          </a:p>
          <a:p>
            <a:pPr marL="272880" lvl="0" indent="-272880" hangingPunct="1">
              <a:lnSpc>
                <a:spcPct val="70000"/>
              </a:lnSpc>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sz="2200"/>
              <a:t>Radiology- ELCAP</a:t>
            </a:r>
          </a:p>
          <a:p>
            <a:pPr marL="272880" lvl="0" indent="-272880" hangingPunct="1">
              <a:lnSpc>
                <a:spcPct val="70000"/>
              </a:lnSpc>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sz="2200"/>
              <a:t>One Gustave L. Levy Place, Box 1234</a:t>
            </a:r>
          </a:p>
          <a:p>
            <a:pPr marL="272880" lvl="0" indent="-272880" hangingPunct="1">
              <a:lnSpc>
                <a:spcPct val="70000"/>
              </a:lnSpc>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sz="2200"/>
              <a:t>New York, NY 10029</a:t>
            </a:r>
          </a:p>
          <a:p>
            <a:pPr lvl="0" hangingPunct="1">
              <a:lnSpc>
                <a:spcPct val="70000"/>
              </a:lnSpc>
            </a:pPr>
            <a:endParaRPr lang="en-US" sz="22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5B7DBD03-06A7-46AF-9519-950467B1C1DD}" type="slidenum">
              <a:t>36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Tracking patients undergoing interventional procedur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27880"/>
            <a:ext cx="8686800" cy="1219680"/>
          </a:xfrm>
        </p:spPr>
        <p:txBody>
          <a:bodyPr wrap="square" anchor="b" anchorCtr="0">
            <a:spAutoFit/>
          </a:bodyPr>
          <a:lstStyle/>
          <a:p>
            <a:pPr lvl="0" hangingPunct="1"/>
            <a:r>
              <a:rPr lang="en-US"/>
              <a:t>TRACKING PATIENTS UNDERGOING INTERVENTIONAL PROCEDURES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We recommend having a weekly “interventional procedures/QA” meeting with the site PI, radiologist(s), study coordinator and any other study personnel to review each of these cases and take the appropriate steps to follow up and facilitate getting the procedures done</a:t>
            </a:r>
          </a:p>
          <a:p>
            <a:pPr lvl="0" hangingPunct="1">
              <a:buClr>
                <a:srgbClr val="4F81BD"/>
              </a:buClr>
              <a:buSzPct val="70000"/>
              <a:buFont typeface="Wingdings" pitchFamily="2"/>
              <a:buChar char=""/>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8F7C0330-9AF6-49AF-863C-BDC8793F6354}" type="slidenum">
              <a:t>37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I-ELCAP    Interventional Procedures Meeting  Today’s date Confidential">
    <p:spTree>
      <p:nvGrpSpPr>
        <p:cNvPr id="1" name=""/>
        <p:cNvGrpSpPr/>
        <p:nvPr/>
      </p:nvGrpSpPr>
      <p:grpSpPr>
        <a:xfrm>
          <a:off x="0" y="0"/>
          <a:ext cx="0" cy="0"/>
          <a:chOff x="0" y="0"/>
          <a:chExt cx="0" cy="0"/>
        </a:xfrm>
      </p:grpSpPr>
      <p:sp>
        <p:nvSpPr>
          <p:cNvPr id="2" name="Rectangle 2"/>
          <p:cNvSpPr/>
          <p:nvPr/>
        </p:nvSpPr>
        <p:spPr>
          <a:xfrm>
            <a:off x="-565200" y="-868319"/>
            <a:ext cx="9144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3" name="Rectangle 3"/>
          <p:cNvSpPr/>
          <p:nvPr/>
        </p:nvSpPr>
        <p:spPr>
          <a:xfrm>
            <a:off x="-565200" y="136440"/>
            <a:ext cx="9144000" cy="61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0">
            <a:spAutoFit/>
          </a:bodyPr>
          <a:lstStyle/>
          <a:p>
            <a:pPr marL="0" marR="0" lvl="0" indent="0" algn="ctr" rtl="0" hangingPunct="1">
              <a:lnSpc>
                <a:spcPct val="100000"/>
              </a:lnSpc>
              <a:spcBef>
                <a:spcPts val="0"/>
              </a:spcBef>
              <a:spcAft>
                <a:spcPts val="0"/>
              </a:spcAft>
              <a:buNone/>
              <a:tabLst/>
            </a:pPr>
            <a:endParaRPr lang="en-US" sz="2000" b="1">
              <a:latin typeface="Arial" pitchFamily="18"/>
              <a:ea typeface="Arial" pitchFamily="2"/>
              <a:cs typeface="Arial" pitchFamily="2"/>
            </a:endParaRPr>
          </a:p>
          <a:p>
            <a:pPr marL="0" marR="0" lvl="0" indent="0" rtl="0" hangingPunct="0">
              <a:lnSpc>
                <a:spcPct val="100000"/>
              </a:lnSpc>
              <a:spcBef>
                <a:spcPts val="0"/>
              </a:spcBef>
              <a:spcAft>
                <a:spcPts val="0"/>
              </a:spcAft>
              <a:buNone/>
              <a:tabLst/>
            </a:pPr>
            <a:endParaRPr lang="en-US" sz="2000" b="1">
              <a:latin typeface="Arial" pitchFamily="18"/>
              <a:ea typeface="Arial" pitchFamily="2"/>
              <a:cs typeface="Arial" pitchFamily="2"/>
            </a:endParaRPr>
          </a:p>
        </p:txBody>
      </p:sp>
      <p:grpSp>
        <p:nvGrpSpPr>
          <p:cNvPr id="4" name="Group 4"/>
          <p:cNvGrpSpPr/>
          <p:nvPr/>
        </p:nvGrpSpPr>
        <p:grpSpPr>
          <a:xfrm>
            <a:off x="152280" y="1066680"/>
            <a:ext cx="8763120" cy="5639040"/>
            <a:chOff x="152280" y="1066680"/>
            <a:chExt cx="8763120" cy="5639040"/>
          </a:xfrm>
        </p:grpSpPr>
        <p:grpSp>
          <p:nvGrpSpPr>
            <p:cNvPr id="5" name="Group 5"/>
            <p:cNvGrpSpPr/>
            <p:nvPr/>
          </p:nvGrpSpPr>
          <p:grpSpPr>
            <a:xfrm>
              <a:off x="154800" y="1069200"/>
              <a:ext cx="8757000" cy="5632560"/>
              <a:chOff x="154800" y="1069200"/>
              <a:chExt cx="8757000" cy="5632560"/>
            </a:xfrm>
          </p:grpSpPr>
          <p:grpSp>
            <p:nvGrpSpPr>
              <p:cNvPr id="6" name="Group 6"/>
              <p:cNvGrpSpPr/>
              <p:nvPr/>
            </p:nvGrpSpPr>
            <p:grpSpPr>
              <a:xfrm>
                <a:off x="154800" y="1069200"/>
                <a:ext cx="815760" cy="983160"/>
                <a:chOff x="154800" y="1069200"/>
                <a:chExt cx="815760" cy="983160"/>
              </a:xfrm>
            </p:grpSpPr>
            <p:sp>
              <p:nvSpPr>
                <p:cNvPr id="7" name="Rectangle 7"/>
                <p:cNvSpPr/>
                <p:nvPr/>
              </p:nvSpPr>
              <p:spPr>
                <a:xfrm>
                  <a:off x="212760" y="1069200"/>
                  <a:ext cx="69912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100" b="1">
                      <a:latin typeface="Times New Roman" pitchFamily="18"/>
                      <a:ea typeface="Times New Roman" pitchFamily="18"/>
                      <a:cs typeface="Times New Roman" pitchFamily="18"/>
                    </a:rPr>
                    <a:t>Enrollee </a:t>
                  </a:r>
                  <a:r>
                    <a:rPr lang="en-US" sz="1200" b="1">
                      <a:latin typeface="Times New Roman" pitchFamily="18"/>
                      <a:ea typeface="Times New Roman" pitchFamily="18"/>
                      <a:cs typeface="Times New Roman" pitchFamily="18"/>
                    </a:rPr>
                    <a:t>Name/</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Study ID</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8" name="Rectangle 8"/>
                <p:cNvSpPr/>
                <p:nvPr/>
              </p:nvSpPr>
              <p:spPr>
                <a:xfrm>
                  <a:off x="154800" y="1069200"/>
                  <a:ext cx="81576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9" name="Group 9"/>
              <p:cNvGrpSpPr/>
              <p:nvPr/>
            </p:nvGrpSpPr>
            <p:grpSpPr>
              <a:xfrm>
                <a:off x="970559" y="1069200"/>
                <a:ext cx="1574639" cy="983160"/>
                <a:chOff x="970559" y="1069200"/>
                <a:chExt cx="1574639" cy="983160"/>
              </a:xfrm>
            </p:grpSpPr>
            <p:sp>
              <p:nvSpPr>
                <p:cNvPr id="10" name="Rectangle 10"/>
                <p:cNvSpPr/>
                <p:nvPr/>
              </p:nvSpPr>
              <p:spPr>
                <a:xfrm>
                  <a:off x="1028519" y="1069200"/>
                  <a:ext cx="145800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Synopsis</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11" name="Rectangle 11"/>
                <p:cNvSpPr/>
                <p:nvPr/>
              </p:nvSpPr>
              <p:spPr>
                <a:xfrm>
                  <a:off x="970559" y="1069200"/>
                  <a:ext cx="1574639"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12" name="Group 12"/>
              <p:cNvGrpSpPr/>
              <p:nvPr/>
            </p:nvGrpSpPr>
            <p:grpSpPr>
              <a:xfrm>
                <a:off x="2545200" y="1069200"/>
                <a:ext cx="1072800" cy="983160"/>
                <a:chOff x="2545200" y="1069200"/>
                <a:chExt cx="1072800" cy="983160"/>
              </a:xfrm>
            </p:grpSpPr>
            <p:sp>
              <p:nvSpPr>
                <p:cNvPr id="13" name="Rectangle 13"/>
                <p:cNvSpPr/>
                <p:nvPr/>
              </p:nvSpPr>
              <p:spPr>
                <a:xfrm>
                  <a:off x="2603160" y="1069200"/>
                  <a:ext cx="956159"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Physician</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Name/</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Phone</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14" name="Rectangle 14"/>
                <p:cNvSpPr/>
                <p:nvPr/>
              </p:nvSpPr>
              <p:spPr>
                <a:xfrm>
                  <a:off x="2545200" y="1069200"/>
                  <a:ext cx="107280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15" name="Group 15"/>
              <p:cNvGrpSpPr/>
              <p:nvPr/>
            </p:nvGrpSpPr>
            <p:grpSpPr>
              <a:xfrm>
                <a:off x="3618000" y="1069200"/>
                <a:ext cx="1544760" cy="983160"/>
                <a:chOff x="3618000" y="1069200"/>
                <a:chExt cx="1544760" cy="983160"/>
              </a:xfrm>
            </p:grpSpPr>
            <p:sp>
              <p:nvSpPr>
                <p:cNvPr id="16" name="Rectangle 16"/>
                <p:cNvSpPr/>
                <p:nvPr/>
              </p:nvSpPr>
              <p:spPr>
                <a:xfrm>
                  <a:off x="3675959" y="1069200"/>
                  <a:ext cx="142812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Current Status</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17" name="Rectangle 17"/>
                <p:cNvSpPr/>
                <p:nvPr/>
              </p:nvSpPr>
              <p:spPr>
                <a:xfrm>
                  <a:off x="3618000" y="1069200"/>
                  <a:ext cx="154476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18" name="Group 18"/>
              <p:cNvGrpSpPr/>
              <p:nvPr/>
            </p:nvGrpSpPr>
            <p:grpSpPr>
              <a:xfrm>
                <a:off x="5163120" y="1069200"/>
                <a:ext cx="1150920" cy="983160"/>
                <a:chOff x="5163120" y="1069200"/>
                <a:chExt cx="1150920" cy="983160"/>
              </a:xfrm>
            </p:grpSpPr>
            <p:sp>
              <p:nvSpPr>
                <p:cNvPr id="19" name="Rectangle 19"/>
                <p:cNvSpPr/>
                <p:nvPr/>
              </p:nvSpPr>
              <p:spPr>
                <a:xfrm>
                  <a:off x="5221080" y="1069200"/>
                  <a:ext cx="1034999"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Actions Required</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20" name="Rectangle 20"/>
                <p:cNvSpPr/>
                <p:nvPr/>
              </p:nvSpPr>
              <p:spPr>
                <a:xfrm>
                  <a:off x="5163120" y="1069200"/>
                  <a:ext cx="115092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21" name="Group 21"/>
              <p:cNvGrpSpPr/>
              <p:nvPr/>
            </p:nvGrpSpPr>
            <p:grpSpPr>
              <a:xfrm>
                <a:off x="6314400" y="1069200"/>
                <a:ext cx="707760" cy="983160"/>
                <a:chOff x="6314400" y="1069200"/>
                <a:chExt cx="707760" cy="983160"/>
              </a:xfrm>
            </p:grpSpPr>
            <p:sp>
              <p:nvSpPr>
                <p:cNvPr id="22" name="Rectangle 22"/>
                <p:cNvSpPr/>
                <p:nvPr/>
              </p:nvSpPr>
              <p:spPr>
                <a:xfrm>
                  <a:off x="6372360" y="1069200"/>
                  <a:ext cx="59112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Staff</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23" name="Rectangle 23"/>
                <p:cNvSpPr/>
                <p:nvPr/>
              </p:nvSpPr>
              <p:spPr>
                <a:xfrm>
                  <a:off x="6314400" y="1069200"/>
                  <a:ext cx="70776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24" name="Group 24"/>
              <p:cNvGrpSpPr/>
              <p:nvPr/>
            </p:nvGrpSpPr>
            <p:grpSpPr>
              <a:xfrm>
                <a:off x="7022160" y="1069200"/>
                <a:ext cx="1889640" cy="983160"/>
                <a:chOff x="7022160" y="1069200"/>
                <a:chExt cx="1889640" cy="983160"/>
              </a:xfrm>
            </p:grpSpPr>
            <p:sp>
              <p:nvSpPr>
                <p:cNvPr id="25" name="Rectangle 25"/>
                <p:cNvSpPr/>
                <p:nvPr/>
              </p:nvSpPr>
              <p:spPr>
                <a:xfrm>
                  <a:off x="7080120" y="1069200"/>
                  <a:ext cx="1773719"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b="1">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b="1">
                      <a:latin typeface="Times New Roman" pitchFamily="18"/>
                      <a:ea typeface="Times New Roman" pitchFamily="18"/>
                      <a:cs typeface="Times New Roman" pitchFamily="18"/>
                    </a:rPr>
                    <a:t>Update</a:t>
                  </a:r>
                </a:p>
                <a:p>
                  <a:pPr marL="0" marR="0" lvl="0" indent="0" rtl="0" hangingPunct="0">
                    <a:lnSpc>
                      <a:spcPct val="100000"/>
                    </a:lnSpc>
                    <a:spcBef>
                      <a:spcPts val="0"/>
                    </a:spcBef>
                    <a:spcAft>
                      <a:spcPts val="0"/>
                    </a:spcAft>
                    <a:buNone/>
                    <a:tabLst/>
                  </a:pPr>
                  <a:endParaRPr lang="en-US" sz="1200" b="1">
                    <a:latin typeface="Times New Roman" pitchFamily="18"/>
                    <a:ea typeface="Times New Roman" pitchFamily="18"/>
                    <a:cs typeface="Times New Roman" pitchFamily="18"/>
                  </a:endParaRPr>
                </a:p>
              </p:txBody>
            </p:sp>
            <p:sp>
              <p:nvSpPr>
                <p:cNvPr id="26" name="Rectangle 26"/>
                <p:cNvSpPr/>
                <p:nvPr/>
              </p:nvSpPr>
              <p:spPr>
                <a:xfrm>
                  <a:off x="7022160" y="1069200"/>
                  <a:ext cx="1889640" cy="98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27" name="Group 27"/>
              <p:cNvGrpSpPr/>
              <p:nvPr/>
            </p:nvGrpSpPr>
            <p:grpSpPr>
              <a:xfrm>
                <a:off x="154800" y="2052360"/>
                <a:ext cx="815760" cy="2416320"/>
                <a:chOff x="154800" y="2052360"/>
                <a:chExt cx="815760" cy="2416320"/>
              </a:xfrm>
            </p:grpSpPr>
            <p:sp>
              <p:nvSpPr>
                <p:cNvPr id="28" name="Rectangle 28"/>
                <p:cNvSpPr/>
                <p:nvPr/>
              </p:nvSpPr>
              <p:spPr>
                <a:xfrm>
                  <a:off x="212760" y="2052360"/>
                  <a:ext cx="69912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Sue Smith</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EX0002</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29" name="Rectangle 29"/>
                <p:cNvSpPr/>
                <p:nvPr/>
              </p:nvSpPr>
              <p:spPr>
                <a:xfrm>
                  <a:off x="154800" y="2052360"/>
                  <a:ext cx="81576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30" name="Group 30"/>
              <p:cNvGrpSpPr/>
              <p:nvPr/>
            </p:nvGrpSpPr>
            <p:grpSpPr>
              <a:xfrm>
                <a:off x="970559" y="2052360"/>
                <a:ext cx="1574639" cy="2416320"/>
                <a:chOff x="970559" y="2052360"/>
                <a:chExt cx="1574639" cy="2416320"/>
              </a:xfrm>
            </p:grpSpPr>
            <p:sp>
              <p:nvSpPr>
                <p:cNvPr id="31" name="Rectangle 31"/>
                <p:cNvSpPr/>
                <p:nvPr/>
              </p:nvSpPr>
              <p:spPr>
                <a:xfrm>
                  <a:off x="1028519" y="2052360"/>
                  <a:ext cx="145800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BSCT-9/1/00</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5nodules. Largest 15x12mm RUL.  10/1/00 Biopsy showed adenocarcinoma.</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Surgery scheduled next week.</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32" name="Rectangle 32"/>
                <p:cNvSpPr/>
                <p:nvPr/>
              </p:nvSpPr>
              <p:spPr>
                <a:xfrm>
                  <a:off x="970559" y="2052360"/>
                  <a:ext cx="1574639"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33" name="Group 33"/>
              <p:cNvGrpSpPr/>
              <p:nvPr/>
            </p:nvGrpSpPr>
            <p:grpSpPr>
              <a:xfrm>
                <a:off x="2545200" y="2052360"/>
                <a:ext cx="1072800" cy="2416320"/>
                <a:chOff x="2545200" y="2052360"/>
                <a:chExt cx="1072800" cy="2416320"/>
              </a:xfrm>
            </p:grpSpPr>
            <p:sp>
              <p:nvSpPr>
                <p:cNvPr id="34" name="Rectangle 34"/>
                <p:cNvSpPr/>
                <p:nvPr/>
              </p:nvSpPr>
              <p:spPr>
                <a:xfrm>
                  <a:off x="2603160" y="2052360"/>
                  <a:ext cx="956159"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Dr Steven Kemp</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PCP Dr. John Kehoe-</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718-252-3800</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35" name="Rectangle 35"/>
                <p:cNvSpPr/>
                <p:nvPr/>
              </p:nvSpPr>
              <p:spPr>
                <a:xfrm>
                  <a:off x="2545200" y="2052360"/>
                  <a:ext cx="107280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36" name="Group 36"/>
              <p:cNvGrpSpPr/>
              <p:nvPr/>
            </p:nvGrpSpPr>
            <p:grpSpPr>
              <a:xfrm>
                <a:off x="3618000" y="2052360"/>
                <a:ext cx="1544760" cy="2416320"/>
                <a:chOff x="3618000" y="2052360"/>
                <a:chExt cx="1544760" cy="2416320"/>
              </a:xfrm>
            </p:grpSpPr>
            <p:sp>
              <p:nvSpPr>
                <p:cNvPr id="37" name="Rectangle 37"/>
                <p:cNvSpPr/>
                <p:nvPr/>
              </p:nvSpPr>
              <p:spPr>
                <a:xfrm>
                  <a:off x="3675959" y="2052360"/>
                  <a:ext cx="142812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100">
                      <a:latin typeface="Times New Roman" pitchFamily="18"/>
                      <a:ea typeface="Times New Roman" pitchFamily="18"/>
                      <a:cs typeface="Times New Roman" pitchFamily="18"/>
                    </a:rPr>
                    <a:t>Dr. H spoke with Dr. Kemp on 1/2/01.  Ms. Smith is getting scheduled for surgery next Tuesday.  We will need to obtain reports, and then enter the interventional forms, and also obtain the slides for image entry.</a:t>
                  </a:r>
                </a:p>
                <a:p>
                  <a:pPr marL="0" marR="0" lvl="0" indent="0" rtl="0" hangingPunct="0">
                    <a:lnSpc>
                      <a:spcPct val="100000"/>
                    </a:lnSpc>
                    <a:spcBef>
                      <a:spcPts val="0"/>
                    </a:spcBef>
                    <a:spcAft>
                      <a:spcPts val="0"/>
                    </a:spcAft>
                    <a:buNone/>
                    <a:tabLst/>
                  </a:pPr>
                  <a:endParaRPr lang="en-US" sz="1100">
                    <a:latin typeface="Times New Roman" pitchFamily="18"/>
                    <a:ea typeface="Times New Roman" pitchFamily="18"/>
                    <a:cs typeface="Times New Roman" pitchFamily="18"/>
                  </a:endParaRPr>
                </a:p>
              </p:txBody>
            </p:sp>
            <p:sp>
              <p:nvSpPr>
                <p:cNvPr id="38" name="Rectangle 38"/>
                <p:cNvSpPr/>
                <p:nvPr/>
              </p:nvSpPr>
              <p:spPr>
                <a:xfrm>
                  <a:off x="3618000" y="2052360"/>
                  <a:ext cx="154476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39" name="Group 39"/>
              <p:cNvGrpSpPr/>
              <p:nvPr/>
            </p:nvGrpSpPr>
            <p:grpSpPr>
              <a:xfrm>
                <a:off x="5163120" y="2052360"/>
                <a:ext cx="1150920" cy="2416320"/>
                <a:chOff x="5163120" y="2052360"/>
                <a:chExt cx="1150920" cy="2416320"/>
              </a:xfrm>
            </p:grpSpPr>
            <p:sp>
              <p:nvSpPr>
                <p:cNvPr id="40" name="Rectangle 40"/>
                <p:cNvSpPr/>
                <p:nvPr/>
              </p:nvSpPr>
              <p:spPr>
                <a:xfrm>
                  <a:off x="5221080" y="2052360"/>
                  <a:ext cx="1034999"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Call Dr. Kemp for surgical reports</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Send patient letter to obtain slides</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41" name="Rectangle 41"/>
                <p:cNvSpPr/>
                <p:nvPr/>
              </p:nvSpPr>
              <p:spPr>
                <a:xfrm>
                  <a:off x="5163120" y="2052360"/>
                  <a:ext cx="115092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42" name="Group 42"/>
              <p:cNvGrpSpPr/>
              <p:nvPr/>
            </p:nvGrpSpPr>
            <p:grpSpPr>
              <a:xfrm>
                <a:off x="6314400" y="2052360"/>
                <a:ext cx="707760" cy="2416320"/>
                <a:chOff x="6314400" y="2052360"/>
                <a:chExt cx="707760" cy="2416320"/>
              </a:xfrm>
            </p:grpSpPr>
            <p:sp>
              <p:nvSpPr>
                <p:cNvPr id="43" name="Rectangle 43"/>
                <p:cNvSpPr/>
                <p:nvPr/>
              </p:nvSpPr>
              <p:spPr>
                <a:xfrm>
                  <a:off x="6372360" y="2052360"/>
                  <a:ext cx="59112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PY</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CH</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44" name="Rectangle 44"/>
                <p:cNvSpPr/>
                <p:nvPr/>
              </p:nvSpPr>
              <p:spPr>
                <a:xfrm>
                  <a:off x="6314400" y="2052360"/>
                  <a:ext cx="70776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45" name="Group 45"/>
              <p:cNvGrpSpPr/>
              <p:nvPr/>
            </p:nvGrpSpPr>
            <p:grpSpPr>
              <a:xfrm>
                <a:off x="7022160" y="2052360"/>
                <a:ext cx="1889640" cy="2416320"/>
                <a:chOff x="7022160" y="2052360"/>
                <a:chExt cx="1889640" cy="2416320"/>
              </a:xfrm>
            </p:grpSpPr>
            <p:sp>
              <p:nvSpPr>
                <p:cNvPr id="46" name="Rectangle 46"/>
                <p:cNvSpPr/>
                <p:nvPr/>
              </p:nvSpPr>
              <p:spPr>
                <a:xfrm>
                  <a:off x="7080120" y="2052360"/>
                  <a:ext cx="1773719"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47" name="Rectangle 47"/>
                <p:cNvSpPr/>
                <p:nvPr/>
              </p:nvSpPr>
              <p:spPr>
                <a:xfrm>
                  <a:off x="7022160" y="2052360"/>
                  <a:ext cx="1889640" cy="241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48" name="Group 48"/>
              <p:cNvGrpSpPr/>
              <p:nvPr/>
            </p:nvGrpSpPr>
            <p:grpSpPr>
              <a:xfrm>
                <a:off x="154800" y="4468680"/>
                <a:ext cx="815760" cy="2233080"/>
                <a:chOff x="154800" y="4468680"/>
                <a:chExt cx="815760" cy="2233080"/>
              </a:xfrm>
            </p:grpSpPr>
            <p:sp>
              <p:nvSpPr>
                <p:cNvPr id="49" name="Rectangle 49"/>
                <p:cNvSpPr/>
                <p:nvPr/>
              </p:nvSpPr>
              <p:spPr>
                <a:xfrm>
                  <a:off x="212760" y="4468680"/>
                  <a:ext cx="69912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Jones, Sam</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EX0032</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50" name="Rectangle 50"/>
                <p:cNvSpPr/>
                <p:nvPr/>
              </p:nvSpPr>
              <p:spPr>
                <a:xfrm>
                  <a:off x="154800" y="4468680"/>
                  <a:ext cx="81576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51" name="Group 51"/>
              <p:cNvGrpSpPr/>
              <p:nvPr/>
            </p:nvGrpSpPr>
            <p:grpSpPr>
              <a:xfrm>
                <a:off x="970559" y="4468680"/>
                <a:ext cx="1574639" cy="2233080"/>
                <a:chOff x="970559" y="4468680"/>
                <a:chExt cx="1574639" cy="2233080"/>
              </a:xfrm>
            </p:grpSpPr>
            <p:sp>
              <p:nvSpPr>
                <p:cNvPr id="52" name="Rectangle 52"/>
                <p:cNvSpPr/>
                <p:nvPr/>
              </p:nvSpPr>
              <p:spPr>
                <a:xfrm>
                  <a:off x="1028519" y="4468680"/>
                  <a:ext cx="145800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BSCT-1/25/95-no nodules.  RSCT 5/11/99 – new LUL nodule seen. Bx 8/13/99-adenocarcinoma. Surgery  9/22/99.</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53" name="Rectangle 53"/>
                <p:cNvSpPr/>
                <p:nvPr/>
              </p:nvSpPr>
              <p:spPr>
                <a:xfrm>
                  <a:off x="970559" y="4468680"/>
                  <a:ext cx="1574639"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54" name="Group 54"/>
              <p:cNvGrpSpPr/>
              <p:nvPr/>
            </p:nvGrpSpPr>
            <p:grpSpPr>
              <a:xfrm>
                <a:off x="2545200" y="4468680"/>
                <a:ext cx="1072800" cy="2233080"/>
                <a:chOff x="2545200" y="4468680"/>
                <a:chExt cx="1072800" cy="2233080"/>
              </a:xfrm>
            </p:grpSpPr>
            <p:sp>
              <p:nvSpPr>
                <p:cNvPr id="55" name="Rectangle 55"/>
                <p:cNvSpPr/>
                <p:nvPr/>
              </p:nvSpPr>
              <p:spPr>
                <a:xfrm>
                  <a:off x="2603160" y="4468680"/>
                  <a:ext cx="956159"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Dr. Francis Puck</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212-288-2323</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Dr. Jay Adler</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212-222-2222</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56" name="Rectangle 56"/>
                <p:cNvSpPr/>
                <p:nvPr/>
              </p:nvSpPr>
              <p:spPr>
                <a:xfrm>
                  <a:off x="2545200" y="4468680"/>
                  <a:ext cx="107280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57" name="Group 57"/>
              <p:cNvGrpSpPr/>
              <p:nvPr/>
            </p:nvGrpSpPr>
            <p:grpSpPr>
              <a:xfrm>
                <a:off x="3618000" y="4468680"/>
                <a:ext cx="1544760" cy="2233080"/>
                <a:chOff x="3618000" y="4468680"/>
                <a:chExt cx="1544760" cy="2233080"/>
              </a:xfrm>
            </p:grpSpPr>
            <p:sp>
              <p:nvSpPr>
                <p:cNvPr id="58" name="Rectangle 58"/>
                <p:cNvSpPr/>
                <p:nvPr/>
              </p:nvSpPr>
              <p:spPr>
                <a:xfrm>
                  <a:off x="3675959" y="4468680"/>
                  <a:ext cx="142812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100">
                      <a:latin typeface="Times New Roman" pitchFamily="18"/>
                      <a:ea typeface="Times New Roman" pitchFamily="18"/>
                      <a:cs typeface="Times New Roman" pitchFamily="18"/>
                    </a:rPr>
                    <a:t>Pt is seeing Dr. Berke (at NYH) on 6/6 she’ll call us after to find out when she needs to schedule her next scan.  She has had scans at the hospital but not thru us –6/26/00 and 12/4/00.  JS printed the reports for the chart.</a:t>
                  </a:r>
                </a:p>
                <a:p>
                  <a:pPr marL="0" marR="0" lvl="0" indent="0" rtl="0" hangingPunct="0">
                    <a:lnSpc>
                      <a:spcPct val="100000"/>
                    </a:lnSpc>
                    <a:spcBef>
                      <a:spcPts val="0"/>
                    </a:spcBef>
                    <a:spcAft>
                      <a:spcPts val="0"/>
                    </a:spcAft>
                    <a:buNone/>
                    <a:tabLst/>
                  </a:pPr>
                  <a:endParaRPr lang="en-US" sz="1100">
                    <a:latin typeface="Times New Roman" pitchFamily="18"/>
                    <a:ea typeface="Times New Roman" pitchFamily="18"/>
                    <a:cs typeface="Times New Roman" pitchFamily="18"/>
                  </a:endParaRPr>
                </a:p>
              </p:txBody>
            </p:sp>
            <p:sp>
              <p:nvSpPr>
                <p:cNvPr id="59" name="Rectangle 59"/>
                <p:cNvSpPr/>
                <p:nvPr/>
              </p:nvSpPr>
              <p:spPr>
                <a:xfrm>
                  <a:off x="3618000" y="4468680"/>
                  <a:ext cx="154476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60" name="Group 60"/>
              <p:cNvGrpSpPr/>
              <p:nvPr/>
            </p:nvGrpSpPr>
            <p:grpSpPr>
              <a:xfrm>
                <a:off x="5163120" y="4468680"/>
                <a:ext cx="1150920" cy="2233080"/>
                <a:chOff x="5163120" y="4468680"/>
                <a:chExt cx="1150920" cy="2233080"/>
              </a:xfrm>
            </p:grpSpPr>
            <p:sp>
              <p:nvSpPr>
                <p:cNvPr id="61" name="Rectangle 61"/>
                <p:cNvSpPr/>
                <p:nvPr/>
              </p:nvSpPr>
              <p:spPr>
                <a:xfrm>
                  <a:off x="5221080" y="4468680"/>
                  <a:ext cx="1034999"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Enter CT eval forms for 6/26/00 and 12/4/00</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100">
                      <a:latin typeface="Times New Roman" pitchFamily="18"/>
                      <a:ea typeface="Times New Roman" pitchFamily="18"/>
                      <a:cs typeface="Times New Roman" pitchFamily="18"/>
                    </a:rPr>
                    <a:t>Talk to patient and find out what Dr. Berke recommended</a:t>
                  </a:r>
                </a:p>
                <a:p>
                  <a:pPr marL="0" marR="0" lvl="0" indent="0" rtl="0" hangingPunct="0">
                    <a:lnSpc>
                      <a:spcPct val="100000"/>
                    </a:lnSpc>
                    <a:spcBef>
                      <a:spcPts val="0"/>
                    </a:spcBef>
                    <a:spcAft>
                      <a:spcPts val="0"/>
                    </a:spcAft>
                    <a:buNone/>
                    <a:tabLst/>
                  </a:pPr>
                  <a:endParaRPr lang="en-US" sz="1100">
                    <a:latin typeface="Times New Roman" pitchFamily="18"/>
                    <a:ea typeface="Times New Roman" pitchFamily="18"/>
                    <a:cs typeface="Times New Roman" pitchFamily="18"/>
                  </a:endParaRPr>
                </a:p>
              </p:txBody>
            </p:sp>
            <p:sp>
              <p:nvSpPr>
                <p:cNvPr id="62" name="Rectangle 62"/>
                <p:cNvSpPr/>
                <p:nvPr/>
              </p:nvSpPr>
              <p:spPr>
                <a:xfrm>
                  <a:off x="5163120" y="4468680"/>
                  <a:ext cx="115092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63" name="Group 63"/>
              <p:cNvGrpSpPr/>
              <p:nvPr/>
            </p:nvGrpSpPr>
            <p:grpSpPr>
              <a:xfrm>
                <a:off x="6314400" y="4468680"/>
                <a:ext cx="707760" cy="2233080"/>
                <a:chOff x="6314400" y="4468680"/>
                <a:chExt cx="707760" cy="2233080"/>
              </a:xfrm>
            </p:grpSpPr>
            <p:sp>
              <p:nvSpPr>
                <p:cNvPr id="64" name="Rectangle 64"/>
                <p:cNvSpPr/>
                <p:nvPr/>
              </p:nvSpPr>
              <p:spPr>
                <a:xfrm>
                  <a:off x="6372360" y="4468680"/>
                  <a:ext cx="59112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AF</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r>
                    <a:rPr lang="en-US" sz="1200">
                      <a:latin typeface="Times New Roman" pitchFamily="18"/>
                      <a:ea typeface="Times New Roman" pitchFamily="18"/>
                      <a:cs typeface="Times New Roman" pitchFamily="18"/>
                    </a:rPr>
                    <a:t>KA/JS</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65" name="Rectangle 65"/>
                <p:cNvSpPr/>
                <p:nvPr/>
              </p:nvSpPr>
              <p:spPr>
                <a:xfrm>
                  <a:off x="6314400" y="4468680"/>
                  <a:ext cx="70776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nvGrpSpPr>
              <p:cNvPr id="66" name="Group 66"/>
              <p:cNvGrpSpPr/>
              <p:nvPr/>
            </p:nvGrpSpPr>
            <p:grpSpPr>
              <a:xfrm>
                <a:off x="7022160" y="4468680"/>
                <a:ext cx="1889640" cy="2233080"/>
                <a:chOff x="7022160" y="4468680"/>
                <a:chExt cx="1889640" cy="2233080"/>
              </a:xfrm>
            </p:grpSpPr>
            <p:sp>
              <p:nvSpPr>
                <p:cNvPr id="67" name="Rectangle 67"/>
                <p:cNvSpPr/>
                <p:nvPr/>
              </p:nvSpPr>
              <p:spPr>
                <a:xfrm>
                  <a:off x="7080120" y="4468680"/>
                  <a:ext cx="1773719"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noAutofit/>
                </a:bodyPr>
                <a:lstStyle/>
                <a:p>
                  <a:pPr marL="0" marR="0" lvl="0" indent="0" rtl="0" hangingPunct="1">
                    <a:lnSpc>
                      <a:spcPct val="100000"/>
                    </a:lnSpc>
                    <a:spcBef>
                      <a:spcPts val="0"/>
                    </a:spcBef>
                    <a:spcAft>
                      <a:spcPts val="0"/>
                    </a:spcAft>
                    <a:buNone/>
                    <a:tabLst/>
                  </a:pPr>
                  <a:r>
                    <a:rPr lang="en-US" sz="1200">
                      <a:latin typeface="Times New Roman" pitchFamily="18"/>
                      <a:ea typeface="Times New Roman" pitchFamily="18"/>
                      <a:cs typeface="Times New Roman" pitchFamily="18"/>
                    </a:rPr>
                    <a:t> </a:t>
                  </a:r>
                </a:p>
                <a:p>
                  <a:pPr marL="0" marR="0" lvl="0" indent="0" rtl="0" hangingPunct="0">
                    <a:lnSpc>
                      <a:spcPct val="100000"/>
                    </a:lnSpc>
                    <a:spcBef>
                      <a:spcPts val="0"/>
                    </a:spcBef>
                    <a:spcAft>
                      <a:spcPts val="0"/>
                    </a:spcAft>
                    <a:buNone/>
                    <a:tabLst/>
                  </a:pPr>
                  <a:endParaRPr lang="en-US" sz="1200">
                    <a:latin typeface="Times New Roman" pitchFamily="18"/>
                    <a:ea typeface="Times New Roman" pitchFamily="18"/>
                    <a:cs typeface="Times New Roman" pitchFamily="18"/>
                  </a:endParaRPr>
                </a:p>
              </p:txBody>
            </p:sp>
            <p:sp>
              <p:nvSpPr>
                <p:cNvPr id="68" name="Rectangle 68"/>
                <p:cNvSpPr/>
                <p:nvPr/>
              </p:nvSpPr>
              <p:spPr>
                <a:xfrm>
                  <a:off x="7022160" y="4468680"/>
                  <a:ext cx="1889640" cy="223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grpSp>
        <p:sp>
          <p:nvSpPr>
            <p:cNvPr id="69" name="Rectangle 69"/>
            <p:cNvSpPr/>
            <p:nvPr/>
          </p:nvSpPr>
          <p:spPr>
            <a:xfrm>
              <a:off x="152280" y="1066680"/>
              <a:ext cx="8763120" cy="5639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6480">
              <a:solidFill>
                <a:srgbClr val="A0A0A0"/>
              </a:solidFill>
              <a:prstDash val="solid"/>
              <a:miter/>
            </a:ln>
          </p:spPr>
          <p:txBody>
            <a:bodyPr vert="horz" wrap="none" lIns="90000" tIns="46800" rIns="90000" bIns="46800" anchor="t" anchorCtr="0" compatLnSpc="0">
              <a:noAutofit/>
            </a:bodyPr>
            <a:lstStyle/>
            <a:p>
              <a:pPr marL="0" marR="0" lvl="0" indent="0" rtl="0" hangingPunct="1">
                <a:lnSpc>
                  <a:spcPct val="100000"/>
                </a:lnSpc>
                <a:spcBef>
                  <a:spcPts val="0"/>
                </a:spcBef>
                <a:spcAft>
                  <a:spcPts val="0"/>
                </a:spcAft>
                <a:buNone/>
                <a:tabLst/>
              </a:pPr>
              <a:endParaRPr lang="en-US" sz="2400">
                <a:latin typeface="Times New Roman" pitchFamily="18"/>
                <a:ea typeface="Arial" pitchFamily="2"/>
                <a:cs typeface="Tahoma" pitchFamily="2"/>
              </a:endParaRPr>
            </a:p>
          </p:txBody>
        </p:sp>
      </p:grpSp>
      <p:sp>
        <p:nvSpPr>
          <p:cNvPr id="70" name="Title 69"/>
          <p:cNvSpPr txBox="1">
            <a:spLocks noGrp="1"/>
          </p:cNvSpPr>
          <p:nvPr>
            <p:ph type="title" idx="4294967295"/>
          </p:nvPr>
        </p:nvSpPr>
        <p:spPr>
          <a:xfrm>
            <a:off x="456839" y="-720"/>
            <a:ext cx="7467479" cy="1143360"/>
          </a:xfrm>
        </p:spPr>
        <p:txBody>
          <a:bodyPr wrap="square" anchor="b" anchorCtr="0">
            <a:spAutoFit/>
          </a:bodyPr>
          <a:lstStyle/>
          <a:p>
            <a:pPr lvl="0" hangingPunct="1"/>
            <a:r>
              <a:rPr lang="en-US" sz="1200" b="1">
                <a:cs typeface="Times New Roman" pitchFamily="18"/>
              </a:rPr>
              <a:t>I-ELCAP   </a:t>
            </a:r>
            <a:r>
              <a:rPr lang="en-US" sz="1200" b="1">
                <a:latin typeface="Arial" pitchFamily="18"/>
                <a:cs typeface="Arial" pitchFamily="2"/>
              </a:rPr>
              <a:t/>
            </a:r>
            <a:br>
              <a:rPr lang="en-US" sz="1200" b="1">
                <a:latin typeface="Arial" pitchFamily="18"/>
                <a:cs typeface="Arial" pitchFamily="2"/>
              </a:rPr>
            </a:br>
            <a:r>
              <a:rPr lang="en-US" sz="1200" b="1" u="sng">
                <a:cs typeface="Times New Roman" pitchFamily="18"/>
              </a:rPr>
              <a:t>INTERVENTIONAL PROCEDURES MEETING </a:t>
            </a:r>
            <a:br>
              <a:rPr lang="en-US" sz="1200" b="1" u="sng">
                <a:cs typeface="Times New Roman" pitchFamily="18"/>
              </a:rPr>
            </a:br>
            <a:r>
              <a:rPr lang="en-US" sz="1200">
                <a:cs typeface="Times New Roman" pitchFamily="18"/>
              </a:rPr>
              <a:t>TODAY’S DATE</a:t>
            </a:r>
            <a:br>
              <a:rPr lang="en-US" sz="1200">
                <a:cs typeface="Times New Roman" pitchFamily="18"/>
              </a:rPr>
            </a:br>
            <a:r>
              <a:rPr lang="en-US" sz="1200">
                <a:cs typeface="Times New Roman" pitchFamily="18"/>
              </a:rPr>
              <a:t>CONFIDENTIAL</a:t>
            </a:r>
          </a:p>
        </p:txBody>
      </p:sp>
      <p:sp>
        <p:nvSpPr>
          <p:cNvPr id="71"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478BCF77-029F-4E27-9A68-26A410243C06}" type="slidenum">
              <a:t>38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Interventional Form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INTERVENTIONAL FORMS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80000"/>
              </a:lnSpc>
              <a:buClr>
                <a:srgbClr val="4F81BD"/>
              </a:buClr>
              <a:buSzPct val="70000"/>
              <a:buFont typeface="Wingdings" pitchFamily="2"/>
              <a:buChar char=""/>
            </a:pPr>
            <a:r>
              <a:rPr lang="en-US" sz="2800" b="1"/>
              <a:t>PET Form</a:t>
            </a:r>
          </a:p>
          <a:p>
            <a:pPr lvl="0" hangingPunct="1">
              <a:lnSpc>
                <a:spcPct val="80000"/>
              </a:lnSpc>
              <a:buClr>
                <a:srgbClr val="4F81BD"/>
              </a:buClr>
              <a:buSzPct val="70000"/>
              <a:buFont typeface="Wingdings" pitchFamily="2"/>
              <a:buChar char=""/>
            </a:pPr>
            <a:r>
              <a:rPr lang="en-US" sz="2800" b="1"/>
              <a:t>Biopsy Form</a:t>
            </a:r>
          </a:p>
          <a:p>
            <a:pPr lvl="0" hangingPunct="1">
              <a:lnSpc>
                <a:spcPct val="80000"/>
              </a:lnSpc>
              <a:buClr>
                <a:srgbClr val="4F81BD"/>
              </a:buClr>
              <a:buSzPct val="70000"/>
              <a:buFont typeface="Wingdings" pitchFamily="2"/>
              <a:buChar char=""/>
            </a:pPr>
            <a:r>
              <a:rPr lang="en-US" sz="2800" b="1"/>
              <a:t>Pre-Intervention Form</a:t>
            </a:r>
          </a:p>
          <a:p>
            <a:pPr lvl="0" hangingPunct="1">
              <a:lnSpc>
                <a:spcPct val="80000"/>
              </a:lnSpc>
              <a:buClr>
                <a:srgbClr val="4F81BD"/>
              </a:buClr>
              <a:buSzPct val="70000"/>
              <a:buFont typeface="Wingdings" pitchFamily="2"/>
              <a:buChar char=""/>
            </a:pPr>
            <a:r>
              <a:rPr lang="en-US" sz="2800" b="1"/>
              <a:t>Intervention Form</a:t>
            </a:r>
          </a:p>
          <a:p>
            <a:pPr lvl="0" hangingPunct="1">
              <a:lnSpc>
                <a:spcPct val="80000"/>
              </a:lnSpc>
              <a:buClr>
                <a:srgbClr val="4F81BD"/>
              </a:buClr>
              <a:buSzPct val="70000"/>
              <a:buFont typeface="Wingdings" pitchFamily="2"/>
              <a:buChar char=""/>
            </a:pPr>
            <a:endParaRPr lang="en-US" sz="2800" b="1"/>
          </a:p>
          <a:p>
            <a:pPr lvl="0" hangingPunct="1">
              <a:lnSpc>
                <a:spcPct val="80000"/>
              </a:lnSpc>
              <a:buClr>
                <a:srgbClr val="4F81BD"/>
              </a:buClr>
              <a:buSzPct val="70000"/>
              <a:buFont typeface="Wingdings" pitchFamily="2"/>
              <a:buChar char=""/>
            </a:pPr>
            <a:r>
              <a:rPr lang="en-US" sz="2800"/>
              <a:t>These form(s) must be filled out for any person that has had any interventional procedure (the Intervention needs to be filled out for each treatment for a documented lung cancer)</a:t>
            </a:r>
          </a:p>
          <a:p>
            <a:pPr lvl="0" hangingPunct="1">
              <a:lnSpc>
                <a:spcPct val="80000"/>
              </a:lnSpc>
              <a:buClr>
                <a:srgbClr val="4F81BD"/>
              </a:buClr>
              <a:buSzPct val="70000"/>
              <a:buFont typeface="Wingdings" pitchFamily="2"/>
              <a:buChar char=""/>
            </a:pPr>
            <a:r>
              <a:rPr lang="en-US" sz="2800" i="1"/>
              <a:t>***Example case in training binder “James Dandy”</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51E05B7-E854-4711-A226-47D3493576B9}" type="slidenum">
              <a:t>39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I-ELCAP Site Responsibilit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720"/>
            <a:ext cx="7467479" cy="1143360"/>
          </a:xfrm>
        </p:spPr>
        <p:txBody>
          <a:bodyPr wrap="square" anchor="b" anchorCtr="0">
            <a:spAutoFit/>
          </a:bodyPr>
          <a:lstStyle/>
          <a:p>
            <a:pPr lvl="0" hangingPunct="1"/>
            <a:r>
              <a:rPr lang="en-US"/>
              <a:t>I-ELCAP SITE RESPONSIBILITIES</a:t>
            </a:r>
          </a:p>
        </p:txBody>
      </p:sp>
      <p:sp>
        <p:nvSpPr>
          <p:cNvPr id="3" name="Text Placeholder 2"/>
          <p:cNvSpPr txBox="1">
            <a:spLocks noGrp="1"/>
          </p:cNvSpPr>
          <p:nvPr>
            <p:ph type="body" idx="4294967295"/>
          </p:nvPr>
        </p:nvSpPr>
        <p:spPr>
          <a:xfrm>
            <a:off x="380520" y="1219320"/>
            <a:ext cx="8458200" cy="487656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Enroll ~ 500 subjects per year</a:t>
            </a:r>
          </a:p>
          <a:p>
            <a:pPr lvl="0" hangingPunct="1">
              <a:lnSpc>
                <a:spcPct val="90000"/>
              </a:lnSpc>
              <a:buClr>
                <a:srgbClr val="4F81BD"/>
              </a:buClr>
              <a:buSzPct val="70000"/>
              <a:buFont typeface="Wingdings" pitchFamily="2"/>
              <a:buChar char=""/>
            </a:pPr>
            <a:r>
              <a:rPr lang="en-US" sz="2800"/>
              <a:t>Use ELCAP Management System</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To enter necessary data forms</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To perform QA for your site’s data</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Ensure that CT images are received by the database (ELCAP-Mount Sinai)</a:t>
            </a:r>
          </a:p>
          <a:p>
            <a:pPr lvl="0" hangingPunct="1">
              <a:lnSpc>
                <a:spcPct val="90000"/>
              </a:lnSpc>
              <a:buClr>
                <a:srgbClr val="4F81BD"/>
              </a:buClr>
              <a:buSzPct val="70000"/>
              <a:buFont typeface="Wingdings" pitchFamily="2"/>
              <a:buChar char=""/>
            </a:pPr>
            <a:r>
              <a:rPr lang="en-US" sz="2800"/>
              <a:t>Obtain all follow-up on patients enrolled</a:t>
            </a:r>
          </a:p>
          <a:p>
            <a:pPr lvl="0" hangingPunct="1">
              <a:lnSpc>
                <a:spcPct val="90000"/>
              </a:lnSpc>
              <a:buClr>
                <a:srgbClr val="4F81BD"/>
              </a:buClr>
              <a:buSzPct val="70000"/>
              <a:buFont typeface="Wingdings" pitchFamily="2"/>
              <a:buChar char=""/>
            </a:pPr>
            <a:r>
              <a:rPr lang="en-US" sz="2800"/>
              <a:t>Send all cytology and pathology specimens to Mount Sinai</a:t>
            </a:r>
          </a:p>
          <a:p>
            <a:pPr lvl="0" hangingPunct="1">
              <a:lnSpc>
                <a:spcPct val="90000"/>
              </a:lnSpc>
              <a:buClr>
                <a:srgbClr val="4F81BD"/>
              </a:buClr>
              <a:buSzPct val="70000"/>
              <a:buFont typeface="Wingdings" pitchFamily="2"/>
              <a:buChar char=""/>
            </a:pPr>
            <a:r>
              <a:rPr lang="en-US" sz="2800"/>
              <a:t>Correspond with Mount Sinai if you have any questions, concerns, or issues</a:t>
            </a:r>
          </a:p>
          <a:p>
            <a:pPr lvl="0" hangingPunct="1">
              <a:lnSpc>
                <a:spcPct val="90000"/>
              </a:lnSpc>
              <a:buClr>
                <a:srgbClr val="4F81BD"/>
              </a:buClr>
              <a:buSzPct val="70000"/>
              <a:buFont typeface="Wingdings" pitchFamily="2"/>
              <a:buChar char=""/>
            </a:pPr>
            <a:endParaRPr lang="en-US" sz="2800"/>
          </a:p>
          <a:p>
            <a:pPr lvl="0" hangingPunct="1">
              <a:lnSpc>
                <a:spcPct val="9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B7572369-13E0-4B9E-A28F-4997FC33194A}" type="slidenum">
              <a:t>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ET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PET FORM</a:t>
            </a:r>
          </a:p>
        </p:txBody>
      </p:sp>
      <p:sp>
        <p:nvSpPr>
          <p:cNvPr id="3" name="Text Placeholder 2"/>
          <p:cNvSpPr txBox="1">
            <a:spLocks noGrp="1"/>
          </p:cNvSpPr>
          <p:nvPr>
            <p:ph type="body" idx="4294967295"/>
          </p:nvPr>
        </p:nvSpPr>
        <p:spPr>
          <a:xfrm>
            <a:off x="685799" y="1641599"/>
            <a:ext cx="7772400" cy="475920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b="1">
                <a:solidFill>
                  <a:srgbClr val="1F497D"/>
                </a:solidFill>
              </a:rPr>
              <a:t>Purpose:</a:t>
            </a:r>
            <a:r>
              <a:rPr lang="en-US" sz="2800" i="1">
                <a:solidFill>
                  <a:srgbClr val="1F497D"/>
                </a:solidFill>
              </a:rPr>
              <a:t>  To record the nodule uptake value (SUV) for the nodule(s) reflected in the (PET) study</a:t>
            </a:r>
            <a:r>
              <a:rPr lang="en-US" sz="2800" i="1"/>
              <a:t>.</a:t>
            </a:r>
          </a:p>
          <a:p>
            <a:pPr lvl="0" hangingPunct="1">
              <a:lnSpc>
                <a:spcPct val="90000"/>
              </a:lnSpc>
              <a:buClr>
                <a:srgbClr val="4F81BD"/>
              </a:buClr>
              <a:buSzPct val="70000"/>
              <a:buFont typeface="Wingdings" pitchFamily="2"/>
              <a:buChar char=""/>
            </a:pPr>
            <a:r>
              <a:rPr lang="en-US" sz="2800"/>
              <a:t>In order to fill out this form, you will need a copy of the PET scan report</a:t>
            </a:r>
          </a:p>
          <a:p>
            <a:pPr lvl="0" hangingPunct="1">
              <a:lnSpc>
                <a:spcPct val="90000"/>
              </a:lnSpc>
              <a:buClr>
                <a:srgbClr val="4F81BD"/>
              </a:buClr>
              <a:buSzPct val="70000"/>
              <a:buFont typeface="Wingdings" pitchFamily="2"/>
              <a:buChar char=""/>
            </a:pPr>
            <a:r>
              <a:rPr lang="en-US" sz="2800"/>
              <a:t>Procedures:</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Enter the Uptake value(s) in the nodule grid for the corresponding nodule(s),</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 Enter any details from the report in the “PET details” section, and</a:t>
            </a:r>
          </a:p>
          <a:p>
            <a:pPr marL="0" lvl="1" indent="0">
              <a:spcBef>
                <a:spcPts val="598"/>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a:solidFill>
                  <a:srgbClr val="000000"/>
                </a:solidFill>
                <a:latin typeface="Century Schoolbook" pitchFamily="18"/>
                <a:ea typeface="MS Gothic" pitchFamily="2"/>
                <a:cs typeface="Tahoma" pitchFamily="2"/>
              </a:rPr>
              <a:t>Update the Follow-up recommendation</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9EE920D9-C8DC-483F-B82E-F5FDEF4D1698}" type="slidenum">
              <a:t>40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Biopsy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BIOPSY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b="1">
                <a:solidFill>
                  <a:srgbClr val="1F497D"/>
                </a:solidFill>
              </a:rPr>
              <a:t>Purpose:</a:t>
            </a:r>
            <a:r>
              <a:rPr lang="en-US" sz="2800">
                <a:solidFill>
                  <a:srgbClr val="1F497D"/>
                </a:solidFill>
              </a:rPr>
              <a:t>  </a:t>
            </a:r>
            <a:r>
              <a:rPr lang="en-US" sz="2800" i="1">
                <a:solidFill>
                  <a:srgbClr val="1F497D"/>
                </a:solidFill>
              </a:rPr>
              <a:t>To assign the diagnosis to the nodule(s) biopsied</a:t>
            </a:r>
          </a:p>
          <a:p>
            <a:pPr lvl="0" hangingPunct="1">
              <a:lnSpc>
                <a:spcPct val="90000"/>
              </a:lnSpc>
              <a:buClr>
                <a:srgbClr val="4F81BD"/>
              </a:buClr>
              <a:buSzPct val="70000"/>
              <a:buFont typeface="Wingdings" pitchFamily="2"/>
              <a:buChar char=""/>
            </a:pPr>
            <a:r>
              <a:rPr lang="en-US" sz="2800"/>
              <a:t>Enter for any biopsy:  bronchoscopy, CT guided needle biopsy, wedge resection, etc.</a:t>
            </a:r>
          </a:p>
          <a:p>
            <a:pPr lvl="0" hangingPunct="1">
              <a:lnSpc>
                <a:spcPct val="90000"/>
              </a:lnSpc>
              <a:buClr>
                <a:srgbClr val="4F81BD"/>
              </a:buClr>
              <a:buSzPct val="70000"/>
              <a:buFont typeface="Wingdings" pitchFamily="2"/>
              <a:buChar char=""/>
            </a:pPr>
            <a:r>
              <a:rPr lang="en-US" sz="2800"/>
              <a:t>Obtain the report</a:t>
            </a:r>
            <a:r>
              <a:rPr lang="en-US" sz="2800" u="sng"/>
              <a:t> for the chart</a:t>
            </a:r>
            <a:r>
              <a:rPr lang="en-US" sz="2800"/>
              <a:t> and extract the information to enter the data form</a:t>
            </a:r>
          </a:p>
          <a:p>
            <a:pPr lvl="0" hangingPunct="1">
              <a:lnSpc>
                <a:spcPct val="90000"/>
              </a:lnSpc>
              <a:buClr>
                <a:srgbClr val="4F81BD"/>
              </a:buClr>
              <a:buSzPct val="70000"/>
              <a:buFont typeface="Wingdings" pitchFamily="2"/>
              <a:buChar char=""/>
            </a:pPr>
            <a:r>
              <a:rPr lang="en-US" sz="2800"/>
              <a:t>Fax a copy of the report to us 212-241-9655 and mail us the slides for review and upload to the database</a:t>
            </a:r>
          </a:p>
          <a:p>
            <a:pPr lvl="0" hangingPunct="1">
              <a:lnSpc>
                <a:spcPct val="90000"/>
              </a:lnSpc>
              <a:buClr>
                <a:srgbClr val="4F81BD"/>
              </a:buClr>
              <a:buSzPct val="70000"/>
              <a:buFont typeface="Wingdings" pitchFamily="2"/>
              <a:buChar char=""/>
            </a:pPr>
            <a:r>
              <a:rPr lang="en-US" sz="2800"/>
              <a:t>Example Case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62DB0F38-E496-416D-8CFE-E528338A6FD1}" type="slidenum">
              <a:t>41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Filling out the Biopsy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FILLING OUT THE BIOPSY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If a patient refuses biopsy:</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Enter the form and fill out the </a:t>
            </a:r>
            <a:r>
              <a:rPr lang="en-US" sz="2100" b="1" i="1">
                <a:solidFill>
                  <a:srgbClr val="1F497D"/>
                </a:solidFill>
                <a:latin typeface="Century Schoolbook" pitchFamily="18"/>
                <a:ea typeface="MS Gothic" pitchFamily="2"/>
                <a:cs typeface="Tahoma" pitchFamily="2"/>
              </a:rPr>
              <a:t>Refusal Date</a:t>
            </a:r>
            <a:r>
              <a:rPr lang="en-US" sz="2100">
                <a:solidFill>
                  <a:srgbClr val="1F497D"/>
                </a:solidFill>
                <a:latin typeface="Century Schoolbook" pitchFamily="18"/>
                <a:ea typeface="MS Gothic" pitchFamily="2"/>
                <a:cs typeface="Tahoma" pitchFamily="2"/>
              </a:rPr>
              <a:t> and </a:t>
            </a:r>
            <a:r>
              <a:rPr lang="en-US" sz="2100" b="1" i="1">
                <a:solidFill>
                  <a:srgbClr val="1F497D"/>
                </a:solidFill>
                <a:latin typeface="Century Schoolbook" pitchFamily="18"/>
                <a:ea typeface="MS Gothic" pitchFamily="2"/>
                <a:cs typeface="Tahoma" pitchFamily="2"/>
              </a:rPr>
              <a:t>Refusal Reason</a:t>
            </a:r>
          </a:p>
          <a:p>
            <a:pPr lvl="0" hangingPunct="1">
              <a:lnSpc>
                <a:spcPct val="90000"/>
              </a:lnSpc>
              <a:buClr>
                <a:srgbClr val="4F81BD"/>
              </a:buClr>
              <a:buSzPct val="70000"/>
              <a:buFont typeface="Wingdings" pitchFamily="2"/>
              <a:buChar char=""/>
            </a:pPr>
            <a:r>
              <a:rPr lang="en-US"/>
              <a:t>If patient has the biopsy:</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UPDATE the following fields</a:t>
            </a:r>
          </a:p>
          <a:p>
            <a:pPr marL="0" lvl="2" indent="0">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Nodule Status</a:t>
            </a:r>
          </a:p>
          <a:p>
            <a:pPr marL="0" lvl="2" indent="0">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Nodule Action</a:t>
            </a:r>
          </a:p>
          <a:p>
            <a:pPr marL="0" lvl="2" indent="0">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Pathologic Diagnosis (and any specifics from the biopsy report in the box titled “Pathologic Details”</a:t>
            </a:r>
          </a:p>
          <a:p>
            <a:pPr marL="0" lvl="2" indent="0">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Follow-up recommended</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endParaRPr lang="en-US" sz="2100" b="1" i="1">
              <a:solidFill>
                <a:srgbClr val="1F497D"/>
              </a:solidFill>
              <a:latin typeface="Century Schoolbook" pitchFamily="18"/>
              <a:ea typeface="MS Gothic" pitchFamily="2"/>
              <a:cs typeface="Tahoma" pitchFamily="2"/>
            </a:endParaRP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100" b="1" i="1">
              <a:solidFill>
                <a:srgbClr val="1F497D"/>
              </a:solidFill>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5FE5E524-2ADD-469A-A358-CA68990345EB}" type="slidenum">
              <a:t>42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re-Interven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PRE-INTERVENTION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b="1"/>
              <a:t>Purpose: </a:t>
            </a:r>
            <a:r>
              <a:rPr lang="en-US" sz="2800" i="1"/>
              <a:t>To record information obtained from the subject's physical exam and clinical staging data prior to treatment (ie resection, chemotherapy or radiation therapy)</a:t>
            </a:r>
          </a:p>
          <a:p>
            <a:pPr lvl="0" hangingPunct="1">
              <a:lnSpc>
                <a:spcPct val="90000"/>
              </a:lnSpc>
              <a:buClr>
                <a:srgbClr val="4F81BD"/>
              </a:buClr>
              <a:buSzPct val="70000"/>
              <a:buFont typeface="Wingdings" pitchFamily="2"/>
              <a:buChar char=""/>
            </a:pPr>
            <a:r>
              <a:rPr lang="en-US" sz="2800"/>
              <a:t>Coordinator fills out the form with the aid of information from the radiologist and the participant’s clinician</a:t>
            </a:r>
          </a:p>
          <a:p>
            <a:pPr lvl="0" hangingPunct="1">
              <a:lnSpc>
                <a:spcPct val="90000"/>
              </a:lnSpc>
              <a:buClr>
                <a:srgbClr val="4F81BD"/>
              </a:buClr>
              <a:buSzPct val="70000"/>
              <a:buFont typeface="Wingdings" pitchFamily="2"/>
              <a:buChar char=""/>
            </a:pPr>
            <a:r>
              <a:rPr lang="en-US" sz="2800"/>
              <a:t>This is the only </a:t>
            </a:r>
            <a:r>
              <a:rPr lang="en-US" sz="2800" i="1"/>
              <a:t>(nodule grid)</a:t>
            </a:r>
            <a:r>
              <a:rPr lang="en-US" sz="2800"/>
              <a:t> form that does not have a “follow-up recommendation”</a:t>
            </a:r>
          </a:p>
          <a:p>
            <a:pPr lvl="0" hangingPunct="1">
              <a:lnSpc>
                <a:spcPct val="9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0964A8BA-2C70-4211-AAAD-2E532EE8BF5C}" type="slidenum">
              <a:t>43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Filling in the  Pre-Interven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FILLING IN THE </a:t>
            </a:r>
            <a:br>
              <a:rPr lang="en-US"/>
            </a:br>
            <a:r>
              <a:rPr lang="en-US"/>
              <a:t>PRE-INTERVENTION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Entered this form for every case with a documented MALIGNANCY on biopsy and/or prior to any surgery, radiation or chemotherapy for treatment of lung cancer</a:t>
            </a:r>
          </a:p>
          <a:p>
            <a:pPr lvl="0" hangingPunct="1">
              <a:buClr>
                <a:srgbClr val="4F81BD"/>
              </a:buClr>
              <a:buSzPct val="70000"/>
              <a:buFont typeface="Wingdings" pitchFamily="2"/>
              <a:buChar char=""/>
            </a:pPr>
            <a:r>
              <a:rPr lang="en-US"/>
              <a:t>Update the top portion of the form (above the nodule grid) and then note any positive LNs and enter the Clinical stage data</a:t>
            </a:r>
          </a:p>
          <a:p>
            <a:pPr lvl="0" hangingPunct="1">
              <a:buClr>
                <a:srgbClr val="4F81BD"/>
              </a:buClr>
              <a:buSzPct val="70000"/>
              <a:buFont typeface="Wingdings" pitchFamily="2"/>
              <a:buChar char=""/>
            </a:pPr>
            <a:r>
              <a:rPr lang="en-US" i="1"/>
              <a:t>Example case</a:t>
            </a:r>
          </a:p>
          <a:p>
            <a:pPr lvl="0" hangingPunct="1">
              <a:buClr>
                <a:srgbClr val="4F81BD"/>
              </a:buClr>
              <a:buSzPct val="70000"/>
              <a:buFont typeface="Wingdings" pitchFamily="2"/>
              <a:buChar char=""/>
            </a:pPr>
            <a:endParaRPr lang="en-US" i="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030B9EB-274D-4416-A0C9-3A1D3884AD30}" type="slidenum">
              <a:t>44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re-intervention Cont’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PRE-INTERVENTION CONT’D</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AutoNum type="arabicParenR"/>
            </a:pPr>
            <a:r>
              <a:rPr lang="en-US"/>
              <a:t>Enter </a:t>
            </a:r>
            <a:r>
              <a:rPr lang="en-US" b="1" i="1"/>
              <a:t>Evaluation date</a:t>
            </a:r>
            <a:r>
              <a:rPr lang="en-US"/>
              <a:t> – date of biopsy or date of consultation with the surgeon</a:t>
            </a:r>
          </a:p>
          <a:p>
            <a:pPr lvl="0" hangingPunct="1">
              <a:lnSpc>
                <a:spcPct val="90000"/>
              </a:lnSpc>
              <a:buClr>
                <a:srgbClr val="4F81BD"/>
              </a:buClr>
              <a:buSzPct val="70000"/>
              <a:buAutoNum type="arabicParenR"/>
            </a:pPr>
            <a:r>
              <a:rPr lang="en-US"/>
              <a:t>Enter </a:t>
            </a:r>
            <a:r>
              <a:rPr lang="en-US" b="1" i="1"/>
              <a:t>Physician</a:t>
            </a:r>
            <a:r>
              <a:rPr lang="en-US"/>
              <a:t> -  This is the PCP</a:t>
            </a:r>
          </a:p>
          <a:p>
            <a:pPr lvl="0" hangingPunct="1">
              <a:lnSpc>
                <a:spcPct val="90000"/>
              </a:lnSpc>
              <a:buClr>
                <a:srgbClr val="4F81BD"/>
              </a:buClr>
              <a:buSzPct val="70000"/>
              <a:buAutoNum type="arabicParenR"/>
            </a:pPr>
            <a:r>
              <a:rPr lang="en-US"/>
              <a:t>Enter </a:t>
            </a:r>
            <a:r>
              <a:rPr lang="en-US" b="1" i="1"/>
              <a:t>Lesion Site </a:t>
            </a:r>
            <a:r>
              <a:rPr lang="en-US"/>
              <a:t>– from pull down menu</a:t>
            </a:r>
          </a:p>
          <a:p>
            <a:pPr lvl="0" hangingPunct="1">
              <a:lnSpc>
                <a:spcPct val="90000"/>
              </a:lnSpc>
              <a:buClr>
                <a:srgbClr val="4F81BD"/>
              </a:buClr>
              <a:buSzPct val="70000"/>
              <a:buAutoNum type="arabicParenR"/>
            </a:pPr>
            <a:r>
              <a:rPr lang="en-US"/>
              <a:t>Check the box for </a:t>
            </a:r>
            <a:r>
              <a:rPr lang="en-US" b="1" i="1"/>
              <a:t>Method of Diagnosis</a:t>
            </a:r>
          </a:p>
          <a:p>
            <a:pPr lvl="0" hangingPunct="1">
              <a:lnSpc>
                <a:spcPct val="90000"/>
              </a:lnSpc>
              <a:buClr>
                <a:srgbClr val="4F81BD"/>
              </a:buClr>
              <a:buSzPct val="70000"/>
              <a:buAutoNum type="arabicParenR"/>
            </a:pPr>
            <a:r>
              <a:rPr lang="en-US"/>
              <a:t>Enter </a:t>
            </a:r>
            <a:r>
              <a:rPr lang="en-US" b="1" i="1"/>
              <a:t>Specimen ID</a:t>
            </a:r>
          </a:p>
          <a:p>
            <a:pPr lvl="0" hangingPunct="1">
              <a:lnSpc>
                <a:spcPct val="90000"/>
              </a:lnSpc>
              <a:buClr>
                <a:srgbClr val="4F81BD"/>
              </a:buClr>
              <a:buSzPct val="70000"/>
              <a:buAutoNum type="arabicParenR"/>
            </a:pPr>
            <a:r>
              <a:rPr lang="en-US"/>
              <a:t>Check yes/no/n/a for any </a:t>
            </a:r>
            <a:r>
              <a:rPr lang="en-US" b="1" i="1"/>
              <a:t>Symptoms</a:t>
            </a:r>
            <a:r>
              <a:rPr lang="en-US"/>
              <a:t> and for </a:t>
            </a:r>
            <a:r>
              <a:rPr lang="en-US" b="1" i="1"/>
              <a:t>Imaging manifestations of metastases</a:t>
            </a:r>
          </a:p>
          <a:p>
            <a:pPr lvl="0" hangingPunct="1">
              <a:lnSpc>
                <a:spcPct val="90000"/>
              </a:lnSpc>
            </a:pPr>
            <a:endParaRPr lang="en-US" b="1" i="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6419D047-2283-4F27-8886-4B692D775788}" type="slidenum">
              <a:t>45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re-Intervention – Cont’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PRE-INTERVENTION – CONT’D</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a:solidFill>
                  <a:srgbClr val="0070C0"/>
                </a:solidFill>
              </a:rPr>
              <a:t>7) </a:t>
            </a:r>
            <a:r>
              <a:rPr lang="en-US"/>
              <a:t>DO NOT change/update anything on the nodule grid</a:t>
            </a:r>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a:solidFill>
                  <a:srgbClr val="0070C0"/>
                </a:solidFill>
              </a:rPr>
              <a:t>8) </a:t>
            </a:r>
            <a:r>
              <a:rPr lang="en-US"/>
              <a:t>denote any lymph nodes seen (enlarged) in the Lymph node status grid</a:t>
            </a:r>
          </a:p>
          <a:p>
            <a:pPr marL="272880" lvl="0" indent="-272880" hangingPunct="1">
              <a:tabLst>
                <a:tab pos="914040" algn="l"/>
                <a:tab pos="1828440" algn="l"/>
                <a:tab pos="2742840" algn="l"/>
                <a:tab pos="3657240" algn="l"/>
                <a:tab pos="4571640" algn="l"/>
                <a:tab pos="5486040" algn="l"/>
                <a:tab pos="6400440" algn="l"/>
                <a:tab pos="7314840" algn="l"/>
                <a:tab pos="8229240" algn="l"/>
                <a:tab pos="9143640" algn="l"/>
                <a:tab pos="10058040" algn="l"/>
              </a:tabLst>
            </a:pPr>
            <a:r>
              <a:rPr lang="en-US">
                <a:solidFill>
                  <a:srgbClr val="0070C0"/>
                </a:solidFill>
              </a:rPr>
              <a:t>9) </a:t>
            </a:r>
            <a:r>
              <a:rPr lang="en-US"/>
              <a:t>select the clinical staging TNM status</a:t>
            </a:r>
          </a:p>
          <a:p>
            <a:pPr lvl="0" hangingPunct="1"/>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520C689-8810-4ECC-9268-371FEC7AD38A}" type="slidenum">
              <a:t>46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re-intervention - Cont’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PRE-INTERVENTION - CONT’D</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CLINICAL </a:t>
            </a:r>
            <a:r>
              <a:rPr lang="en-US" b="1"/>
              <a:t>TNM STATUS: depicts the following</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b="1">
                <a:solidFill>
                  <a:srgbClr val="000000"/>
                </a:solidFill>
                <a:latin typeface="Century Schoolbook" pitchFamily="18"/>
                <a:ea typeface="MS Gothic" pitchFamily="2"/>
                <a:cs typeface="Tahoma" pitchFamily="2"/>
              </a:rPr>
              <a:t>T = primary tumor size</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b="1">
                <a:solidFill>
                  <a:srgbClr val="000000"/>
                </a:solidFill>
                <a:latin typeface="Century Schoolbook" pitchFamily="18"/>
                <a:ea typeface="MS Gothic" pitchFamily="2"/>
                <a:cs typeface="Tahoma" pitchFamily="2"/>
              </a:rPr>
              <a:t>N = regional lymph node involvement</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b="1">
                <a:solidFill>
                  <a:srgbClr val="000000"/>
                </a:solidFill>
                <a:latin typeface="Century Schoolbook" pitchFamily="18"/>
                <a:ea typeface="MS Gothic" pitchFamily="2"/>
                <a:cs typeface="Tahoma" pitchFamily="2"/>
              </a:rPr>
              <a:t>M = distant metastases</a:t>
            </a:r>
          </a:p>
          <a:p>
            <a:pPr marL="639720" lvl="0" indent="-273240" hangingPunct="1">
              <a:lnSpc>
                <a:spcPct val="90000"/>
              </a:lnSpc>
              <a:spcBef>
                <a:spcPts val="524"/>
              </a:spcBef>
              <a:tabLst>
                <a:tab pos="1280880" algn="l"/>
                <a:tab pos="2195280" algn="l"/>
                <a:tab pos="3109680" algn="l"/>
                <a:tab pos="4024080" algn="l"/>
                <a:tab pos="4938480" algn="l"/>
                <a:tab pos="5852880" algn="l"/>
                <a:tab pos="6767280" algn="l"/>
                <a:tab pos="7681680" algn="l"/>
                <a:tab pos="8596080" algn="l"/>
                <a:tab pos="9510480" algn="l"/>
                <a:tab pos="10424880" algn="l"/>
              </a:tabLst>
            </a:pPr>
            <a:endParaRPr lang="en-US" sz="2100" b="1"/>
          </a:p>
          <a:p>
            <a:pPr marL="639720" lvl="0" indent="-273240" hangingPunct="1">
              <a:lnSpc>
                <a:spcPct val="90000"/>
              </a:lnSpc>
              <a:spcBef>
                <a:spcPts val="524"/>
              </a:spcBef>
              <a:tabLst>
                <a:tab pos="1280880" algn="l"/>
                <a:tab pos="2195280" algn="l"/>
                <a:tab pos="3109680" algn="l"/>
                <a:tab pos="4024080" algn="l"/>
                <a:tab pos="4938480" algn="l"/>
                <a:tab pos="5852880" algn="l"/>
                <a:tab pos="6767280" algn="l"/>
                <a:tab pos="7681680" algn="l"/>
                <a:tab pos="8596080" algn="l"/>
                <a:tab pos="9510480" algn="l"/>
                <a:tab pos="10424880" algn="l"/>
              </a:tabLst>
            </a:pPr>
            <a:r>
              <a:rPr lang="en-US" sz="2100" b="1"/>
              <a:t>This classification determines the Clinical staging (prior to surgery), and also is used for Post-surgical (true) Staging</a:t>
            </a:r>
          </a:p>
          <a:p>
            <a:pPr lvl="0" hangingPunct="1">
              <a:lnSpc>
                <a:spcPct val="90000"/>
              </a:lnSpc>
            </a:pPr>
            <a:endParaRPr lang="en-US" sz="2100" b="1"/>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981C7693-0BF8-4982-B717-7000D9D42874}" type="slidenum">
              <a:t>47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Tumor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720"/>
            <a:ext cx="7467479" cy="1143360"/>
          </a:xfrm>
        </p:spPr>
        <p:txBody>
          <a:bodyPr wrap="square" anchor="b" anchorCtr="0">
            <a:spAutoFit/>
          </a:bodyPr>
          <a:lstStyle/>
          <a:p>
            <a:pPr lvl="0" hangingPunct="1"/>
            <a:r>
              <a:rPr lang="en-US"/>
              <a:t>TUMOR CLASSIFICATION</a:t>
            </a:r>
          </a:p>
        </p:txBody>
      </p:sp>
      <p:sp>
        <p:nvSpPr>
          <p:cNvPr id="3" name="Text Placeholder 2"/>
          <p:cNvSpPr txBox="1">
            <a:spLocks noGrp="1"/>
          </p:cNvSpPr>
          <p:nvPr>
            <p:ph type="body" idx="4294967295"/>
          </p:nvPr>
        </p:nvSpPr>
        <p:spPr>
          <a:xfrm>
            <a:off x="685799" y="1294920"/>
            <a:ext cx="7772400" cy="4496040"/>
          </a:xfrm>
        </p:spPr>
        <p:txBody>
          <a:bodyPr wrap="square" lIns="91440" tIns="45720" rIns="91440" bIns="45720" anchor="t" anchorCtr="0"/>
          <a:lstStyle/>
          <a:p>
            <a:pPr lvl="0" hangingPunct="1">
              <a:lnSpc>
                <a:spcPct val="70000"/>
              </a:lnSpc>
              <a:buClr>
                <a:srgbClr val="4F81BD"/>
              </a:buClr>
              <a:buSzPct val="70000"/>
              <a:buFont typeface="Wingdings" pitchFamily="2"/>
              <a:buChar char=""/>
            </a:pPr>
            <a:r>
              <a:rPr lang="en-US" sz="2600"/>
              <a:t>The T classification has to do with size and invasion of the primary tumor</a:t>
            </a:r>
          </a:p>
          <a:p>
            <a:pPr lvl="0" hangingPunct="1">
              <a:lnSpc>
                <a:spcPct val="70000"/>
              </a:lnSpc>
              <a:buClr>
                <a:srgbClr val="4F81BD"/>
              </a:buClr>
              <a:buSzPct val="70000"/>
              <a:buFont typeface="Wingdings" pitchFamily="2"/>
              <a:buChar char=""/>
            </a:pPr>
            <a:r>
              <a:rPr lang="en-US" sz="2600"/>
              <a:t>T</a:t>
            </a:r>
            <a:r>
              <a:rPr lang="en-US" sz="2600" baseline="-25000"/>
              <a:t>0 </a:t>
            </a:r>
            <a:r>
              <a:rPr lang="en-US" sz="2600"/>
              <a:t>= no evidence of tumor</a:t>
            </a:r>
          </a:p>
          <a:p>
            <a:pPr lvl="0" hangingPunct="1">
              <a:lnSpc>
                <a:spcPct val="70000"/>
              </a:lnSpc>
              <a:buClr>
                <a:srgbClr val="4F81BD"/>
              </a:buClr>
              <a:buSzPct val="70000"/>
              <a:buFont typeface="Wingdings" pitchFamily="2"/>
              <a:buChar char=""/>
            </a:pPr>
            <a:r>
              <a:rPr lang="en-US" sz="2600"/>
              <a:t>T</a:t>
            </a:r>
            <a:r>
              <a:rPr lang="en-US" sz="2600" baseline="-25000"/>
              <a:t>is</a:t>
            </a:r>
            <a:r>
              <a:rPr lang="en-US" sz="2600"/>
              <a:t> = carcinoma in-situ</a:t>
            </a:r>
          </a:p>
          <a:p>
            <a:pPr lvl="0" hangingPunct="1">
              <a:lnSpc>
                <a:spcPct val="70000"/>
              </a:lnSpc>
              <a:buClr>
                <a:srgbClr val="4F81BD"/>
              </a:buClr>
              <a:buSzPct val="70000"/>
              <a:buFont typeface="Wingdings" pitchFamily="2"/>
              <a:buChar char=""/>
            </a:pPr>
            <a:r>
              <a:rPr lang="en-US" sz="2600"/>
              <a:t>T</a:t>
            </a:r>
            <a:r>
              <a:rPr lang="en-US" sz="2600" baseline="-25000"/>
              <a:t>1 </a:t>
            </a:r>
            <a:r>
              <a:rPr lang="en-US" sz="2600"/>
              <a:t>=  &lt;=3cm in greatest dimension, surrounded by lung or visceral pleura w/o bronchoscopic evidence of invasion more proximal than lobar bronchus. Sub-classifications to be entered on form:</a:t>
            </a:r>
          </a:p>
          <a:p>
            <a:pPr marL="0" lvl="1" indent="0">
              <a:lnSpc>
                <a:spcPct val="70000"/>
              </a:lnSpc>
              <a:spcBef>
                <a:spcPts val="550"/>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200">
                <a:solidFill>
                  <a:srgbClr val="0070C0"/>
                </a:solidFill>
                <a:latin typeface="Century Schoolbook" pitchFamily="18"/>
                <a:ea typeface="MS Gothic" pitchFamily="2"/>
                <a:cs typeface="Tahoma" pitchFamily="2"/>
              </a:rPr>
              <a:t>T</a:t>
            </a:r>
            <a:r>
              <a:rPr lang="en-US" sz="2200" baseline="-25000">
                <a:solidFill>
                  <a:srgbClr val="0070C0"/>
                </a:solidFill>
                <a:latin typeface="Century Schoolbook" pitchFamily="18"/>
                <a:ea typeface="MS Gothic" pitchFamily="2"/>
                <a:cs typeface="Tahoma" pitchFamily="2"/>
              </a:rPr>
              <a:t>1w</a:t>
            </a:r>
            <a:r>
              <a:rPr lang="en-US" sz="2200">
                <a:solidFill>
                  <a:srgbClr val="0070C0"/>
                </a:solidFill>
                <a:latin typeface="Century Schoolbook" pitchFamily="18"/>
                <a:ea typeface="MS Gothic" pitchFamily="2"/>
                <a:cs typeface="Tahoma" pitchFamily="2"/>
              </a:rPr>
              <a:t>=    &lt;=5mm</a:t>
            </a:r>
          </a:p>
          <a:p>
            <a:pPr marL="0" lvl="1" indent="0">
              <a:lnSpc>
                <a:spcPct val="70000"/>
              </a:lnSpc>
              <a:spcBef>
                <a:spcPts val="550"/>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200">
                <a:solidFill>
                  <a:srgbClr val="0070C0"/>
                </a:solidFill>
                <a:latin typeface="Century Schoolbook" pitchFamily="18"/>
                <a:ea typeface="MS Gothic" pitchFamily="2"/>
                <a:cs typeface="Tahoma" pitchFamily="2"/>
              </a:rPr>
              <a:t>T</a:t>
            </a:r>
            <a:r>
              <a:rPr lang="en-US" sz="2200" baseline="-25000">
                <a:solidFill>
                  <a:srgbClr val="0070C0"/>
                </a:solidFill>
                <a:latin typeface="Century Schoolbook" pitchFamily="18"/>
                <a:ea typeface="MS Gothic" pitchFamily="2"/>
                <a:cs typeface="Tahoma" pitchFamily="2"/>
              </a:rPr>
              <a:t>1x</a:t>
            </a:r>
            <a:r>
              <a:rPr lang="en-US" sz="2200">
                <a:solidFill>
                  <a:srgbClr val="0070C0"/>
                </a:solidFill>
                <a:latin typeface="Century Schoolbook" pitchFamily="18"/>
                <a:ea typeface="MS Gothic" pitchFamily="2"/>
                <a:cs typeface="Tahoma" pitchFamily="2"/>
              </a:rPr>
              <a:t> =    &gt;5mm&lt;=10mm</a:t>
            </a:r>
          </a:p>
          <a:p>
            <a:pPr marL="0" lvl="1" indent="0">
              <a:lnSpc>
                <a:spcPct val="70000"/>
              </a:lnSpc>
              <a:spcBef>
                <a:spcPts val="550"/>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200">
                <a:solidFill>
                  <a:srgbClr val="0070C0"/>
                </a:solidFill>
                <a:latin typeface="Century Schoolbook" pitchFamily="18"/>
                <a:ea typeface="MS Gothic" pitchFamily="2"/>
                <a:cs typeface="Tahoma" pitchFamily="2"/>
              </a:rPr>
              <a:t>T</a:t>
            </a:r>
            <a:r>
              <a:rPr lang="en-US" sz="2200" baseline="-25000">
                <a:solidFill>
                  <a:srgbClr val="0070C0"/>
                </a:solidFill>
                <a:latin typeface="Century Schoolbook" pitchFamily="18"/>
                <a:ea typeface="MS Gothic" pitchFamily="2"/>
                <a:cs typeface="Tahoma" pitchFamily="2"/>
              </a:rPr>
              <a:t>1Y</a:t>
            </a:r>
            <a:r>
              <a:rPr lang="en-US" sz="2200">
                <a:solidFill>
                  <a:srgbClr val="0070C0"/>
                </a:solidFill>
                <a:latin typeface="Century Schoolbook" pitchFamily="18"/>
                <a:ea typeface="MS Gothic" pitchFamily="2"/>
                <a:cs typeface="Tahoma" pitchFamily="2"/>
              </a:rPr>
              <a:t> =    &gt;10mm&lt;=2cm</a:t>
            </a:r>
          </a:p>
          <a:p>
            <a:pPr marL="0" lvl="1" indent="0">
              <a:lnSpc>
                <a:spcPct val="70000"/>
              </a:lnSpc>
              <a:spcBef>
                <a:spcPts val="550"/>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200">
                <a:solidFill>
                  <a:srgbClr val="0070C0"/>
                </a:solidFill>
                <a:latin typeface="Century Schoolbook" pitchFamily="18"/>
                <a:ea typeface="MS Gothic" pitchFamily="2"/>
                <a:cs typeface="Tahoma" pitchFamily="2"/>
              </a:rPr>
              <a:t>T</a:t>
            </a:r>
            <a:r>
              <a:rPr lang="en-US" sz="2200" baseline="-25000">
                <a:solidFill>
                  <a:srgbClr val="0070C0"/>
                </a:solidFill>
                <a:latin typeface="Century Schoolbook" pitchFamily="18"/>
                <a:ea typeface="MS Gothic" pitchFamily="2"/>
                <a:cs typeface="Tahoma" pitchFamily="2"/>
              </a:rPr>
              <a:t>1Z</a:t>
            </a:r>
            <a:r>
              <a:rPr lang="en-US" sz="2200">
                <a:solidFill>
                  <a:srgbClr val="0070C0"/>
                </a:solidFill>
                <a:latin typeface="Century Schoolbook" pitchFamily="18"/>
                <a:ea typeface="MS Gothic" pitchFamily="2"/>
                <a:cs typeface="Tahoma" pitchFamily="2"/>
              </a:rPr>
              <a:t> =    &gt;2cm&lt;=3cm</a:t>
            </a:r>
          </a:p>
          <a:p>
            <a:pPr lvl="0" hangingPunct="1">
              <a:lnSpc>
                <a:spcPct val="70000"/>
              </a:lnSpc>
              <a:buClr>
                <a:srgbClr val="4F81BD"/>
              </a:buClr>
              <a:buSzPct val="70000"/>
              <a:buFont typeface="Wingdings" pitchFamily="2"/>
              <a:buChar char=""/>
            </a:pPr>
            <a:endParaRPr lang="en-US" sz="2200">
              <a:solidFill>
                <a:srgbClr val="0070C0"/>
              </a:solidFill>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D8B1B88-C268-41B9-BD6A-2D649DA5A1B3}" type="slidenum">
              <a:t>48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T2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T2 CLASSIFICATION</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T2 tumor:</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is &gt;3cm</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Involves the main bronchus</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&gt;= 2cm distal to carina, and invades the visceral pleura</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Associated with atelectatasis or obstructive pneumonitis that extends to the hilar region but does not involve the entire lung</a:t>
            </a:r>
          </a:p>
          <a:p>
            <a:pPr lvl="0" hangingPunct="1">
              <a:buClr>
                <a:srgbClr val="4F81BD"/>
              </a:buClr>
              <a:buSzPct val="70000"/>
              <a:buFont typeface="Wingdings" pitchFamily="2"/>
              <a:buChar char=""/>
            </a:pPr>
            <a:endParaRPr lang="en-US" sz="21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E9ED4FA-5372-4DFC-9982-C94DE6CF566B}" type="slidenum">
              <a:t>49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oordinating site responsibilit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COORDINATING SITE RESPONSIBILITIES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To train the site coordinator(s) and radiologist(s) on use of the ELCAP data management system</a:t>
            </a:r>
          </a:p>
          <a:p>
            <a:pPr lvl="0" hangingPunct="1">
              <a:lnSpc>
                <a:spcPct val="90000"/>
              </a:lnSpc>
              <a:buClr>
                <a:srgbClr val="4F81BD"/>
              </a:buClr>
              <a:buSzPct val="70000"/>
              <a:buFont typeface="Wingdings" pitchFamily="2"/>
              <a:buChar char=""/>
            </a:pPr>
            <a:r>
              <a:rPr lang="en-US"/>
              <a:t>Perform dual readings on the first 100 baseline CT screenings</a:t>
            </a:r>
          </a:p>
          <a:p>
            <a:pPr lvl="0" hangingPunct="1">
              <a:lnSpc>
                <a:spcPct val="90000"/>
              </a:lnSpc>
              <a:buClr>
                <a:srgbClr val="4F81BD"/>
              </a:buClr>
              <a:buSzPct val="70000"/>
              <a:buFont typeface="Wingdings" pitchFamily="2"/>
              <a:buChar char=""/>
            </a:pPr>
            <a:r>
              <a:rPr lang="en-US"/>
              <a:t>Assist with entry of the forms, particularly for those with documented cancer</a:t>
            </a:r>
          </a:p>
          <a:p>
            <a:pPr lvl="0" hangingPunct="1">
              <a:lnSpc>
                <a:spcPct val="90000"/>
              </a:lnSpc>
              <a:buClr>
                <a:srgbClr val="4F81BD"/>
              </a:buClr>
              <a:buSzPct val="70000"/>
              <a:buFont typeface="Wingdings" pitchFamily="2"/>
              <a:buChar char=""/>
            </a:pPr>
            <a:r>
              <a:rPr lang="en-US"/>
              <a:t>Assist with </a:t>
            </a:r>
            <a:r>
              <a:rPr lang="en-US" b="1" i="1"/>
              <a:t>any</a:t>
            </a:r>
            <a:r>
              <a:rPr lang="en-US"/>
              <a:t> database problems, as well as provide advice as needed</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CE2A158-9A99-41F9-B5A6-1180BF8E92F0}" type="slidenum">
              <a:t>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T3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T3 CLASSIFICATION</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T3 tumor is:</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Tumor of any size that directly invades any of the following:</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Chest wall, diaphragm, mediastinal pleura, parietal pericardium,</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tumor in the main bronchus that is &lt;2cm distal to carina but w/o involvement of carina</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Associated atelectasis or obstructive pneumonitis of the entire lung</a:t>
            </a:r>
          </a:p>
          <a:p>
            <a:pPr lvl="0" hangingPunct="1">
              <a:buClr>
                <a:srgbClr val="4F81BD"/>
              </a:buClr>
              <a:buSzPct val="70000"/>
              <a:buFont typeface="Wingdings" pitchFamily="2"/>
              <a:buChar char=""/>
            </a:pPr>
            <a:endParaRPr lang="en-US" sz="21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8BE1409B-3CF6-4E60-98CF-27FDB7BB8A19}" type="slidenum">
              <a:t>50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T4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T4 CLASSIFICATION</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T4 tumor is :</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A tumor of ANY size that INVADES any of the following:</a:t>
            </a:r>
          </a:p>
          <a:p>
            <a:pPr marL="0" lvl="2" indent="0">
              <a:lnSpc>
                <a:spcPct val="100000"/>
              </a:lnSpc>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Mediastinum, heart, great vessels, trachea, esophagus, vertebral body, carina or tumor with a malignant pleural or pericardial effusion</a:t>
            </a:r>
          </a:p>
          <a:p>
            <a:pPr marL="0" lvl="2" indent="0">
              <a:lnSpc>
                <a:spcPct val="100000"/>
              </a:lnSpc>
              <a:spcBef>
                <a:spcPts val="448"/>
              </a:spcBef>
              <a:buClr>
                <a:srgbClr val="4471A6"/>
              </a:buClr>
              <a:buSzPct val="60000"/>
              <a:buFont typeface="Wingdings" pitchFamily="2"/>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1800">
                <a:solidFill>
                  <a:srgbClr val="000000"/>
                </a:solidFill>
                <a:latin typeface="Century Schoolbook" pitchFamily="18"/>
                <a:ea typeface="MS Gothic" pitchFamily="2"/>
                <a:cs typeface="Tahoma" pitchFamily="2"/>
              </a:rPr>
              <a:t>or with a satellite tumor nodules within ipsilateral tumor lobe of lung</a:t>
            </a:r>
          </a:p>
          <a:p>
            <a:pPr lvl="0" hangingPunct="1">
              <a:buClr>
                <a:srgbClr val="4F81BD"/>
              </a:buClr>
              <a:buSzPct val="70000"/>
              <a:buFont typeface="Wingdings" pitchFamily="2"/>
              <a:buChar char=""/>
            </a:pPr>
            <a:endParaRPr lang="en-US" sz="1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300ADDEC-F920-47DB-BDA9-31C71423C512}" type="slidenum">
              <a:t>51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N (lymph node)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N (LYMPH NODE) CLASSIFICATION</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80000"/>
              </a:lnSpc>
              <a:buClr>
                <a:srgbClr val="4F81BD"/>
              </a:buClr>
              <a:buSzPct val="70000"/>
              <a:buFont typeface="Wingdings" pitchFamily="2"/>
              <a:buChar char=""/>
            </a:pPr>
            <a:r>
              <a:rPr lang="en-US" sz="2800"/>
              <a:t>N0 = no lymph node involvement</a:t>
            </a:r>
          </a:p>
          <a:p>
            <a:pPr lvl="0" hangingPunct="1">
              <a:lnSpc>
                <a:spcPct val="80000"/>
              </a:lnSpc>
              <a:buClr>
                <a:srgbClr val="4F81BD"/>
              </a:buClr>
              <a:buSzPct val="70000"/>
              <a:buFont typeface="Wingdings" pitchFamily="2"/>
              <a:buChar char=""/>
            </a:pPr>
            <a:r>
              <a:rPr lang="en-US" sz="2800"/>
              <a:t>N1 = metastasis to ipsilateral peribronchial and/or ipsilateral hilar lymph nodes and intrapulmonary nodes involved by direct extension of the primary tumor</a:t>
            </a:r>
          </a:p>
          <a:p>
            <a:pPr lvl="0" hangingPunct="1">
              <a:lnSpc>
                <a:spcPct val="80000"/>
              </a:lnSpc>
              <a:buClr>
                <a:srgbClr val="4F81BD"/>
              </a:buClr>
              <a:buSzPct val="70000"/>
              <a:buFont typeface="Wingdings" pitchFamily="2"/>
              <a:buChar char=""/>
            </a:pPr>
            <a:r>
              <a:rPr lang="en-US" sz="2800"/>
              <a:t>N2 = metastasis to ipsilateral mediastinal and/or subcarinal lymph nodes</a:t>
            </a:r>
          </a:p>
          <a:p>
            <a:pPr lvl="0" hangingPunct="1">
              <a:lnSpc>
                <a:spcPct val="80000"/>
              </a:lnSpc>
              <a:buClr>
                <a:srgbClr val="4F81BD"/>
              </a:buClr>
              <a:buSzPct val="70000"/>
              <a:buFont typeface="Wingdings" pitchFamily="2"/>
              <a:buChar char=""/>
            </a:pPr>
            <a:r>
              <a:rPr lang="en-US" sz="2800"/>
              <a:t>N3 = metastasis to contralateral mediastinal, contralateral hilar, ipsilateral or contralateral scalene, or supraclavicular lymph nodes</a:t>
            </a:r>
          </a:p>
          <a:p>
            <a:pPr lvl="0" hangingPunct="1">
              <a:lnSpc>
                <a:spcPct val="8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AE972B96-E335-4CC9-97E4-4D273213510A}" type="slidenum">
              <a:t>52</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M classif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M CLASSIFICATION</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Mx = distant metastases could not be assessed</a:t>
            </a:r>
          </a:p>
          <a:p>
            <a:pPr lvl="0" hangingPunct="1">
              <a:buClr>
                <a:srgbClr val="4F81BD"/>
              </a:buClr>
              <a:buSzPct val="70000"/>
              <a:buFont typeface="Wingdings" pitchFamily="2"/>
              <a:buChar char=""/>
            </a:pPr>
            <a:r>
              <a:rPr lang="en-US"/>
              <a:t>M0 = distant metastases not present</a:t>
            </a:r>
          </a:p>
          <a:p>
            <a:pPr lvl="0" hangingPunct="1">
              <a:buClr>
                <a:srgbClr val="4F81BD"/>
              </a:buClr>
              <a:buSzPct val="70000"/>
              <a:buFont typeface="Wingdings" pitchFamily="2"/>
              <a:buChar char=""/>
            </a:pPr>
            <a:r>
              <a:rPr lang="en-US"/>
              <a:t>M1 = distant metastases is present</a:t>
            </a:r>
          </a:p>
          <a:p>
            <a:pPr lvl="0" hangingPunct="1">
              <a:buClr>
                <a:srgbClr val="4F81BD"/>
              </a:buClr>
              <a:buSzPct val="70000"/>
              <a:buFont typeface="Wingdings" pitchFamily="2"/>
              <a:buChar char=""/>
            </a:pPr>
            <a:endParaRPr lang="en-US"/>
          </a:p>
          <a:p>
            <a:pPr lvl="0" hangingPunct="1">
              <a:buClr>
                <a:srgbClr val="4F81BD"/>
              </a:buClr>
              <a:buSzPct val="70000"/>
              <a:buFont typeface="Wingdings" pitchFamily="2"/>
              <a:buChar char=""/>
            </a:pPr>
            <a:r>
              <a:rPr lang="en-US"/>
              <a:t>Surgery would likely not take place if any distant metastases were present</a:t>
            </a:r>
          </a:p>
          <a:p>
            <a:pPr lvl="0" hangingPunct="1">
              <a:buClr>
                <a:srgbClr val="4F81BD"/>
              </a:buClr>
              <a:buSzPct val="70000"/>
              <a:buFont typeface="Wingdings" pitchFamily="2"/>
              <a:buChar char=""/>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90C0D9C4-2068-408B-9C87-18F594B5377B}" type="slidenum">
              <a:t>53</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Interven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INTERVENTION FORM</a:t>
            </a:r>
          </a:p>
        </p:txBody>
      </p:sp>
      <p:sp>
        <p:nvSpPr>
          <p:cNvPr id="3" name="Text Placeholder 2"/>
          <p:cNvSpPr txBox="1">
            <a:spLocks noGrp="1"/>
          </p:cNvSpPr>
          <p:nvPr>
            <p:ph type="body" idx="4294967295"/>
          </p:nvPr>
        </p:nvSpPr>
        <p:spPr>
          <a:xfrm>
            <a:off x="685799" y="1371599"/>
            <a:ext cx="7772400" cy="4454640"/>
          </a:xfrm>
        </p:spPr>
        <p:txBody>
          <a:bodyPr wrap="square" lIns="91440" tIns="45720" rIns="91440" bIns="45720" anchor="t" anchorCtr="0"/>
          <a:lstStyle/>
          <a:p>
            <a:pPr lvl="0" hangingPunct="1">
              <a:lnSpc>
                <a:spcPct val="80000"/>
              </a:lnSpc>
              <a:buClr>
                <a:srgbClr val="4F81BD"/>
              </a:buClr>
              <a:buSzPct val="70000"/>
              <a:buFont typeface="Wingdings" pitchFamily="2"/>
              <a:buChar char=""/>
            </a:pPr>
            <a:r>
              <a:rPr lang="en-US" sz="2600" b="1"/>
              <a:t>Purpose:</a:t>
            </a:r>
            <a:r>
              <a:rPr lang="en-US" sz="2600"/>
              <a:t>   To record the treatment(s) of any patient </a:t>
            </a:r>
            <a:r>
              <a:rPr lang="en-US" sz="2600" b="1"/>
              <a:t>with diagnosed malignancy</a:t>
            </a:r>
            <a:r>
              <a:rPr lang="en-US" sz="2600"/>
              <a:t> (surgery, radiation, chemotherapy)</a:t>
            </a:r>
          </a:p>
          <a:p>
            <a:pPr lvl="0" hangingPunct="1">
              <a:lnSpc>
                <a:spcPct val="80000"/>
              </a:lnSpc>
              <a:buClr>
                <a:srgbClr val="4F81BD"/>
              </a:buClr>
              <a:buSzPct val="70000"/>
              <a:buFont typeface="Wingdings" pitchFamily="2"/>
              <a:buChar char=""/>
            </a:pPr>
            <a:r>
              <a:rPr lang="en-US" sz="2600" b="1"/>
              <a:t>Multiple intervention forms would be entered for multiple treatments</a:t>
            </a:r>
          </a:p>
          <a:p>
            <a:pPr lvl="0" hangingPunct="1">
              <a:lnSpc>
                <a:spcPct val="80000"/>
              </a:lnSpc>
              <a:buClr>
                <a:srgbClr val="4F81BD"/>
              </a:buClr>
              <a:buSzPct val="70000"/>
              <a:buFont typeface="Wingdings" pitchFamily="2"/>
              <a:buChar char=""/>
            </a:pPr>
            <a:r>
              <a:rPr lang="en-US" sz="2600"/>
              <a:t>If the participant REFUSED TREATMENT – enter the form and include the reason and date of refusal</a:t>
            </a:r>
          </a:p>
          <a:p>
            <a:pPr lvl="0" hangingPunct="1">
              <a:lnSpc>
                <a:spcPct val="80000"/>
              </a:lnSpc>
              <a:buClr>
                <a:srgbClr val="4F81BD"/>
              </a:buClr>
              <a:buSzPct val="70000"/>
              <a:buFont typeface="Wingdings" pitchFamily="2"/>
              <a:buChar char=""/>
            </a:pPr>
            <a:r>
              <a:rPr lang="en-US" sz="2600"/>
              <a:t>Obtain surgical and/or chemo and/or radiation therapy reports, and use the info in the reports to  enter the form.</a:t>
            </a:r>
          </a:p>
          <a:p>
            <a:pPr lvl="0" hangingPunct="1">
              <a:lnSpc>
                <a:spcPct val="80000"/>
              </a:lnSpc>
              <a:buClr>
                <a:srgbClr val="4F81BD"/>
              </a:buClr>
              <a:buSzPct val="70000"/>
              <a:buFont typeface="Wingdings" pitchFamily="2"/>
              <a:buChar char=""/>
            </a:pPr>
            <a:r>
              <a:rPr lang="en-US" sz="2600"/>
              <a:t>Example</a:t>
            </a:r>
          </a:p>
          <a:p>
            <a:pPr marL="272880" lvl="0" indent="-272880" hangingPunct="1">
              <a:lnSpc>
                <a:spcPct val="8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600"/>
          </a:p>
          <a:p>
            <a:pPr marL="272880" lvl="0" indent="-272880" hangingPunct="1">
              <a:lnSpc>
                <a:spcPct val="8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26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7D932F4F-C8CD-4BA6-AB2A-7142E1B5D671}" type="slidenum">
              <a:t>54</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Entering the Interven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27880"/>
            <a:ext cx="7467479" cy="1143360"/>
          </a:xfrm>
        </p:spPr>
        <p:txBody>
          <a:bodyPr wrap="square" anchor="b" anchorCtr="0">
            <a:spAutoFit/>
          </a:bodyPr>
          <a:lstStyle/>
          <a:p>
            <a:pPr lvl="0" hangingPunct="1"/>
            <a:r>
              <a:rPr lang="en-US"/>
              <a:t>ENTERING THE INTERVENTION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Enter the </a:t>
            </a:r>
            <a:r>
              <a:rPr lang="en-US" sz="2800" b="1" i="1"/>
              <a:t>Referring MDs</a:t>
            </a:r>
            <a:r>
              <a:rPr lang="en-US" sz="2800"/>
              <a:t> information (PCP)</a:t>
            </a:r>
          </a:p>
          <a:p>
            <a:pPr lvl="0" hangingPunct="1">
              <a:lnSpc>
                <a:spcPct val="90000"/>
              </a:lnSpc>
              <a:buClr>
                <a:srgbClr val="4F81BD"/>
              </a:buClr>
              <a:buSzPct val="70000"/>
              <a:buFont typeface="Wingdings" pitchFamily="2"/>
              <a:buChar char=""/>
            </a:pPr>
            <a:r>
              <a:rPr lang="en-US" sz="2800"/>
              <a:t>Select </a:t>
            </a:r>
            <a:r>
              <a:rPr lang="en-US" sz="2800" b="1" i="1"/>
              <a:t>Lesion site</a:t>
            </a:r>
            <a:r>
              <a:rPr lang="en-US" sz="2800"/>
              <a:t> from pull-down</a:t>
            </a:r>
          </a:p>
          <a:p>
            <a:pPr lvl="0" hangingPunct="1">
              <a:lnSpc>
                <a:spcPct val="90000"/>
              </a:lnSpc>
              <a:buClr>
                <a:srgbClr val="4F81BD"/>
              </a:buClr>
              <a:buSzPct val="70000"/>
              <a:buFont typeface="Wingdings" pitchFamily="2"/>
              <a:buChar char=""/>
            </a:pPr>
            <a:r>
              <a:rPr lang="en-US" sz="2800"/>
              <a:t>If resection was performed: fill out </a:t>
            </a:r>
            <a:r>
              <a:rPr lang="en-US" sz="2800" b="1" i="1"/>
              <a:t>Resection</a:t>
            </a:r>
            <a:r>
              <a:rPr lang="en-US" sz="2800"/>
              <a:t> portion of form, include thoracic surgeon’s information, extent of surgery, specimen id #, tumor size, if invasion was present, LN resection information (for each node) – also note if any additional lesions were palpated during surgery and their characteristics</a:t>
            </a:r>
          </a:p>
          <a:p>
            <a:pPr lvl="0" hangingPunct="1">
              <a:lnSpc>
                <a:spcPct val="9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B26DC5C3-E85B-4794-A6F3-174BB6A1C7C4}" type="slidenum">
              <a:t>55</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Entering the Intervention form (cont’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ENTERING THE INTERVENTION FORM (CONT’D)</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Based on the size, invasion, and nodal involvment, Select the Post surgical TNM status</a:t>
            </a:r>
          </a:p>
          <a:p>
            <a:pPr lvl="0" hangingPunct="1">
              <a:lnSpc>
                <a:spcPct val="90000"/>
              </a:lnSpc>
              <a:buClr>
                <a:srgbClr val="4F81BD"/>
              </a:buClr>
              <a:buSzPct val="70000"/>
              <a:buFont typeface="Wingdings" pitchFamily="2"/>
              <a:buChar char=""/>
            </a:pPr>
            <a:r>
              <a:rPr lang="en-US" sz="2800"/>
              <a:t>If the participant underwent Non-surgical treatment instead of Resection – skip the Resection portion and go straight to the Non-surgical section</a:t>
            </a:r>
          </a:p>
          <a:p>
            <a:pPr lvl="0" hangingPunct="1">
              <a:lnSpc>
                <a:spcPct val="90000"/>
              </a:lnSpc>
              <a:buClr>
                <a:srgbClr val="4F81BD"/>
              </a:buClr>
              <a:buSzPct val="70000"/>
              <a:buFont typeface="Wingdings" pitchFamily="2"/>
              <a:buChar char=""/>
            </a:pPr>
            <a:r>
              <a:rPr lang="en-US" sz="2800"/>
              <a:t>If the participant underwent Non-surgical treatment in addition to resection, fill out the resection portion and then continue on to fill out the Radiotherapy and/or chemotherapy portions</a:t>
            </a:r>
          </a:p>
          <a:p>
            <a:pPr lvl="0" hangingPunct="1">
              <a:lnSpc>
                <a:spcPct val="90000"/>
              </a:lnSpc>
              <a:buClr>
                <a:srgbClr val="4F81BD"/>
              </a:buClr>
              <a:buSzPct val="70000"/>
              <a:buFont typeface="Wingdings" pitchFamily="2"/>
              <a:buChar char=""/>
            </a:pPr>
            <a:endParaRPr lang="en-US" sz="28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A3E072DD-B83D-4093-BB31-D0BE559D750F}" type="slidenum">
              <a:t>56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Non-surgical treatments (Intervention form)">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NON-SURGICAL TREATMENTS (INTERVENTION FORM)</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Radiotherapy &amp;/or Chemotherapy – Select yes/no/refused to indicate if the patient underwent this treatment</a:t>
            </a:r>
          </a:p>
          <a:p>
            <a:pPr marL="0" lvl="1" indent="0">
              <a:lnSpc>
                <a:spcPct val="100000"/>
              </a:lnSpc>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Indicate start date, location, and radiation/chemo therapist’s information as well as treatment information for the participants that underwent this treatment</a:t>
            </a:r>
          </a:p>
          <a:p>
            <a:pPr lvl="0" hangingPunct="1">
              <a:buClr>
                <a:srgbClr val="4F81BD"/>
              </a:buClr>
              <a:buSzPct val="70000"/>
              <a:buFont typeface="Wingdings" pitchFamily="2"/>
              <a:buChar char=""/>
            </a:pPr>
            <a:endParaRPr lang="en-US" sz="21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69900A7-009A-42D8-9F6C-DDEC6664C522}" type="slidenum">
              <a:t>57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Filling out the Intervention form (cont’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FILLING OUT THE INTERVENTION FORM (CONT’D)</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Within the nodule grid you must:</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Update the Nodule status, Action, Pathologic Diagnosis for each of the nodules affected by this procedure.</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Enter any pathologic details given in the surgical pathology report in the surgical pathology details field</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000000"/>
                </a:solidFill>
                <a:latin typeface="Century Schoolbook" pitchFamily="18"/>
                <a:ea typeface="MS Gothic" pitchFamily="2"/>
                <a:cs typeface="Tahoma" pitchFamily="2"/>
              </a:rPr>
              <a:t>Update the Followup section (imaging f/u)</a:t>
            </a:r>
          </a:p>
          <a:p>
            <a:pPr marL="639720" lvl="0" indent="-273240" hangingPunct="1">
              <a:lnSpc>
                <a:spcPct val="90000"/>
              </a:lnSpc>
              <a:spcBef>
                <a:spcPts val="524"/>
              </a:spcBef>
              <a:tabLst>
                <a:tab pos="639720" algn="l"/>
                <a:tab pos="914040" algn="l"/>
                <a:tab pos="1828439" algn="l"/>
                <a:tab pos="2742840" algn="l"/>
                <a:tab pos="3657240" algn="l"/>
                <a:tab pos="4571640" algn="l"/>
                <a:tab pos="5486040" algn="l"/>
                <a:tab pos="6400440" algn="l"/>
                <a:tab pos="7314839" algn="l"/>
                <a:tab pos="8229239" algn="l"/>
                <a:tab pos="9143640" algn="l"/>
                <a:tab pos="10058040" algn="l"/>
              </a:tabLst>
            </a:pPr>
            <a:r>
              <a:rPr lang="en-US" sz="2100"/>
              <a:t>	(should always recommend annual CT on anniversary date of baseline screening)</a:t>
            </a:r>
          </a:p>
          <a:p>
            <a:pPr lvl="0" hangingPunct="1">
              <a:lnSpc>
                <a:spcPct val="90000"/>
              </a:lnSpc>
            </a:pPr>
            <a:endParaRPr lang="en-US" sz="2100"/>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30FB97F3-0545-4BA8-9100-E5F36EBA7F5A}" type="slidenum">
              <a:t>58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Administrator Capabilit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ADMINISTRATOR CAPABILITIES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Form deletion - demo</a:t>
            </a:r>
          </a:p>
          <a:p>
            <a:pPr lvl="0" hangingPunct="1">
              <a:buClr>
                <a:srgbClr val="4F81BD"/>
              </a:buClr>
              <a:buSzPct val="70000"/>
              <a:buFont typeface="Wingdings" pitchFamily="2"/>
              <a:buChar char=""/>
            </a:pPr>
            <a:r>
              <a:rPr lang="en-US"/>
              <a:t>User Management - password assignment, deletion, etc. demo</a:t>
            </a:r>
          </a:p>
          <a:p>
            <a:pPr lvl="0" hangingPunct="1">
              <a:buClr>
                <a:srgbClr val="4F81BD"/>
              </a:buClr>
              <a:buSzPct val="70000"/>
              <a:buFont typeface="Wingdings" pitchFamily="2"/>
              <a:buChar char=""/>
            </a:pPr>
            <a:r>
              <a:rPr lang="en-US"/>
              <a:t>Data Download - demo</a:t>
            </a:r>
          </a:p>
          <a:p>
            <a:pPr lvl="0" hangingPunct="1">
              <a:buClr>
                <a:srgbClr val="4F81BD"/>
              </a:buClr>
              <a:buSzPct val="70000"/>
              <a:buFont typeface="Wingdings" pitchFamily="2"/>
              <a:buChar char=""/>
            </a:pPr>
            <a:r>
              <a:rPr lang="en-US"/>
              <a:t>Report Generation</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D68A2585-37D1-411E-B7BF-DB0FCDBD5DBC}" type="slidenum">
              <a:t>59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I-ELCAP Coordinating Center Support Staff">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I-ELCAP COORDINATING CENTER SUPPORT STAFF</a:t>
            </a:r>
          </a:p>
        </p:txBody>
      </p:sp>
      <p:sp>
        <p:nvSpPr>
          <p:cNvPr id="3" name="Text Placeholder 2"/>
          <p:cNvSpPr txBox="1">
            <a:spLocks noGrp="1"/>
          </p:cNvSpPr>
          <p:nvPr>
            <p:ph type="body" idx="4294967295"/>
          </p:nvPr>
        </p:nvSpPr>
        <p:spPr>
          <a:xfrm>
            <a:off x="457200" y="1600200"/>
            <a:ext cx="8229600"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1800">
                <a:solidFill>
                  <a:srgbClr val="1F497D"/>
                </a:solidFill>
              </a:rPr>
              <a:t>Claudia Henschke, PhD, MD-Principal Investigator</a:t>
            </a:r>
          </a:p>
          <a:p>
            <a:pPr lvl="0" hangingPunct="1">
              <a:lnSpc>
                <a:spcPct val="90000"/>
              </a:lnSpc>
              <a:buClr>
                <a:srgbClr val="4F81BD"/>
              </a:buClr>
              <a:buSzPct val="70000"/>
              <a:buFont typeface="Wingdings" pitchFamily="2"/>
              <a:buChar char=""/>
            </a:pPr>
            <a:r>
              <a:rPr lang="en-US" sz="1800">
                <a:solidFill>
                  <a:srgbClr val="1F497D"/>
                </a:solidFill>
              </a:rPr>
              <a:t>David Yankelevitz, MD – Co-PI</a:t>
            </a:r>
          </a:p>
          <a:p>
            <a:pPr lvl="0" hangingPunct="1">
              <a:lnSpc>
                <a:spcPct val="90000"/>
              </a:lnSpc>
              <a:buClr>
                <a:srgbClr val="4F81BD"/>
              </a:buClr>
              <a:buSzPct val="70000"/>
              <a:buFont typeface="Wingdings" pitchFamily="2"/>
              <a:buChar char=""/>
            </a:pPr>
            <a:r>
              <a:rPr lang="en-US" sz="1800">
                <a:solidFill>
                  <a:srgbClr val="1F497D"/>
                </a:solidFill>
              </a:rPr>
              <a:t>Vivian Reccoppa – Director of Mount Sinai ELCAP site</a:t>
            </a:r>
          </a:p>
          <a:p>
            <a:pPr lvl="0" hangingPunct="1">
              <a:lnSpc>
                <a:spcPct val="90000"/>
              </a:lnSpc>
              <a:buClr>
                <a:srgbClr val="4F81BD"/>
              </a:buClr>
              <a:buSzPct val="70000"/>
              <a:buFont typeface="Wingdings" pitchFamily="2"/>
              <a:buChar char=""/>
            </a:pPr>
            <a:r>
              <a:rPr lang="en-US" sz="1800">
                <a:solidFill>
                  <a:srgbClr val="1F497D"/>
                </a:solidFill>
              </a:rPr>
              <a:t>Dongming Xu, MD - Radiologist</a:t>
            </a:r>
          </a:p>
          <a:p>
            <a:pPr lvl="0" hangingPunct="1">
              <a:lnSpc>
                <a:spcPct val="90000"/>
              </a:lnSpc>
              <a:buClr>
                <a:srgbClr val="4F81BD"/>
              </a:buClr>
              <a:buSzPct val="70000"/>
              <a:buFont typeface="Wingdings" pitchFamily="2"/>
              <a:buChar char=""/>
            </a:pPr>
            <a:r>
              <a:rPr lang="en-US" sz="1800">
                <a:solidFill>
                  <a:srgbClr val="1F497D"/>
                </a:solidFill>
              </a:rPr>
              <a:t>Rowena Yip- Statistician</a:t>
            </a:r>
          </a:p>
          <a:p>
            <a:pPr lvl="0" hangingPunct="1">
              <a:lnSpc>
                <a:spcPct val="90000"/>
              </a:lnSpc>
              <a:buClr>
                <a:srgbClr val="4F81BD"/>
              </a:buClr>
              <a:buSzPct val="70000"/>
              <a:buFont typeface="Wingdings" pitchFamily="2"/>
              <a:buChar char=""/>
            </a:pPr>
            <a:r>
              <a:rPr lang="en-US" sz="1800">
                <a:solidFill>
                  <a:srgbClr val="1F497D"/>
                </a:solidFill>
              </a:rPr>
              <a:t>Daniel Max - Systems Programmer (database)</a:t>
            </a:r>
          </a:p>
          <a:p>
            <a:pPr lvl="0" hangingPunct="1">
              <a:lnSpc>
                <a:spcPct val="90000"/>
              </a:lnSpc>
              <a:buClr>
                <a:srgbClr val="4F81BD"/>
              </a:buClr>
              <a:buSzPct val="70000"/>
              <a:buFont typeface="Wingdings" pitchFamily="2"/>
              <a:buChar char=""/>
            </a:pPr>
            <a:r>
              <a:rPr lang="en-US" sz="1800">
                <a:solidFill>
                  <a:srgbClr val="1F497D"/>
                </a:solidFill>
              </a:rPr>
              <a:t>Artit Jirapatnakul – Systems Programmer (database)</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DCB4897F-6D61-4FBE-ACB5-4A3BDB8209C3}" type="slidenum">
              <a:t>6</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Report Generation &amp; Demonstr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REPORT GENERATION &amp; DEMONSTRATION</a:t>
            </a:r>
          </a:p>
        </p:txBody>
      </p:sp>
      <p:sp>
        <p:nvSpPr>
          <p:cNvPr id="3" name="Text Placeholder 2"/>
          <p:cNvSpPr txBox="1">
            <a:spLocks noGrp="1"/>
          </p:cNvSpPr>
          <p:nvPr>
            <p:ph type="body" idx="4294967295"/>
          </p:nvPr>
        </p:nvSpPr>
        <p:spPr>
          <a:xfrm>
            <a:off x="685799" y="1641240"/>
            <a:ext cx="7772400" cy="4987800"/>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a:t>Enrollment Report</a:t>
            </a:r>
          </a:p>
          <a:p>
            <a:pPr lvl="0" hangingPunct="1">
              <a:lnSpc>
                <a:spcPct val="90000"/>
              </a:lnSpc>
              <a:buClr>
                <a:srgbClr val="4F81BD"/>
              </a:buClr>
              <a:buSzPct val="70000"/>
              <a:buFont typeface="Wingdings" pitchFamily="2"/>
              <a:buChar char=""/>
            </a:pPr>
            <a:r>
              <a:rPr lang="en-US"/>
              <a:t>Activity Report</a:t>
            </a:r>
          </a:p>
          <a:p>
            <a:pPr lvl="0" hangingPunct="1">
              <a:lnSpc>
                <a:spcPct val="90000"/>
              </a:lnSpc>
              <a:buClr>
                <a:srgbClr val="4F81BD"/>
              </a:buClr>
              <a:buSzPct val="70000"/>
              <a:buFont typeface="Wingdings" pitchFamily="2"/>
              <a:buChar char=""/>
            </a:pPr>
            <a:r>
              <a:rPr lang="en-US"/>
              <a:t>Image and Reading Report</a:t>
            </a:r>
          </a:p>
          <a:p>
            <a:pPr lvl="0" hangingPunct="1">
              <a:lnSpc>
                <a:spcPct val="90000"/>
              </a:lnSpc>
              <a:buClr>
                <a:srgbClr val="4F81BD"/>
              </a:buClr>
              <a:buSzPct val="70000"/>
              <a:buFont typeface="Wingdings" pitchFamily="2"/>
              <a:buChar char=""/>
            </a:pPr>
            <a:r>
              <a:rPr lang="en-US"/>
              <a:t>Dual Reading Report</a:t>
            </a:r>
          </a:p>
          <a:p>
            <a:pPr lvl="0" hangingPunct="1">
              <a:lnSpc>
                <a:spcPct val="90000"/>
              </a:lnSpc>
              <a:buClr>
                <a:srgbClr val="4F81BD"/>
              </a:buClr>
              <a:buSzPct val="70000"/>
              <a:buFont typeface="Wingdings" pitchFamily="2"/>
              <a:buChar char=""/>
            </a:pPr>
            <a:r>
              <a:rPr lang="en-US"/>
              <a:t>CT image linking report</a:t>
            </a:r>
          </a:p>
          <a:p>
            <a:pPr lvl="0" hangingPunct="1">
              <a:lnSpc>
                <a:spcPct val="90000"/>
              </a:lnSpc>
              <a:buClr>
                <a:srgbClr val="4F81BD"/>
              </a:buClr>
              <a:buSzPct val="70000"/>
              <a:buFont typeface="Wingdings" pitchFamily="2"/>
              <a:buChar char=""/>
            </a:pPr>
            <a:r>
              <a:rPr lang="en-US"/>
              <a:t>“Inactive” Patient Report</a:t>
            </a:r>
          </a:p>
          <a:p>
            <a:pPr lvl="0" hangingPunct="1">
              <a:lnSpc>
                <a:spcPct val="90000"/>
              </a:lnSpc>
              <a:buClr>
                <a:srgbClr val="4F81BD"/>
              </a:buClr>
              <a:buSzPct val="70000"/>
              <a:buFont typeface="Wingdings" pitchFamily="2"/>
              <a:buChar char=""/>
            </a:pPr>
            <a:r>
              <a:rPr lang="en-US"/>
              <a:t>Data Correction Report</a:t>
            </a:r>
          </a:p>
          <a:p>
            <a:pPr marL="0" lvl="1" indent="0">
              <a:spcBef>
                <a:spcPts val="524"/>
              </a:spcBef>
              <a:buClr>
                <a:srgbClr val="4F81BD"/>
              </a:buClr>
              <a:buSzPct val="80000"/>
              <a:buFont typeface="Wingdings 2" pitchFamily="18"/>
              <a:buChar char=""/>
              <a:tabLst>
                <a:tab pos="641160" algn="l"/>
                <a:tab pos="1555560" algn="l"/>
                <a:tab pos="2469960" algn="l"/>
                <a:tab pos="3384360" algn="l"/>
                <a:tab pos="4298760" algn="l"/>
                <a:tab pos="5213160" algn="l"/>
                <a:tab pos="6127560" algn="l"/>
                <a:tab pos="7041960" algn="l"/>
                <a:tab pos="7956360" algn="l"/>
                <a:tab pos="8870760" algn="l"/>
                <a:tab pos="9785160" algn="l"/>
              </a:tabLst>
            </a:pPr>
            <a:r>
              <a:rPr lang="en-US" sz="2100">
                <a:solidFill>
                  <a:srgbClr val="1F497D"/>
                </a:solidFill>
                <a:latin typeface="Century Schoolbook" pitchFamily="18"/>
                <a:ea typeface="MS Gothic" pitchFamily="2"/>
                <a:cs typeface="Tahoma" pitchFamily="2"/>
              </a:rPr>
              <a:t>Review each report and show where “Help” buttons are located</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FF92C61C-621B-4205-9222-15F9FB52215D}" type="slidenum">
              <a:t>60</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THANK YOU</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a:t>Questions?  Feel free to call us anytime at 212-241-2420.</a:t>
            </a:r>
          </a:p>
          <a:p>
            <a:pPr lvl="0" hangingPunct="1">
              <a:buClr>
                <a:srgbClr val="4F81BD"/>
              </a:buClr>
              <a:buSzPct val="70000"/>
              <a:buFont typeface="Wingdings" pitchFamily="2"/>
              <a:buChar char=""/>
            </a:pPr>
            <a:r>
              <a:rPr lang="en-US"/>
              <a:t>We look forward to having you as part of the collaboration</a:t>
            </a:r>
          </a:p>
          <a:p>
            <a:pPr lvl="0" hangingPunct="1">
              <a:buClr>
                <a:srgbClr val="4F81BD"/>
              </a:buClr>
              <a:buSzPct val="70000"/>
              <a:buFont typeface="Wingdings" pitchFamily="2"/>
              <a:buChar char=""/>
            </a:pPr>
            <a:endParaRPr lang="en-US"/>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E3D17CF3-7E84-4258-82AD-2830FC3D18C9}" type="slidenum">
              <a:t>61</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Types of Finding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TYPES OF FINDINGS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buClr>
                <a:srgbClr val="4F81BD"/>
              </a:buClr>
              <a:buSzPct val="70000"/>
              <a:buFont typeface="Wingdings" pitchFamily="2"/>
              <a:buChar char=""/>
            </a:pPr>
            <a:r>
              <a:rPr lang="en-US" sz="2800" b="1"/>
              <a:t>Solid Nodule</a:t>
            </a:r>
          </a:p>
          <a:p>
            <a:pPr lvl="0" hangingPunct="1">
              <a:buClr>
                <a:srgbClr val="4F81BD"/>
              </a:buClr>
              <a:buSzPct val="70000"/>
              <a:buFont typeface="Wingdings" pitchFamily="2"/>
              <a:buChar char=""/>
            </a:pPr>
            <a:r>
              <a:rPr lang="en-US" sz="2800" b="1"/>
              <a:t>Non-solid Nodule</a:t>
            </a:r>
          </a:p>
          <a:p>
            <a:pPr lvl="0" hangingPunct="1">
              <a:buClr>
                <a:srgbClr val="4F81BD"/>
              </a:buClr>
              <a:buSzPct val="70000"/>
              <a:buFont typeface="Wingdings" pitchFamily="2"/>
              <a:buChar char=""/>
            </a:pPr>
            <a:r>
              <a:rPr lang="en-US" sz="2800" b="1"/>
              <a:t>Part-solid Nodule</a:t>
            </a:r>
          </a:p>
          <a:p>
            <a:pPr lvl="0" hangingPunct="1">
              <a:buClr>
                <a:srgbClr val="4F81BD"/>
              </a:buClr>
              <a:buSzPct val="70000"/>
              <a:buFont typeface="Wingdings" pitchFamily="2"/>
              <a:buChar char=""/>
            </a:pPr>
            <a:r>
              <a:rPr lang="en-US" sz="2800" b="1"/>
              <a:t>Emphysema</a:t>
            </a:r>
          </a:p>
          <a:p>
            <a:pPr lvl="0" hangingPunct="1">
              <a:buClr>
                <a:srgbClr val="4F81BD"/>
              </a:buClr>
              <a:buSzPct val="70000"/>
              <a:buFont typeface="Wingdings" pitchFamily="2"/>
              <a:buChar char=""/>
            </a:pPr>
            <a:r>
              <a:rPr lang="en-US" sz="2800" b="1"/>
              <a:t>Coronary Calcifications</a:t>
            </a:r>
          </a:p>
          <a:p>
            <a:pPr lvl="0" hangingPunct="1">
              <a:buClr>
                <a:srgbClr val="4F81BD"/>
              </a:buClr>
              <a:buSzPct val="70000"/>
              <a:buFont typeface="Wingdings" pitchFamily="2"/>
              <a:buChar char=""/>
            </a:pPr>
            <a:r>
              <a:rPr lang="en-US" sz="2800" b="1"/>
              <a:t>Other abnormalities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32688567-3626-49A9-A1BB-E3CD5DEEC2D2}" type="slidenum">
              <a:t>7</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issemination of Result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39" y="273960"/>
            <a:ext cx="7467479" cy="1143360"/>
          </a:xfrm>
        </p:spPr>
        <p:txBody>
          <a:bodyPr wrap="square" anchor="b" anchorCtr="0">
            <a:spAutoFit/>
          </a:bodyPr>
          <a:lstStyle/>
          <a:p>
            <a:pPr lvl="0" hangingPunct="1"/>
            <a:r>
              <a:rPr lang="en-US"/>
              <a:t>DISSEMINATION OF RESULTS</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800"/>
              <a:t>Each participant is required to have a responsible physician to whom we can send their reports to and correspond with regarding follow up</a:t>
            </a:r>
          </a:p>
          <a:p>
            <a:pPr lvl="0" hangingPunct="1">
              <a:lnSpc>
                <a:spcPct val="90000"/>
              </a:lnSpc>
              <a:buClr>
                <a:srgbClr val="4F81BD"/>
              </a:buClr>
              <a:buSzPct val="70000"/>
              <a:buFont typeface="Wingdings" pitchFamily="2"/>
              <a:buChar char=""/>
            </a:pPr>
            <a:r>
              <a:rPr lang="en-US" sz="2800"/>
              <a:t>Sites may send reports to participants if they  would like.  A sample cover sheet for the report is included in your binder.</a:t>
            </a:r>
          </a:p>
          <a:p>
            <a:pPr lvl="0" hangingPunct="1">
              <a:lnSpc>
                <a:spcPct val="90000"/>
              </a:lnSpc>
              <a:buClr>
                <a:srgbClr val="4F81BD"/>
              </a:buClr>
              <a:buSzPct val="70000"/>
              <a:buFont typeface="Wingdings" pitchFamily="2"/>
              <a:buChar char=""/>
            </a:pPr>
            <a:r>
              <a:rPr lang="en-US" sz="2800"/>
              <a:t>Call and explain the findings to their doctor if urgent follow-up is needed</a:t>
            </a:r>
          </a:p>
          <a:p>
            <a:pPr lvl="0" hangingPunct="1">
              <a:lnSpc>
                <a:spcPct val="90000"/>
              </a:lnSpc>
              <a:buClr>
                <a:srgbClr val="4F81BD"/>
              </a:buClr>
              <a:buSzPct val="70000"/>
              <a:buFont typeface="Wingdings" pitchFamily="2"/>
              <a:buChar char=""/>
            </a:pPr>
            <a:r>
              <a:rPr lang="en-US" sz="2800"/>
              <a:t>Schedule (or facilitate scheduling) any required follow-up </a:t>
            </a:r>
            <a:r>
              <a:rPr lang="en-US" sz="2800">
                <a:solidFill>
                  <a:srgbClr val="1F497D"/>
                </a:solidFill>
              </a:rPr>
              <a:t>(CT, PET, biopsy)</a:t>
            </a:r>
          </a:p>
          <a:p>
            <a:pPr lvl="0" hangingPunct="1">
              <a:lnSpc>
                <a:spcPct val="90000"/>
              </a:lnSpc>
              <a:buClr>
                <a:srgbClr val="4F81BD"/>
              </a:buClr>
              <a:buSzPct val="70000"/>
              <a:buFont typeface="Wingdings" pitchFamily="2"/>
              <a:buChar char=""/>
            </a:pPr>
            <a:endParaRPr lang="en-US" sz="2800">
              <a:solidFill>
                <a:srgbClr val="1F497D"/>
              </a:solidFill>
            </a:endParaRP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A85F5B0F-6164-4070-9F40-3B144C6B161D}" type="slidenum">
              <a:t>8</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Recommendations for such findings, and how to explain them to the patie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280" y="-138960"/>
            <a:ext cx="8382240" cy="1556279"/>
          </a:xfrm>
        </p:spPr>
        <p:txBody>
          <a:bodyPr wrap="square" anchor="b" anchorCtr="0">
            <a:spAutoFit/>
          </a:bodyPr>
          <a:lstStyle/>
          <a:p>
            <a:pPr lvl="0" hangingPunct="1"/>
            <a:r>
              <a:rPr lang="en-US" sz="3200"/>
              <a:t>RECOMMENDATIONS FOR SUCH FINDINGS, AND HOW TO EXPLAIN THEM TO THE PATIENT</a:t>
            </a:r>
          </a:p>
        </p:txBody>
      </p:sp>
      <p:sp>
        <p:nvSpPr>
          <p:cNvPr id="3" name="Text Placeholder 2"/>
          <p:cNvSpPr txBox="1">
            <a:spLocks noGrp="1"/>
          </p:cNvSpPr>
          <p:nvPr>
            <p:ph type="body" idx="4294967295"/>
          </p:nvPr>
        </p:nvSpPr>
        <p:spPr>
          <a:xfrm>
            <a:off x="456839" y="1600200"/>
            <a:ext cx="7467479" cy="4873679"/>
          </a:xfrm>
        </p:spPr>
        <p:txBody>
          <a:bodyPr wrap="square" lIns="91440" tIns="45720" rIns="91440" bIns="45720" anchor="t" anchorCtr="0"/>
          <a:lstStyle/>
          <a:p>
            <a:pPr lvl="0" hangingPunct="1">
              <a:lnSpc>
                <a:spcPct val="90000"/>
              </a:lnSpc>
              <a:buClr>
                <a:srgbClr val="4F81BD"/>
              </a:buClr>
              <a:buSzPct val="70000"/>
              <a:buFont typeface="Wingdings" pitchFamily="2"/>
              <a:buChar char=""/>
            </a:pPr>
            <a:r>
              <a:rPr lang="en-US" sz="2000" b="1">
                <a:cs typeface="Times New Roman" pitchFamily="18"/>
              </a:rPr>
              <a:t>Normal / Negative. </a:t>
            </a:r>
            <a:r>
              <a:rPr lang="en-US" sz="2000">
                <a:cs typeface="Times New Roman" pitchFamily="18"/>
              </a:rPr>
              <a:t>Next lung screening CT scan recommended in one year.</a:t>
            </a:r>
          </a:p>
          <a:p>
            <a:pPr lvl="0" hangingPunct="1">
              <a:lnSpc>
                <a:spcPct val="90000"/>
              </a:lnSpc>
              <a:buClr>
                <a:srgbClr val="4F81BD"/>
              </a:buClr>
              <a:buSzPct val="70000"/>
              <a:buFont typeface="Wingdings" pitchFamily="2"/>
              <a:buChar char=""/>
            </a:pPr>
            <a:endParaRPr lang="en-US" sz="800" b="1">
              <a:cs typeface="Times New Roman" pitchFamily="18"/>
            </a:endParaRPr>
          </a:p>
          <a:p>
            <a:pPr lvl="0" hangingPunct="1">
              <a:lnSpc>
                <a:spcPct val="90000"/>
              </a:lnSpc>
              <a:buClr>
                <a:srgbClr val="4F81BD"/>
              </a:buClr>
              <a:buSzPct val="70000"/>
              <a:buFont typeface="Wingdings" pitchFamily="2"/>
              <a:buChar char=""/>
            </a:pPr>
            <a:r>
              <a:rPr lang="en-US" sz="2000" b="1">
                <a:cs typeface="Times New Roman" pitchFamily="18"/>
              </a:rPr>
              <a:t>Benign findings.</a:t>
            </a:r>
            <a:r>
              <a:rPr lang="en-US" sz="2000">
                <a:cs typeface="Times New Roman" pitchFamily="18"/>
              </a:rPr>
              <a:t>  Next lung screening CT scan recommended in one year.  </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800">
              <a:cs typeface="Times New Roman" pitchFamily="18"/>
            </a:endParaRPr>
          </a:p>
          <a:p>
            <a:pPr lvl="0" hangingPunct="1">
              <a:lnSpc>
                <a:spcPct val="90000"/>
              </a:lnSpc>
              <a:buClr>
                <a:srgbClr val="4F81BD"/>
              </a:buClr>
              <a:buSzPct val="70000"/>
              <a:buFont typeface="Wingdings" pitchFamily="2"/>
              <a:buChar char=""/>
            </a:pPr>
            <a:r>
              <a:rPr lang="en-US" sz="2000" b="1">
                <a:cs typeface="Times New Roman" pitchFamily="18"/>
              </a:rPr>
              <a:t>Probably Benign (not cancer).</a:t>
            </a:r>
            <a:r>
              <a:rPr lang="en-US" sz="2000">
                <a:cs typeface="Times New Roman" pitchFamily="18"/>
              </a:rPr>
              <a:t>  Recommend next low dose chest CT scan in ___________</a:t>
            </a:r>
          </a:p>
          <a:p>
            <a:pPr marL="272880" lvl="0" indent="-272880" hangingPunct="1">
              <a:lnSpc>
                <a:spcPct val="90000"/>
              </a:lnSpc>
              <a:tabLst>
                <a:tab pos="914040" algn="l"/>
                <a:tab pos="1828440" algn="l"/>
                <a:tab pos="2742840" algn="l"/>
                <a:tab pos="3657240" algn="l"/>
                <a:tab pos="4571640" algn="l"/>
                <a:tab pos="5486040" algn="l"/>
                <a:tab pos="6400440" algn="l"/>
                <a:tab pos="7314840" algn="l"/>
                <a:tab pos="8229240" algn="l"/>
                <a:tab pos="9143640" algn="l"/>
                <a:tab pos="10058040" algn="l"/>
              </a:tabLst>
            </a:pPr>
            <a:endParaRPr lang="en-US" sz="800">
              <a:cs typeface="Times New Roman" pitchFamily="18"/>
            </a:endParaRPr>
          </a:p>
          <a:p>
            <a:pPr lvl="0" hangingPunct="1">
              <a:lnSpc>
                <a:spcPct val="90000"/>
              </a:lnSpc>
              <a:buClr>
                <a:srgbClr val="4F81BD"/>
              </a:buClr>
              <a:buSzPct val="70000"/>
              <a:buFont typeface="Wingdings" pitchFamily="2"/>
              <a:buChar char=""/>
            </a:pPr>
            <a:r>
              <a:rPr lang="en-US" sz="2000" b="1">
                <a:cs typeface="Times New Roman" pitchFamily="18"/>
              </a:rPr>
              <a:t>Follow-up CT Scan recommended.  </a:t>
            </a:r>
            <a:r>
              <a:rPr lang="en-US" sz="2000">
                <a:cs typeface="Times New Roman" pitchFamily="18"/>
              </a:rPr>
              <a:t>Your findings are probably benign, however, we recommend a follow-up chest CT scan in 4 weeks, as well as </a:t>
            </a:r>
            <a:r>
              <a:rPr lang="en-US" sz="2000" b="1">
                <a:cs typeface="Times New Roman" pitchFamily="18"/>
              </a:rPr>
              <a:t>an interim course of broad-spectrum antibiotics.  </a:t>
            </a:r>
            <a:r>
              <a:rPr lang="en-US" sz="2000">
                <a:cs typeface="Times New Roman" pitchFamily="18"/>
              </a:rPr>
              <a:t>Please call your doctor’s office for an antibiotic prescription and then call us to set up the follow-up appointment.</a:t>
            </a:r>
          </a:p>
          <a:p>
            <a:pPr lvl="0" hangingPunct="1">
              <a:lnSpc>
                <a:spcPct val="90000"/>
              </a:lnSpc>
              <a:buClr>
                <a:srgbClr val="4F81BD"/>
              </a:buClr>
              <a:buSzPct val="70000"/>
              <a:buFont typeface="Wingdings" pitchFamily="2"/>
              <a:buChar char=""/>
            </a:pPr>
            <a:r>
              <a:rPr lang="en-US" sz="2000">
                <a:cs typeface="Times New Roman" pitchFamily="18"/>
              </a:rPr>
              <a:t>Additional Findings (non-lung findings): how to deal with these findings</a:t>
            </a:r>
          </a:p>
        </p:txBody>
      </p:sp>
      <p:sp>
        <p:nvSpPr>
          <p:cNvPr id="4" name="Slide Number Placeholder 1"/>
          <p:cNvSpPr/>
          <p:nvPr/>
        </p:nvSpPr>
        <p:spPr>
          <a:xfrm>
            <a:off x="8129519" y="5734080"/>
            <a:ext cx="6098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0">
            <a:noAutofit/>
          </a:bodyPr>
          <a:lstStyle/>
          <a:p>
            <a:pPr marL="0" marR="0" lvl="0" indent="0" algn="ctr" rtl="0" hangingPunct="1">
              <a:buNone/>
              <a:tabLst/>
            </a:pPr>
            <a:fld id="{57266227-5A13-40A7-AE42-4DBB2AE1F375}" type="slidenum">
              <a:t>9</a:t>
            </a:fld>
            <a:endParaRPr lang="en-US" sz="1400" b="1">
              <a:solidFill>
                <a:srgbClr val="FFFFFF"/>
              </a:solidFill>
              <a:latin typeface="Times New Roman" pitchFamily="18"/>
              <a:ea typeface="Arial" pitchFamily="2"/>
              <a:cs typeface="Tahoma"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5982</TotalTime>
  <Words>4248</Words>
  <Application>Microsoft Macintosh PowerPoint</Application>
  <PresentationFormat>On-screen Show (4:3)</PresentationFormat>
  <Paragraphs>685</Paragraphs>
  <Slides>61</Slides>
  <Notes>61</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61</vt:i4>
      </vt:variant>
    </vt:vector>
  </HeadingPairs>
  <TitlesOfParts>
    <vt:vector size="77" baseType="lpstr">
      <vt:lpstr>Arial</vt:lpstr>
      <vt:lpstr>Calibri</vt:lpstr>
      <vt:lpstr>Century Schoolbook</vt:lpstr>
      <vt:lpstr>Constantia</vt:lpstr>
      <vt:lpstr>MS Gothic</vt:lpstr>
      <vt:lpstr>Tahoma</vt:lpstr>
      <vt:lpstr>Times New Roman</vt:lpstr>
      <vt:lpstr>Wingdings</vt:lpstr>
      <vt:lpstr>Wingdings 2</vt:lpstr>
      <vt:lpstr>Default</vt:lpstr>
      <vt:lpstr>Title1</vt:lpstr>
      <vt:lpstr>Title2</vt:lpstr>
      <vt:lpstr>Title3</vt:lpstr>
      <vt:lpstr>Title4</vt:lpstr>
      <vt:lpstr>Title5</vt:lpstr>
      <vt:lpstr>Title6</vt:lpstr>
      <vt:lpstr>I-ELCAP STUDY COORDINATOR PROGRAM</vt:lpstr>
      <vt:lpstr>I-ELCAP TRAINING AGENDA</vt:lpstr>
      <vt:lpstr>I-ELCAP GOAL</vt:lpstr>
      <vt:lpstr>I-ELCAP SITE RESPONSIBILITIES</vt:lpstr>
      <vt:lpstr>COORDINATING SITE RESPONSIBILITIES</vt:lpstr>
      <vt:lpstr>I-ELCAP COORDINATING CENTER SUPPORT STAFF</vt:lpstr>
      <vt:lpstr>TYPES OF FINDINGS</vt:lpstr>
      <vt:lpstr>DISSEMINATION OF RESULTS</vt:lpstr>
      <vt:lpstr>RECOMMENDATIONS FOR SUCH FINDINGS, AND HOW TO EXPLAIN THEM TO THE PATIENT</vt:lpstr>
      <vt:lpstr>RECOMMENDATIONS FOR SUCH FINDINGS, AND HOW TO EXPLAIN THEM TO THE PATIENT</vt:lpstr>
      <vt:lpstr>SITE NAME AND STUDY ID SELECTION</vt:lpstr>
      <vt:lpstr>ENROLLMENT PROCEDURES</vt:lpstr>
      <vt:lpstr>POST-ENROLLMENT PROCEDURES</vt:lpstr>
      <vt:lpstr>ANNUAL REPEAT CT FOLLOW-UP</vt:lpstr>
      <vt:lpstr>ELCAP DATA MANAGEMENT SYSTEM</vt:lpstr>
      <vt:lpstr>DATABASE FEATURES</vt:lpstr>
      <vt:lpstr>SCHEDULER</vt:lpstr>
      <vt:lpstr>I-ELCAP DATA FORMS</vt:lpstr>
      <vt:lpstr>ADMINISTRATOR FUNCTIONS</vt:lpstr>
      <vt:lpstr>INTAKE FORM</vt:lpstr>
      <vt:lpstr>OTHER FIELDS ON THE INTAKE FORM</vt:lpstr>
      <vt:lpstr>BACKGROUND FORM</vt:lpstr>
      <vt:lpstr>STUDY ID ASSIGNMENT</vt:lpstr>
      <vt:lpstr>CT EVALUATION FORM</vt:lpstr>
      <vt:lpstr>CT EVALUATION FORM:  DATA ENTRY</vt:lpstr>
      <vt:lpstr>CT EVALUATION FORM</vt:lpstr>
      <vt:lpstr>DUAL READING PROTOCOL</vt:lpstr>
      <vt:lpstr>FOLLOW-UP FORM</vt:lpstr>
      <vt:lpstr>FOLLOW-UP LIST</vt:lpstr>
      <vt:lpstr>FOLLOW-UP PROCEDURES</vt:lpstr>
      <vt:lpstr>ANNUAL REPEAT CT FOLLOW-UP</vt:lpstr>
      <vt:lpstr>ADVICE/METHODS FOR PROMOTING COMPLIANCE WITH REPEAT CT</vt:lpstr>
      <vt:lpstr>ADVICE/METHODS FOR PROMOTING COMPLIANCE WITH REPEAT CT</vt:lpstr>
      <vt:lpstr>CASES NEEDING DIAGNOSTIC WORKUP</vt:lpstr>
      <vt:lpstr>DOCUMENTATION</vt:lpstr>
      <vt:lpstr>RESULTS OF INTERVENTIONAL PROCEDURES</vt:lpstr>
      <vt:lpstr>TRACKING PATIENTS UNDERGOING INTERVENTIONAL PROCEDURES</vt:lpstr>
      <vt:lpstr>I-ELCAP    INTERVENTIONAL PROCEDURES MEETING  TODAY’S DATE CONFIDENTIAL</vt:lpstr>
      <vt:lpstr>INTERVENTIONAL FORMS</vt:lpstr>
      <vt:lpstr>PET FORM</vt:lpstr>
      <vt:lpstr>BIOPSY FORM</vt:lpstr>
      <vt:lpstr>FILLING OUT THE BIOPSY FORM</vt:lpstr>
      <vt:lpstr>PRE-INTERVENTION FORM</vt:lpstr>
      <vt:lpstr>FILLING IN THE  PRE-INTERVENTION FORM</vt:lpstr>
      <vt:lpstr>PRE-INTERVENTION CONT’D</vt:lpstr>
      <vt:lpstr>PRE-INTERVENTION – CONT’D</vt:lpstr>
      <vt:lpstr>PRE-INTERVENTION - CONT’D</vt:lpstr>
      <vt:lpstr>TUMOR CLASSIFICATION</vt:lpstr>
      <vt:lpstr>T2 CLASSIFICATION</vt:lpstr>
      <vt:lpstr>T3 CLASSIFICATION</vt:lpstr>
      <vt:lpstr>T4 CLASSIFICATION</vt:lpstr>
      <vt:lpstr>N (LYMPH NODE) CLASSIFICATION</vt:lpstr>
      <vt:lpstr>M CLASSIFICATION</vt:lpstr>
      <vt:lpstr>INTERVENTION FORM</vt:lpstr>
      <vt:lpstr>ENTERING THE INTERVENTION FORM</vt:lpstr>
      <vt:lpstr>ENTERING THE INTERVENTION FORM (CONT’D)</vt:lpstr>
      <vt:lpstr>NON-SURGICAL TREATMENTS (INTERVENTION FORM)</vt:lpstr>
      <vt:lpstr>FILLING OUT THE INTERVENTION FORM (CONT’D)</vt:lpstr>
      <vt:lpstr>ADMINISTRATOR CAPABILITIES</vt:lpstr>
      <vt:lpstr>REPORT GENERATION &amp; DEMONSTRATION</vt:lpstr>
      <vt:lpstr>THANK YOU</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I-ELCAP Study Coordinator Training Program</dc:title>
  <dc:creator>Agnello</dc:creator>
  <cp:lastModifiedBy>Ken McGlothlen</cp:lastModifiedBy>
  <cp:revision>482</cp:revision>
  <cp:lastPrinted>2017-08-07T18:49:25Z</cp:lastPrinted>
  <dcterms:created xsi:type="dcterms:W3CDTF">2001-10-23T14:46:54Z</dcterms:created>
  <dcterms:modified xsi:type="dcterms:W3CDTF">2017-08-07T18:55:17Z</dcterms:modified>
</cp:coreProperties>
</file>