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72" r:id="rId9"/>
    <p:sldId id="257" r:id="rId10"/>
    <p:sldId id="258" r:id="rId11"/>
    <p:sldId id="259" r:id="rId12"/>
    <p:sldId id="260" r:id="rId13"/>
    <p:sldId id="261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5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progression of entity resolution</a:t>
            </a:r>
            <a:endParaRPr lang="en-US" sz="4400" dirty="0"/>
          </a:p>
        </p:txBody>
      </p:sp>
      <p:sp>
        <p:nvSpPr>
          <p:cNvPr id="5" name="Document 4"/>
          <p:cNvSpPr/>
          <p:nvPr/>
        </p:nvSpPr>
        <p:spPr>
          <a:xfrm>
            <a:off x="472304" y="2899666"/>
            <a:ext cx="1595281" cy="1563944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Highly Structured Intelligence Report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24425" y="3492706"/>
            <a:ext cx="587718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4185" y="3492706"/>
            <a:ext cx="55187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85615" y="2794602"/>
            <a:ext cx="1788569" cy="1774073"/>
            <a:chOff x="3778285" y="2973069"/>
            <a:chExt cx="1788569" cy="1774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Alternate Process 6"/>
            <p:cNvSpPr/>
            <p:nvPr/>
          </p:nvSpPr>
          <p:spPr>
            <a:xfrm>
              <a:off x="4119383" y="2973069"/>
              <a:ext cx="1107241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Name(s)</a:t>
              </a:r>
              <a:endParaRPr lang="en-US" dirty="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4019678" y="3445401"/>
              <a:ext cx="129090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Address(s)</a:t>
              </a:r>
              <a:endParaRPr lang="en-US" dirty="0"/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4019678" y="3954469"/>
              <a:ext cx="129090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Affiliate(s)</a:t>
              </a:r>
              <a:endParaRPr lang="en-US" dirty="0"/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3778285" y="4484735"/>
              <a:ext cx="1788569" cy="262407"/>
            </a:xfrm>
            <a:prstGeom prst="flowChartAlternateProcess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Organization(s)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34870" y="1924972"/>
            <a:ext cx="3110316" cy="3208533"/>
            <a:chOff x="5844770" y="2229356"/>
            <a:chExt cx="3110316" cy="320853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6612236" y="2229356"/>
              <a:ext cx="1469774" cy="648552"/>
              <a:chOff x="6917036" y="2458752"/>
              <a:chExt cx="1469774" cy="64855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6917036" y="24587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69436" y="26111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221836" y="2763552"/>
                <a:ext cx="1164974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78686" y="3370825"/>
              <a:ext cx="1676400" cy="648552"/>
              <a:chOff x="7583486" y="3600221"/>
              <a:chExt cx="1676400" cy="648552"/>
            </a:xfrm>
            <a:grpFill/>
          </p:grpSpPr>
          <p:sp>
            <p:nvSpPr>
              <p:cNvPr id="13" name="Oval 12"/>
              <p:cNvSpPr/>
              <p:nvPr/>
            </p:nvSpPr>
            <p:spPr>
              <a:xfrm>
                <a:off x="7583486" y="36002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35886" y="37526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88286" y="3905021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844770" y="3975672"/>
              <a:ext cx="1676400" cy="648552"/>
              <a:chOff x="6149570" y="4205068"/>
              <a:chExt cx="1676400" cy="648552"/>
            </a:xfrm>
            <a:grpFill/>
          </p:grpSpPr>
          <p:sp>
            <p:nvSpPr>
              <p:cNvPr id="15" name="Oval 14"/>
              <p:cNvSpPr/>
              <p:nvPr/>
            </p:nvSpPr>
            <p:spPr>
              <a:xfrm>
                <a:off x="6149570" y="42050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01970" y="43574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54370" y="4509868"/>
                <a:ext cx="1371600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Affiliate</a:t>
                </a:r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530568" y="5094137"/>
              <a:ext cx="2023067" cy="343752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777210" y="2877908"/>
              <a:ext cx="652681" cy="492917"/>
              <a:chOff x="7777210" y="2877908"/>
              <a:chExt cx="652681" cy="492917"/>
            </a:xfrm>
            <a:grpFill/>
          </p:grpSpPr>
          <p:cxnSp>
            <p:nvCxnSpPr>
              <p:cNvPr id="31" name="Straight Arrow Connector 30"/>
              <p:cNvCxnSpPr>
                <a:endCxn id="13" idx="0"/>
              </p:cNvCxnSpPr>
              <p:nvPr/>
            </p:nvCxnSpPr>
            <p:spPr>
              <a:xfrm>
                <a:off x="7777210" y="2877908"/>
                <a:ext cx="187276" cy="492917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61615" y="289960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7777210" y="4019377"/>
              <a:ext cx="304800" cy="1074760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93100" y="437806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855922" y="4656490"/>
              <a:ext cx="280420" cy="469913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76556" y="4702628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17" idx="3"/>
            </p:cNvCxnSpPr>
            <p:nvPr/>
          </p:nvCxnSpPr>
          <p:spPr>
            <a:xfrm flipH="1">
              <a:off x="6764636" y="2827567"/>
              <a:ext cx="323006" cy="1148105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41033" y="3165053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2303" y="1563944"/>
            <a:ext cx="40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2, Subsequent Ingest, Extraction and Load (No Data Protection Considered)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3068" y="4942153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25468" y="5094553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193967"/>
          </a:xfrm>
        </p:spPr>
        <p:txBody>
          <a:bodyPr anchor="t" anchorCtr="0">
            <a:normAutofit/>
          </a:bodyPr>
          <a:lstStyle/>
          <a:p>
            <a:r>
              <a:rPr lang="en-US" sz="4000" dirty="0" smtClean="0"/>
              <a:t>The progression of entity resolution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391" y="1165096"/>
            <a:ext cx="877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3, Entity Resolution, through Node and Vertex Reification (concept to meta concept)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3275" y="1936601"/>
            <a:ext cx="8441911" cy="3559224"/>
            <a:chOff x="303275" y="2167513"/>
            <a:chExt cx="8441911" cy="3559224"/>
          </a:xfrm>
        </p:grpSpPr>
        <p:grpSp>
          <p:nvGrpSpPr>
            <p:cNvPr id="49" name="Group 48"/>
            <p:cNvGrpSpPr/>
            <p:nvPr/>
          </p:nvGrpSpPr>
          <p:grpSpPr>
            <a:xfrm>
              <a:off x="5634870" y="2204961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13" name="Oval 12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Organization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641220" y="2877908"/>
                <a:ext cx="568276" cy="492917"/>
                <a:chOff x="7641220" y="2877908"/>
                <a:chExt cx="568276" cy="492917"/>
              </a:xfrm>
              <a:grpFill/>
            </p:grpSpPr>
            <p:cxnSp>
              <p:nvCxnSpPr>
                <p:cNvPr id="31" name="Straight Arrow Connector 30"/>
                <p:cNvCxnSpPr>
                  <a:endCxn id="13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7641220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6221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70744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stCxn id="1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682418" y="3039101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473068" y="52305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5468" y="53829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3275" y="2204961"/>
              <a:ext cx="3110316" cy="3513333"/>
              <a:chOff x="5844770" y="2229356"/>
              <a:chExt cx="3110316" cy="35133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777210" y="2877908"/>
                <a:ext cx="652681" cy="492917"/>
                <a:chOff x="7777210" y="2877908"/>
                <a:chExt cx="652681" cy="492917"/>
              </a:xfrm>
            </p:grpSpPr>
            <p:cxnSp>
              <p:nvCxnSpPr>
                <p:cNvPr id="58" name="Straight Arrow Connector 57"/>
                <p:cNvCxnSpPr>
                  <a:endCxn id="66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7861615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89310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7655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>
                <a:stCxn id="71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441033" y="3165053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3825525" y="2222252"/>
              <a:ext cx="1164974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40515" y="2355872"/>
              <a:ext cx="1285010" cy="325765"/>
              <a:chOff x="2540515" y="2355872"/>
              <a:chExt cx="1285010" cy="325765"/>
            </a:xfrm>
          </p:grpSpPr>
          <p:cxnSp>
            <p:nvCxnSpPr>
              <p:cNvPr id="75" name="Straight Arrow Connector 74"/>
              <p:cNvCxnSpPr>
                <a:stCxn id="72" idx="2"/>
                <a:endCxn id="71" idx="6"/>
              </p:cNvCxnSpPr>
              <p:nvPr/>
            </p:nvCxnSpPr>
            <p:spPr>
              <a:xfrm flipH="1">
                <a:off x="2540515" y="2394128"/>
                <a:ext cx="1285010" cy="28750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645465" y="2355872"/>
                <a:ext cx="1164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DerivedFrom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12" idx="2"/>
              <a:endCxn id="72" idx="6"/>
            </p:cNvCxnSpPr>
            <p:nvPr/>
          </p:nvCxnSpPr>
          <p:spPr>
            <a:xfrm flipH="1">
              <a:off x="4990499" y="2376837"/>
              <a:ext cx="1411837" cy="172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40608" y="216751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  <p:cxnSp>
          <p:nvCxnSpPr>
            <p:cNvPr id="81" name="Straight Arrow Connector 80"/>
            <p:cNvCxnSpPr>
              <a:stCxn id="19" idx="2"/>
              <a:endCxn id="83" idx="6"/>
            </p:cNvCxnSpPr>
            <p:nvPr/>
          </p:nvCxnSpPr>
          <p:spPr>
            <a:xfrm flipH="1" flipV="1">
              <a:off x="5634870" y="3479354"/>
              <a:ext cx="1738716" cy="3437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09123" y="3478655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240087" y="3307478"/>
              <a:ext cx="1394783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7622" y="338403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87" name="Straight Arrow Connector 86"/>
            <p:cNvCxnSpPr>
              <a:stCxn id="83" idx="2"/>
              <a:endCxn id="67" idx="6"/>
            </p:cNvCxnSpPr>
            <p:nvPr/>
          </p:nvCxnSpPr>
          <p:spPr>
            <a:xfrm flipH="1">
              <a:off x="3261191" y="3479354"/>
              <a:ext cx="978896" cy="1913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380402" y="4599829"/>
              <a:ext cx="202306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07198" y="495036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2" name="Straight Arrow Connector 91"/>
            <p:cNvCxnSpPr>
              <a:stCxn id="38" idx="2"/>
              <a:endCxn id="90" idx="5"/>
            </p:cNvCxnSpPr>
            <p:nvPr/>
          </p:nvCxnSpPr>
          <p:spPr>
            <a:xfrm flipH="1" flipV="1">
              <a:off x="5107198" y="4893240"/>
              <a:ext cx="1365870" cy="50922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788908" y="508094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endCxn id="62" idx="6"/>
            </p:cNvCxnSpPr>
            <p:nvPr/>
          </p:nvCxnSpPr>
          <p:spPr>
            <a:xfrm flipH="1">
              <a:off x="2991155" y="4893240"/>
              <a:ext cx="556246" cy="65317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3275" y="5904363"/>
            <a:ext cx="854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traceability and basis for reification is retained as attributes on each vertex Reified Nodes can also retain discrete attributes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progression of entity resolution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302" y="1301544"/>
            <a:ext cx="837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4, Knowledge Enrichment, through Model Application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303275" y="1936601"/>
            <a:ext cx="8441911" cy="3559224"/>
            <a:chOff x="303275" y="2167513"/>
            <a:chExt cx="8441911" cy="3559224"/>
          </a:xfrm>
        </p:grpSpPr>
        <p:grpSp>
          <p:nvGrpSpPr>
            <p:cNvPr id="49" name="Group 48"/>
            <p:cNvGrpSpPr/>
            <p:nvPr/>
          </p:nvGrpSpPr>
          <p:grpSpPr>
            <a:xfrm>
              <a:off x="5634870" y="2204961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13" name="Oval 12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Affiliate</a:t>
                  </a:r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Organization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641220" y="2877908"/>
                <a:ext cx="568276" cy="492917"/>
                <a:chOff x="7641220" y="2877908"/>
                <a:chExt cx="568276" cy="492917"/>
              </a:xfrm>
              <a:grpFill/>
            </p:grpSpPr>
            <p:cxnSp>
              <p:nvCxnSpPr>
                <p:cNvPr id="31" name="Straight Arrow Connector 30"/>
                <p:cNvCxnSpPr>
                  <a:endCxn id="13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7641220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6221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70744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stCxn id="1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682418" y="3039101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473068" y="52305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5468" y="5382985"/>
              <a:ext cx="2023067" cy="3437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3275" y="2204961"/>
              <a:ext cx="3110316" cy="3513333"/>
              <a:chOff x="5844770" y="2229356"/>
              <a:chExt cx="3110316" cy="351333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Name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Account</a:t>
                  </a:r>
                  <a:endParaRPr lang="en-US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Institution</a:t>
                  </a:r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777210" y="2877908"/>
                <a:ext cx="652681" cy="492917"/>
                <a:chOff x="7777210" y="2877908"/>
                <a:chExt cx="652681" cy="492917"/>
              </a:xfrm>
            </p:grpSpPr>
            <p:cxnSp>
              <p:nvCxnSpPr>
                <p:cNvPr id="58" name="Straight Arrow Connector 57"/>
                <p:cNvCxnSpPr>
                  <a:endCxn id="66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7861615" y="2899604"/>
                  <a:ext cx="568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Has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893100" y="437806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76556" y="4702628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>
                <a:stCxn id="71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441033" y="3165053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3825525" y="2222252"/>
              <a:ext cx="1164974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40515" y="2355872"/>
              <a:ext cx="1285010" cy="325765"/>
              <a:chOff x="2540515" y="2355872"/>
              <a:chExt cx="1285010" cy="325765"/>
            </a:xfrm>
          </p:grpSpPr>
          <p:cxnSp>
            <p:nvCxnSpPr>
              <p:cNvPr id="75" name="Straight Arrow Connector 74"/>
              <p:cNvCxnSpPr>
                <a:stCxn id="72" idx="2"/>
                <a:endCxn id="71" idx="6"/>
              </p:cNvCxnSpPr>
              <p:nvPr/>
            </p:nvCxnSpPr>
            <p:spPr>
              <a:xfrm flipH="1">
                <a:off x="2540515" y="2394128"/>
                <a:ext cx="1285010" cy="28750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645465" y="2355872"/>
                <a:ext cx="1164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DerivedFrom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12" idx="2"/>
              <a:endCxn id="72" idx="6"/>
            </p:cNvCxnSpPr>
            <p:nvPr/>
          </p:nvCxnSpPr>
          <p:spPr>
            <a:xfrm flipH="1">
              <a:off x="4990499" y="2376837"/>
              <a:ext cx="1411837" cy="172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40608" y="216751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  <p:cxnSp>
          <p:nvCxnSpPr>
            <p:cNvPr id="81" name="Straight Arrow Connector 80"/>
            <p:cNvCxnSpPr>
              <a:stCxn id="19" idx="2"/>
              <a:endCxn id="83" idx="6"/>
            </p:cNvCxnSpPr>
            <p:nvPr/>
          </p:nvCxnSpPr>
          <p:spPr>
            <a:xfrm flipH="1" flipV="1">
              <a:off x="5705264" y="3479354"/>
              <a:ext cx="1668322" cy="3437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09123" y="3478655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240087" y="3307478"/>
              <a:ext cx="146517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27622" y="338403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87" name="Straight Arrow Connector 86"/>
            <p:cNvCxnSpPr>
              <a:stCxn id="83" idx="2"/>
              <a:endCxn id="67" idx="6"/>
            </p:cNvCxnSpPr>
            <p:nvPr/>
          </p:nvCxnSpPr>
          <p:spPr>
            <a:xfrm flipH="1">
              <a:off x="3261191" y="3479354"/>
              <a:ext cx="978896" cy="19135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380402" y="4599829"/>
              <a:ext cx="2023067" cy="3437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Organization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07198" y="4950368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2" name="Straight Arrow Connector 91"/>
            <p:cNvCxnSpPr>
              <a:stCxn id="38" idx="2"/>
              <a:endCxn id="90" idx="5"/>
            </p:cNvCxnSpPr>
            <p:nvPr/>
          </p:nvCxnSpPr>
          <p:spPr>
            <a:xfrm flipH="1" flipV="1">
              <a:off x="5107198" y="4893240"/>
              <a:ext cx="1365870" cy="50922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788908" y="5080943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Derived From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endCxn id="62" idx="6"/>
            </p:cNvCxnSpPr>
            <p:nvPr/>
          </p:nvCxnSpPr>
          <p:spPr>
            <a:xfrm flipH="1">
              <a:off x="2991155" y="4893240"/>
              <a:ext cx="556246" cy="65317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3275" y="5904363"/>
            <a:ext cx="854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Enriched data (as well as all other) retains attributes related to confidence and/or assumptions made in establishing the assertions being raised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240087" y="3459270"/>
            <a:ext cx="500933" cy="909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4"/>
          </p:cNvCxnSpPr>
          <p:nvPr/>
        </p:nvCxnSpPr>
        <p:spPr>
          <a:xfrm>
            <a:off x="4408012" y="2335092"/>
            <a:ext cx="333008" cy="7414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825525" y="2335092"/>
            <a:ext cx="309610" cy="20338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40950" y="257226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Works 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443006" y="381498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Owns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413590" y="3717388"/>
            <a:ext cx="99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Works 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26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Resolution, An Example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02336" y="1974049"/>
            <a:ext cx="1164974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Alan Johnson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7373586" y="3420318"/>
            <a:ext cx="1371600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Dr.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634870" y="3720365"/>
            <a:ext cx="1371600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QBASE ACH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20668" y="4838830"/>
            <a:ext cx="2023067" cy="34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ACH-111-222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2" idx="5"/>
          </p:cNvCxnSpPr>
          <p:nvPr/>
        </p:nvCxnSpPr>
        <p:spPr>
          <a:xfrm>
            <a:off x="7396704" y="2267460"/>
            <a:ext cx="475406" cy="1152858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31320" y="264429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567310" y="3764070"/>
            <a:ext cx="304800" cy="107476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52310" y="412275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97546" y="4122757"/>
            <a:ext cx="428896" cy="748339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66061" y="4279385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554736" y="2335092"/>
            <a:ext cx="323006" cy="1385273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2518" y="2783794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375541" y="2278849"/>
            <a:ext cx="1164974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Ralph A. Johnson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2041991" y="3420318"/>
            <a:ext cx="1371600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Drive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608075" y="4025165"/>
            <a:ext cx="1371600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Checking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1293874" y="5143630"/>
            <a:ext cx="1697281" cy="3437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Of America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2235715" y="2622601"/>
            <a:ext cx="652681" cy="492917"/>
            <a:chOff x="7777210" y="2877908"/>
            <a:chExt cx="652681" cy="492917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7777210" y="2877908"/>
              <a:ext cx="187276" cy="4929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861615" y="289960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2235715" y="3764070"/>
            <a:ext cx="304800" cy="1074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51605" y="4122757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14427" y="4401183"/>
            <a:ext cx="280420" cy="469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5061" y="4447321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71" idx="3"/>
          </p:cNvCxnSpPr>
          <p:nvPr/>
        </p:nvCxnSpPr>
        <p:spPr>
          <a:xfrm flipH="1">
            <a:off x="1223141" y="2572260"/>
            <a:ext cx="323006" cy="1148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9538" y="2909746"/>
            <a:ext cx="5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3825525" y="1847343"/>
            <a:ext cx="1164974" cy="487749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Ralph Alan Johnson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40515" y="2091218"/>
            <a:ext cx="1285010" cy="359507"/>
            <a:chOff x="2540515" y="2322130"/>
            <a:chExt cx="1285010" cy="359507"/>
          </a:xfrm>
        </p:grpSpPr>
        <p:cxnSp>
          <p:nvCxnSpPr>
            <p:cNvPr id="75" name="Straight Arrow Connector 74"/>
            <p:cNvCxnSpPr>
              <a:stCxn id="72" idx="2"/>
              <a:endCxn id="71" idx="6"/>
            </p:cNvCxnSpPr>
            <p:nvPr/>
          </p:nvCxnSpPr>
          <p:spPr>
            <a:xfrm flipH="1">
              <a:off x="2540515" y="2322130"/>
              <a:ext cx="1285010" cy="35950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645465" y="2355872"/>
              <a:ext cx="1164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DerivedFrom</a:t>
              </a:r>
              <a:endParaRPr lang="en-US" sz="1400" dirty="0"/>
            </a:p>
          </p:txBody>
        </p:sp>
      </p:grpSp>
      <p:cxnSp>
        <p:nvCxnSpPr>
          <p:cNvPr id="78" name="Straight Arrow Connector 77"/>
          <p:cNvCxnSpPr>
            <a:stCxn id="12" idx="2"/>
            <a:endCxn id="72" idx="6"/>
          </p:cNvCxnSpPr>
          <p:nvPr/>
        </p:nvCxnSpPr>
        <p:spPr>
          <a:xfrm flipH="1" flipV="1">
            <a:off x="4990499" y="2091218"/>
            <a:ext cx="1411837" cy="547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40608" y="1936601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DerivedFrom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19" idx="2"/>
            <a:endCxn id="83" idx="6"/>
          </p:cNvCxnSpPr>
          <p:nvPr/>
        </p:nvCxnSpPr>
        <p:spPr>
          <a:xfrm flipH="1" flipV="1">
            <a:off x="5572986" y="3248442"/>
            <a:ext cx="1800600" cy="3437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09123" y="3247743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4240087" y="3076566"/>
            <a:ext cx="1332899" cy="34375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324 Key West Drive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227622" y="3153126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stCxn id="83" idx="2"/>
          </p:cNvCxnSpPr>
          <p:nvPr/>
        </p:nvCxnSpPr>
        <p:spPr>
          <a:xfrm flipH="1">
            <a:off x="3261191" y="3248442"/>
            <a:ext cx="978896" cy="19135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380402" y="4368917"/>
            <a:ext cx="2023067" cy="34375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Of America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107198" y="4719456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endCxn id="90" idx="5"/>
          </p:cNvCxnSpPr>
          <p:nvPr/>
        </p:nvCxnSpPr>
        <p:spPr>
          <a:xfrm flipH="1" flipV="1">
            <a:off x="5107198" y="4662328"/>
            <a:ext cx="1365870" cy="5092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88908" y="4850031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From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endCxn id="62" idx="6"/>
          </p:cNvCxnSpPr>
          <p:nvPr/>
        </p:nvCxnSpPr>
        <p:spPr>
          <a:xfrm flipH="1">
            <a:off x="2991155" y="4662328"/>
            <a:ext cx="556246" cy="6531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240087" y="3459270"/>
            <a:ext cx="500933" cy="909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4"/>
          </p:cNvCxnSpPr>
          <p:nvPr/>
        </p:nvCxnSpPr>
        <p:spPr>
          <a:xfrm>
            <a:off x="4408012" y="2335092"/>
            <a:ext cx="333008" cy="7414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825525" y="2335092"/>
            <a:ext cx="309610" cy="20338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40950" y="257226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Works At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443006" y="3814980"/>
            <a:ext cx="116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Owns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413590" y="3717388"/>
            <a:ext cx="99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Works 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6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Loading</a:t>
            </a:r>
          </a:p>
          <a:p>
            <a:pPr lvl="1"/>
            <a:r>
              <a:rPr lang="en-US" dirty="0" smtClean="0"/>
              <a:t>Most current ETL tools focus on Relational Targets/SQL based storage; ETL for “</a:t>
            </a:r>
            <a:r>
              <a:rPr lang="en-US" dirty="0" err="1" smtClean="0"/>
              <a:t>NoSQL</a:t>
            </a:r>
            <a:r>
              <a:rPr lang="en-US" dirty="0" smtClean="0"/>
              <a:t>” is an emerging market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NoSQL</a:t>
            </a:r>
            <a:r>
              <a:rPr lang="en-US" dirty="0" smtClean="0"/>
              <a:t>/Graph DB have been constructed with little/no regard to information protection concerns; adding these capabilities in is a clear </a:t>
            </a:r>
            <a:r>
              <a:rPr lang="en-US" dirty="0" err="1" smtClean="0"/>
              <a:t>vallue</a:t>
            </a:r>
            <a:r>
              <a:rPr lang="en-US" dirty="0" smtClean="0"/>
              <a:t> add for many of these domains of interest</a:t>
            </a:r>
          </a:p>
          <a:p>
            <a:r>
              <a:rPr lang="en-US" dirty="0" smtClean="0"/>
              <a:t>Data Processing/Analysis</a:t>
            </a:r>
          </a:p>
          <a:p>
            <a:pPr lvl="1"/>
            <a:r>
              <a:rPr lang="en-US" dirty="0" smtClean="0"/>
              <a:t>Architectures such as UIMA and/or GATE operate at a lower level than is appropriate for ER; ER can/should leverage these architectures</a:t>
            </a:r>
          </a:p>
          <a:p>
            <a:r>
              <a:rPr lang="en-US" dirty="0" smtClean="0"/>
              <a:t>Model Driven Mechanism</a:t>
            </a:r>
          </a:p>
          <a:p>
            <a:pPr lvl="1"/>
            <a:r>
              <a:rPr lang="en-US" dirty="0" smtClean="0"/>
              <a:t>Most semantic analysis is “over the (collective) heads” of typical domain analysts; tools that leverage these approaches in a “user friendly manner” should be well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establishing, socializing and evangelizing an ER architecture, thought leadership can be established</a:t>
            </a:r>
          </a:p>
          <a:p>
            <a:pPr lvl="1"/>
            <a:r>
              <a:rPr lang="en-US" dirty="0" smtClean="0"/>
              <a:t>Use the Open Source Software (OSS) model to break into the market and establish credibility</a:t>
            </a:r>
          </a:p>
          <a:p>
            <a:pPr lvl="1"/>
            <a:r>
              <a:rPr lang="en-US" dirty="0" smtClean="0"/>
              <a:t>Establish a multi-stream revenue model, to include multi-level products (e.g. Community and Enterprise), training, support and implementation services</a:t>
            </a:r>
          </a:p>
          <a:p>
            <a:r>
              <a:rPr lang="en-US" dirty="0" smtClean="0"/>
              <a:t>Focus on “pain points” identified with ER approaches taken in the past</a:t>
            </a:r>
          </a:p>
          <a:p>
            <a:pPr lvl="1"/>
            <a:r>
              <a:rPr lang="en-US" dirty="0"/>
              <a:t>Project costs: </a:t>
            </a:r>
            <a:r>
              <a:rPr lang="en-US" dirty="0" smtClean="0"/>
              <a:t>leveraging an existing architecture and/or implementation will reduce cost</a:t>
            </a:r>
            <a:endParaRPr lang="en-US" dirty="0"/>
          </a:p>
          <a:p>
            <a:pPr lvl="1"/>
            <a:r>
              <a:rPr lang="en-US" dirty="0"/>
              <a:t>Time: </a:t>
            </a:r>
            <a:r>
              <a:rPr lang="en-US" dirty="0" smtClean="0"/>
              <a:t>same as above; OSS implementations can be shared and re-used</a:t>
            </a:r>
            <a:endParaRPr lang="en-US" dirty="0"/>
          </a:p>
          <a:p>
            <a:pPr lvl="1"/>
            <a:r>
              <a:rPr lang="en-US" dirty="0"/>
              <a:t>Security: </a:t>
            </a:r>
            <a:r>
              <a:rPr lang="en-US" dirty="0" smtClean="0"/>
              <a:t>extend current technologies in ways that address the multiple security concerns, again, in a manner that can be shared and re-used</a:t>
            </a:r>
          </a:p>
          <a:p>
            <a:r>
              <a:rPr lang="en-US" dirty="0" smtClean="0"/>
              <a:t>Establish a capability to support “Trusted Agent” requirements for cases in which PII or other legal constraints exists</a:t>
            </a:r>
          </a:p>
          <a:p>
            <a:pPr lvl="1"/>
            <a:r>
              <a:rPr lang="en-US" dirty="0" smtClean="0"/>
              <a:t>Hosted</a:t>
            </a:r>
          </a:p>
          <a:p>
            <a:pPr lvl="1"/>
            <a:r>
              <a:rPr lang="en-US" dirty="0" smtClean="0"/>
              <a:t>On Premises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Way Ahead, Plan of Action (POA)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The ER Architecture</a:t>
            </a:r>
          </a:p>
          <a:p>
            <a:pPr lvl="1"/>
            <a:r>
              <a:rPr lang="en-US" dirty="0" smtClean="0"/>
              <a:t>The Business Cases to which it applies</a:t>
            </a:r>
          </a:p>
          <a:p>
            <a:pPr lvl="1"/>
            <a:r>
              <a:rPr lang="en-US" dirty="0" smtClean="0"/>
              <a:t>The Unique Approach we will take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The Reference Implementation</a:t>
            </a:r>
          </a:p>
          <a:p>
            <a:pPr lvl="1"/>
            <a:r>
              <a:rPr lang="en-US" dirty="0" smtClean="0"/>
              <a:t>Hosted Capability</a:t>
            </a:r>
          </a:p>
          <a:p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The Concept</a:t>
            </a:r>
          </a:p>
          <a:p>
            <a:pPr lvl="1"/>
            <a:r>
              <a:rPr lang="en-US" dirty="0" smtClean="0"/>
              <a:t>Our Implementation</a:t>
            </a:r>
          </a:p>
          <a:p>
            <a:r>
              <a:rPr lang="en-US" dirty="0" smtClean="0"/>
              <a:t>Sell</a:t>
            </a:r>
          </a:p>
          <a:p>
            <a:pPr lvl="1"/>
            <a:r>
              <a:rPr lang="en-US" dirty="0" smtClean="0"/>
              <a:t>Hosted Implementations</a:t>
            </a:r>
          </a:p>
          <a:p>
            <a:pPr lvl="1"/>
            <a:r>
              <a:rPr lang="en-US" dirty="0" smtClean="0"/>
              <a:t>On-Premise Implementations</a:t>
            </a:r>
          </a:p>
          <a:p>
            <a:pPr lvl="1"/>
            <a:r>
              <a:rPr lang="en-US" dirty="0" smtClean="0"/>
              <a:t>Related Engagements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Way Ahead, Milestones (&amp;M)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M1: When complete, will have defined</a:t>
            </a:r>
            <a:endParaRPr lang="en-US" dirty="0"/>
          </a:p>
          <a:p>
            <a:pPr lvl="1"/>
            <a:r>
              <a:rPr lang="en-US" dirty="0"/>
              <a:t>The ER Architecture</a:t>
            </a:r>
          </a:p>
          <a:p>
            <a:pPr lvl="1"/>
            <a:r>
              <a:rPr lang="en-US" dirty="0"/>
              <a:t>The Business Cases to which it applies</a:t>
            </a:r>
          </a:p>
          <a:p>
            <a:pPr lvl="1"/>
            <a:r>
              <a:rPr lang="en-US" dirty="0"/>
              <a:t>The Unique Approach we will take</a:t>
            </a:r>
          </a:p>
          <a:p>
            <a:r>
              <a:rPr lang="en-US" dirty="0" smtClean="0"/>
              <a:t>M2: When complete, will have built</a:t>
            </a:r>
            <a:endParaRPr lang="en-US" dirty="0"/>
          </a:p>
          <a:p>
            <a:pPr lvl="1"/>
            <a:r>
              <a:rPr lang="en-US" dirty="0"/>
              <a:t>The Reference Implementation</a:t>
            </a:r>
          </a:p>
          <a:p>
            <a:pPr lvl="1"/>
            <a:r>
              <a:rPr lang="en-US" dirty="0"/>
              <a:t>Hosted Capability</a:t>
            </a:r>
          </a:p>
          <a:p>
            <a:r>
              <a:rPr lang="en-US" dirty="0" smtClean="0"/>
              <a:t>M3: When complete, will have begun to market</a:t>
            </a:r>
            <a:endParaRPr lang="en-US" dirty="0"/>
          </a:p>
          <a:p>
            <a:pPr lvl="1"/>
            <a:r>
              <a:rPr lang="en-US" dirty="0"/>
              <a:t>The Concept</a:t>
            </a:r>
          </a:p>
          <a:p>
            <a:pPr lvl="1"/>
            <a:r>
              <a:rPr lang="en-US" dirty="0"/>
              <a:t>Our Implementation</a:t>
            </a:r>
          </a:p>
          <a:p>
            <a:r>
              <a:rPr lang="en-US" dirty="0" smtClean="0"/>
              <a:t>M4: When complete, will have </a:t>
            </a:r>
            <a:r>
              <a:rPr lang="en-US" smtClean="0"/>
              <a:t>begun to sell</a:t>
            </a:r>
            <a:endParaRPr lang="en-US" dirty="0"/>
          </a:p>
          <a:p>
            <a:pPr lvl="1"/>
            <a:r>
              <a:rPr lang="en-US" dirty="0"/>
              <a:t>Hosted Implementations</a:t>
            </a:r>
          </a:p>
          <a:p>
            <a:pPr lvl="1"/>
            <a:r>
              <a:rPr lang="en-US" dirty="0"/>
              <a:t>On-Premise Implementations</a:t>
            </a:r>
          </a:p>
          <a:p>
            <a:pPr lvl="1"/>
            <a:r>
              <a:rPr lang="en-US" dirty="0"/>
              <a:t>Related Engagements</a:t>
            </a:r>
          </a:p>
        </p:txBody>
      </p:sp>
    </p:spTree>
    <p:extLst>
      <p:ext uri="{BB962C8B-B14F-4D97-AF65-F5344CB8AC3E}">
        <p14:creationId xmlns:p14="http://schemas.microsoft.com/office/powerpoint/2010/main" val="18678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Some examples of the application of ER include:</a:t>
            </a:r>
          </a:p>
          <a:p>
            <a:r>
              <a:rPr lang="en-US" dirty="0" smtClean="0"/>
              <a:t>Commercial/E-Commerce</a:t>
            </a:r>
          </a:p>
          <a:p>
            <a:pPr lvl="2"/>
            <a:r>
              <a:rPr lang="en-US" dirty="0" smtClean="0"/>
              <a:t>Multiple presentations of an individual consumer; how to resolve, track and market?</a:t>
            </a:r>
          </a:p>
          <a:p>
            <a:pPr lvl="2"/>
            <a:r>
              <a:rPr lang="en-US" dirty="0"/>
              <a:t>Master data </a:t>
            </a:r>
            <a:r>
              <a:rPr lang="en-US" dirty="0" smtClean="0"/>
              <a:t>management; products/product lines replace individuals</a:t>
            </a:r>
          </a:p>
          <a:p>
            <a:r>
              <a:rPr lang="en-US" dirty="0" smtClean="0"/>
              <a:t>Medical</a:t>
            </a:r>
          </a:p>
          <a:p>
            <a:pPr lvl="1"/>
            <a:r>
              <a:rPr lang="en-US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r>
              <a:rPr lang="en-US" dirty="0" smtClean="0"/>
              <a:t>Government, Law Enforcement and/or Intelligence</a:t>
            </a:r>
          </a:p>
          <a:p>
            <a:pPr lvl="1"/>
            <a:r>
              <a:rPr lang="en-US" dirty="0" smtClean="0"/>
              <a:t>Multiple presentations of an individual entity of interest; how to resolve, tag and track?</a:t>
            </a:r>
          </a:p>
          <a:p>
            <a:pPr lvl="1"/>
            <a:r>
              <a:rPr lang="en-US" dirty="0"/>
              <a:t>Historical </a:t>
            </a:r>
            <a:r>
              <a:rPr lang="en-US" dirty="0" smtClean="0"/>
              <a:t>research, Census records</a:t>
            </a:r>
          </a:p>
          <a:p>
            <a:r>
              <a:rPr lang="en-US" dirty="0" smtClean="0"/>
              <a:t>Financial, Fraud Detection</a:t>
            </a:r>
          </a:p>
          <a:p>
            <a:pPr lvl="1"/>
            <a:r>
              <a:rPr lang="en-US" dirty="0" smtClean="0"/>
              <a:t>Multiple presentations of an individual entity of interest; how to resolve, tag and track?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ER, Key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Performance, Multi-Modal Data Ingestion</a:t>
            </a:r>
          </a:p>
          <a:p>
            <a:pPr lvl="1"/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Unstructured</a:t>
            </a:r>
          </a:p>
          <a:p>
            <a:pPr lvl="1"/>
            <a:r>
              <a:rPr lang="en-US" dirty="0" smtClean="0"/>
              <a:t>Modalities may include imagery, audio, video and/or biometric signatures</a:t>
            </a:r>
          </a:p>
          <a:p>
            <a:r>
              <a:rPr lang="en-US" dirty="0" smtClean="0"/>
              <a:t>Cognizant of Personally Identifiable Information (PII) and/or other Legal Data Access Requirements</a:t>
            </a:r>
          </a:p>
          <a:p>
            <a:pPr lvl="1"/>
            <a:r>
              <a:rPr lang="en-US" dirty="0" smtClean="0"/>
              <a:t>Able to obfuscate in an appropriate/approved manner, while retaining pedigree of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ER, Key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Performance Data Processing, with a pluggable architecture</a:t>
            </a:r>
          </a:p>
          <a:p>
            <a:pPr lvl="1"/>
            <a:r>
              <a:rPr lang="en-US" dirty="0" smtClean="0"/>
              <a:t>Open API that supports a rich ecosystem of processing regimes</a:t>
            </a:r>
          </a:p>
          <a:p>
            <a:pPr lvl="1"/>
            <a:r>
              <a:rPr lang="en-US" dirty="0" smtClean="0"/>
              <a:t>Counterpart to the Data Analysis Component</a:t>
            </a:r>
          </a:p>
          <a:p>
            <a:r>
              <a:rPr lang="en-US" dirty="0" smtClean="0"/>
              <a:t>Data Storage that is</a:t>
            </a:r>
          </a:p>
          <a:p>
            <a:pPr lvl="1"/>
            <a:r>
              <a:rPr lang="en-US" dirty="0" smtClean="0"/>
              <a:t>High Performance/High Volume</a:t>
            </a:r>
          </a:p>
          <a:p>
            <a:pPr lvl="1"/>
            <a:r>
              <a:rPr lang="en-US" dirty="0" smtClean="0"/>
              <a:t>Multi-faceted, flexible, Extensible</a:t>
            </a:r>
          </a:p>
          <a:p>
            <a:pPr lvl="1"/>
            <a:r>
              <a:rPr lang="en-US" dirty="0" smtClean="0"/>
              <a:t>Reliable and Secure (ACID)</a:t>
            </a:r>
          </a:p>
          <a:p>
            <a:pPr lvl="1"/>
            <a:r>
              <a:rPr lang="en-US" dirty="0" smtClean="0"/>
              <a:t>Interoperable</a:t>
            </a:r>
          </a:p>
          <a:p>
            <a:pPr lvl="1"/>
            <a:r>
              <a:rPr lang="en-US" dirty="0" smtClean="0"/>
              <a:t>Open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ER, Key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Performance Data Analysis, also with a pluggable architecture</a:t>
            </a:r>
          </a:p>
          <a:p>
            <a:pPr lvl="1"/>
            <a:r>
              <a:rPr lang="en-US" dirty="0" smtClean="0"/>
              <a:t>Open API that supports a rich ecosystem of processing regimes</a:t>
            </a:r>
          </a:p>
          <a:p>
            <a:pPr lvl="1"/>
            <a:r>
              <a:rPr lang="en-US" dirty="0" smtClean="0"/>
              <a:t>Counterpart to the Data Processing Component</a:t>
            </a:r>
          </a:p>
          <a:p>
            <a:r>
              <a:rPr lang="en-US" dirty="0" smtClean="0"/>
              <a:t>Highly appealing, user friendly Data Visualization and Collaboration environment that is/has</a:t>
            </a:r>
          </a:p>
          <a:p>
            <a:pPr lvl="1"/>
            <a:r>
              <a:rPr lang="en-US" dirty="0" smtClean="0"/>
              <a:t>Extremely compelling user experience</a:t>
            </a:r>
          </a:p>
          <a:p>
            <a:pPr lvl="1"/>
            <a:r>
              <a:rPr lang="en-US" dirty="0" smtClean="0"/>
              <a:t>Open, interoperable and pluggable </a:t>
            </a:r>
          </a:p>
          <a:p>
            <a:pPr lvl="1"/>
            <a:r>
              <a:rPr lang="en-US" dirty="0" smtClean="0"/>
              <a:t>Appealing to a broad range of users (novice to expert)</a:t>
            </a:r>
          </a:p>
          <a:p>
            <a:pPr lvl="1"/>
            <a:r>
              <a:rPr lang="en-US" dirty="0" smtClean="0"/>
              <a:t>Accessible in a variety of manners (UI, Command Line, multiple APIs)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192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2162015" y="364220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01840" y="362772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527290" y="3647661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82308" y="1750420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424392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424392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90417" y="2487613"/>
            <a:ext cx="10495" cy="57729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1914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827799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6" name="Smiley Face 25"/>
          <p:cNvSpPr/>
          <p:nvPr/>
        </p:nvSpPr>
        <p:spPr>
          <a:xfrm>
            <a:off x="8341554" y="2306493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 smtClean="0"/>
              <a:t>Collaboration Layer</a:t>
            </a:r>
            <a:endParaRPr lang="en-US" sz="800" dirty="0"/>
          </a:p>
        </p:txBody>
      </p:sp>
      <p:sp>
        <p:nvSpPr>
          <p:cNvPr id="29" name="Smiley Face 28"/>
          <p:cNvSpPr/>
          <p:nvPr/>
        </p:nvSpPr>
        <p:spPr>
          <a:xfrm>
            <a:off x="8341554" y="3213154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8341554" y="4119815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69739" y="1499489"/>
            <a:ext cx="1911787" cy="248749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64424" y="1385377"/>
            <a:ext cx="2269422" cy="362862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80000" y="1299308"/>
            <a:ext cx="2696308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644807" y="1470458"/>
            <a:ext cx="1566392" cy="282142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9" y="1299308"/>
            <a:ext cx="2269422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flipV="1">
            <a:off x="4974150" y="2487613"/>
            <a:ext cx="10495" cy="5772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0750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4760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73591" y="1752600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6192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162015" y="1377196"/>
            <a:ext cx="1850486" cy="362862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08912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192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2162015" y="364220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01840" y="362772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527290" y="3647661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Multi-Level Secure (MLS) Variant of the ER Architecture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79522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82308" y="1750420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424392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424392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90417" y="2487613"/>
            <a:ext cx="10495" cy="57729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95933" y="1748239"/>
            <a:ext cx="236931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607810" y="1748239"/>
            <a:ext cx="204953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6" name="Smiley Face 25"/>
          <p:cNvSpPr/>
          <p:nvPr/>
        </p:nvSpPr>
        <p:spPr>
          <a:xfrm>
            <a:off x="8417378" y="2306493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87709" y="1748239"/>
            <a:ext cx="209328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Collaboration Layer</a:t>
            </a:r>
            <a:endParaRPr lang="en-US" sz="1000" dirty="0"/>
          </a:p>
        </p:txBody>
      </p:sp>
      <p:sp>
        <p:nvSpPr>
          <p:cNvPr id="29" name="Smiley Face 28"/>
          <p:cNvSpPr/>
          <p:nvPr/>
        </p:nvSpPr>
        <p:spPr>
          <a:xfrm>
            <a:off x="8417378" y="3213154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8417378" y="4119815"/>
            <a:ext cx="631881" cy="687476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469740" y="1499489"/>
            <a:ext cx="1653116" cy="248749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64424" y="1385377"/>
            <a:ext cx="1955551" cy="362862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80000" y="1299308"/>
            <a:ext cx="2208661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644807" y="1470458"/>
            <a:ext cx="1566392" cy="282142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9" y="1299308"/>
            <a:ext cx="2269422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flipV="1">
            <a:off x="4974150" y="2487613"/>
            <a:ext cx="10495" cy="5772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4227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3815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029915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73591" y="1752600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162015" y="1377196"/>
            <a:ext cx="1850486" cy="362862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 flipV="1">
            <a:off x="0" y="2655556"/>
            <a:ext cx="3085608" cy="269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85608" y="2655556"/>
            <a:ext cx="338784" cy="9721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421898" y="3593512"/>
            <a:ext cx="2043604" cy="269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5503" y="3097298"/>
            <a:ext cx="566094" cy="4962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5098" y="3097298"/>
            <a:ext cx="30856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73" y="4671547"/>
            <a:ext cx="3085608" cy="1272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2" idx="2"/>
          </p:cNvCxnSpPr>
          <p:nvPr/>
        </p:nvCxnSpPr>
        <p:spPr>
          <a:xfrm flipV="1">
            <a:off x="3089981" y="3982763"/>
            <a:ext cx="334411" cy="70151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424392" y="3982763"/>
            <a:ext cx="5686314" cy="226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50802" y="4415114"/>
            <a:ext cx="98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SABI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-50802" y="2423823"/>
            <a:ext cx="98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TSABI</a:t>
            </a:r>
            <a:endParaRPr lang="en-US" sz="1200" dirty="0"/>
          </a:p>
        </p:txBody>
      </p:sp>
      <p:sp>
        <p:nvSpPr>
          <p:cNvPr id="89" name="Can 88"/>
          <p:cNvSpPr/>
          <p:nvPr/>
        </p:nvSpPr>
        <p:spPr>
          <a:xfrm>
            <a:off x="3425144" y="3793058"/>
            <a:ext cx="2041110" cy="1014233"/>
          </a:xfrm>
          <a:prstGeom prst="can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Unclassified</a:t>
            </a:r>
            <a:endParaRPr lang="en-US" sz="1600" dirty="0"/>
          </a:p>
        </p:txBody>
      </p:sp>
      <p:sp>
        <p:nvSpPr>
          <p:cNvPr id="88" name="Can 87"/>
          <p:cNvSpPr/>
          <p:nvPr/>
        </p:nvSpPr>
        <p:spPr>
          <a:xfrm>
            <a:off x="3434622" y="3481222"/>
            <a:ext cx="2041110" cy="605731"/>
          </a:xfrm>
          <a:prstGeom prst="can">
            <a:avLst/>
          </a:prstGeom>
          <a:gradFill flip="none" rotWithShape="1">
            <a:gsLst>
              <a:gs pos="0">
                <a:schemeClr val="accent4"/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Secret</a:t>
            </a:r>
            <a:endParaRPr lang="en-US" sz="1600" dirty="0"/>
          </a:p>
        </p:txBody>
      </p:sp>
      <p:sp>
        <p:nvSpPr>
          <p:cNvPr id="87" name="Can 86"/>
          <p:cNvSpPr/>
          <p:nvPr/>
        </p:nvSpPr>
        <p:spPr>
          <a:xfrm>
            <a:off x="3425144" y="3159003"/>
            <a:ext cx="2041110" cy="494717"/>
          </a:xfrm>
          <a:prstGeom prst="can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Top Secret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71983" y="1749007"/>
            <a:ext cx="209328" cy="3579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 smtClean="0"/>
              <a:t>Identity Management Layer</a:t>
            </a:r>
            <a:endParaRPr lang="en-US" sz="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434034" y="3640895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485729" y="930473"/>
            <a:ext cx="6381097" cy="804128"/>
            <a:chOff x="3993668" y="1532455"/>
            <a:chExt cx="2387859" cy="215784"/>
          </a:xfrm>
        </p:grpSpPr>
        <p:cxnSp>
          <p:nvCxnSpPr>
            <p:cNvPr id="94" name="Elbow Connector 9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1269896" y="930473"/>
            <a:ext cx="3118466" cy="2970157"/>
          </a:xfrm>
          <a:prstGeom prst="bentConnector3">
            <a:avLst>
              <a:gd name="adj1" fmla="val 5901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loud 62"/>
          <p:cNvSpPr/>
          <p:nvPr/>
        </p:nvSpPr>
        <p:spPr>
          <a:xfrm>
            <a:off x="6192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6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entity resolution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72304" y="2899666"/>
            <a:ext cx="1595281" cy="1563944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Semi-Structured Financial Report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67000" y="3492706"/>
            <a:ext cx="79764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16760" y="3492706"/>
            <a:ext cx="797640" cy="377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37235" y="2794602"/>
            <a:ext cx="1484190" cy="1774073"/>
            <a:chOff x="3883260" y="2973069"/>
            <a:chExt cx="1484190" cy="1774073"/>
          </a:xfrm>
        </p:grpSpPr>
        <p:sp>
          <p:nvSpPr>
            <p:cNvPr id="7" name="Alternate Process 6"/>
            <p:cNvSpPr/>
            <p:nvPr/>
          </p:nvSpPr>
          <p:spPr>
            <a:xfrm>
              <a:off x="4082670" y="2973069"/>
              <a:ext cx="110725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Name(s)</a:t>
              </a:r>
              <a:endParaRPr lang="en-US" dirty="0"/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3982965" y="3445401"/>
              <a:ext cx="130666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Address(s)</a:t>
              </a:r>
              <a:endParaRPr lang="en-US" dirty="0"/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3982965" y="3954469"/>
              <a:ext cx="130666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Account(s)</a:t>
              </a:r>
              <a:endParaRPr lang="en-US" dirty="0"/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3883260" y="4484735"/>
              <a:ext cx="1484190" cy="262407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Institution(s)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34870" y="1924972"/>
            <a:ext cx="3110316" cy="3513333"/>
            <a:chOff x="5844770" y="2229356"/>
            <a:chExt cx="3110316" cy="3513333"/>
          </a:xfrm>
        </p:grpSpPr>
        <p:grpSp>
          <p:nvGrpSpPr>
            <p:cNvPr id="26" name="Group 25"/>
            <p:cNvGrpSpPr/>
            <p:nvPr/>
          </p:nvGrpSpPr>
          <p:grpSpPr>
            <a:xfrm>
              <a:off x="6612236" y="2229356"/>
              <a:ext cx="1469774" cy="648552"/>
              <a:chOff x="6917036" y="2458752"/>
              <a:chExt cx="1469774" cy="64855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917036" y="24587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69436" y="26111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221836" y="2763552"/>
                <a:ext cx="1164974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78686" y="3370825"/>
              <a:ext cx="1676400" cy="648552"/>
              <a:chOff x="7583486" y="3600221"/>
              <a:chExt cx="1676400" cy="6485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583486" y="36002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35886" y="37526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88286" y="3905021"/>
                <a:ext cx="1371600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Address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844770" y="3975672"/>
              <a:ext cx="1738716" cy="648552"/>
              <a:chOff x="6149570" y="4205068"/>
              <a:chExt cx="1738716" cy="64855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49570" y="42050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301970" y="43574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54370" y="4509868"/>
                <a:ext cx="1433916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Account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30569" y="5094137"/>
              <a:ext cx="2002081" cy="648552"/>
              <a:chOff x="6835369" y="5323533"/>
              <a:chExt cx="2002081" cy="64855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35369" y="53235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87769" y="54759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140169" y="5628333"/>
                <a:ext cx="1697281" cy="3437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Institution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77210" y="2877908"/>
              <a:ext cx="652681" cy="492917"/>
              <a:chOff x="7777210" y="2877908"/>
              <a:chExt cx="652681" cy="492917"/>
            </a:xfrm>
          </p:grpSpPr>
          <p:cxnSp>
            <p:nvCxnSpPr>
              <p:cNvPr id="31" name="Straight Arrow Connector 30"/>
              <p:cNvCxnSpPr>
                <a:endCxn id="13" idx="0"/>
              </p:cNvCxnSpPr>
              <p:nvPr/>
            </p:nvCxnSpPr>
            <p:spPr>
              <a:xfrm>
                <a:off x="7777210" y="2877908"/>
                <a:ext cx="187276" cy="49291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61615" y="2899604"/>
                <a:ext cx="56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Has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7777210" y="4019377"/>
              <a:ext cx="304800" cy="1074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93100" y="4378064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855922" y="4656490"/>
              <a:ext cx="280420" cy="4699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76556" y="4702628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17" idx="3"/>
            </p:cNvCxnSpPr>
            <p:nvPr/>
          </p:nvCxnSpPr>
          <p:spPr>
            <a:xfrm flipH="1">
              <a:off x="6764636" y="2827567"/>
              <a:ext cx="323006" cy="11481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41033" y="3165053"/>
              <a:ext cx="56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2303" y="1563944"/>
            <a:ext cx="406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1, Initial Ingest, Extraction and Load (No Data Protection Considered)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3026</TotalTime>
  <Words>1227</Words>
  <Application>Microsoft Office PowerPoint</Application>
  <PresentationFormat>On-screen Show (4:3)</PresentationFormat>
  <Paragraphs>298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Orbit</vt:lpstr>
      <vt:lpstr>Entity Resolution, an Architectural Approach</vt:lpstr>
      <vt:lpstr>Entity Resolution</vt:lpstr>
      <vt:lpstr>Domains Served by ER</vt:lpstr>
      <vt:lpstr>ER, Key Capabilities</vt:lpstr>
      <vt:lpstr>ER, Key Capabilities</vt:lpstr>
      <vt:lpstr>ER, Key Capabilities</vt:lpstr>
      <vt:lpstr>Notional Architecture (Key Elements) for an Entity/Identity Resolving Platform</vt:lpstr>
      <vt:lpstr>Multi-Level Secure (MLS) Variant of the ER Architecture</vt:lpstr>
      <vt:lpstr>The progression of entity resolution</vt:lpstr>
      <vt:lpstr>The progression of entity resolution</vt:lpstr>
      <vt:lpstr>The progression of entity resolution</vt:lpstr>
      <vt:lpstr>The progression of entity resolution</vt:lpstr>
      <vt:lpstr>Entity Resolution, An Example</vt:lpstr>
      <vt:lpstr>White Space?</vt:lpstr>
      <vt:lpstr>Opportunities?</vt:lpstr>
      <vt:lpstr>Way Ahead, Plan of Action (POA)</vt:lpstr>
      <vt:lpstr>Way Ahead, Milestones (&amp;M)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Johnson</cp:lastModifiedBy>
  <cp:revision>42</cp:revision>
  <dcterms:created xsi:type="dcterms:W3CDTF">2014-03-02T19:50:49Z</dcterms:created>
  <dcterms:modified xsi:type="dcterms:W3CDTF">2014-03-23T13:53:25Z</dcterms:modified>
</cp:coreProperties>
</file>