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3" r:id="rId3"/>
    <p:sldId id="264" r:id="rId4"/>
    <p:sldId id="256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0" d="100"/>
          <a:sy n="190" d="100"/>
        </p:scale>
        <p:origin x="150" y="-3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7577"/>
            <a:ext cx="9144000" cy="1653988"/>
          </a:xfrm>
        </p:spPr>
        <p:txBody>
          <a:bodyPr anchor="t" anchorCtr="1"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F94EE1FC-EA73-5A44-AB65-C9498AC6B9A0}" type="datetimeFigureOut">
              <a:rPr lang="en-US" smtClean="0"/>
              <a:t>5/18/2014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81DF2831-E2FC-FB4E-A00C-816EDA19D4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roups.google.com/forum/#!forum/oseraf" TargetMode="External"/><Relationship Id="rId3" Type="http://schemas.openxmlformats.org/officeDocument/2006/relationships/hyperlink" Target="http://www.ccri.com/" TargetMode="External"/><Relationship Id="rId7" Type="http://schemas.openxmlformats.org/officeDocument/2006/relationships/hyperlink" Target="http://www.ikanow.com/" TargetMode="External"/><Relationship Id="rId2" Type="http://schemas.openxmlformats.org/officeDocument/2006/relationships/hyperlink" Target="http://www.4qbas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ontetec.com/" TargetMode="External"/><Relationship Id="rId5" Type="http://schemas.openxmlformats.org/officeDocument/2006/relationships/hyperlink" Target="http://www.traholdings.com/" TargetMode="External"/><Relationship Id="rId10" Type="http://schemas.openxmlformats.org/officeDocument/2006/relationships/hyperlink" Target="mailto:ajohnson@4base.com" TargetMode="External"/><Relationship Id="rId4" Type="http://schemas.openxmlformats.org/officeDocument/2006/relationships/hyperlink" Target="http://www.bluecanopy.com/" TargetMode="External"/><Relationship Id="rId9" Type="http://schemas.openxmlformats.org/officeDocument/2006/relationships/hyperlink" Target="https://github.com/OSERA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 Resolution, an Architectural Approach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Moving toward a systems architecture that supports multi-modal entity identification and resolution in real/near real time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Resolution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Entity Resolution</a:t>
            </a:r>
            <a:r>
              <a:rPr lang="en-US" dirty="0"/>
              <a:t> (</a:t>
            </a:r>
            <a:r>
              <a:rPr lang="en-US" dirty="0" smtClean="0"/>
              <a:t>ER, which is often also referred to as </a:t>
            </a:r>
            <a:r>
              <a:rPr lang="en-US" dirty="0"/>
              <a:t>record </a:t>
            </a:r>
            <a:r>
              <a:rPr lang="en-US" dirty="0" smtClean="0"/>
              <a:t>linkage, or de-duplication) </a:t>
            </a:r>
            <a:r>
              <a:rPr lang="en-US" dirty="0"/>
              <a:t>is </a:t>
            </a:r>
            <a:r>
              <a:rPr lang="en-US" dirty="0" smtClean="0"/>
              <a:t>a substantial information processing challenge that a number of domains must address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same </a:t>
            </a:r>
            <a:r>
              <a:rPr lang="en-US" dirty="0" smtClean="0"/>
              <a:t>“entities</a:t>
            </a:r>
            <a:r>
              <a:rPr lang="en-US" dirty="0"/>
              <a:t>" </a:t>
            </a:r>
            <a:r>
              <a:rPr lang="en-US" dirty="0" smtClean="0"/>
              <a:t>(be they people, places or things) </a:t>
            </a:r>
            <a:r>
              <a:rPr lang="en-US" dirty="0"/>
              <a:t>are referred to in </a:t>
            </a:r>
            <a:r>
              <a:rPr lang="en-US" dirty="0" smtClean="0"/>
              <a:t>semantically equivalent but linguistically different </a:t>
            </a:r>
            <a:r>
              <a:rPr lang="en-US" dirty="0"/>
              <a:t>ways in multiple data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 The </a:t>
            </a:r>
            <a:r>
              <a:rPr lang="en-US" dirty="0"/>
              <a:t>goal of ER is to "resolve" </a:t>
            </a:r>
            <a:r>
              <a:rPr lang="en-US" dirty="0" smtClean="0"/>
              <a:t>these entities</a:t>
            </a:r>
            <a:r>
              <a:rPr lang="en-US" dirty="0"/>
              <a:t>, </a:t>
            </a:r>
            <a:r>
              <a:rPr lang="en-US" dirty="0" smtClean="0"/>
              <a:t>through automated but guided means, based on the application of multiple knowledge models to the corpus of information being linked, de-duplicated and/or resolved </a:t>
            </a:r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Domains Served by 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Commercial/E-Commerce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consumer; how to resolve, track and market?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Master data management; products/product lines replace individuals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Medical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In a HIPPA compliant manner, how to bring together a person’s medical history such that it can be used in aggregate knowledge discovery (such as epidemiological assessments)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Government, Law Enforcement and/or Intelligence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entity of interest; how to resolve, tag and track?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Historical research, Census records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Financial, Fraud Detection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Multiple presentations of an individual entity of interest; how to resolve, tag and track?</a:t>
            </a:r>
          </a:p>
        </p:txBody>
      </p:sp>
    </p:spTree>
    <p:extLst>
      <p:ext uri="{BB962C8B-B14F-4D97-AF65-F5344CB8AC3E}">
        <p14:creationId xmlns:p14="http://schemas.microsoft.com/office/powerpoint/2010/main" val="114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/>
          <p:nvPr/>
        </p:nvCxnSpPr>
        <p:spPr>
          <a:xfrm>
            <a:off x="926332" y="2193717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26332" y="3140335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926332" y="4086953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26332" y="5033570"/>
            <a:ext cx="32029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71621" y="976152"/>
            <a:ext cx="1361979" cy="758449"/>
            <a:chOff x="3993668" y="1532455"/>
            <a:chExt cx="2387859" cy="215784"/>
          </a:xfrm>
        </p:grpSpPr>
        <p:cxnSp>
          <p:nvCxnSpPr>
            <p:cNvPr id="70" name="Elbow Connector 6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7049"/>
          </a:xfrm>
        </p:spPr>
        <p:txBody>
          <a:bodyPr anchor="t">
            <a:noAutofit/>
          </a:bodyPr>
          <a:lstStyle/>
          <a:p>
            <a:r>
              <a:rPr lang="en-US" sz="2000" dirty="0" smtClean="0"/>
              <a:t>Notional Architecture (Key Elements) for an Entity/Identity Resolving Platform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69896" y="5468562"/>
            <a:ext cx="6704341" cy="944664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9896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Access Layer</a:t>
            </a:r>
            <a:endParaRPr lang="en-US" sz="1000" dirty="0"/>
          </a:p>
        </p:txBody>
      </p:sp>
      <p:sp>
        <p:nvSpPr>
          <p:cNvPr id="7" name="Can 6"/>
          <p:cNvSpPr/>
          <p:nvPr/>
        </p:nvSpPr>
        <p:spPr>
          <a:xfrm>
            <a:off x="262382" y="1899822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>
            <a:off x="262382" y="2846440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9" name="Can 8"/>
          <p:cNvSpPr/>
          <p:nvPr/>
        </p:nvSpPr>
        <p:spPr>
          <a:xfrm>
            <a:off x="262382" y="3793058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>
            <a:off x="262382" y="4739675"/>
            <a:ext cx="671697" cy="587791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Source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817592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Processing Layer</a:t>
            </a:r>
            <a:endParaRPr lang="en-US" sz="1000" dirty="0"/>
          </a:p>
        </p:txBody>
      </p:sp>
      <p:sp>
        <p:nvSpPr>
          <p:cNvPr id="12" name="Can 11"/>
          <p:cNvSpPr/>
          <p:nvPr/>
        </p:nvSpPr>
        <p:spPr>
          <a:xfrm>
            <a:off x="3584116" y="3158235"/>
            <a:ext cx="2041110" cy="1649056"/>
          </a:xfrm>
          <a:prstGeom prst="can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Graph Database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584116" y="1748239"/>
            <a:ext cx="2041110" cy="558254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Enrichment Engine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5986587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Data Analysis Layer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6760434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Visualization Layer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7534281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dirty="0" smtClean="0"/>
              <a:t>Collaboration Layer</a:t>
            </a:r>
            <a:endParaRPr lang="en-US" sz="800" dirty="0"/>
          </a:p>
        </p:txBody>
      </p:sp>
      <p:sp>
        <p:nvSpPr>
          <p:cNvPr id="29" name="Smiley Face 28"/>
          <p:cNvSpPr/>
          <p:nvPr/>
        </p:nvSpPr>
        <p:spPr>
          <a:xfrm>
            <a:off x="8341554" y="3279829"/>
            <a:ext cx="631881" cy="687476"/>
          </a:xfrm>
          <a:prstGeom prst="smileyF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8" name="Group 37"/>
          <p:cNvGrpSpPr/>
          <p:nvPr/>
        </p:nvGrpSpPr>
        <p:grpSpPr>
          <a:xfrm>
            <a:off x="4307814" y="1499489"/>
            <a:ext cx="1911787" cy="248749"/>
            <a:chOff x="3993668" y="1532455"/>
            <a:chExt cx="2387859" cy="215784"/>
          </a:xfrm>
        </p:grpSpPr>
        <p:cxnSp>
          <p:nvCxnSpPr>
            <p:cNvPr id="32" name="Elbow Connector 31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707274" y="1385377"/>
            <a:ext cx="2269422" cy="362862"/>
            <a:chOff x="3993668" y="1532455"/>
            <a:chExt cx="2387859" cy="215784"/>
          </a:xfrm>
        </p:grpSpPr>
        <p:cxnSp>
          <p:nvCxnSpPr>
            <p:cNvPr id="40" name="Elbow Connector 3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080000" y="1299308"/>
            <a:ext cx="2696308" cy="448932"/>
            <a:chOff x="3993668" y="1532455"/>
            <a:chExt cx="2387859" cy="215784"/>
          </a:xfrm>
        </p:grpSpPr>
        <p:cxnSp>
          <p:nvCxnSpPr>
            <p:cNvPr id="43" name="Elbow Connector 42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035332" y="1470458"/>
            <a:ext cx="1566392" cy="282142"/>
            <a:chOff x="3993668" y="1532455"/>
            <a:chExt cx="2387859" cy="215784"/>
          </a:xfrm>
        </p:grpSpPr>
        <p:cxnSp>
          <p:nvCxnSpPr>
            <p:cNvPr id="47" name="Elbow Connector 4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485729" y="1299308"/>
            <a:ext cx="2269422" cy="435294"/>
            <a:chOff x="3993668" y="1532455"/>
            <a:chExt cx="2387859" cy="215784"/>
          </a:xfrm>
        </p:grpSpPr>
        <p:cxnSp>
          <p:nvCxnSpPr>
            <p:cNvPr id="50" name="Elbow Connector 49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5646394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418426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90459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954091" y="362772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43744" y="1748239"/>
            <a:ext cx="419810" cy="3579227"/>
          </a:xfrm>
          <a:prstGeom prst="rect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000" dirty="0" smtClean="0"/>
              <a:t> Identity Protection Layer</a:t>
            </a:r>
            <a:endParaRPr lang="en-US" sz="1000" dirty="0"/>
          </a:p>
        </p:txBody>
      </p:sp>
      <p:sp>
        <p:nvSpPr>
          <p:cNvPr id="63" name="Cloud 62"/>
          <p:cNvSpPr/>
          <p:nvPr/>
        </p:nvSpPr>
        <p:spPr>
          <a:xfrm>
            <a:off x="771620" y="682320"/>
            <a:ext cx="1361979" cy="587661"/>
          </a:xfrm>
          <a:prstGeom prst="cloud">
            <a:avLst/>
          </a:prstGeom>
        </p:spPr>
        <p:style>
          <a:lnRef idx="1">
            <a:schemeClr val="accent1"/>
          </a:lnRef>
          <a:fillRef idx="1001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Trusted Agent</a:t>
            </a:r>
            <a:endParaRPr lang="en-US" sz="16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2362040" y="1377196"/>
            <a:ext cx="1850486" cy="362862"/>
            <a:chOff x="3993668" y="1532455"/>
            <a:chExt cx="2387859" cy="215784"/>
          </a:xfrm>
        </p:grpSpPr>
        <p:cxnSp>
          <p:nvCxnSpPr>
            <p:cNvPr id="77" name="Elbow Connector 76"/>
            <p:cNvCxnSpPr/>
            <p:nvPr/>
          </p:nvCxnSpPr>
          <p:spPr>
            <a:xfrm>
              <a:off x="5048223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flipH="1">
              <a:off x="3993668" y="1532455"/>
              <a:ext cx="1333304" cy="215784"/>
            </a:xfrm>
            <a:prstGeom prst="bentConnector2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1001">
              <a:schemeClr val="dk2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>
            <a:off x="4558766" y="2410305"/>
            <a:ext cx="0" cy="6062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12569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484601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56634" y="3646777"/>
            <a:ext cx="32029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1001">
            <a:schemeClr val="dk2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r>
              <a:rPr lang="en-US" sz="2400" dirty="0"/>
              <a:t>The progression of entity resolution</a:t>
            </a:r>
            <a:endParaRPr lang="en-US" altLang="en-US" sz="2400" dirty="0" smtClean="0"/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 flipV="1">
            <a:off x="228600" y="3636252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572000" y="953377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228600" y="838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4724400" y="16002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44583" y="905285"/>
            <a:ext cx="4222054" cy="2607081"/>
            <a:chOff x="472303" y="1563944"/>
            <a:chExt cx="8272883" cy="3874361"/>
          </a:xfrm>
        </p:grpSpPr>
        <p:sp>
          <p:nvSpPr>
            <p:cNvPr id="17" name="Document 4"/>
            <p:cNvSpPr/>
            <p:nvPr/>
          </p:nvSpPr>
          <p:spPr>
            <a:xfrm>
              <a:off x="472304" y="2899666"/>
              <a:ext cx="1595281" cy="1563944"/>
            </a:xfrm>
            <a:prstGeom prst="flowChartDocument">
              <a:avLst/>
            </a:prstGeom>
            <a:ln>
              <a:solidFill>
                <a:srgbClr val="8512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Semi-Structured Financial Report</a:t>
              </a:r>
              <a:endParaRPr lang="en-US" sz="600" dirty="0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267000" y="3492706"/>
              <a:ext cx="797640" cy="377865"/>
            </a:xfrm>
            <a:prstGeom prst="rightArrow">
              <a:avLst/>
            </a:prstGeom>
            <a:ln>
              <a:solidFill>
                <a:srgbClr val="8512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716760" y="3492706"/>
              <a:ext cx="797640" cy="377865"/>
            </a:xfrm>
            <a:prstGeom prst="rightArrow">
              <a:avLst/>
            </a:prstGeom>
            <a:ln>
              <a:solidFill>
                <a:srgbClr val="8512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37235" y="2794602"/>
              <a:ext cx="1484190" cy="1774073"/>
              <a:chOff x="3883260" y="2973069"/>
              <a:chExt cx="1484190" cy="1774073"/>
            </a:xfrm>
          </p:grpSpPr>
          <p:sp>
            <p:nvSpPr>
              <p:cNvPr id="48" name="Alternate Process 6"/>
              <p:cNvSpPr/>
              <p:nvPr/>
            </p:nvSpPr>
            <p:spPr>
              <a:xfrm>
                <a:off x="4082670" y="2973069"/>
                <a:ext cx="110725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Name(s)</a:t>
                </a:r>
                <a:endParaRPr lang="en-US" sz="600" dirty="0"/>
              </a:p>
            </p:txBody>
          </p:sp>
          <p:sp>
            <p:nvSpPr>
              <p:cNvPr id="49" name="Alternate Process 7"/>
              <p:cNvSpPr/>
              <p:nvPr/>
            </p:nvSpPr>
            <p:spPr>
              <a:xfrm>
                <a:off x="3982965" y="3445401"/>
                <a:ext cx="130666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Address(s)</a:t>
                </a:r>
                <a:endParaRPr lang="en-US" sz="600" dirty="0"/>
              </a:p>
            </p:txBody>
          </p:sp>
          <p:sp>
            <p:nvSpPr>
              <p:cNvPr id="50" name="Alternate Process 8"/>
              <p:cNvSpPr/>
              <p:nvPr/>
            </p:nvSpPr>
            <p:spPr>
              <a:xfrm>
                <a:off x="3982965" y="3954469"/>
                <a:ext cx="130666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Account(s)</a:t>
                </a:r>
                <a:endParaRPr lang="en-US" sz="600" dirty="0"/>
              </a:p>
            </p:txBody>
          </p:sp>
          <p:sp>
            <p:nvSpPr>
              <p:cNvPr id="51" name="Alternate Process 13"/>
              <p:cNvSpPr/>
              <p:nvPr/>
            </p:nvSpPr>
            <p:spPr>
              <a:xfrm>
                <a:off x="3883260" y="4484735"/>
                <a:ext cx="1484190" cy="262407"/>
              </a:xfrm>
              <a:prstGeom prst="flowChartAlternateProcess">
                <a:avLst/>
              </a:prstGeom>
              <a:ln>
                <a:solidFill>
                  <a:srgbClr val="85121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Institution(s)</a:t>
                </a:r>
                <a:endParaRPr lang="en-US" sz="6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634870" y="1924972"/>
              <a:ext cx="3110316" cy="3513333"/>
              <a:chOff x="5844770" y="2229356"/>
              <a:chExt cx="3110316" cy="3513333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844770" y="3975672"/>
                <a:ext cx="1738716" cy="648552"/>
                <a:chOff x="6149570" y="4205068"/>
                <a:chExt cx="1738716" cy="64855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149570" y="4205068"/>
                  <a:ext cx="1433916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Account</a:t>
                  </a:r>
                  <a:endParaRPr lang="en-US" sz="60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301970" y="4357468"/>
                  <a:ext cx="1433916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Account</a:t>
                  </a:r>
                  <a:endParaRPr lang="en-US" sz="600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454370" y="4509868"/>
                  <a:ext cx="1433916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Account</a:t>
                  </a:r>
                  <a:endParaRPr lang="en-US" sz="600" dirty="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6530569" y="5094137"/>
                <a:ext cx="2002081" cy="648552"/>
                <a:chOff x="6835369" y="5323533"/>
                <a:chExt cx="2002081" cy="64855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35369" y="5323533"/>
                  <a:ext cx="1697281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Institution</a:t>
                  </a:r>
                  <a:endParaRPr lang="en-US" sz="60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87769" y="5475933"/>
                  <a:ext cx="1697281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Institution</a:t>
                  </a:r>
                  <a:endParaRPr lang="en-US" sz="6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7140169" y="5628333"/>
                  <a:ext cx="1697281" cy="343752"/>
                </a:xfrm>
                <a:prstGeom prst="ellipse">
                  <a:avLst/>
                </a:prstGeom>
                <a:ln>
                  <a:solidFill>
                    <a:srgbClr val="851212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Institution</a:t>
                  </a:r>
                  <a:endParaRPr lang="en-US" sz="600" dirty="0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777210" y="2877908"/>
                <a:ext cx="743815" cy="492917"/>
                <a:chOff x="7777210" y="2877908"/>
                <a:chExt cx="743815" cy="492917"/>
              </a:xfrm>
            </p:grpSpPr>
            <p:cxnSp>
              <p:nvCxnSpPr>
                <p:cNvPr id="34" name="Straight Arrow Connector 33"/>
                <p:cNvCxnSpPr>
                  <a:endCxn id="42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7861613" y="2899603"/>
                  <a:ext cx="659412" cy="2744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Has</a:t>
                  </a:r>
                  <a:endParaRPr lang="en-US" sz="600" dirty="0"/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893100" y="4378065"/>
                <a:ext cx="617515" cy="2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415727" y="4702628"/>
                <a:ext cx="629105" cy="2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32" name="Straight Arrow Connector 31"/>
              <p:cNvCxnSpPr>
                <a:stCxn id="47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6441033" y="3165053"/>
                <a:ext cx="639369" cy="274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72303" y="1563944"/>
              <a:ext cx="4061651" cy="59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Phase 1, Initial Ingest, Extraction and </a:t>
              </a:r>
              <a:r>
                <a:rPr lang="en-US" sz="1000" dirty="0" smtClean="0"/>
                <a:t>Load</a:t>
              </a:r>
              <a:endParaRPr lang="en-US" sz="1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91180" y="948863"/>
            <a:ext cx="4224528" cy="2606040"/>
            <a:chOff x="472303" y="1563944"/>
            <a:chExt cx="8272883" cy="3874361"/>
          </a:xfrm>
        </p:grpSpPr>
        <p:sp>
          <p:nvSpPr>
            <p:cNvPr id="53" name="Document 4"/>
            <p:cNvSpPr/>
            <p:nvPr/>
          </p:nvSpPr>
          <p:spPr>
            <a:xfrm>
              <a:off x="472304" y="2899666"/>
              <a:ext cx="1595281" cy="1563944"/>
            </a:xfrm>
            <a:prstGeom prst="flowChartDocumen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/>
                <a:t>Highly Structured Intelligence Report</a:t>
              </a:r>
              <a:endParaRPr lang="en-US" sz="600" dirty="0"/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2424425" y="3492706"/>
              <a:ext cx="587718" cy="377865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4874185" y="3492706"/>
              <a:ext cx="551870" cy="377865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085615" y="2794602"/>
              <a:ext cx="1788569" cy="1774073"/>
              <a:chOff x="3778285" y="2973069"/>
              <a:chExt cx="1788569" cy="1774073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83" name="Alternate Process 6"/>
              <p:cNvSpPr/>
              <p:nvPr/>
            </p:nvSpPr>
            <p:spPr>
              <a:xfrm>
                <a:off x="4119383" y="2973069"/>
                <a:ext cx="1107241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Name(s)</a:t>
                </a:r>
                <a:endParaRPr lang="en-US" sz="600" dirty="0"/>
              </a:p>
            </p:txBody>
          </p:sp>
          <p:sp>
            <p:nvSpPr>
              <p:cNvPr id="84" name="Alternate Process 7"/>
              <p:cNvSpPr/>
              <p:nvPr/>
            </p:nvSpPr>
            <p:spPr>
              <a:xfrm>
                <a:off x="4019678" y="3445401"/>
                <a:ext cx="1290909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Address(s)</a:t>
                </a:r>
                <a:endParaRPr lang="en-US" sz="600" dirty="0"/>
              </a:p>
            </p:txBody>
          </p:sp>
          <p:sp>
            <p:nvSpPr>
              <p:cNvPr id="85" name="Alternate Process 8"/>
              <p:cNvSpPr/>
              <p:nvPr/>
            </p:nvSpPr>
            <p:spPr>
              <a:xfrm>
                <a:off x="4019678" y="3954469"/>
                <a:ext cx="1290909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Affiliate(s)</a:t>
                </a:r>
                <a:endParaRPr lang="en-US" sz="600" dirty="0"/>
              </a:p>
            </p:txBody>
          </p:sp>
          <p:sp>
            <p:nvSpPr>
              <p:cNvPr id="86" name="Alternate Process 13"/>
              <p:cNvSpPr/>
              <p:nvPr/>
            </p:nvSpPr>
            <p:spPr>
              <a:xfrm>
                <a:off x="3778285" y="4484735"/>
                <a:ext cx="1788569" cy="262407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Organization(s)</a:t>
                </a:r>
                <a:endParaRPr lang="en-US" sz="6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5634870" y="1924972"/>
              <a:ext cx="3110316" cy="3208533"/>
              <a:chOff x="5844770" y="2229356"/>
              <a:chExt cx="3110316" cy="3208533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61" name="Group 60"/>
              <p:cNvGrpSpPr/>
              <p:nvPr/>
            </p:nvGrpSpPr>
            <p:grpSpPr>
              <a:xfrm>
                <a:off x="6612236" y="2229356"/>
                <a:ext cx="1469774" cy="648552"/>
                <a:chOff x="6917036" y="2458752"/>
                <a:chExt cx="1469774" cy="648552"/>
              </a:xfrm>
              <a:grpFill/>
            </p:grpSpPr>
            <p:sp>
              <p:nvSpPr>
                <p:cNvPr id="80" name="Oval 79"/>
                <p:cNvSpPr/>
                <p:nvPr/>
              </p:nvSpPr>
              <p:spPr>
                <a:xfrm>
                  <a:off x="6917036" y="24587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7069436" y="26111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7221836" y="27635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278686" y="3370825"/>
                <a:ext cx="1676400" cy="648552"/>
                <a:chOff x="7583486" y="3600221"/>
                <a:chExt cx="1676400" cy="648552"/>
              </a:xfrm>
              <a:grpFill/>
            </p:grpSpPr>
            <p:sp>
              <p:nvSpPr>
                <p:cNvPr id="77" name="Oval 76"/>
                <p:cNvSpPr/>
                <p:nvPr/>
              </p:nvSpPr>
              <p:spPr>
                <a:xfrm>
                  <a:off x="7583486" y="3600221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735886" y="3752621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7888286" y="3905021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5844770" y="3975672"/>
                <a:ext cx="1676400" cy="648552"/>
                <a:chOff x="6149570" y="4205068"/>
                <a:chExt cx="1676400" cy="648552"/>
              </a:xfrm>
              <a:grpFill/>
            </p:grpSpPr>
            <p:sp>
              <p:nvSpPr>
                <p:cNvPr id="74" name="Oval 73"/>
                <p:cNvSpPr/>
                <p:nvPr/>
              </p:nvSpPr>
              <p:spPr>
                <a:xfrm>
                  <a:off x="6149570" y="4205068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Affiliate</a:t>
                  </a:r>
                  <a:endParaRPr lang="en-US" sz="600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6301970" y="4357468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Affiliate</a:t>
                  </a:r>
                  <a:endParaRPr lang="en-US" sz="600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454370" y="4509868"/>
                  <a:ext cx="1371600" cy="3437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4">
                        <a:lumMod val="67000"/>
                      </a:schemeClr>
                    </a:gs>
                    <a:gs pos="48000">
                      <a:schemeClr val="accent4">
                        <a:lumMod val="97000"/>
                        <a:lumOff val="3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Affiliate</a:t>
                  </a:r>
                  <a:endParaRPr lang="en-US" sz="600" dirty="0"/>
                </a:p>
              </p:txBody>
            </p:sp>
          </p:grpSp>
          <p:sp>
            <p:nvSpPr>
              <p:cNvPr id="64" name="Oval 63"/>
              <p:cNvSpPr/>
              <p:nvPr/>
            </p:nvSpPr>
            <p:spPr>
              <a:xfrm>
                <a:off x="6530568" y="5094137"/>
                <a:ext cx="2023067" cy="34375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Organization</a:t>
                </a:r>
                <a:endParaRPr lang="en-US" sz="600" dirty="0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7777210" y="2877908"/>
                <a:ext cx="835285" cy="492917"/>
                <a:chOff x="7777210" y="2877908"/>
                <a:chExt cx="835285" cy="492917"/>
              </a:xfrm>
              <a:grpFill/>
            </p:grpSpPr>
            <p:cxnSp>
              <p:nvCxnSpPr>
                <p:cNvPr id="72" name="Straight Arrow Connector 71"/>
                <p:cNvCxnSpPr>
                  <a:endCxn id="77" idx="0"/>
                </p:cNvCxnSpPr>
                <p:nvPr/>
              </p:nvCxnSpPr>
              <p:spPr>
                <a:xfrm>
                  <a:off x="7777210" y="2877908"/>
                  <a:ext cx="187276" cy="492917"/>
                </a:xfrm>
                <a:prstGeom prst="straightConnector1">
                  <a:avLst/>
                </a:prstGeom>
                <a:grpFill/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7861615" y="2899605"/>
                  <a:ext cx="750880" cy="2745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Has</a:t>
                  </a:r>
                  <a:endParaRPr lang="en-US" sz="600" dirty="0"/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 flipH="1">
                <a:off x="7777210" y="4019377"/>
                <a:ext cx="304800" cy="1074760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893101" y="4378064"/>
                <a:ext cx="693555" cy="27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6855922" y="4656490"/>
                <a:ext cx="280420" cy="469913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6378171" y="4702628"/>
                <a:ext cx="666663" cy="27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  <p:cxnSp>
            <p:nvCxnSpPr>
              <p:cNvPr id="70" name="Straight Arrow Connector 69"/>
              <p:cNvCxnSpPr>
                <a:stCxn id="82" idx="3"/>
              </p:cNvCxnSpPr>
              <p:nvPr/>
            </p:nvCxnSpPr>
            <p:spPr>
              <a:xfrm flipH="1">
                <a:off x="6764636" y="2827567"/>
                <a:ext cx="323006" cy="1148105"/>
              </a:xfrm>
              <a:prstGeom prst="straightConnector1">
                <a:avLst/>
              </a:prstGeom>
              <a:grpFill/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6299230" y="3165053"/>
                <a:ext cx="710081" cy="27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/>
                  <a:t>Has</a:t>
                </a:r>
                <a:endParaRPr lang="en-US" sz="600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72303" y="1563944"/>
              <a:ext cx="4401881" cy="59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Phase 2, Subsequent Ingest, Extraction and </a:t>
              </a:r>
              <a:r>
                <a:rPr lang="en-US" sz="1000" dirty="0" smtClean="0"/>
                <a:t>Load</a:t>
              </a:r>
              <a:endParaRPr lang="en-US" sz="10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473068" y="4942153"/>
              <a:ext cx="2023067" cy="34375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  <a:endParaRPr lang="en-US" sz="6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6625468" y="5094553"/>
              <a:ext cx="2023067" cy="343752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Organization</a:t>
              </a:r>
              <a:endParaRPr lang="en-US" sz="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6116" y="3727644"/>
            <a:ext cx="4224528" cy="2693397"/>
            <a:chOff x="236116" y="3727644"/>
            <a:chExt cx="4224528" cy="2693397"/>
          </a:xfrm>
        </p:grpSpPr>
        <p:sp>
          <p:nvSpPr>
            <p:cNvPr id="193" name="TextBox 192"/>
            <p:cNvSpPr txBox="1"/>
            <p:nvPr/>
          </p:nvSpPr>
          <p:spPr>
            <a:xfrm>
              <a:off x="236116" y="3727644"/>
              <a:ext cx="4224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Phase 3, Entity Resolution, through Node and Vertex Reification (concept to meta concept)</a:t>
              </a:r>
              <a:endParaRPr lang="en-US" sz="1000" dirty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265912" y="4100968"/>
              <a:ext cx="4113880" cy="2320073"/>
              <a:chOff x="303275" y="1936601"/>
              <a:chExt cx="8544233" cy="4794623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303275" y="1936601"/>
                <a:ext cx="6765510" cy="3560468"/>
                <a:chOff x="303275" y="2167513"/>
                <a:chExt cx="6765510" cy="3560468"/>
              </a:xfrm>
            </p:grpSpPr>
            <p:grpSp>
              <p:nvGrpSpPr>
                <p:cNvPr id="200" name="Group 199"/>
                <p:cNvGrpSpPr/>
                <p:nvPr/>
              </p:nvGrpSpPr>
              <p:grpSpPr>
                <a:xfrm>
                  <a:off x="303275" y="2204961"/>
                  <a:ext cx="3110316" cy="3513333"/>
                  <a:chOff x="5844770" y="2229356"/>
                  <a:chExt cx="3110316" cy="3513333"/>
                </a:xfrm>
              </p:grpSpPr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6612236" y="2229356"/>
                    <a:ext cx="1469774" cy="648552"/>
                    <a:chOff x="6917036" y="2458752"/>
                    <a:chExt cx="1469774" cy="648552"/>
                  </a:xfrm>
                </p:grpSpPr>
                <p:sp>
                  <p:nvSpPr>
                    <p:cNvPr id="239" name="Oval 238"/>
                    <p:cNvSpPr/>
                    <p:nvPr/>
                  </p:nvSpPr>
                  <p:spPr>
                    <a:xfrm>
                      <a:off x="6917036" y="2458752"/>
                      <a:ext cx="1164974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  <a:endParaRPr lang="en-US" sz="600" dirty="0"/>
                    </a:p>
                  </p:txBody>
                </p:sp>
                <p:sp>
                  <p:nvSpPr>
                    <p:cNvPr id="240" name="Oval 239"/>
                    <p:cNvSpPr/>
                    <p:nvPr/>
                  </p:nvSpPr>
                  <p:spPr>
                    <a:xfrm>
                      <a:off x="7069436" y="2611152"/>
                      <a:ext cx="1164974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Name</a:t>
                      </a:r>
                      <a:endParaRPr lang="en-US" sz="600" dirty="0"/>
                    </a:p>
                  </p:txBody>
                </p:sp>
                <p:sp>
                  <p:nvSpPr>
                    <p:cNvPr id="241" name="Oval 240"/>
                    <p:cNvSpPr/>
                    <p:nvPr/>
                  </p:nvSpPr>
                  <p:spPr>
                    <a:xfrm>
                      <a:off x="7221836" y="2763552"/>
                      <a:ext cx="1164974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Name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218" name="Group 217"/>
                  <p:cNvGrpSpPr/>
                  <p:nvPr/>
                </p:nvGrpSpPr>
                <p:grpSpPr>
                  <a:xfrm>
                    <a:off x="7278686" y="3370825"/>
                    <a:ext cx="1676400" cy="648552"/>
                    <a:chOff x="7583486" y="3600221"/>
                    <a:chExt cx="1676400" cy="648552"/>
                  </a:xfrm>
                </p:grpSpPr>
                <p:sp>
                  <p:nvSpPr>
                    <p:cNvPr id="236" name="Oval 235"/>
                    <p:cNvSpPr/>
                    <p:nvPr/>
                  </p:nvSpPr>
                  <p:spPr>
                    <a:xfrm>
                      <a:off x="7583486" y="3600221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Address</a:t>
                      </a:r>
                      <a:endParaRPr lang="en-US" sz="600" dirty="0"/>
                    </a:p>
                  </p:txBody>
                </p:sp>
                <p:sp>
                  <p:nvSpPr>
                    <p:cNvPr id="237" name="Oval 236"/>
                    <p:cNvSpPr/>
                    <p:nvPr/>
                  </p:nvSpPr>
                  <p:spPr>
                    <a:xfrm>
                      <a:off x="7735886" y="3752621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Address</a:t>
                      </a:r>
                      <a:endParaRPr lang="en-US" sz="600" dirty="0"/>
                    </a:p>
                  </p:txBody>
                </p:sp>
                <p:sp>
                  <p:nvSpPr>
                    <p:cNvPr id="238" name="Oval 237"/>
                    <p:cNvSpPr/>
                    <p:nvPr/>
                  </p:nvSpPr>
                  <p:spPr>
                    <a:xfrm>
                      <a:off x="7888286" y="3905021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Address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219" name="Group 218"/>
                  <p:cNvGrpSpPr/>
                  <p:nvPr/>
                </p:nvGrpSpPr>
                <p:grpSpPr>
                  <a:xfrm>
                    <a:off x="5844770" y="3975672"/>
                    <a:ext cx="1676400" cy="648552"/>
                    <a:chOff x="6149570" y="4205068"/>
                    <a:chExt cx="1676400" cy="648552"/>
                  </a:xfrm>
                </p:grpSpPr>
                <p:sp>
                  <p:nvSpPr>
                    <p:cNvPr id="233" name="Oval 232"/>
                    <p:cNvSpPr/>
                    <p:nvPr/>
                  </p:nvSpPr>
                  <p:spPr>
                    <a:xfrm>
                      <a:off x="6149570" y="4205068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Account</a:t>
                      </a:r>
                      <a:endParaRPr lang="en-US" sz="600" dirty="0"/>
                    </a:p>
                  </p:txBody>
                </p:sp>
                <p:sp>
                  <p:nvSpPr>
                    <p:cNvPr id="234" name="Oval 233"/>
                    <p:cNvSpPr/>
                    <p:nvPr/>
                  </p:nvSpPr>
                  <p:spPr>
                    <a:xfrm>
                      <a:off x="6301970" y="4357468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Account</a:t>
                      </a:r>
                      <a:endParaRPr lang="en-US" sz="600" dirty="0"/>
                    </a:p>
                  </p:txBody>
                </p:sp>
                <p:sp>
                  <p:nvSpPr>
                    <p:cNvPr id="235" name="Oval 234"/>
                    <p:cNvSpPr/>
                    <p:nvPr/>
                  </p:nvSpPr>
                  <p:spPr>
                    <a:xfrm>
                      <a:off x="6454370" y="4509868"/>
                      <a:ext cx="1371600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Account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220" name="Group 219"/>
                  <p:cNvGrpSpPr/>
                  <p:nvPr/>
                </p:nvGrpSpPr>
                <p:grpSpPr>
                  <a:xfrm>
                    <a:off x="6530569" y="5094137"/>
                    <a:ext cx="2002081" cy="648552"/>
                    <a:chOff x="6835369" y="5323533"/>
                    <a:chExt cx="2002081" cy="648552"/>
                  </a:xfrm>
                </p:grpSpPr>
                <p:sp>
                  <p:nvSpPr>
                    <p:cNvPr id="230" name="Oval 229"/>
                    <p:cNvSpPr/>
                    <p:nvPr/>
                  </p:nvSpPr>
                  <p:spPr>
                    <a:xfrm>
                      <a:off x="6835369" y="5323533"/>
                      <a:ext cx="1697281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Institution</a:t>
                      </a:r>
                      <a:endParaRPr lang="en-US" sz="600" dirty="0"/>
                    </a:p>
                  </p:txBody>
                </p:sp>
                <p:sp>
                  <p:nvSpPr>
                    <p:cNvPr id="231" name="Oval 230"/>
                    <p:cNvSpPr/>
                    <p:nvPr/>
                  </p:nvSpPr>
                  <p:spPr>
                    <a:xfrm>
                      <a:off x="6987769" y="5475933"/>
                      <a:ext cx="1697281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Institution</a:t>
                      </a:r>
                      <a:endParaRPr lang="en-US" sz="600" dirty="0"/>
                    </a:p>
                  </p:txBody>
                </p:sp>
                <p:sp>
                  <p:nvSpPr>
                    <p:cNvPr id="232" name="Oval 231"/>
                    <p:cNvSpPr/>
                    <p:nvPr/>
                  </p:nvSpPr>
                  <p:spPr>
                    <a:xfrm>
                      <a:off x="7140169" y="5628333"/>
                      <a:ext cx="1697281" cy="343752"/>
                    </a:xfrm>
                    <a:prstGeom prst="ellipse">
                      <a:avLst/>
                    </a:prstGeom>
                    <a:ln>
                      <a:solidFill>
                        <a:srgbClr val="85121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/>
                        <a:t>Institution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7777210" y="2877908"/>
                    <a:ext cx="771024" cy="492917"/>
                    <a:chOff x="7777210" y="2877908"/>
                    <a:chExt cx="771024" cy="492917"/>
                  </a:xfrm>
                </p:grpSpPr>
                <p:cxnSp>
                  <p:nvCxnSpPr>
                    <p:cNvPr id="228" name="Straight Arrow Connector 227"/>
                    <p:cNvCxnSpPr>
                      <a:endCxn id="236" idx="0"/>
                    </p:cNvCxnSpPr>
                    <p:nvPr/>
                  </p:nvCxnSpPr>
                  <p:spPr>
                    <a:xfrm>
                      <a:off x="7777210" y="2877908"/>
                      <a:ext cx="187276" cy="492917"/>
                    </a:xfrm>
                    <a:prstGeom prst="straightConnector1">
                      <a:avLst/>
                    </a:prstGeom>
                    <a:ln w="12700"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9" name="TextBox 228"/>
                    <p:cNvSpPr txBox="1"/>
                    <p:nvPr/>
                  </p:nvSpPr>
                  <p:spPr>
                    <a:xfrm>
                      <a:off x="7861612" y="2899603"/>
                      <a:ext cx="686622" cy="3816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600" dirty="0" smtClean="0"/>
                        <a:t>Has</a:t>
                      </a:r>
                      <a:endParaRPr lang="en-US" sz="600" dirty="0"/>
                    </a:p>
                  </p:txBody>
                </p: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7777210" y="4019377"/>
                    <a:ext cx="304800" cy="1074760"/>
                  </a:xfrm>
                  <a:prstGeom prst="straightConnector1">
                    <a:avLst/>
                  </a:prstGeom>
                  <a:ln w="12700"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7893101" y="4378065"/>
                    <a:ext cx="710571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Has</a:t>
                    </a:r>
                    <a:endParaRPr lang="en-US" sz="600" dirty="0"/>
                  </a:p>
                </p:txBody>
              </p:sp>
              <p:cxnSp>
                <p:nvCxnSpPr>
                  <p:cNvPr id="224" name="Straight Arrow Connector 223"/>
                  <p:cNvCxnSpPr/>
                  <p:nvPr/>
                </p:nvCxnSpPr>
                <p:spPr>
                  <a:xfrm>
                    <a:off x="6855922" y="4656490"/>
                    <a:ext cx="280420" cy="469913"/>
                  </a:xfrm>
                  <a:prstGeom prst="straightConnector1">
                    <a:avLst/>
                  </a:prstGeom>
                  <a:ln w="12700"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380804" y="4702628"/>
                    <a:ext cx="664029" cy="381628"/>
                  </a:xfrm>
                  <a:prstGeom prst="rect">
                    <a:avLst/>
                  </a:prstGeom>
                  <a:ln w="12700">
                    <a:noFill/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Has</a:t>
                    </a:r>
                    <a:endParaRPr lang="en-US" sz="600" dirty="0"/>
                  </a:p>
                </p:txBody>
              </p:sp>
              <p:cxnSp>
                <p:nvCxnSpPr>
                  <p:cNvPr id="226" name="Straight Arrow Connector 225"/>
                  <p:cNvCxnSpPr>
                    <a:stCxn id="241" idx="3"/>
                  </p:cNvCxnSpPr>
                  <p:nvPr/>
                </p:nvCxnSpPr>
                <p:spPr>
                  <a:xfrm flipH="1">
                    <a:off x="6764636" y="2827567"/>
                    <a:ext cx="323006" cy="1148105"/>
                  </a:xfrm>
                  <a:prstGeom prst="straightConnector1">
                    <a:avLst/>
                  </a:prstGeom>
                  <a:ln w="12700"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6346057" y="3165053"/>
                    <a:ext cx="663252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smtClean="0"/>
                      <a:t>Has</a:t>
                    </a:r>
                    <a:endParaRPr lang="en-US" sz="600" dirty="0"/>
                  </a:p>
                </p:txBody>
              </p:sp>
            </p:grpSp>
            <p:sp>
              <p:nvSpPr>
                <p:cNvPr id="201" name="Oval 200"/>
                <p:cNvSpPr/>
                <p:nvPr/>
              </p:nvSpPr>
              <p:spPr>
                <a:xfrm>
                  <a:off x="3825525" y="2222252"/>
                  <a:ext cx="1164974" cy="343752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Name</a:t>
                  </a:r>
                  <a:endParaRPr lang="en-US" sz="600" dirty="0"/>
                </a:p>
              </p:txBody>
            </p:sp>
            <p:grpSp>
              <p:nvGrpSpPr>
                <p:cNvPr id="202" name="Group 201"/>
                <p:cNvGrpSpPr/>
                <p:nvPr/>
              </p:nvGrpSpPr>
              <p:grpSpPr>
                <a:xfrm>
                  <a:off x="2540515" y="2394128"/>
                  <a:ext cx="1504163" cy="560659"/>
                  <a:chOff x="2540515" y="2394128"/>
                  <a:chExt cx="1504163" cy="560659"/>
                </a:xfrm>
              </p:grpSpPr>
              <p:cxnSp>
                <p:nvCxnSpPr>
                  <p:cNvPr id="215" name="Straight Arrow Connector 214"/>
                  <p:cNvCxnSpPr>
                    <a:stCxn id="201" idx="2"/>
                    <a:endCxn id="241" idx="6"/>
                  </p:cNvCxnSpPr>
                  <p:nvPr/>
                </p:nvCxnSpPr>
                <p:spPr>
                  <a:xfrm flipH="1">
                    <a:off x="2540515" y="2394128"/>
                    <a:ext cx="1285010" cy="287509"/>
                  </a:xfrm>
                  <a:prstGeom prst="straightConnector1">
                    <a:avLst/>
                  </a:prstGeom>
                  <a:gradFill flip="none" rotWithShape="1">
                    <a:gsLst>
                      <a:gs pos="26000">
                        <a:schemeClr val="accent4"/>
                      </a:gs>
                      <a:gs pos="71000">
                        <a:schemeClr val="accent1">
                          <a:lumMod val="97000"/>
                          <a:lumOff val="3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2767203" y="2573159"/>
                    <a:ext cx="1277475" cy="381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" dirty="0" err="1" smtClean="0"/>
                      <a:t>DerivedFrom</a:t>
                    </a:r>
                    <a:endParaRPr lang="en-US" sz="600" dirty="0"/>
                  </a:p>
                </p:txBody>
              </p:sp>
            </p:grpSp>
            <p:cxnSp>
              <p:nvCxnSpPr>
                <p:cNvPr id="203" name="Straight Arrow Connector 202"/>
                <p:cNvCxnSpPr>
                  <a:endCxn id="201" idx="6"/>
                </p:cNvCxnSpPr>
                <p:nvPr/>
              </p:nvCxnSpPr>
              <p:spPr>
                <a:xfrm flipH="1">
                  <a:off x="4990499" y="2376837"/>
                  <a:ext cx="1411837" cy="17291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04" name="TextBox 203"/>
                <p:cNvSpPr txBox="1"/>
                <p:nvPr/>
              </p:nvSpPr>
              <p:spPr>
                <a:xfrm>
                  <a:off x="5140607" y="2167513"/>
                  <a:ext cx="1397960" cy="381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err="1" smtClean="0"/>
                    <a:t>DerivedFrom</a:t>
                  </a:r>
                  <a:endParaRPr lang="en-US" sz="600" dirty="0"/>
                </a:p>
              </p:txBody>
            </p:sp>
            <p:cxnSp>
              <p:nvCxnSpPr>
                <p:cNvPr id="205" name="Straight Arrow Connector 204"/>
                <p:cNvCxnSpPr>
                  <a:endCxn id="207" idx="6"/>
                </p:cNvCxnSpPr>
                <p:nvPr/>
              </p:nvCxnSpPr>
              <p:spPr>
                <a:xfrm flipH="1" flipV="1">
                  <a:off x="5634870" y="3479353"/>
                  <a:ext cx="1433915" cy="38953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06" name="TextBox 205"/>
                <p:cNvSpPr txBox="1"/>
                <p:nvPr/>
              </p:nvSpPr>
              <p:spPr>
                <a:xfrm>
                  <a:off x="5809122" y="3478654"/>
                  <a:ext cx="1164313" cy="572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Derived From</a:t>
                  </a:r>
                  <a:endParaRPr lang="en-US" sz="600" dirty="0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4240087" y="3307478"/>
                  <a:ext cx="1394783" cy="343752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Address</a:t>
                  </a:r>
                  <a:endParaRPr lang="en-US" sz="6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3454999" y="3598365"/>
                  <a:ext cx="1164313" cy="572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Derived From</a:t>
                  </a:r>
                  <a:endParaRPr lang="en-US" sz="600" dirty="0"/>
                </a:p>
              </p:txBody>
            </p:sp>
            <p:cxnSp>
              <p:nvCxnSpPr>
                <p:cNvPr id="209" name="Straight Arrow Connector 208"/>
                <p:cNvCxnSpPr>
                  <a:stCxn id="207" idx="2"/>
                  <a:endCxn id="237" idx="6"/>
                </p:cNvCxnSpPr>
                <p:nvPr/>
              </p:nvCxnSpPr>
              <p:spPr>
                <a:xfrm flipH="1">
                  <a:off x="3261191" y="3479354"/>
                  <a:ext cx="978896" cy="191352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10" name="Oval 209"/>
                <p:cNvSpPr/>
                <p:nvPr/>
              </p:nvSpPr>
              <p:spPr>
                <a:xfrm>
                  <a:off x="3380402" y="4599829"/>
                  <a:ext cx="2023067" cy="343752"/>
                </a:xfrm>
                <a:prstGeom prst="ellipse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/>
                    <a:t>Organization</a:t>
                  </a:r>
                  <a:endParaRPr lang="en-US" sz="6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5069192" y="5119548"/>
                  <a:ext cx="1164313" cy="572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Derived From</a:t>
                  </a:r>
                  <a:endParaRPr lang="en-US" sz="600" dirty="0"/>
                </a:p>
              </p:txBody>
            </p:sp>
            <p:cxnSp>
              <p:nvCxnSpPr>
                <p:cNvPr id="212" name="Straight Arrow Connector 211"/>
                <p:cNvCxnSpPr>
                  <a:endCxn id="210" idx="5"/>
                </p:cNvCxnSpPr>
                <p:nvPr/>
              </p:nvCxnSpPr>
              <p:spPr>
                <a:xfrm flipH="1" flipV="1">
                  <a:off x="5107198" y="4893240"/>
                  <a:ext cx="1365870" cy="509221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13" name="TextBox 212"/>
                <p:cNvSpPr txBox="1"/>
                <p:nvPr/>
              </p:nvSpPr>
              <p:spPr>
                <a:xfrm>
                  <a:off x="3195132" y="5155540"/>
                  <a:ext cx="1164313" cy="572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 smtClean="0"/>
                    <a:t>Derived From</a:t>
                  </a:r>
                  <a:endParaRPr lang="en-US" sz="600" dirty="0"/>
                </a:p>
              </p:txBody>
            </p:sp>
            <p:cxnSp>
              <p:nvCxnSpPr>
                <p:cNvPr id="214" name="Straight Arrow Connector 213"/>
                <p:cNvCxnSpPr>
                  <a:endCxn id="232" idx="6"/>
                </p:cNvCxnSpPr>
                <p:nvPr/>
              </p:nvCxnSpPr>
              <p:spPr>
                <a:xfrm flipH="1">
                  <a:off x="2991155" y="4893240"/>
                  <a:ext cx="556246" cy="653178"/>
                </a:xfrm>
                <a:prstGeom prst="straightConnector1">
                  <a:avLst/>
                </a:prstGeom>
                <a:gradFill flip="none" rotWithShape="1">
                  <a:gsLst>
                    <a:gs pos="26000">
                      <a:schemeClr val="accent4"/>
                    </a:gs>
                    <a:gs pos="71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96" name="TextBox 195"/>
              <p:cNvSpPr txBox="1"/>
              <p:nvPr/>
            </p:nvSpPr>
            <p:spPr>
              <a:xfrm>
                <a:off x="303275" y="5904364"/>
                <a:ext cx="8544233" cy="82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Complete traceability and basis for reification is retained as attributes on each vertex Reified Nodes can also retain discrete attributes as well</a:t>
                </a:r>
                <a:endParaRPr lang="en-US" sz="1000" dirty="0"/>
              </a:p>
            </p:txBody>
          </p:sp>
        </p:grpSp>
      </p:grpSp>
      <p:grpSp>
        <p:nvGrpSpPr>
          <p:cNvPr id="264" name="Group 263"/>
          <p:cNvGrpSpPr/>
          <p:nvPr/>
        </p:nvGrpSpPr>
        <p:grpSpPr>
          <a:xfrm>
            <a:off x="4689966" y="3799002"/>
            <a:ext cx="4224528" cy="2623711"/>
            <a:chOff x="303275" y="1301544"/>
            <a:chExt cx="8544233" cy="5284744"/>
          </a:xfrm>
        </p:grpSpPr>
        <p:sp>
          <p:nvSpPr>
            <p:cNvPr id="265" name="TextBox 264"/>
            <p:cNvSpPr txBox="1"/>
            <p:nvPr/>
          </p:nvSpPr>
          <p:spPr>
            <a:xfrm>
              <a:off x="472302" y="1301544"/>
              <a:ext cx="8375204" cy="43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Phase 4, Knowledge Enrichment, through Model Application</a:t>
              </a:r>
              <a:endParaRPr lang="en-US" sz="800" dirty="0"/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303275" y="1936601"/>
              <a:ext cx="8441911" cy="3595353"/>
              <a:chOff x="303275" y="2167513"/>
              <a:chExt cx="8441911" cy="3595353"/>
            </a:xfrm>
          </p:grpSpPr>
          <p:grpSp>
            <p:nvGrpSpPr>
              <p:cNvPr id="274" name="Group 273"/>
              <p:cNvGrpSpPr/>
              <p:nvPr/>
            </p:nvGrpSpPr>
            <p:grpSpPr>
              <a:xfrm>
                <a:off x="5634870" y="2204961"/>
                <a:ext cx="3110316" cy="3208533"/>
                <a:chOff x="5844770" y="2229356"/>
                <a:chExt cx="3110316" cy="3208533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grpSp>
              <p:nvGrpSpPr>
                <p:cNvPr id="319" name="Group 318"/>
                <p:cNvGrpSpPr/>
                <p:nvPr/>
              </p:nvGrpSpPr>
              <p:grpSpPr>
                <a:xfrm>
                  <a:off x="6612236" y="2229356"/>
                  <a:ext cx="1469774" cy="648552"/>
                  <a:chOff x="6917036" y="2458752"/>
                  <a:chExt cx="1469774" cy="648552"/>
                </a:xfrm>
                <a:grpFill/>
              </p:grpSpPr>
              <p:sp>
                <p:nvSpPr>
                  <p:cNvPr id="338" name="Oval 337"/>
                  <p:cNvSpPr/>
                  <p:nvPr/>
                </p:nvSpPr>
                <p:spPr>
                  <a:xfrm>
                    <a:off x="6917036" y="2458752"/>
                    <a:ext cx="1164974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  <p:sp>
                <p:nvSpPr>
                  <p:cNvPr id="339" name="Oval 338"/>
                  <p:cNvSpPr/>
                  <p:nvPr/>
                </p:nvSpPr>
                <p:spPr>
                  <a:xfrm>
                    <a:off x="7069436" y="2611152"/>
                    <a:ext cx="1164974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  <p:sp>
                <p:nvSpPr>
                  <p:cNvPr id="340" name="Oval 339"/>
                  <p:cNvSpPr/>
                  <p:nvPr/>
                </p:nvSpPr>
                <p:spPr>
                  <a:xfrm>
                    <a:off x="7221836" y="2763552"/>
                    <a:ext cx="1164974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7278686" y="3370825"/>
                  <a:ext cx="1676400" cy="648552"/>
                  <a:chOff x="7583486" y="3600221"/>
                  <a:chExt cx="1676400" cy="648552"/>
                </a:xfrm>
                <a:grpFill/>
              </p:grpSpPr>
              <p:sp>
                <p:nvSpPr>
                  <p:cNvPr id="335" name="Oval 334"/>
                  <p:cNvSpPr/>
                  <p:nvPr/>
                </p:nvSpPr>
                <p:spPr>
                  <a:xfrm>
                    <a:off x="7583486" y="3600221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  <p:sp>
                <p:nvSpPr>
                  <p:cNvPr id="336" name="Oval 335"/>
                  <p:cNvSpPr/>
                  <p:nvPr/>
                </p:nvSpPr>
                <p:spPr>
                  <a:xfrm>
                    <a:off x="7735886" y="3752621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  <p:sp>
                <p:nvSpPr>
                  <p:cNvPr id="337" name="Oval 336"/>
                  <p:cNvSpPr/>
                  <p:nvPr/>
                </p:nvSpPr>
                <p:spPr>
                  <a:xfrm>
                    <a:off x="7888286" y="3905021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5844770" y="3975672"/>
                  <a:ext cx="1676400" cy="648552"/>
                  <a:chOff x="6149570" y="4205068"/>
                  <a:chExt cx="1676400" cy="648552"/>
                </a:xfrm>
                <a:grpFill/>
              </p:grpSpPr>
              <p:sp>
                <p:nvSpPr>
                  <p:cNvPr id="332" name="Oval 331"/>
                  <p:cNvSpPr/>
                  <p:nvPr/>
                </p:nvSpPr>
                <p:spPr>
                  <a:xfrm>
                    <a:off x="6149570" y="4205068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Account</a:t>
                    </a:r>
                    <a:endParaRPr lang="en-US" sz="800" dirty="0"/>
                  </a:p>
                </p:txBody>
              </p:sp>
              <p:sp>
                <p:nvSpPr>
                  <p:cNvPr id="333" name="Oval 332"/>
                  <p:cNvSpPr/>
                  <p:nvPr/>
                </p:nvSpPr>
                <p:spPr>
                  <a:xfrm>
                    <a:off x="6301970" y="4357468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Account</a:t>
                    </a:r>
                    <a:endParaRPr lang="en-US" sz="800" dirty="0"/>
                  </a:p>
                </p:txBody>
              </p:sp>
              <p:sp>
                <p:nvSpPr>
                  <p:cNvPr id="334" name="Oval 333"/>
                  <p:cNvSpPr/>
                  <p:nvPr/>
                </p:nvSpPr>
                <p:spPr>
                  <a:xfrm>
                    <a:off x="6454370" y="4509868"/>
                    <a:ext cx="1371600" cy="343752"/>
                  </a:xfrm>
                  <a:prstGeom prst="ellipse">
                    <a:avLst/>
                  </a:prstGeom>
                  <a:grpFill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Affiliate</a:t>
                    </a:r>
                    <a:endParaRPr lang="en-US" sz="800" dirty="0"/>
                  </a:p>
                </p:txBody>
              </p:sp>
            </p:grpSp>
            <p:sp>
              <p:nvSpPr>
                <p:cNvPr id="322" name="Oval 321"/>
                <p:cNvSpPr/>
                <p:nvPr/>
              </p:nvSpPr>
              <p:spPr>
                <a:xfrm>
                  <a:off x="6530568" y="5094137"/>
                  <a:ext cx="2023067" cy="343752"/>
                </a:xfrm>
                <a:prstGeom prst="ellips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Organization</a:t>
                  </a:r>
                  <a:endParaRPr lang="en-US" sz="800" dirty="0"/>
                </a:p>
              </p:txBody>
            </p:sp>
            <p:grpSp>
              <p:nvGrpSpPr>
                <p:cNvPr id="323" name="Group 322"/>
                <p:cNvGrpSpPr/>
                <p:nvPr/>
              </p:nvGrpSpPr>
              <p:grpSpPr>
                <a:xfrm>
                  <a:off x="7641220" y="2877908"/>
                  <a:ext cx="568276" cy="703619"/>
                  <a:chOff x="7641220" y="2877908"/>
                  <a:chExt cx="568276" cy="703619"/>
                </a:xfrm>
                <a:grpFill/>
              </p:grpSpPr>
              <p:cxnSp>
                <p:nvCxnSpPr>
                  <p:cNvPr id="330" name="Straight Arrow Connector 329"/>
                  <p:cNvCxnSpPr>
                    <a:endCxn id="335" idx="0"/>
                  </p:cNvCxnSpPr>
                  <p:nvPr/>
                </p:nvCxnSpPr>
                <p:spPr>
                  <a:xfrm>
                    <a:off x="7777210" y="2877908"/>
                    <a:ext cx="187276" cy="492917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TextBox 330"/>
                  <p:cNvSpPr txBox="1"/>
                  <p:nvPr/>
                </p:nvSpPr>
                <p:spPr>
                  <a:xfrm>
                    <a:off x="7641220" y="2899603"/>
                    <a:ext cx="568276" cy="6819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Has</a:t>
                    </a:r>
                    <a:endParaRPr lang="en-US" sz="800" dirty="0"/>
                  </a:p>
                </p:txBody>
              </p:sp>
            </p:grpSp>
            <p:cxnSp>
              <p:nvCxnSpPr>
                <p:cNvPr id="324" name="Straight Arrow Connector 323"/>
                <p:cNvCxnSpPr/>
                <p:nvPr/>
              </p:nvCxnSpPr>
              <p:spPr>
                <a:xfrm flipH="1">
                  <a:off x="7777210" y="4019377"/>
                  <a:ext cx="304800" cy="1074760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TextBox 324"/>
                <p:cNvSpPr txBox="1"/>
                <p:nvPr/>
              </p:nvSpPr>
              <p:spPr>
                <a:xfrm>
                  <a:off x="7662211" y="4378064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  <p:cxnSp>
              <p:nvCxnSpPr>
                <p:cNvPr id="326" name="Straight Arrow Connector 325"/>
                <p:cNvCxnSpPr/>
                <p:nvPr/>
              </p:nvCxnSpPr>
              <p:spPr>
                <a:xfrm>
                  <a:off x="6855922" y="4656490"/>
                  <a:ext cx="280420" cy="469913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7" name="TextBox 326"/>
                <p:cNvSpPr txBox="1"/>
                <p:nvPr/>
              </p:nvSpPr>
              <p:spPr>
                <a:xfrm>
                  <a:off x="6707445" y="4702629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  <p:cxnSp>
              <p:nvCxnSpPr>
                <p:cNvPr id="328" name="Straight Arrow Connector 327"/>
                <p:cNvCxnSpPr>
                  <a:stCxn id="340" idx="3"/>
                </p:cNvCxnSpPr>
                <p:nvPr/>
              </p:nvCxnSpPr>
              <p:spPr>
                <a:xfrm flipH="1">
                  <a:off x="6764636" y="2827567"/>
                  <a:ext cx="323006" cy="1148105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/>
                <p:cNvSpPr txBox="1"/>
                <p:nvPr/>
              </p:nvSpPr>
              <p:spPr>
                <a:xfrm>
                  <a:off x="6682419" y="3039101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</p:grpSp>
          <p:sp>
            <p:nvSpPr>
              <p:cNvPr id="275" name="Oval 274"/>
              <p:cNvSpPr/>
              <p:nvPr/>
            </p:nvSpPr>
            <p:spPr>
              <a:xfrm>
                <a:off x="6473068" y="5230585"/>
                <a:ext cx="2023067" cy="34375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Organization</a:t>
                </a:r>
                <a:endParaRPr lang="en-US" sz="800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6625468" y="5382985"/>
                <a:ext cx="2023067" cy="343752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Organization</a:t>
                </a:r>
                <a:endParaRPr lang="en-US" sz="800" dirty="0"/>
              </a:p>
            </p:txBody>
          </p:sp>
          <p:grpSp>
            <p:nvGrpSpPr>
              <p:cNvPr id="277" name="Group 276"/>
              <p:cNvGrpSpPr/>
              <p:nvPr/>
            </p:nvGrpSpPr>
            <p:grpSpPr>
              <a:xfrm>
                <a:off x="303275" y="2204961"/>
                <a:ext cx="3110316" cy="3513333"/>
                <a:chOff x="5844770" y="2229356"/>
                <a:chExt cx="3110316" cy="3513333"/>
              </a:xfrm>
            </p:grpSpPr>
            <p:grpSp>
              <p:nvGrpSpPr>
                <p:cNvPr id="294" name="Group 293"/>
                <p:cNvGrpSpPr/>
                <p:nvPr/>
              </p:nvGrpSpPr>
              <p:grpSpPr>
                <a:xfrm>
                  <a:off x="6612236" y="2229356"/>
                  <a:ext cx="1469774" cy="648552"/>
                  <a:chOff x="6917036" y="2458752"/>
                  <a:chExt cx="1469774" cy="648552"/>
                </a:xfrm>
              </p:grpSpPr>
              <p:sp>
                <p:nvSpPr>
                  <p:cNvPr id="316" name="Oval 315"/>
                  <p:cNvSpPr/>
                  <p:nvPr/>
                </p:nvSpPr>
                <p:spPr>
                  <a:xfrm>
                    <a:off x="6917036" y="2458752"/>
                    <a:ext cx="1164974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  <p:sp>
                <p:nvSpPr>
                  <p:cNvPr id="317" name="Oval 316"/>
                  <p:cNvSpPr/>
                  <p:nvPr/>
                </p:nvSpPr>
                <p:spPr>
                  <a:xfrm>
                    <a:off x="7069436" y="2611152"/>
                    <a:ext cx="1164974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>
                  <a:xfrm>
                    <a:off x="7221836" y="2763552"/>
                    <a:ext cx="1164974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Name</a:t>
                    </a:r>
                    <a:endParaRPr lang="en-US" sz="800" dirty="0"/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7278686" y="3370825"/>
                  <a:ext cx="1676400" cy="648552"/>
                  <a:chOff x="7583486" y="3600221"/>
                  <a:chExt cx="1676400" cy="648552"/>
                </a:xfrm>
              </p:grpSpPr>
              <p:sp>
                <p:nvSpPr>
                  <p:cNvPr id="313" name="Oval 312"/>
                  <p:cNvSpPr/>
                  <p:nvPr/>
                </p:nvSpPr>
                <p:spPr>
                  <a:xfrm>
                    <a:off x="7583486" y="3600221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>
                    <a:off x="7735886" y="3752621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>
                  <a:xfrm>
                    <a:off x="7888286" y="3905021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Address</a:t>
                    </a:r>
                    <a:endParaRPr lang="en-US" sz="800" dirty="0"/>
                  </a:p>
                </p:txBody>
              </p:sp>
            </p:grpSp>
            <p:grpSp>
              <p:nvGrpSpPr>
                <p:cNvPr id="296" name="Group 295"/>
                <p:cNvGrpSpPr/>
                <p:nvPr/>
              </p:nvGrpSpPr>
              <p:grpSpPr>
                <a:xfrm>
                  <a:off x="5844770" y="3975672"/>
                  <a:ext cx="1676400" cy="648552"/>
                  <a:chOff x="6149570" y="4205068"/>
                  <a:chExt cx="1676400" cy="648552"/>
                </a:xfrm>
              </p:grpSpPr>
              <p:sp>
                <p:nvSpPr>
                  <p:cNvPr id="310" name="Oval 309"/>
                  <p:cNvSpPr/>
                  <p:nvPr/>
                </p:nvSpPr>
                <p:spPr>
                  <a:xfrm>
                    <a:off x="6149570" y="4205068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Account</a:t>
                    </a:r>
                    <a:endParaRPr lang="en-US" sz="800" dirty="0"/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>
                  <a:xfrm>
                    <a:off x="6301970" y="4357468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Account</a:t>
                    </a:r>
                    <a:endParaRPr lang="en-US" sz="800" dirty="0"/>
                  </a:p>
                </p:txBody>
              </p:sp>
              <p:sp>
                <p:nvSpPr>
                  <p:cNvPr id="312" name="Oval 311"/>
                  <p:cNvSpPr/>
                  <p:nvPr/>
                </p:nvSpPr>
                <p:spPr>
                  <a:xfrm>
                    <a:off x="6454370" y="4509868"/>
                    <a:ext cx="1371600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Account</a:t>
                    </a:r>
                    <a:endParaRPr lang="en-US" sz="800" dirty="0"/>
                  </a:p>
                </p:txBody>
              </p: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6530569" y="5094137"/>
                  <a:ext cx="2002081" cy="648552"/>
                  <a:chOff x="6835369" y="5323533"/>
                  <a:chExt cx="2002081" cy="648552"/>
                </a:xfrm>
              </p:grpSpPr>
              <p:sp>
                <p:nvSpPr>
                  <p:cNvPr id="307" name="Oval 306"/>
                  <p:cNvSpPr/>
                  <p:nvPr/>
                </p:nvSpPr>
                <p:spPr>
                  <a:xfrm>
                    <a:off x="6835369" y="5323533"/>
                    <a:ext cx="1697281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Institution</a:t>
                    </a:r>
                    <a:endParaRPr lang="en-US" sz="800" dirty="0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6987769" y="5475933"/>
                    <a:ext cx="1697281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Institution</a:t>
                    </a:r>
                    <a:endParaRPr lang="en-US" sz="800" dirty="0"/>
                  </a:p>
                </p:txBody>
              </p:sp>
              <p:sp>
                <p:nvSpPr>
                  <p:cNvPr id="309" name="Oval 308"/>
                  <p:cNvSpPr/>
                  <p:nvPr/>
                </p:nvSpPr>
                <p:spPr>
                  <a:xfrm>
                    <a:off x="7140169" y="5628333"/>
                    <a:ext cx="1697281" cy="343752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/>
                      <a:t>Institution</a:t>
                    </a:r>
                    <a:endParaRPr lang="en-US" sz="800" dirty="0"/>
                  </a:p>
                </p:txBody>
              </p: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7777210" y="2877908"/>
                  <a:ext cx="652681" cy="703619"/>
                  <a:chOff x="7777210" y="2877908"/>
                  <a:chExt cx="652681" cy="703619"/>
                </a:xfrm>
              </p:grpSpPr>
              <p:cxnSp>
                <p:nvCxnSpPr>
                  <p:cNvPr id="305" name="Straight Arrow Connector 304"/>
                  <p:cNvCxnSpPr>
                    <a:endCxn id="313" idx="0"/>
                  </p:cNvCxnSpPr>
                  <p:nvPr/>
                </p:nvCxnSpPr>
                <p:spPr>
                  <a:xfrm>
                    <a:off x="7777210" y="2877908"/>
                    <a:ext cx="187276" cy="492917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7861614" y="2899603"/>
                    <a:ext cx="568277" cy="6819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 smtClean="0"/>
                      <a:t>Has</a:t>
                    </a:r>
                    <a:endParaRPr lang="en-US" sz="800" dirty="0"/>
                  </a:p>
                </p:txBody>
              </p:sp>
            </p:grpSp>
            <p:cxnSp>
              <p:nvCxnSpPr>
                <p:cNvPr id="299" name="Straight Arrow Connector 298"/>
                <p:cNvCxnSpPr/>
                <p:nvPr/>
              </p:nvCxnSpPr>
              <p:spPr>
                <a:xfrm flipH="1">
                  <a:off x="7777210" y="4019377"/>
                  <a:ext cx="304800" cy="1074760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7893100" y="4378064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  <p:cxnSp>
              <p:nvCxnSpPr>
                <p:cNvPr id="301" name="Straight Arrow Connector 300"/>
                <p:cNvCxnSpPr/>
                <p:nvPr/>
              </p:nvCxnSpPr>
              <p:spPr>
                <a:xfrm>
                  <a:off x="6855922" y="4656490"/>
                  <a:ext cx="280420" cy="469913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2" name="TextBox 301"/>
                <p:cNvSpPr txBox="1"/>
                <p:nvPr/>
              </p:nvSpPr>
              <p:spPr>
                <a:xfrm>
                  <a:off x="6476555" y="4702628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  <p:cxnSp>
              <p:nvCxnSpPr>
                <p:cNvPr id="303" name="Straight Arrow Connector 302"/>
                <p:cNvCxnSpPr>
                  <a:stCxn id="318" idx="3"/>
                </p:cNvCxnSpPr>
                <p:nvPr/>
              </p:nvCxnSpPr>
              <p:spPr>
                <a:xfrm flipH="1">
                  <a:off x="6764636" y="2827567"/>
                  <a:ext cx="323006" cy="1148105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TextBox 303"/>
                <p:cNvSpPr txBox="1"/>
                <p:nvPr/>
              </p:nvSpPr>
              <p:spPr>
                <a:xfrm>
                  <a:off x="6441034" y="3165054"/>
                  <a:ext cx="568276" cy="6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Has</a:t>
                  </a:r>
                  <a:endParaRPr lang="en-US" sz="800" dirty="0"/>
                </a:p>
              </p:txBody>
            </p:sp>
          </p:grpSp>
          <p:sp>
            <p:nvSpPr>
              <p:cNvPr id="278" name="Oval 277"/>
              <p:cNvSpPr/>
              <p:nvPr/>
            </p:nvSpPr>
            <p:spPr>
              <a:xfrm>
                <a:off x="3825525" y="2222252"/>
                <a:ext cx="1164974" cy="34375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Name</a:t>
                </a:r>
                <a:endParaRPr lang="en-US" sz="800" dirty="0"/>
              </a:p>
            </p:txBody>
          </p:sp>
          <p:grpSp>
            <p:nvGrpSpPr>
              <p:cNvPr id="279" name="Group 278"/>
              <p:cNvGrpSpPr/>
              <p:nvPr/>
            </p:nvGrpSpPr>
            <p:grpSpPr>
              <a:xfrm>
                <a:off x="2540515" y="2355872"/>
                <a:ext cx="1285010" cy="681925"/>
                <a:chOff x="2540515" y="2355872"/>
                <a:chExt cx="1285010" cy="681925"/>
              </a:xfrm>
            </p:grpSpPr>
            <p:cxnSp>
              <p:nvCxnSpPr>
                <p:cNvPr id="292" name="Straight Arrow Connector 291"/>
                <p:cNvCxnSpPr>
                  <a:stCxn id="278" idx="2"/>
                  <a:endCxn id="318" idx="6"/>
                </p:cNvCxnSpPr>
                <p:nvPr/>
              </p:nvCxnSpPr>
              <p:spPr>
                <a:xfrm flipH="1">
                  <a:off x="2540515" y="2394128"/>
                  <a:ext cx="1285010" cy="287509"/>
                </a:xfrm>
                <a:prstGeom prst="straightConnector1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TextBox 292"/>
                <p:cNvSpPr txBox="1"/>
                <p:nvPr/>
              </p:nvSpPr>
              <p:spPr>
                <a:xfrm>
                  <a:off x="2645464" y="2355872"/>
                  <a:ext cx="1164314" cy="681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DerivedFrom</a:t>
                  </a:r>
                  <a:endParaRPr lang="en-US" sz="800" dirty="0"/>
                </a:p>
              </p:txBody>
            </p:sp>
          </p:grpSp>
          <p:cxnSp>
            <p:nvCxnSpPr>
              <p:cNvPr id="280" name="Straight Arrow Connector 279"/>
              <p:cNvCxnSpPr>
                <a:stCxn id="338" idx="2"/>
                <a:endCxn id="278" idx="6"/>
              </p:cNvCxnSpPr>
              <p:nvPr/>
            </p:nvCxnSpPr>
            <p:spPr>
              <a:xfrm flipH="1">
                <a:off x="4990499" y="2376837"/>
                <a:ext cx="1411837" cy="17291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TextBox 280"/>
              <p:cNvSpPr txBox="1"/>
              <p:nvPr/>
            </p:nvSpPr>
            <p:spPr>
              <a:xfrm>
                <a:off x="5140608" y="2167513"/>
                <a:ext cx="1164314" cy="68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DerivedFrom</a:t>
                </a:r>
                <a:endParaRPr lang="en-US" sz="800" dirty="0"/>
              </a:p>
            </p:txBody>
          </p:sp>
          <p:cxnSp>
            <p:nvCxnSpPr>
              <p:cNvPr id="282" name="Straight Arrow Connector 281"/>
              <p:cNvCxnSpPr>
                <a:stCxn id="337" idx="2"/>
                <a:endCxn id="284" idx="6"/>
              </p:cNvCxnSpPr>
              <p:nvPr/>
            </p:nvCxnSpPr>
            <p:spPr>
              <a:xfrm flipH="1" flipV="1">
                <a:off x="5705264" y="3479354"/>
                <a:ext cx="1668322" cy="343752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TextBox 282"/>
              <p:cNvSpPr txBox="1"/>
              <p:nvPr/>
            </p:nvSpPr>
            <p:spPr>
              <a:xfrm>
                <a:off x="5809122" y="3478655"/>
                <a:ext cx="1164314" cy="68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Derived From</a:t>
                </a:r>
                <a:endParaRPr lang="en-US" sz="800" dirty="0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4240087" y="3307478"/>
                <a:ext cx="1465177" cy="34375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Address</a:t>
                </a:r>
                <a:endParaRPr lang="en-US" sz="800" dirty="0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3227622" y="3384038"/>
                <a:ext cx="1164314" cy="68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Derived From</a:t>
                </a:r>
                <a:endParaRPr lang="en-US" sz="800" dirty="0"/>
              </a:p>
            </p:txBody>
          </p:sp>
          <p:cxnSp>
            <p:nvCxnSpPr>
              <p:cNvPr id="286" name="Straight Arrow Connector 285"/>
              <p:cNvCxnSpPr>
                <a:stCxn id="284" idx="2"/>
                <a:endCxn id="314" idx="6"/>
              </p:cNvCxnSpPr>
              <p:nvPr/>
            </p:nvCxnSpPr>
            <p:spPr>
              <a:xfrm flipH="1">
                <a:off x="3261191" y="3479354"/>
                <a:ext cx="978896" cy="191352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Oval 286"/>
              <p:cNvSpPr/>
              <p:nvPr/>
            </p:nvSpPr>
            <p:spPr>
              <a:xfrm>
                <a:off x="3380402" y="4599829"/>
                <a:ext cx="2023067" cy="34375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Organization</a:t>
                </a:r>
                <a:endParaRPr lang="en-US" sz="8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5107197" y="4950368"/>
                <a:ext cx="1164314" cy="68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Derived From</a:t>
                </a:r>
                <a:endParaRPr lang="en-US" sz="800" dirty="0"/>
              </a:p>
            </p:txBody>
          </p:sp>
          <p:cxnSp>
            <p:nvCxnSpPr>
              <p:cNvPr id="289" name="Straight Arrow Connector 288"/>
              <p:cNvCxnSpPr>
                <a:stCxn id="275" idx="2"/>
                <a:endCxn id="287" idx="5"/>
              </p:cNvCxnSpPr>
              <p:nvPr/>
            </p:nvCxnSpPr>
            <p:spPr>
              <a:xfrm flipH="1" flipV="1">
                <a:off x="5107198" y="4893240"/>
                <a:ext cx="1365870" cy="509221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0" name="TextBox 289"/>
              <p:cNvSpPr txBox="1"/>
              <p:nvPr/>
            </p:nvSpPr>
            <p:spPr>
              <a:xfrm>
                <a:off x="2788907" y="5080942"/>
                <a:ext cx="1164314" cy="68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Derived From</a:t>
                </a:r>
                <a:endParaRPr lang="en-US" sz="800" dirty="0"/>
              </a:p>
            </p:txBody>
          </p:sp>
          <p:cxnSp>
            <p:nvCxnSpPr>
              <p:cNvPr id="291" name="Straight Arrow Connector 290"/>
              <p:cNvCxnSpPr>
                <a:endCxn id="309" idx="6"/>
              </p:cNvCxnSpPr>
              <p:nvPr/>
            </p:nvCxnSpPr>
            <p:spPr>
              <a:xfrm flipH="1">
                <a:off x="2991155" y="4893240"/>
                <a:ext cx="556246" cy="653178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TextBox 266"/>
            <p:cNvSpPr txBox="1"/>
            <p:nvPr/>
          </p:nvSpPr>
          <p:spPr>
            <a:xfrm>
              <a:off x="303275" y="5904364"/>
              <a:ext cx="8544233" cy="68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Enriched data (as well as all other) retains attributes related to confidence and/or assumptions made in establishing the assertions being raised</a:t>
              </a:r>
              <a:endParaRPr lang="en-US" sz="800" dirty="0"/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1">
              <a:off x="4240087" y="3459270"/>
              <a:ext cx="500933" cy="90964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78" idx="4"/>
            </p:cNvCxnSpPr>
            <p:nvPr/>
          </p:nvCxnSpPr>
          <p:spPr>
            <a:xfrm>
              <a:off x="4408012" y="2335092"/>
              <a:ext cx="333008" cy="74147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H="1">
              <a:off x="3825525" y="2335092"/>
              <a:ext cx="309610" cy="203382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4540950" y="2572260"/>
              <a:ext cx="1164314" cy="68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Works At</a:t>
              </a:r>
              <a:endParaRPr lang="en-US" sz="800" dirty="0"/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443007" y="3814980"/>
              <a:ext cx="1164314" cy="43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Owns</a:t>
              </a:r>
              <a:endParaRPr lang="en-US" sz="800" dirty="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3413590" y="3717387"/>
              <a:ext cx="994421" cy="681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Works For</a:t>
              </a:r>
              <a:endParaRPr lang="en-US" sz="800" dirty="0"/>
            </a:p>
          </p:txBody>
        </p:sp>
      </p:grpSp>
      <p:sp>
        <p:nvSpPr>
          <p:cNvPr id="342" name="Oval 341"/>
          <p:cNvSpPr/>
          <p:nvPr/>
        </p:nvSpPr>
        <p:spPr>
          <a:xfrm>
            <a:off x="3214314" y="4032044"/>
            <a:ext cx="594891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Name</a:t>
            </a:r>
            <a:endParaRPr lang="en-US" sz="600" dirty="0"/>
          </a:p>
        </p:txBody>
      </p:sp>
      <p:sp>
        <p:nvSpPr>
          <p:cNvPr id="343" name="Oval 342"/>
          <p:cNvSpPr/>
          <p:nvPr/>
        </p:nvSpPr>
        <p:spPr>
          <a:xfrm>
            <a:off x="3292137" y="4084314"/>
            <a:ext cx="594891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Name</a:t>
            </a:r>
            <a:endParaRPr lang="en-US" sz="600" dirty="0"/>
          </a:p>
        </p:txBody>
      </p:sp>
      <p:sp>
        <p:nvSpPr>
          <p:cNvPr id="344" name="Oval 343"/>
          <p:cNvSpPr/>
          <p:nvPr/>
        </p:nvSpPr>
        <p:spPr>
          <a:xfrm>
            <a:off x="3369959" y="4156680"/>
            <a:ext cx="594891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Name</a:t>
            </a:r>
            <a:endParaRPr lang="en-US" sz="600" dirty="0"/>
          </a:p>
        </p:txBody>
      </p:sp>
      <p:sp>
        <p:nvSpPr>
          <p:cNvPr id="345" name="Oval 344"/>
          <p:cNvSpPr/>
          <p:nvPr/>
        </p:nvSpPr>
        <p:spPr>
          <a:xfrm>
            <a:off x="3554635" y="4719455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Address</a:t>
            </a:r>
            <a:endParaRPr lang="en-US" sz="600" dirty="0"/>
          </a:p>
        </p:txBody>
      </p:sp>
      <p:sp>
        <p:nvSpPr>
          <p:cNvPr id="346" name="Oval 345"/>
          <p:cNvSpPr/>
          <p:nvPr/>
        </p:nvSpPr>
        <p:spPr>
          <a:xfrm>
            <a:off x="3632458" y="4796845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Address</a:t>
            </a:r>
            <a:endParaRPr lang="en-US" sz="600" dirty="0"/>
          </a:p>
        </p:txBody>
      </p:sp>
      <p:sp>
        <p:nvSpPr>
          <p:cNvPr id="347" name="Oval 346"/>
          <p:cNvSpPr/>
          <p:nvPr/>
        </p:nvSpPr>
        <p:spPr>
          <a:xfrm>
            <a:off x="3710280" y="4874235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Address</a:t>
            </a:r>
            <a:endParaRPr lang="en-US" sz="600" dirty="0"/>
          </a:p>
        </p:txBody>
      </p:sp>
      <p:sp>
        <p:nvSpPr>
          <p:cNvPr id="348" name="Oval 347"/>
          <p:cNvSpPr/>
          <p:nvPr/>
        </p:nvSpPr>
        <p:spPr>
          <a:xfrm>
            <a:off x="2822409" y="5020793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Affiliate</a:t>
            </a:r>
            <a:endParaRPr lang="en-US" sz="600" dirty="0"/>
          </a:p>
        </p:txBody>
      </p:sp>
      <p:sp>
        <p:nvSpPr>
          <p:cNvPr id="349" name="Oval 348"/>
          <p:cNvSpPr/>
          <p:nvPr/>
        </p:nvSpPr>
        <p:spPr>
          <a:xfrm>
            <a:off x="2900232" y="5095671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Affiliate</a:t>
            </a:r>
            <a:endParaRPr lang="en-US" sz="600" dirty="0"/>
          </a:p>
        </p:txBody>
      </p:sp>
      <p:sp>
        <p:nvSpPr>
          <p:cNvPr id="350" name="Oval 349"/>
          <p:cNvSpPr/>
          <p:nvPr/>
        </p:nvSpPr>
        <p:spPr>
          <a:xfrm>
            <a:off x="2978054" y="5170549"/>
            <a:ext cx="70040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Affiliate</a:t>
            </a:r>
            <a:endParaRPr lang="en-US" sz="600" dirty="0"/>
          </a:p>
        </p:txBody>
      </p:sp>
      <p:sp>
        <p:nvSpPr>
          <p:cNvPr id="351" name="Oval 350"/>
          <p:cNvSpPr/>
          <p:nvPr/>
        </p:nvSpPr>
        <p:spPr>
          <a:xfrm>
            <a:off x="3348450" y="5622385"/>
            <a:ext cx="103307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Organization</a:t>
            </a:r>
            <a:endParaRPr lang="en-US" sz="600" dirty="0"/>
          </a:p>
        </p:txBody>
      </p:sp>
      <p:cxnSp>
        <p:nvCxnSpPr>
          <p:cNvPr id="352" name="Straight Arrow Connector 351"/>
          <p:cNvCxnSpPr>
            <a:endCxn id="345" idx="0"/>
          </p:cNvCxnSpPr>
          <p:nvPr/>
        </p:nvCxnSpPr>
        <p:spPr>
          <a:xfrm>
            <a:off x="3809205" y="4387900"/>
            <a:ext cx="95632" cy="331554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3852306" y="4402494"/>
            <a:ext cx="3834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  <p:cxnSp>
        <p:nvCxnSpPr>
          <p:cNvPr id="354" name="Straight Arrow Connector 353"/>
          <p:cNvCxnSpPr>
            <a:endCxn id="351" idx="0"/>
          </p:cNvCxnSpPr>
          <p:nvPr/>
        </p:nvCxnSpPr>
        <p:spPr>
          <a:xfrm flipH="1">
            <a:off x="3864987" y="5155695"/>
            <a:ext cx="99864" cy="466690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TextBox 354"/>
          <p:cNvSpPr txBox="1"/>
          <p:nvPr/>
        </p:nvSpPr>
        <p:spPr>
          <a:xfrm>
            <a:off x="3868384" y="5396961"/>
            <a:ext cx="3541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  <p:cxnSp>
        <p:nvCxnSpPr>
          <p:cNvPr id="357" name="Straight Arrow Connector 356"/>
          <p:cNvCxnSpPr>
            <a:stCxn id="344" idx="3"/>
          </p:cNvCxnSpPr>
          <p:nvPr/>
        </p:nvCxnSpPr>
        <p:spPr>
          <a:xfrm flipH="1">
            <a:off x="3292136" y="4354039"/>
            <a:ext cx="164943" cy="665610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3149932" y="4471630"/>
            <a:ext cx="3626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  <p:sp>
        <p:nvSpPr>
          <p:cNvPr id="359" name="Oval 358"/>
          <p:cNvSpPr/>
          <p:nvPr/>
        </p:nvSpPr>
        <p:spPr>
          <a:xfrm>
            <a:off x="3426272" y="5699775"/>
            <a:ext cx="103307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Organization</a:t>
            </a:r>
            <a:endParaRPr lang="en-US" sz="600" dirty="0"/>
          </a:p>
        </p:txBody>
      </p:sp>
      <p:sp>
        <p:nvSpPr>
          <p:cNvPr id="360" name="Oval 359"/>
          <p:cNvSpPr/>
          <p:nvPr/>
        </p:nvSpPr>
        <p:spPr>
          <a:xfrm>
            <a:off x="3504095" y="5777165"/>
            <a:ext cx="1033074" cy="2312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Organization</a:t>
            </a:r>
            <a:endParaRPr lang="en-US" sz="600" dirty="0"/>
          </a:p>
        </p:txBody>
      </p:sp>
      <p:cxnSp>
        <p:nvCxnSpPr>
          <p:cNvPr id="361" name="Straight Arrow Connector 360"/>
          <p:cNvCxnSpPr>
            <a:endCxn id="351" idx="1"/>
          </p:cNvCxnSpPr>
          <p:nvPr/>
        </p:nvCxnSpPr>
        <p:spPr>
          <a:xfrm>
            <a:off x="3353681" y="5474798"/>
            <a:ext cx="146059" cy="181448"/>
          </a:xfrm>
          <a:prstGeom prst="straightConnector1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3416878" y="5444176"/>
            <a:ext cx="3834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Has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895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 smtClean="0"/>
              <a:t>Open Source Entity Resolution Architecture Framework (OSERAF)</a:t>
            </a:r>
          </a:p>
        </p:txBody>
      </p:sp>
      <p:sp>
        <p:nvSpPr>
          <p:cNvPr id="15362" name="Line 3"/>
          <p:cNvSpPr>
            <a:spLocks noChangeShapeType="1"/>
          </p:cNvSpPr>
          <p:nvPr/>
        </p:nvSpPr>
        <p:spPr bwMode="auto">
          <a:xfrm flipV="1">
            <a:off x="228600" y="3902075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4572000" y="1219200"/>
            <a:ext cx="0" cy="548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197326" y="914400"/>
            <a:ext cx="3173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 smtClean="0"/>
              <a:t>Current Technology Focus</a:t>
            </a:r>
            <a:endParaRPr lang="en-US" altLang="en-US" sz="2000" u="sng" dirty="0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5507699" y="3924300"/>
            <a:ext cx="25525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 smtClean="0"/>
              <a:t>Public Access Points</a:t>
            </a:r>
            <a:endParaRPr lang="en-US" altLang="en-US" sz="2000" u="sng" dirty="0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838200" y="914400"/>
            <a:ext cx="2667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Capability Description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914400" y="3924300"/>
            <a:ext cx="24224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/>
              <a:t>Project Background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152400" y="4495800"/>
            <a:ext cx="437197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 smtClean="0"/>
              <a:t>Consortium members (currently) include:</a:t>
            </a:r>
          </a:p>
          <a:p>
            <a:pPr eaLnBrk="1" hangingPunct="1"/>
            <a:endParaRPr lang="en-US" altLang="en-US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Qbase</a:t>
            </a:r>
            <a:r>
              <a:rPr lang="en-US" altLang="en-US" sz="1200" dirty="0" smtClean="0"/>
              <a:t>, LLC (</a:t>
            </a:r>
            <a:r>
              <a:rPr lang="en-US" altLang="en-US" sz="1200" dirty="0" smtClean="0">
                <a:hlinkClick r:id="rId2"/>
              </a:rPr>
              <a:t>www.4qbase.com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/>
              <a:t>Commonwealth Computer Research (</a:t>
            </a:r>
            <a:r>
              <a:rPr lang="en-US" altLang="en-US" sz="1200" dirty="0">
                <a:hlinkClick r:id="rId3"/>
              </a:rPr>
              <a:t>www.ccri.com</a:t>
            </a:r>
            <a:r>
              <a:rPr lang="en-US" altLang="en-US" sz="1200" dirty="0" smtClean="0"/>
              <a:t>)</a:t>
            </a:r>
            <a:endParaRPr lang="en-US" altLang="en-US" sz="1200" dirty="0" smtClean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Blue </a:t>
            </a:r>
            <a:r>
              <a:rPr lang="en-US" altLang="en-US" sz="1200" dirty="0" smtClean="0"/>
              <a:t>Canopy Federal (</a:t>
            </a:r>
            <a:r>
              <a:rPr lang="en-US" altLang="en-US" sz="1200" dirty="0" smtClean="0">
                <a:hlinkClick r:id="rId4"/>
              </a:rPr>
              <a:t>www.bluecanopy.com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TRA Holdings (</a:t>
            </a:r>
            <a:r>
              <a:rPr lang="en-US" altLang="en-US" sz="1200" dirty="0" smtClean="0">
                <a:hlinkClick r:id="rId5"/>
              </a:rPr>
              <a:t>http://www.traholdings.com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smtClean="0"/>
              <a:t>Ponte Technologies (</a:t>
            </a:r>
            <a:r>
              <a:rPr lang="en-US" altLang="en-US" sz="1200" dirty="0" smtClean="0">
                <a:hlinkClick r:id="rId6"/>
              </a:rPr>
              <a:t>http://www.pontetec.com</a:t>
            </a:r>
            <a:r>
              <a:rPr lang="en-US" altLang="en-US" sz="1200" dirty="0" smtClean="0"/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200" dirty="0" err="1" smtClean="0"/>
              <a:t>Ikanow</a:t>
            </a:r>
            <a:r>
              <a:rPr lang="en-US" altLang="en-US" sz="1200" dirty="0" smtClean="0"/>
              <a:t> (</a:t>
            </a:r>
            <a:r>
              <a:rPr lang="en-US" altLang="en-US" sz="1200" dirty="0" smtClean="0">
                <a:hlinkClick r:id="rId7"/>
              </a:rPr>
              <a:t>www.ikanow.com</a:t>
            </a:r>
            <a:r>
              <a:rPr lang="en-US" altLang="en-US" sz="1200" dirty="0" smtClean="0"/>
              <a:t>)</a:t>
            </a: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355600" y="1447800"/>
            <a:ext cx="406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Standard Utility Framework for Entity Resolution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Currently </a:t>
            </a:r>
            <a:r>
              <a:rPr lang="en-US" altLang="en-US" dirty="0" smtClean="0"/>
              <a:t>focused on identifying “best of breed” capabilities in OSS space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Includes a reference implementation currently being hosted on AWS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Current focus is on unstructured text, entity extraction and resolution using </a:t>
            </a:r>
            <a:r>
              <a:rPr lang="en-US" altLang="en-US" dirty="0" smtClean="0"/>
              <a:t>document &amp; property </a:t>
            </a:r>
            <a:r>
              <a:rPr lang="en-US" altLang="en-US" dirty="0" smtClean="0"/>
              <a:t>graph data store</a:t>
            </a:r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>
            <a:off x="228600" y="838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4724400" y="1600200"/>
            <a:ext cx="257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4657725" y="4495800"/>
            <a:ext cx="437197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Google Group at:</a:t>
            </a:r>
          </a:p>
          <a:p>
            <a:pPr eaLnBrk="1" hangingPunct="1"/>
            <a:r>
              <a:rPr lang="en-US" altLang="en-US" sz="1400" dirty="0" smtClean="0">
                <a:hlinkClick r:id="rId8"/>
              </a:rPr>
              <a:t>https</a:t>
            </a:r>
            <a:r>
              <a:rPr lang="en-US" altLang="en-US" sz="1400" dirty="0">
                <a:hlinkClick r:id="rId8"/>
              </a:rPr>
              <a:t>://groups.google.com/forum/#!</a:t>
            </a:r>
            <a:r>
              <a:rPr lang="en-US" altLang="en-US" sz="1400" dirty="0" smtClean="0">
                <a:hlinkClick r:id="rId8"/>
              </a:rPr>
              <a:t>forum/oseraf</a:t>
            </a:r>
            <a:endParaRPr lang="en-US" altLang="en-US" sz="1400" dirty="0" smtClean="0"/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err="1" smtClean="0"/>
              <a:t>GitHub</a:t>
            </a:r>
            <a:r>
              <a:rPr lang="en-US" altLang="en-US" sz="1400" dirty="0" smtClean="0"/>
              <a:t> at:</a:t>
            </a:r>
          </a:p>
          <a:p>
            <a:pPr eaLnBrk="1" hangingPunct="1"/>
            <a:r>
              <a:rPr lang="en-US" altLang="en-US" sz="1400" dirty="0">
                <a:hlinkClick r:id="rId9"/>
              </a:rPr>
              <a:t>https://</a:t>
            </a:r>
            <a:r>
              <a:rPr lang="en-US" altLang="en-US" sz="1400" dirty="0" smtClean="0">
                <a:hlinkClick r:id="rId9"/>
              </a:rPr>
              <a:t>github.com/OSERAF</a:t>
            </a:r>
            <a:endParaRPr lang="en-US" altLang="en-US" sz="1400" dirty="0" smtClean="0"/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smtClean="0"/>
              <a:t>Reach me at:</a:t>
            </a:r>
          </a:p>
          <a:p>
            <a:pPr eaLnBrk="1" hangingPunct="1"/>
            <a:r>
              <a:rPr lang="en-US" altLang="en-US" sz="1400" dirty="0" smtClean="0">
                <a:hlinkClick r:id="rId10"/>
              </a:rPr>
              <a:t>ajohnson@4base.com</a:t>
            </a:r>
            <a:r>
              <a:rPr lang="en-US" altLang="en-US" sz="1400" dirty="0" smtClean="0"/>
              <a:t> or 843-270-0794</a:t>
            </a:r>
            <a:endParaRPr lang="en-US" altLang="en-US" sz="1400" dirty="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49800" y="1336734"/>
            <a:ext cx="4064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0"/>
            <a:r>
              <a:rPr lang="en-US" sz="1000" dirty="0"/>
              <a:t>Collaboration Layer, Visualization Layer</a:t>
            </a:r>
          </a:p>
          <a:p>
            <a:pPr lvl="1"/>
            <a:r>
              <a:rPr lang="en-US" sz="1000" dirty="0" err="1"/>
              <a:t>Liferay</a:t>
            </a:r>
            <a:r>
              <a:rPr lang="en-US" sz="1000" dirty="0"/>
              <a:t> Portal</a:t>
            </a:r>
          </a:p>
          <a:p>
            <a:pPr lvl="1"/>
            <a:r>
              <a:rPr lang="en-US" sz="1000" dirty="0"/>
              <a:t>Widget Framework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Data Access Layer, Common Access Layer</a:t>
            </a:r>
          </a:p>
          <a:p>
            <a:pPr lvl="1"/>
            <a:r>
              <a:rPr lang="en-US" sz="1000" dirty="0" err="1"/>
              <a:t>OrientDB</a:t>
            </a:r>
            <a:r>
              <a:rPr lang="en-US" sz="1000" dirty="0"/>
              <a:t> Native Java, JDBC and </a:t>
            </a:r>
            <a:r>
              <a:rPr lang="en-US" sz="1000" dirty="0" err="1"/>
              <a:t>Javascript</a:t>
            </a:r>
            <a:r>
              <a:rPr lang="en-US" sz="1000" dirty="0"/>
              <a:t> API</a:t>
            </a:r>
          </a:p>
          <a:p>
            <a:pPr lvl="1"/>
            <a:r>
              <a:rPr lang="en-US" sz="1000" dirty="0" err="1"/>
              <a:t>Lucene</a:t>
            </a:r>
            <a:r>
              <a:rPr lang="en-US" sz="1000" dirty="0"/>
              <a:t>, </a:t>
            </a:r>
            <a:r>
              <a:rPr lang="en-US" sz="1000" dirty="0" err="1"/>
              <a:t>ElasticSearch</a:t>
            </a:r>
            <a:r>
              <a:rPr lang="en-US" sz="1000" dirty="0"/>
              <a:t>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Enrichment Engine, Processing Engine</a:t>
            </a:r>
          </a:p>
          <a:p>
            <a:pPr lvl="1"/>
            <a:r>
              <a:rPr lang="en-US" sz="1000" dirty="0"/>
              <a:t>Source Pipeline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1"/>
            <a:r>
              <a:rPr lang="en-US" sz="1000" dirty="0"/>
              <a:t>Duke Link Analysis</a:t>
            </a:r>
          </a:p>
          <a:p>
            <a:pPr lvl="1"/>
            <a:r>
              <a:rPr lang="en-US" sz="1000" dirty="0"/>
              <a:t>Open System for Entity Resolution (</a:t>
            </a:r>
            <a:r>
              <a:rPr lang="en-US" sz="1000" dirty="0" err="1"/>
              <a:t>OySTER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Analysis Engine</a:t>
            </a:r>
          </a:p>
          <a:p>
            <a:pPr lvl="1"/>
            <a:r>
              <a:rPr lang="en-US" sz="1000" dirty="0"/>
              <a:t>Apache Mahout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  <a:p>
            <a:pPr lvl="0"/>
            <a:r>
              <a:rPr lang="en-US" sz="1000" dirty="0"/>
              <a:t>Data Stores</a:t>
            </a:r>
          </a:p>
          <a:p>
            <a:pPr lvl="1"/>
            <a:r>
              <a:rPr lang="en-US" sz="1000" dirty="0" err="1"/>
              <a:t>OrientDB</a:t>
            </a:r>
            <a:r>
              <a:rPr lang="en-US" sz="1000" dirty="0"/>
              <a:t> (Graph)</a:t>
            </a:r>
          </a:p>
          <a:p>
            <a:pPr lvl="1"/>
            <a:r>
              <a:rPr lang="en-US" sz="1000" dirty="0" err="1"/>
              <a:t>MongoDB</a:t>
            </a:r>
            <a:r>
              <a:rPr lang="en-US" sz="1000" dirty="0"/>
              <a:t> (</a:t>
            </a:r>
            <a:r>
              <a:rPr lang="en-US" sz="1000" dirty="0" err="1"/>
              <a:t>Ikanow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67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3358</TotalTime>
  <Words>722</Words>
  <Application>Microsoft Office PowerPoint</Application>
  <PresentationFormat>On-screen Show (4:3)</PresentationFormat>
  <Paragraphs>206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MS PGothic</vt:lpstr>
      <vt:lpstr>Arial</vt:lpstr>
      <vt:lpstr>Candara</vt:lpstr>
      <vt:lpstr>Orbit</vt:lpstr>
      <vt:lpstr>Entity Resolution, an Architectural Approach</vt:lpstr>
      <vt:lpstr>Entity Resolution</vt:lpstr>
      <vt:lpstr>Domains Served by ER</vt:lpstr>
      <vt:lpstr>Notional Architecture (Key Elements) for an Entity/Identity Resolving Platform</vt:lpstr>
      <vt:lpstr>The progression of entity resolution</vt:lpstr>
      <vt:lpstr>Open Source Entity Resolution Architecture Framework (OSERAF)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Notional Architecture (Key Elements) for an Entity/Identity Resolving Platform</dc:title>
  <dc:creator>Alan Johnson</dc:creator>
  <cp:lastModifiedBy>Alan  Johnson</cp:lastModifiedBy>
  <cp:revision>59</cp:revision>
  <dcterms:created xsi:type="dcterms:W3CDTF">2014-03-02T19:50:49Z</dcterms:created>
  <dcterms:modified xsi:type="dcterms:W3CDTF">2014-05-18T15:44:13Z</dcterms:modified>
</cp:coreProperties>
</file>