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56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 anchor="t" anchorCtr="1"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#!forum/oseraf" TargetMode="External"/><Relationship Id="rId3" Type="http://schemas.openxmlformats.org/officeDocument/2006/relationships/hyperlink" Target="http://www.ccri.com/" TargetMode="External"/><Relationship Id="rId7" Type="http://schemas.openxmlformats.org/officeDocument/2006/relationships/hyperlink" Target="http://www.ikanow.com/" TargetMode="External"/><Relationship Id="rId2" Type="http://schemas.openxmlformats.org/officeDocument/2006/relationships/hyperlink" Target="http://www.4q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ontetec.com/" TargetMode="External"/><Relationship Id="rId5" Type="http://schemas.openxmlformats.org/officeDocument/2006/relationships/hyperlink" Target="http://www.traholdings.com/" TargetMode="External"/><Relationship Id="rId10" Type="http://schemas.openxmlformats.org/officeDocument/2006/relationships/hyperlink" Target="mailto:ajohnson@4base.com" TargetMode="External"/><Relationship Id="rId4" Type="http://schemas.openxmlformats.org/officeDocument/2006/relationships/hyperlink" Target="http://www.bluecanopy.com/" TargetMode="External"/><Relationship Id="rId9" Type="http://schemas.openxmlformats.org/officeDocument/2006/relationships/hyperlink" Target="https://github.com/OSER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Resolution, an Architectural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toward a systems architecture that supports multi-modal entity identification and resolution in real/near real time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Entity Resolution</a:t>
            </a:r>
            <a:r>
              <a:rPr lang="en-US" dirty="0"/>
              <a:t> (</a:t>
            </a:r>
            <a:r>
              <a:rPr lang="en-US" dirty="0" smtClean="0"/>
              <a:t>ER, which is often also referred to as </a:t>
            </a:r>
            <a:r>
              <a:rPr lang="en-US" dirty="0"/>
              <a:t>record </a:t>
            </a:r>
            <a:r>
              <a:rPr lang="en-US" dirty="0" smtClean="0"/>
              <a:t>linkage, or de-duplication) </a:t>
            </a:r>
            <a:r>
              <a:rPr lang="en-US" dirty="0"/>
              <a:t>is </a:t>
            </a:r>
            <a:r>
              <a:rPr lang="en-US" dirty="0" smtClean="0"/>
              <a:t>a substantial information processing challenge that a number of domains must 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“entities</a:t>
            </a:r>
            <a:r>
              <a:rPr lang="en-US" dirty="0"/>
              <a:t>" </a:t>
            </a:r>
            <a:r>
              <a:rPr lang="en-US" dirty="0" smtClean="0"/>
              <a:t>(be they people, places or things) </a:t>
            </a:r>
            <a:r>
              <a:rPr lang="en-US" dirty="0"/>
              <a:t>are referred to in </a:t>
            </a:r>
            <a:r>
              <a:rPr lang="en-US" dirty="0" smtClean="0"/>
              <a:t>semantically equivalent but linguistically different </a:t>
            </a:r>
            <a:r>
              <a:rPr lang="en-US" dirty="0"/>
              <a:t>ways in multiple data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The </a:t>
            </a:r>
            <a:r>
              <a:rPr lang="en-US" dirty="0"/>
              <a:t>goal of ER is to "resolve" </a:t>
            </a:r>
            <a:r>
              <a:rPr lang="en-US" dirty="0" smtClean="0"/>
              <a:t>these entities</a:t>
            </a:r>
            <a:r>
              <a:rPr lang="en-US" dirty="0"/>
              <a:t>, </a:t>
            </a:r>
            <a:r>
              <a:rPr lang="en-US" dirty="0" smtClean="0"/>
              <a:t>through automated but guided means, based on the application of multiple knowledge models to the corpus of information being linked, de-duplicated and/or resolved 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 Served by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Commercial/E-Commerce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consumer; how to resolve, track and market?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Master data management; products/product lines replace individuals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Medical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 a HIPPA compliant manner, how to bring together a person’s medical history such that it can be used in aggregate knowledge discovery (such as epidemiological assessments)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Government, Law Enforcement and/or Intelligence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Historical research, Census records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Financial, Fraud Detection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</p:txBody>
      </p:sp>
    </p:spTree>
    <p:extLst>
      <p:ext uri="{BB962C8B-B14F-4D97-AF65-F5344CB8AC3E}">
        <p14:creationId xmlns:p14="http://schemas.microsoft.com/office/powerpoint/2010/main" val="114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19371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16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Notional Architecture (Key Elements) for an Entity/Identity Resolving Platform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 (On-premise, Hosted, Cloud)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899822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17592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584116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Document/Graph </a:t>
            </a:r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584116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986587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76043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7534281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Collaboration Layer</a:t>
            </a:r>
            <a:endParaRPr lang="en-US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25387" y="1470458"/>
            <a:ext cx="1694213" cy="274320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37417" y="1377196"/>
            <a:ext cx="2439279" cy="365760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537417" y="1299308"/>
            <a:ext cx="3238891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035332" y="1470458"/>
            <a:ext cx="1512588" cy="274320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8" y="1299308"/>
            <a:ext cx="3055446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18426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0459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54091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4374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sp>
        <p:nvSpPr>
          <p:cNvPr id="63" name="Cloud 62"/>
          <p:cNvSpPr/>
          <p:nvPr/>
        </p:nvSpPr>
        <p:spPr>
          <a:xfrm>
            <a:off x="7716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62039" y="1377196"/>
            <a:ext cx="2179135" cy="365760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4558766" y="2410305"/>
            <a:ext cx="0" cy="606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569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84601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56634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71" y="3303866"/>
            <a:ext cx="642858" cy="6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Straight Arrow Connector 356"/>
          <p:cNvCxnSpPr>
            <a:stCxn id="344" idx="3"/>
          </p:cNvCxnSpPr>
          <p:nvPr/>
        </p:nvCxnSpPr>
        <p:spPr>
          <a:xfrm flipH="1">
            <a:off x="3292136" y="4354039"/>
            <a:ext cx="164943" cy="66561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r>
              <a:rPr lang="en-US" sz="2400" dirty="0"/>
              <a:t>The progression of entity resolution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636252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953377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4583" y="905285"/>
            <a:ext cx="4222054" cy="2607081"/>
            <a:chOff x="472303" y="1563944"/>
            <a:chExt cx="8272883" cy="3874361"/>
          </a:xfrm>
        </p:grpSpPr>
        <p:sp>
          <p:nvSpPr>
            <p:cNvPr id="17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Semi-Structured Financial Report</a:t>
              </a:r>
              <a:endParaRPr lang="en-US" sz="6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267000" y="3492706"/>
              <a:ext cx="797640" cy="377865"/>
            </a:xfrm>
            <a:prstGeom prst="rightArrow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16760" y="3492706"/>
              <a:ext cx="797640" cy="377865"/>
            </a:xfrm>
            <a:prstGeom prst="rightArrow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37235" y="2794602"/>
              <a:ext cx="1484190" cy="1774073"/>
              <a:chOff x="3883260" y="2973069"/>
              <a:chExt cx="1484190" cy="1774073"/>
            </a:xfrm>
          </p:grpSpPr>
          <p:sp>
            <p:nvSpPr>
              <p:cNvPr id="48" name="Alternate Process 6"/>
              <p:cNvSpPr/>
              <p:nvPr/>
            </p:nvSpPr>
            <p:spPr>
              <a:xfrm>
                <a:off x="4082670" y="2973069"/>
                <a:ext cx="110725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Name(s)</a:t>
                </a:r>
                <a:endParaRPr lang="en-US" sz="600" dirty="0"/>
              </a:p>
            </p:txBody>
          </p:sp>
          <p:sp>
            <p:nvSpPr>
              <p:cNvPr id="49" name="Alternate Process 7"/>
              <p:cNvSpPr/>
              <p:nvPr/>
            </p:nvSpPr>
            <p:spPr>
              <a:xfrm>
                <a:off x="3982965" y="3445401"/>
                <a:ext cx="130666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Address(s)</a:t>
                </a:r>
                <a:endParaRPr lang="en-US" sz="600" dirty="0"/>
              </a:p>
            </p:txBody>
          </p:sp>
          <p:sp>
            <p:nvSpPr>
              <p:cNvPr id="50" name="Alternate Process 8"/>
              <p:cNvSpPr/>
              <p:nvPr/>
            </p:nvSpPr>
            <p:spPr>
              <a:xfrm>
                <a:off x="3982965" y="3954469"/>
                <a:ext cx="130666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Account(s)</a:t>
                </a:r>
                <a:endParaRPr lang="en-US" sz="600" dirty="0"/>
              </a:p>
            </p:txBody>
          </p:sp>
          <p:sp>
            <p:nvSpPr>
              <p:cNvPr id="51" name="Alternate Process 13"/>
              <p:cNvSpPr/>
              <p:nvPr/>
            </p:nvSpPr>
            <p:spPr>
              <a:xfrm>
                <a:off x="3883260" y="4484735"/>
                <a:ext cx="148419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Institution(s)</a:t>
                </a:r>
                <a:endParaRPr lang="en-US" sz="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634870" y="1924972"/>
              <a:ext cx="3110316" cy="3513333"/>
              <a:chOff x="5844770" y="2229356"/>
              <a:chExt cx="3110316" cy="351333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844770" y="3975672"/>
                <a:ext cx="1738716" cy="648552"/>
                <a:chOff x="6149570" y="4205068"/>
                <a:chExt cx="1738716" cy="64855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149570" y="42050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  <a:endParaRPr lang="en-US" sz="6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301970" y="43574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  <a:endParaRPr lang="en-US" sz="600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54370" y="45098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  <a:endParaRPr lang="en-US" sz="600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  <a:endParaRPr lang="en-US" sz="6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  <a:endParaRPr lang="en-US" sz="6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  <a:endParaRPr lang="en-US" sz="600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777210" y="2877908"/>
                <a:ext cx="743815" cy="492917"/>
                <a:chOff x="7777210" y="2877908"/>
                <a:chExt cx="743815" cy="492917"/>
              </a:xfrm>
            </p:grpSpPr>
            <p:cxnSp>
              <p:nvCxnSpPr>
                <p:cNvPr id="34" name="Straight Arrow Connector 33"/>
                <p:cNvCxnSpPr>
                  <a:endCxn id="42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61613" y="2899603"/>
                  <a:ext cx="659412" cy="274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Has</a:t>
                  </a:r>
                  <a:endParaRPr lang="en-US" sz="600" dirty="0"/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893100" y="4378065"/>
                <a:ext cx="617515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415727" y="4702628"/>
                <a:ext cx="629105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32" name="Straight Arrow Connector 31"/>
              <p:cNvCxnSpPr>
                <a:stCxn id="4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441033" y="3165053"/>
                <a:ext cx="639369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72303" y="1563944"/>
              <a:ext cx="4061651" cy="59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1, Initial Ingest, Extraction and </a:t>
              </a:r>
              <a:r>
                <a:rPr lang="en-US" sz="1000" dirty="0" smtClean="0"/>
                <a:t>Load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1180" y="948863"/>
            <a:ext cx="4224528" cy="2606040"/>
            <a:chOff x="472303" y="1563944"/>
            <a:chExt cx="8272883" cy="3874361"/>
          </a:xfrm>
        </p:grpSpPr>
        <p:sp>
          <p:nvSpPr>
            <p:cNvPr id="53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Highly Structured Intelligence Report</a:t>
              </a:r>
              <a:endParaRPr lang="en-US" sz="600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424425" y="3492706"/>
              <a:ext cx="587718" cy="377865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4874185" y="3492706"/>
              <a:ext cx="551870" cy="377865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085615" y="2794602"/>
              <a:ext cx="1788569" cy="1774073"/>
              <a:chOff x="3778285" y="2973069"/>
              <a:chExt cx="1788569" cy="17740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Alternate Process 6"/>
              <p:cNvSpPr/>
              <p:nvPr/>
            </p:nvSpPr>
            <p:spPr>
              <a:xfrm>
                <a:off x="4119383" y="2973069"/>
                <a:ext cx="1107241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Name(s)</a:t>
                </a:r>
                <a:endParaRPr lang="en-US" sz="600" dirty="0"/>
              </a:p>
            </p:txBody>
          </p:sp>
          <p:sp>
            <p:nvSpPr>
              <p:cNvPr id="84" name="Alternate Process 7"/>
              <p:cNvSpPr/>
              <p:nvPr/>
            </p:nvSpPr>
            <p:spPr>
              <a:xfrm>
                <a:off x="4019678" y="3445401"/>
                <a:ext cx="129090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Address(s)</a:t>
                </a:r>
                <a:endParaRPr lang="en-US" sz="600" dirty="0"/>
              </a:p>
            </p:txBody>
          </p:sp>
          <p:sp>
            <p:nvSpPr>
              <p:cNvPr id="85" name="Alternate Process 8"/>
              <p:cNvSpPr/>
              <p:nvPr/>
            </p:nvSpPr>
            <p:spPr>
              <a:xfrm>
                <a:off x="4019678" y="3954469"/>
                <a:ext cx="129090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Affiliate(s)</a:t>
                </a:r>
                <a:endParaRPr lang="en-US" sz="600" dirty="0"/>
              </a:p>
            </p:txBody>
          </p:sp>
          <p:sp>
            <p:nvSpPr>
              <p:cNvPr id="86" name="Alternate Process 13"/>
              <p:cNvSpPr/>
              <p:nvPr/>
            </p:nvSpPr>
            <p:spPr>
              <a:xfrm>
                <a:off x="3778285" y="4484735"/>
                <a:ext cx="178856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Organization(s)</a:t>
                </a:r>
                <a:endParaRPr lang="en-US" sz="6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34870" y="1924972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1" name="Group 60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77" name="Oval 76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74" name="Oval 73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  <a:endParaRPr lang="en-US" sz="6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  <a:endParaRPr lang="en-US" sz="6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  <a:endParaRPr lang="en-US" sz="600" dirty="0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Organization</a:t>
                </a:r>
                <a:endParaRPr lang="en-US" sz="600" dirty="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7777210" y="2877908"/>
                <a:ext cx="835285" cy="492917"/>
                <a:chOff x="7777210" y="2877908"/>
                <a:chExt cx="835285" cy="492917"/>
              </a:xfrm>
              <a:grpFill/>
            </p:grpSpPr>
            <p:cxnSp>
              <p:nvCxnSpPr>
                <p:cNvPr id="72" name="Straight Arrow Connector 71"/>
                <p:cNvCxnSpPr>
                  <a:endCxn id="77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7861615" y="2899605"/>
                  <a:ext cx="750880" cy="274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Has</a:t>
                  </a:r>
                  <a:endParaRPr lang="en-US" sz="600" dirty="0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893101" y="4378064"/>
                <a:ext cx="693555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378171" y="4702628"/>
                <a:ext cx="666663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70" name="Straight Arrow Connector 69"/>
              <p:cNvCxnSpPr>
                <a:stCxn id="82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299230" y="3165053"/>
                <a:ext cx="710081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2303" y="1563944"/>
              <a:ext cx="4401881" cy="59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2, Subsequent Ingest, Extraction and </a:t>
              </a:r>
              <a:r>
                <a:rPr lang="en-US" sz="1000" dirty="0" smtClean="0"/>
                <a:t>Load</a:t>
              </a:r>
              <a:endParaRPr lang="en-US" sz="1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473068" y="4942153"/>
              <a:ext cx="2023067" cy="34375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6625468" y="5094553"/>
              <a:ext cx="2023067" cy="34375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116" y="3727644"/>
            <a:ext cx="4224528" cy="2693396"/>
            <a:chOff x="236116" y="3727644"/>
            <a:chExt cx="4224528" cy="2693396"/>
          </a:xfrm>
        </p:grpSpPr>
        <p:sp>
          <p:nvSpPr>
            <p:cNvPr id="193" name="TextBox 192"/>
            <p:cNvSpPr txBox="1"/>
            <p:nvPr/>
          </p:nvSpPr>
          <p:spPr>
            <a:xfrm>
              <a:off x="236116" y="3727644"/>
              <a:ext cx="4224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3, Entity Resolution, through Node and Vertex Reification (concept to meta concept)</a:t>
              </a:r>
              <a:endParaRPr lang="en-US" sz="1000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65912" y="4119088"/>
              <a:ext cx="4113880" cy="2301952"/>
              <a:chOff x="303275" y="1974049"/>
              <a:chExt cx="8544233" cy="4757175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303275" y="1974049"/>
                <a:ext cx="6869868" cy="3513333"/>
                <a:chOff x="303275" y="2204961"/>
                <a:chExt cx="6869868" cy="3513333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303275" y="2204961"/>
                  <a:ext cx="3110316" cy="3513333"/>
                  <a:chOff x="5844770" y="2229356"/>
                  <a:chExt cx="3110316" cy="3513333"/>
                </a:xfrm>
              </p:grpSpPr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6612236" y="2229356"/>
                    <a:ext cx="1469774" cy="648552"/>
                    <a:chOff x="6917036" y="2458752"/>
                    <a:chExt cx="1469774" cy="648552"/>
                  </a:xfrm>
                </p:grpSpPr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6917036" y="24587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  <a:endParaRPr lang="en-US" sz="600" dirty="0"/>
                    </a:p>
                  </p:txBody>
                </p:sp>
                <p:sp>
                  <p:nvSpPr>
                    <p:cNvPr id="240" name="Oval 239"/>
                    <p:cNvSpPr/>
                    <p:nvPr/>
                  </p:nvSpPr>
                  <p:spPr>
                    <a:xfrm>
                      <a:off x="7069436" y="26111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  <a:endParaRPr lang="en-US" sz="600" dirty="0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7221836" y="27635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Name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7278686" y="3370825"/>
                    <a:ext cx="1676400" cy="648552"/>
                    <a:chOff x="7583486" y="3600221"/>
                    <a:chExt cx="1676400" cy="648552"/>
                  </a:xfrm>
                </p:grpSpPr>
                <p:sp>
                  <p:nvSpPr>
                    <p:cNvPr id="236" name="Oval 235"/>
                    <p:cNvSpPr/>
                    <p:nvPr/>
                  </p:nvSpPr>
                  <p:spPr>
                    <a:xfrm>
                      <a:off x="7583486" y="36002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  <a:endParaRPr lang="en-US" sz="600" dirty="0"/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7735886" y="37526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  <a:endParaRPr lang="en-US" sz="600" dirty="0"/>
                    </a:p>
                  </p:txBody>
                </p:sp>
                <p:sp>
                  <p:nvSpPr>
                    <p:cNvPr id="238" name="Oval 237"/>
                    <p:cNvSpPr/>
                    <p:nvPr/>
                  </p:nvSpPr>
                  <p:spPr>
                    <a:xfrm>
                      <a:off x="7888286" y="39050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44770" y="3975672"/>
                    <a:ext cx="1676400" cy="648552"/>
                    <a:chOff x="6149570" y="4205068"/>
                    <a:chExt cx="1676400" cy="648552"/>
                  </a:xfrm>
                </p:grpSpPr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6149570" y="42050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  <a:endParaRPr lang="en-US" sz="600" dirty="0"/>
                    </a:p>
                  </p:txBody>
                </p:sp>
                <p:sp>
                  <p:nvSpPr>
                    <p:cNvPr id="234" name="Oval 233"/>
                    <p:cNvSpPr/>
                    <p:nvPr/>
                  </p:nvSpPr>
                  <p:spPr>
                    <a:xfrm>
                      <a:off x="6301970" y="43574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  <a:endParaRPr lang="en-US" sz="600" dirty="0"/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6454370" y="45098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530569" y="5094137"/>
                    <a:ext cx="2002081" cy="648552"/>
                    <a:chOff x="6835369" y="5323533"/>
                    <a:chExt cx="2002081" cy="648552"/>
                  </a:xfrm>
                </p:grpSpPr>
                <p:sp>
                  <p:nvSpPr>
                    <p:cNvPr id="230" name="Oval 229"/>
                    <p:cNvSpPr/>
                    <p:nvPr/>
                  </p:nvSpPr>
                  <p:spPr>
                    <a:xfrm>
                      <a:off x="6835369" y="53235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  <a:endParaRPr lang="en-US" sz="600" dirty="0"/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6987769" y="54759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  <a:endParaRPr lang="en-US" sz="600" dirty="0"/>
                    </a:p>
                  </p:txBody>
                </p:sp>
                <p:sp>
                  <p:nvSpPr>
                    <p:cNvPr id="232" name="Oval 231"/>
                    <p:cNvSpPr/>
                    <p:nvPr/>
                  </p:nvSpPr>
                  <p:spPr>
                    <a:xfrm>
                      <a:off x="7140169" y="56283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7777210" y="2877908"/>
                    <a:ext cx="771024" cy="492917"/>
                    <a:chOff x="7777210" y="2877908"/>
                    <a:chExt cx="771024" cy="492917"/>
                  </a:xfrm>
                </p:grpSpPr>
                <p:cxnSp>
                  <p:nvCxnSpPr>
                    <p:cNvPr id="228" name="Straight Arrow Connector 227"/>
                    <p:cNvCxnSpPr>
                      <a:endCxn id="236" idx="0"/>
                    </p:cNvCxnSpPr>
                    <p:nvPr/>
                  </p:nvCxnSpPr>
                  <p:spPr>
                    <a:xfrm>
                      <a:off x="7777210" y="2877908"/>
                      <a:ext cx="187276" cy="492917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9" name="TextBox 228"/>
                    <p:cNvSpPr txBox="1"/>
                    <p:nvPr/>
                  </p:nvSpPr>
                  <p:spPr>
                    <a:xfrm>
                      <a:off x="7861612" y="2899603"/>
                      <a:ext cx="686622" cy="381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7777210" y="4019377"/>
                    <a:ext cx="304800" cy="1074760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7893101" y="4378065"/>
                    <a:ext cx="710571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6855922" y="4656490"/>
                    <a:ext cx="280420" cy="469913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380804" y="4702628"/>
                    <a:ext cx="664029" cy="381628"/>
                  </a:xfrm>
                  <a:prstGeom prst="rect">
                    <a:avLst/>
                  </a:prstGeom>
                  <a:ln w="12700">
                    <a:noFill/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  <p:cxnSp>
                <p:nvCxnSpPr>
                  <p:cNvPr id="226" name="Straight Arrow Connector 225"/>
                  <p:cNvCxnSpPr>
                    <a:stCxn id="241" idx="3"/>
                  </p:cNvCxnSpPr>
                  <p:nvPr/>
                </p:nvCxnSpPr>
                <p:spPr>
                  <a:xfrm flipH="1">
                    <a:off x="6764636" y="2827567"/>
                    <a:ext cx="323006" cy="1148105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346057" y="3165053"/>
                    <a:ext cx="663252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</p:grpSp>
            <p:sp>
              <p:nvSpPr>
                <p:cNvPr id="201" name="Oval 200"/>
                <p:cNvSpPr/>
                <p:nvPr/>
              </p:nvSpPr>
              <p:spPr>
                <a:xfrm>
                  <a:off x="3825525" y="22222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2540515" y="2394128"/>
                  <a:ext cx="1504163" cy="560659"/>
                  <a:chOff x="2540515" y="2394128"/>
                  <a:chExt cx="1504163" cy="560659"/>
                </a:xfrm>
              </p:grpSpPr>
              <p:cxnSp>
                <p:nvCxnSpPr>
                  <p:cNvPr id="215" name="Straight Arrow Connector 214"/>
                  <p:cNvCxnSpPr>
                    <a:stCxn id="201" idx="2"/>
                    <a:endCxn id="241" idx="6"/>
                  </p:cNvCxnSpPr>
                  <p:nvPr/>
                </p:nvCxnSpPr>
                <p:spPr>
                  <a:xfrm flipH="1">
                    <a:off x="2540515" y="2394128"/>
                    <a:ext cx="1285010" cy="287509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2767203" y="2573159"/>
                    <a:ext cx="1277475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</p:grpSp>
            <p:cxnSp>
              <p:nvCxnSpPr>
                <p:cNvPr id="203" name="Straight Arrow Connector 202"/>
                <p:cNvCxnSpPr>
                  <a:endCxn id="201" idx="6"/>
                </p:cNvCxnSpPr>
                <p:nvPr/>
              </p:nvCxnSpPr>
              <p:spPr>
                <a:xfrm flipH="1">
                  <a:off x="4990499" y="2376837"/>
                  <a:ext cx="1411837" cy="17291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4" name="TextBox 203"/>
                <p:cNvSpPr txBox="1"/>
                <p:nvPr/>
              </p:nvSpPr>
              <p:spPr>
                <a:xfrm>
                  <a:off x="5211174" y="2366864"/>
                  <a:ext cx="1397959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05" name="Straight Arrow Connector 204"/>
                <p:cNvCxnSpPr>
                  <a:stCxn id="345" idx="2"/>
                  <a:endCxn id="207" idx="6"/>
                </p:cNvCxnSpPr>
                <p:nvPr/>
              </p:nvCxnSpPr>
              <p:spPr>
                <a:xfrm flipH="1" flipV="1">
                  <a:off x="5634872" y="3479353"/>
                  <a:ext cx="1498844" cy="205232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5801101" y="3208572"/>
                  <a:ext cx="1372042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4240087" y="3307478"/>
                  <a:ext cx="1394783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3034766" y="3224346"/>
                  <a:ext cx="1164314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09" name="Straight Arrow Connector 208"/>
                <p:cNvCxnSpPr/>
                <p:nvPr/>
              </p:nvCxnSpPr>
              <p:spPr>
                <a:xfrm flipH="1">
                  <a:off x="3231989" y="3491320"/>
                  <a:ext cx="978896" cy="191351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0" name="Oval 209"/>
                <p:cNvSpPr/>
                <p:nvPr/>
              </p:nvSpPr>
              <p:spPr>
                <a:xfrm>
                  <a:off x="3380402" y="4599829"/>
                  <a:ext cx="2023067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/>
                    <a:t>Organization</a:t>
                  </a:r>
                  <a:endParaRPr lang="en-US" sz="6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069192" y="5119548"/>
                  <a:ext cx="1164314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12" name="Straight Arrow Connector 211"/>
                <p:cNvCxnSpPr>
                  <a:stCxn id="351" idx="2"/>
                  <a:endCxn id="210" idx="5"/>
                </p:cNvCxnSpPr>
                <p:nvPr/>
              </p:nvCxnSpPr>
              <p:spPr>
                <a:xfrm flipH="1" flipV="1">
                  <a:off x="5107198" y="4893238"/>
                  <a:ext cx="1598288" cy="657328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3195132" y="5155540"/>
                  <a:ext cx="1164314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SameAs</a:t>
                  </a:r>
                  <a:endParaRPr lang="en-US" sz="600" dirty="0"/>
                </a:p>
              </p:txBody>
            </p:sp>
            <p:cxnSp>
              <p:nvCxnSpPr>
                <p:cNvPr id="214" name="Straight Arrow Connector 213"/>
                <p:cNvCxnSpPr>
                  <a:endCxn id="232" idx="6"/>
                </p:cNvCxnSpPr>
                <p:nvPr/>
              </p:nvCxnSpPr>
              <p:spPr>
                <a:xfrm flipH="1">
                  <a:off x="2991155" y="4893240"/>
                  <a:ext cx="556246" cy="653178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96" name="TextBox 195"/>
              <p:cNvSpPr txBox="1"/>
              <p:nvPr/>
            </p:nvSpPr>
            <p:spPr>
              <a:xfrm>
                <a:off x="303275" y="5904364"/>
                <a:ext cx="8544233" cy="82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Complete traceability and basis for reification is retained as attributes on each vertex Reified Nodes can also retain discrete attributes as well</a:t>
                </a:r>
                <a:endParaRPr lang="en-US" sz="1000" dirty="0"/>
              </a:p>
            </p:txBody>
          </p:sp>
        </p:grpSp>
      </p:grpSp>
      <p:sp>
        <p:nvSpPr>
          <p:cNvPr id="342" name="Oval 341"/>
          <p:cNvSpPr/>
          <p:nvPr/>
        </p:nvSpPr>
        <p:spPr>
          <a:xfrm>
            <a:off x="3214314" y="4032044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  <a:endParaRPr lang="en-US" sz="600" dirty="0"/>
          </a:p>
        </p:txBody>
      </p:sp>
      <p:sp>
        <p:nvSpPr>
          <p:cNvPr id="343" name="Oval 342"/>
          <p:cNvSpPr/>
          <p:nvPr/>
        </p:nvSpPr>
        <p:spPr>
          <a:xfrm>
            <a:off x="3292137" y="4084314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  <a:endParaRPr lang="en-US" sz="600" dirty="0"/>
          </a:p>
        </p:txBody>
      </p:sp>
      <p:sp>
        <p:nvSpPr>
          <p:cNvPr id="344" name="Oval 343"/>
          <p:cNvSpPr/>
          <p:nvPr/>
        </p:nvSpPr>
        <p:spPr>
          <a:xfrm>
            <a:off x="3369959" y="4156680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  <a:endParaRPr lang="en-US" sz="600" dirty="0"/>
          </a:p>
        </p:txBody>
      </p:sp>
      <p:sp>
        <p:nvSpPr>
          <p:cNvPr id="345" name="Oval 344"/>
          <p:cNvSpPr/>
          <p:nvPr/>
        </p:nvSpPr>
        <p:spPr>
          <a:xfrm>
            <a:off x="3554635" y="471945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  <a:endParaRPr lang="en-US" sz="600" dirty="0"/>
          </a:p>
        </p:txBody>
      </p:sp>
      <p:sp>
        <p:nvSpPr>
          <p:cNvPr id="346" name="Oval 345"/>
          <p:cNvSpPr/>
          <p:nvPr/>
        </p:nvSpPr>
        <p:spPr>
          <a:xfrm>
            <a:off x="3632458" y="479684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  <a:endParaRPr lang="en-US" sz="600" dirty="0"/>
          </a:p>
        </p:txBody>
      </p:sp>
      <p:sp>
        <p:nvSpPr>
          <p:cNvPr id="347" name="Oval 346"/>
          <p:cNvSpPr/>
          <p:nvPr/>
        </p:nvSpPr>
        <p:spPr>
          <a:xfrm>
            <a:off x="3710280" y="487423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  <a:endParaRPr lang="en-US" sz="600" dirty="0"/>
          </a:p>
        </p:txBody>
      </p:sp>
      <p:sp>
        <p:nvSpPr>
          <p:cNvPr id="348" name="Oval 347"/>
          <p:cNvSpPr/>
          <p:nvPr/>
        </p:nvSpPr>
        <p:spPr>
          <a:xfrm>
            <a:off x="2822409" y="5020793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  <a:endParaRPr lang="en-US" sz="600" dirty="0"/>
          </a:p>
        </p:txBody>
      </p:sp>
      <p:sp>
        <p:nvSpPr>
          <p:cNvPr id="349" name="Oval 348"/>
          <p:cNvSpPr/>
          <p:nvPr/>
        </p:nvSpPr>
        <p:spPr>
          <a:xfrm>
            <a:off x="2900232" y="5095671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  <a:endParaRPr lang="en-US" sz="600" dirty="0"/>
          </a:p>
        </p:txBody>
      </p:sp>
      <p:sp>
        <p:nvSpPr>
          <p:cNvPr id="350" name="Oval 349"/>
          <p:cNvSpPr/>
          <p:nvPr/>
        </p:nvSpPr>
        <p:spPr>
          <a:xfrm>
            <a:off x="2978054" y="5170549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  <a:endParaRPr lang="en-US" sz="600" dirty="0"/>
          </a:p>
        </p:txBody>
      </p:sp>
      <p:sp>
        <p:nvSpPr>
          <p:cNvPr id="351" name="Oval 350"/>
          <p:cNvSpPr/>
          <p:nvPr/>
        </p:nvSpPr>
        <p:spPr>
          <a:xfrm>
            <a:off x="3348450" y="562238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  <a:endParaRPr lang="en-US" sz="600" dirty="0"/>
          </a:p>
        </p:txBody>
      </p:sp>
      <p:cxnSp>
        <p:nvCxnSpPr>
          <p:cNvPr id="352" name="Straight Arrow Connector 351"/>
          <p:cNvCxnSpPr>
            <a:endCxn id="345" idx="0"/>
          </p:cNvCxnSpPr>
          <p:nvPr/>
        </p:nvCxnSpPr>
        <p:spPr>
          <a:xfrm>
            <a:off x="3809205" y="4387900"/>
            <a:ext cx="95632" cy="331554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3852306" y="4402494"/>
            <a:ext cx="383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cxnSp>
        <p:nvCxnSpPr>
          <p:cNvPr id="354" name="Straight Arrow Connector 353"/>
          <p:cNvCxnSpPr>
            <a:endCxn id="351" idx="0"/>
          </p:cNvCxnSpPr>
          <p:nvPr/>
        </p:nvCxnSpPr>
        <p:spPr>
          <a:xfrm flipH="1">
            <a:off x="3864987" y="5155695"/>
            <a:ext cx="99864" cy="46669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3868384" y="5396961"/>
            <a:ext cx="354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sp>
        <p:nvSpPr>
          <p:cNvPr id="358" name="TextBox 357"/>
          <p:cNvSpPr txBox="1"/>
          <p:nvPr/>
        </p:nvSpPr>
        <p:spPr>
          <a:xfrm>
            <a:off x="3351645" y="4491459"/>
            <a:ext cx="3626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sp>
        <p:nvSpPr>
          <p:cNvPr id="359" name="Oval 358"/>
          <p:cNvSpPr/>
          <p:nvPr/>
        </p:nvSpPr>
        <p:spPr>
          <a:xfrm>
            <a:off x="3426272" y="569977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  <a:endParaRPr lang="en-US" sz="600" dirty="0"/>
          </a:p>
        </p:txBody>
      </p:sp>
      <p:sp>
        <p:nvSpPr>
          <p:cNvPr id="360" name="Oval 359"/>
          <p:cNvSpPr/>
          <p:nvPr/>
        </p:nvSpPr>
        <p:spPr>
          <a:xfrm>
            <a:off x="3504095" y="577716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  <a:endParaRPr lang="en-US" sz="600" dirty="0"/>
          </a:p>
        </p:txBody>
      </p:sp>
      <p:cxnSp>
        <p:nvCxnSpPr>
          <p:cNvPr id="361" name="Straight Arrow Connector 360"/>
          <p:cNvCxnSpPr>
            <a:stCxn id="350" idx="4"/>
            <a:endCxn id="351" idx="1"/>
          </p:cNvCxnSpPr>
          <p:nvPr/>
        </p:nvCxnSpPr>
        <p:spPr>
          <a:xfrm>
            <a:off x="3328256" y="5401769"/>
            <a:ext cx="171484" cy="254477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3416878" y="5444176"/>
            <a:ext cx="383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19900" y="3747692"/>
            <a:ext cx="4301053" cy="2847284"/>
            <a:chOff x="4719900" y="3747692"/>
            <a:chExt cx="4301053" cy="2847284"/>
          </a:xfrm>
        </p:grpSpPr>
        <p:cxnSp>
          <p:nvCxnSpPr>
            <p:cNvPr id="430" name="Straight Arrow Connector 429"/>
            <p:cNvCxnSpPr>
              <a:stCxn id="480" idx="3"/>
            </p:cNvCxnSpPr>
            <p:nvPr/>
          </p:nvCxnSpPr>
          <p:spPr>
            <a:xfrm flipH="1">
              <a:off x="7775920" y="4374087"/>
              <a:ext cx="164943" cy="665610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1" name="Group 430"/>
            <p:cNvGrpSpPr/>
            <p:nvPr/>
          </p:nvGrpSpPr>
          <p:grpSpPr>
            <a:xfrm>
              <a:off x="4719900" y="3747692"/>
              <a:ext cx="4224528" cy="2847284"/>
              <a:chOff x="236116" y="3727644"/>
              <a:chExt cx="4224528" cy="2847284"/>
            </a:xfrm>
          </p:grpSpPr>
          <p:sp>
            <p:nvSpPr>
              <p:cNvPr id="432" name="TextBox 431"/>
              <p:cNvSpPr txBox="1"/>
              <p:nvPr/>
            </p:nvSpPr>
            <p:spPr>
              <a:xfrm>
                <a:off x="236116" y="3727644"/>
                <a:ext cx="42245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Phase 4, Knowledge Enrichment, through Model Application</a:t>
                </a:r>
                <a:endParaRPr lang="en-US" sz="1000" dirty="0"/>
              </a:p>
            </p:txBody>
          </p:sp>
          <p:grpSp>
            <p:nvGrpSpPr>
              <p:cNvPr id="433" name="Group 432"/>
              <p:cNvGrpSpPr/>
              <p:nvPr/>
            </p:nvGrpSpPr>
            <p:grpSpPr>
              <a:xfrm>
                <a:off x="265912" y="4119088"/>
                <a:ext cx="4113880" cy="2455840"/>
                <a:chOff x="303275" y="1974049"/>
                <a:chExt cx="8544233" cy="5075197"/>
              </a:xfrm>
            </p:grpSpPr>
            <p:grpSp>
              <p:nvGrpSpPr>
                <p:cNvPr id="434" name="Group 433"/>
                <p:cNvGrpSpPr/>
                <p:nvPr/>
              </p:nvGrpSpPr>
              <p:grpSpPr>
                <a:xfrm>
                  <a:off x="303275" y="1974049"/>
                  <a:ext cx="6869868" cy="3513333"/>
                  <a:chOff x="303275" y="2204961"/>
                  <a:chExt cx="6869868" cy="3513333"/>
                </a:xfrm>
              </p:grpSpPr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303275" y="2204961"/>
                    <a:ext cx="3110316" cy="3513333"/>
                    <a:chOff x="5844770" y="2229356"/>
                    <a:chExt cx="3110316" cy="3513333"/>
                  </a:xfrm>
                </p:grpSpPr>
                <p:grpSp>
                  <p:nvGrpSpPr>
                    <p:cNvPr id="453" name="Group 452"/>
                    <p:cNvGrpSpPr/>
                    <p:nvPr/>
                  </p:nvGrpSpPr>
                  <p:grpSpPr>
                    <a:xfrm>
                      <a:off x="6612236" y="2229356"/>
                      <a:ext cx="1469774" cy="648552"/>
                      <a:chOff x="6917036" y="2458752"/>
                      <a:chExt cx="1469774" cy="648552"/>
                    </a:xfrm>
                  </p:grpSpPr>
                  <p:sp>
                    <p:nvSpPr>
                      <p:cNvPr id="475" name="Oval 474"/>
                      <p:cNvSpPr/>
                      <p:nvPr/>
                    </p:nvSpPr>
                    <p:spPr>
                      <a:xfrm>
                        <a:off x="6917036" y="2458752"/>
                        <a:ext cx="1164974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Name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76" name="Oval 475"/>
                      <p:cNvSpPr/>
                      <p:nvPr/>
                    </p:nvSpPr>
                    <p:spPr>
                      <a:xfrm>
                        <a:off x="7069436" y="2611152"/>
                        <a:ext cx="1164974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Name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7221836" y="2763552"/>
                        <a:ext cx="1164974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 smtClean="0"/>
                          <a:t>Name</a:t>
                        </a:r>
                        <a:endParaRPr lang="en-US" sz="600" dirty="0"/>
                      </a:p>
                    </p:txBody>
                  </p:sp>
                </p:grpSp>
                <p:grpSp>
                  <p:nvGrpSpPr>
                    <p:cNvPr id="454" name="Group 453"/>
                    <p:cNvGrpSpPr/>
                    <p:nvPr/>
                  </p:nvGrpSpPr>
                  <p:grpSpPr>
                    <a:xfrm>
                      <a:off x="7278686" y="3370825"/>
                      <a:ext cx="1676400" cy="648552"/>
                      <a:chOff x="7583486" y="3600221"/>
                      <a:chExt cx="1676400" cy="648552"/>
                    </a:xfrm>
                  </p:grpSpPr>
                  <p:sp>
                    <p:nvSpPr>
                      <p:cNvPr id="472" name="Oval 471"/>
                      <p:cNvSpPr/>
                      <p:nvPr/>
                    </p:nvSpPr>
                    <p:spPr>
                      <a:xfrm>
                        <a:off x="7583486" y="3600221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Address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73" name="Oval 472"/>
                      <p:cNvSpPr/>
                      <p:nvPr/>
                    </p:nvSpPr>
                    <p:spPr>
                      <a:xfrm>
                        <a:off x="7735886" y="3752621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Address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74" name="Oval 473"/>
                      <p:cNvSpPr/>
                      <p:nvPr/>
                    </p:nvSpPr>
                    <p:spPr>
                      <a:xfrm>
                        <a:off x="7888286" y="3905021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Address</a:t>
                        </a:r>
                        <a:endParaRPr lang="en-US" sz="600" dirty="0"/>
                      </a:p>
                    </p:txBody>
                  </p:sp>
                </p:grpSp>
                <p:grpSp>
                  <p:nvGrpSpPr>
                    <p:cNvPr id="455" name="Group 454"/>
                    <p:cNvGrpSpPr/>
                    <p:nvPr/>
                  </p:nvGrpSpPr>
                  <p:grpSpPr>
                    <a:xfrm>
                      <a:off x="5844770" y="3975672"/>
                      <a:ext cx="1676400" cy="648552"/>
                      <a:chOff x="6149570" y="4205068"/>
                      <a:chExt cx="1676400" cy="648552"/>
                    </a:xfrm>
                  </p:grpSpPr>
                  <p:sp>
                    <p:nvSpPr>
                      <p:cNvPr id="469" name="Oval 468"/>
                      <p:cNvSpPr/>
                      <p:nvPr/>
                    </p:nvSpPr>
                    <p:spPr>
                      <a:xfrm>
                        <a:off x="6149570" y="4205068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Account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70" name="Oval 469"/>
                      <p:cNvSpPr/>
                      <p:nvPr/>
                    </p:nvSpPr>
                    <p:spPr>
                      <a:xfrm>
                        <a:off x="6301970" y="4357468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Account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71" name="Oval 470"/>
                      <p:cNvSpPr/>
                      <p:nvPr/>
                    </p:nvSpPr>
                    <p:spPr>
                      <a:xfrm>
                        <a:off x="6454370" y="4509868"/>
                        <a:ext cx="1371600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Account</a:t>
                        </a:r>
                        <a:endParaRPr lang="en-US" sz="600" dirty="0"/>
                      </a:p>
                    </p:txBody>
                  </p:sp>
                </p:grpSp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6530569" y="5094137"/>
                      <a:ext cx="2002081" cy="648552"/>
                      <a:chOff x="6835369" y="5323533"/>
                      <a:chExt cx="2002081" cy="648552"/>
                    </a:xfrm>
                  </p:grpSpPr>
                  <p:sp>
                    <p:nvSpPr>
                      <p:cNvPr id="466" name="Oval 465"/>
                      <p:cNvSpPr/>
                      <p:nvPr/>
                    </p:nvSpPr>
                    <p:spPr>
                      <a:xfrm>
                        <a:off x="6835369" y="5323533"/>
                        <a:ext cx="1697281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Institution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67" name="Oval 466"/>
                      <p:cNvSpPr/>
                      <p:nvPr/>
                    </p:nvSpPr>
                    <p:spPr>
                      <a:xfrm>
                        <a:off x="6987769" y="5475933"/>
                        <a:ext cx="1697281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Institution</a:t>
                        </a:r>
                        <a:endParaRPr lang="en-US" sz="600" dirty="0"/>
                      </a:p>
                    </p:txBody>
                  </p:sp>
                  <p:sp>
                    <p:nvSpPr>
                      <p:cNvPr id="468" name="Oval 467"/>
                      <p:cNvSpPr/>
                      <p:nvPr/>
                    </p:nvSpPr>
                    <p:spPr>
                      <a:xfrm>
                        <a:off x="7140169" y="5628333"/>
                        <a:ext cx="1697281" cy="343752"/>
                      </a:xfrm>
                      <a:prstGeom prst="ellipse">
                        <a:avLst/>
                      </a:prstGeom>
                      <a:ln>
                        <a:solidFill>
                          <a:srgbClr val="85121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600" dirty="0"/>
                          <a:t>Institution</a:t>
                        </a:r>
                        <a:endParaRPr lang="en-US" sz="600" dirty="0"/>
                      </a:p>
                    </p:txBody>
                  </p:sp>
                </p:grpSp>
                <p:grpSp>
                  <p:nvGrpSpPr>
                    <p:cNvPr id="457" name="Group 456"/>
                    <p:cNvGrpSpPr/>
                    <p:nvPr/>
                  </p:nvGrpSpPr>
                  <p:grpSpPr>
                    <a:xfrm>
                      <a:off x="7777210" y="2877908"/>
                      <a:ext cx="771024" cy="492917"/>
                      <a:chOff x="7777210" y="2877908"/>
                      <a:chExt cx="771024" cy="492917"/>
                    </a:xfrm>
                  </p:grpSpPr>
                  <p:cxnSp>
                    <p:nvCxnSpPr>
                      <p:cNvPr id="464" name="Straight Arrow Connector 463"/>
                      <p:cNvCxnSpPr>
                        <a:endCxn id="472" idx="0"/>
                      </p:cNvCxnSpPr>
                      <p:nvPr/>
                    </p:nvCxnSpPr>
                    <p:spPr>
                      <a:xfrm>
                        <a:off x="7777210" y="2877908"/>
                        <a:ext cx="187276" cy="492917"/>
                      </a:xfrm>
                      <a:prstGeom prst="straightConnector1">
                        <a:avLst/>
                      </a:prstGeom>
                      <a:ln w="12700">
                        <a:headEnd type="arrow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5" name="TextBox 464"/>
                      <p:cNvSpPr txBox="1"/>
                      <p:nvPr/>
                    </p:nvSpPr>
                    <p:spPr>
                      <a:xfrm>
                        <a:off x="7861612" y="2899603"/>
                        <a:ext cx="686622" cy="3816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600" dirty="0" smtClean="0"/>
                          <a:t>Has</a:t>
                        </a:r>
                        <a:endParaRPr lang="en-US" sz="600" dirty="0"/>
                      </a:p>
                    </p:txBody>
                  </p:sp>
                </p:grpSp>
                <p:cxnSp>
                  <p:nvCxnSpPr>
                    <p:cNvPr id="458" name="Straight Arrow Connector 457"/>
                    <p:cNvCxnSpPr/>
                    <p:nvPr/>
                  </p:nvCxnSpPr>
                  <p:spPr>
                    <a:xfrm flipH="1">
                      <a:off x="7777210" y="4019377"/>
                      <a:ext cx="304800" cy="1074760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9" name="TextBox 458"/>
                    <p:cNvSpPr txBox="1"/>
                    <p:nvPr/>
                  </p:nvSpPr>
                  <p:spPr>
                    <a:xfrm>
                      <a:off x="7893101" y="4378065"/>
                      <a:ext cx="710571" cy="381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  <p:cxnSp>
                  <p:nvCxnSpPr>
                    <p:cNvPr id="460" name="Straight Arrow Connector 459"/>
                    <p:cNvCxnSpPr/>
                    <p:nvPr/>
                  </p:nvCxnSpPr>
                  <p:spPr>
                    <a:xfrm>
                      <a:off x="6855922" y="4656490"/>
                      <a:ext cx="280420" cy="469913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1" name="TextBox 460"/>
                    <p:cNvSpPr txBox="1"/>
                    <p:nvPr/>
                  </p:nvSpPr>
                  <p:spPr>
                    <a:xfrm>
                      <a:off x="6380804" y="4702628"/>
                      <a:ext cx="664029" cy="381628"/>
                    </a:xfrm>
                    <a:prstGeom prst="rect">
                      <a:avLst/>
                    </a:prstGeom>
                    <a:ln w="12700">
                      <a:noFill/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  <p:cxnSp>
                  <p:nvCxnSpPr>
                    <p:cNvPr id="462" name="Straight Arrow Connector 461"/>
                    <p:cNvCxnSpPr>
                      <a:stCxn id="477" idx="3"/>
                    </p:cNvCxnSpPr>
                    <p:nvPr/>
                  </p:nvCxnSpPr>
                  <p:spPr>
                    <a:xfrm flipH="1">
                      <a:off x="6764636" y="2827567"/>
                      <a:ext cx="323006" cy="1148105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3" name="TextBox 462"/>
                    <p:cNvSpPr txBox="1"/>
                    <p:nvPr/>
                  </p:nvSpPr>
                  <p:spPr>
                    <a:xfrm>
                      <a:off x="6346057" y="3165053"/>
                      <a:ext cx="663252" cy="381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</p:grpSp>
              <p:sp>
                <p:nvSpPr>
                  <p:cNvPr id="437" name="Oval 436"/>
                  <p:cNvSpPr/>
                  <p:nvPr/>
                </p:nvSpPr>
                <p:spPr>
                  <a:xfrm>
                    <a:off x="3825525" y="2222252"/>
                    <a:ext cx="1164974" cy="343752"/>
                  </a:xfrm>
                  <a:prstGeom prst="ellipse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Name</a:t>
                    </a:r>
                    <a:endParaRPr lang="en-US" sz="600" dirty="0"/>
                  </a:p>
                </p:txBody>
              </p: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2540515" y="2394128"/>
                    <a:ext cx="1504163" cy="560659"/>
                    <a:chOff x="2540515" y="2394128"/>
                    <a:chExt cx="1504163" cy="560659"/>
                  </a:xfrm>
                </p:grpSpPr>
                <p:cxnSp>
                  <p:nvCxnSpPr>
                    <p:cNvPr id="451" name="Straight Arrow Connector 450"/>
                    <p:cNvCxnSpPr>
                      <a:stCxn id="437" idx="2"/>
                      <a:endCxn id="477" idx="6"/>
                    </p:cNvCxnSpPr>
                    <p:nvPr/>
                  </p:nvCxnSpPr>
                  <p:spPr>
                    <a:xfrm flipH="1">
                      <a:off x="2540515" y="2394128"/>
                      <a:ext cx="1285010" cy="287509"/>
                    </a:xfrm>
                    <a:prstGeom prst="straightConnector1">
                      <a:avLst/>
                    </a:prstGeom>
                    <a:gradFill flip="none" rotWithShape="1">
                      <a:gsLst>
                        <a:gs pos="26000">
                          <a:schemeClr val="accent4"/>
                        </a:gs>
                        <a:gs pos="71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sp>
                  <p:nvSpPr>
                    <p:cNvPr id="452" name="TextBox 451"/>
                    <p:cNvSpPr txBox="1"/>
                    <p:nvPr/>
                  </p:nvSpPr>
                  <p:spPr>
                    <a:xfrm>
                      <a:off x="2767203" y="2573159"/>
                      <a:ext cx="1277475" cy="381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err="1" smtClean="0"/>
                        <a:t>SameAs</a:t>
                      </a:r>
                      <a:endParaRPr lang="en-US" sz="600" dirty="0"/>
                    </a:p>
                  </p:txBody>
                </p:sp>
              </p:grpSp>
              <p:cxnSp>
                <p:nvCxnSpPr>
                  <p:cNvPr id="439" name="Straight Arrow Connector 438"/>
                  <p:cNvCxnSpPr>
                    <a:endCxn id="437" idx="6"/>
                  </p:cNvCxnSpPr>
                  <p:nvPr/>
                </p:nvCxnSpPr>
                <p:spPr>
                  <a:xfrm flipH="1">
                    <a:off x="4990499" y="2376837"/>
                    <a:ext cx="1411837" cy="17291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5211174" y="2366864"/>
                    <a:ext cx="1397959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41" name="Straight Arrow Connector 440"/>
                  <p:cNvCxnSpPr>
                    <a:stCxn id="481" idx="2"/>
                    <a:endCxn id="443" idx="6"/>
                  </p:cNvCxnSpPr>
                  <p:nvPr/>
                </p:nvCxnSpPr>
                <p:spPr>
                  <a:xfrm flipH="1" flipV="1">
                    <a:off x="5634870" y="3479354"/>
                    <a:ext cx="1498846" cy="205232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801101" y="3208572"/>
                    <a:ext cx="1372042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sp>
                <p:nvSpPr>
                  <p:cNvPr id="443" name="Oval 442"/>
                  <p:cNvSpPr/>
                  <p:nvPr/>
                </p:nvSpPr>
                <p:spPr>
                  <a:xfrm>
                    <a:off x="4240087" y="3307478"/>
                    <a:ext cx="1394783" cy="343752"/>
                  </a:xfrm>
                  <a:prstGeom prst="ellipse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Address</a:t>
                    </a:r>
                    <a:endParaRPr lang="en-US" sz="600" dirty="0"/>
                  </a:p>
                </p:txBody>
              </p:sp>
              <p:sp>
                <p:nvSpPr>
                  <p:cNvPr id="444" name="TextBox 443"/>
                  <p:cNvSpPr txBox="1"/>
                  <p:nvPr/>
                </p:nvSpPr>
                <p:spPr>
                  <a:xfrm>
                    <a:off x="3454999" y="3598365"/>
                    <a:ext cx="1164314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45" name="Straight Arrow Connector 444"/>
                  <p:cNvCxnSpPr/>
                  <p:nvPr/>
                </p:nvCxnSpPr>
                <p:spPr>
                  <a:xfrm flipH="1">
                    <a:off x="3231989" y="3491320"/>
                    <a:ext cx="978896" cy="191351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6" name="Oval 445"/>
                  <p:cNvSpPr/>
                  <p:nvPr/>
                </p:nvSpPr>
                <p:spPr>
                  <a:xfrm>
                    <a:off x="3380402" y="4599829"/>
                    <a:ext cx="2023067" cy="343752"/>
                  </a:xfrm>
                  <a:prstGeom prst="ellipse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Organization</a:t>
                    </a:r>
                    <a:endParaRPr lang="en-US" sz="600" dirty="0"/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5069192" y="5119548"/>
                    <a:ext cx="1164314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48" name="Straight Arrow Connector 447"/>
                  <p:cNvCxnSpPr>
                    <a:stCxn id="487" idx="2"/>
                    <a:endCxn id="446" idx="5"/>
                  </p:cNvCxnSpPr>
                  <p:nvPr/>
                </p:nvCxnSpPr>
                <p:spPr>
                  <a:xfrm flipH="1" flipV="1">
                    <a:off x="5107198" y="4893238"/>
                    <a:ext cx="1598288" cy="657328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3195132" y="5155540"/>
                    <a:ext cx="1164314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SameAs</a:t>
                    </a:r>
                    <a:endParaRPr lang="en-US" sz="600" dirty="0"/>
                  </a:p>
                </p:txBody>
              </p:sp>
              <p:cxnSp>
                <p:nvCxnSpPr>
                  <p:cNvPr id="450" name="Straight Arrow Connector 449"/>
                  <p:cNvCxnSpPr>
                    <a:endCxn id="468" idx="6"/>
                  </p:cNvCxnSpPr>
                  <p:nvPr/>
                </p:nvCxnSpPr>
                <p:spPr>
                  <a:xfrm flipH="1">
                    <a:off x="2991155" y="4893240"/>
                    <a:ext cx="556246" cy="653178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435" name="TextBox 434"/>
                <p:cNvSpPr txBox="1"/>
                <p:nvPr/>
              </p:nvSpPr>
              <p:spPr>
                <a:xfrm>
                  <a:off x="303275" y="5904363"/>
                  <a:ext cx="8544233" cy="1144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Enriched data (as well as all other) retains attributes related to confidence and/or assumptions made in establishing the assertions being raised</a:t>
                  </a:r>
                  <a:endParaRPr lang="en-US" sz="1000" dirty="0"/>
                </a:p>
              </p:txBody>
            </p:sp>
          </p:grpSp>
        </p:grpSp>
        <p:sp>
          <p:nvSpPr>
            <p:cNvPr id="478" name="Oval 477"/>
            <p:cNvSpPr/>
            <p:nvPr/>
          </p:nvSpPr>
          <p:spPr>
            <a:xfrm>
              <a:off x="7698098" y="4052092"/>
              <a:ext cx="594891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Name</a:t>
              </a:r>
              <a:endParaRPr lang="en-US" sz="600" dirty="0"/>
            </a:p>
          </p:txBody>
        </p:sp>
        <p:sp>
          <p:nvSpPr>
            <p:cNvPr id="479" name="Oval 478"/>
            <p:cNvSpPr/>
            <p:nvPr/>
          </p:nvSpPr>
          <p:spPr>
            <a:xfrm>
              <a:off x="7775921" y="4104362"/>
              <a:ext cx="594891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Name</a:t>
              </a:r>
              <a:endParaRPr lang="en-US" sz="600" dirty="0"/>
            </a:p>
          </p:txBody>
        </p:sp>
        <p:sp>
          <p:nvSpPr>
            <p:cNvPr id="480" name="Oval 479"/>
            <p:cNvSpPr/>
            <p:nvPr/>
          </p:nvSpPr>
          <p:spPr>
            <a:xfrm>
              <a:off x="7853743" y="4176728"/>
              <a:ext cx="594891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Name</a:t>
              </a:r>
              <a:endParaRPr lang="en-US" sz="600" dirty="0"/>
            </a:p>
          </p:txBody>
        </p:sp>
        <p:sp>
          <p:nvSpPr>
            <p:cNvPr id="481" name="Oval 480"/>
            <p:cNvSpPr/>
            <p:nvPr/>
          </p:nvSpPr>
          <p:spPr>
            <a:xfrm>
              <a:off x="8038419" y="4739503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Address</a:t>
              </a:r>
              <a:endParaRPr lang="en-US" sz="600" dirty="0"/>
            </a:p>
          </p:txBody>
        </p:sp>
        <p:sp>
          <p:nvSpPr>
            <p:cNvPr id="482" name="Oval 481"/>
            <p:cNvSpPr/>
            <p:nvPr/>
          </p:nvSpPr>
          <p:spPr>
            <a:xfrm>
              <a:off x="8116242" y="4816893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Address</a:t>
              </a:r>
              <a:endParaRPr lang="en-US" sz="600" dirty="0"/>
            </a:p>
          </p:txBody>
        </p:sp>
        <p:sp>
          <p:nvSpPr>
            <p:cNvPr id="483" name="Oval 482"/>
            <p:cNvSpPr/>
            <p:nvPr/>
          </p:nvSpPr>
          <p:spPr>
            <a:xfrm>
              <a:off x="8194064" y="4894283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Address</a:t>
              </a:r>
              <a:endParaRPr lang="en-US" sz="600" dirty="0"/>
            </a:p>
          </p:txBody>
        </p:sp>
        <p:sp>
          <p:nvSpPr>
            <p:cNvPr id="484" name="Oval 483"/>
            <p:cNvSpPr/>
            <p:nvPr/>
          </p:nvSpPr>
          <p:spPr>
            <a:xfrm>
              <a:off x="7306193" y="5040841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Affiliate</a:t>
              </a:r>
              <a:endParaRPr lang="en-US" sz="600" dirty="0"/>
            </a:p>
          </p:txBody>
        </p:sp>
        <p:sp>
          <p:nvSpPr>
            <p:cNvPr id="485" name="Oval 484"/>
            <p:cNvSpPr/>
            <p:nvPr/>
          </p:nvSpPr>
          <p:spPr>
            <a:xfrm>
              <a:off x="7384016" y="5115719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Affiliate</a:t>
              </a:r>
              <a:endParaRPr lang="en-US" sz="600" dirty="0"/>
            </a:p>
          </p:txBody>
        </p:sp>
        <p:sp>
          <p:nvSpPr>
            <p:cNvPr id="486" name="Oval 485"/>
            <p:cNvSpPr/>
            <p:nvPr/>
          </p:nvSpPr>
          <p:spPr>
            <a:xfrm>
              <a:off x="7461838" y="5190597"/>
              <a:ext cx="70040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Affiliate</a:t>
              </a:r>
              <a:endParaRPr lang="en-US" sz="600" dirty="0"/>
            </a:p>
          </p:txBody>
        </p:sp>
        <p:sp>
          <p:nvSpPr>
            <p:cNvPr id="487" name="Oval 486"/>
            <p:cNvSpPr/>
            <p:nvPr/>
          </p:nvSpPr>
          <p:spPr>
            <a:xfrm>
              <a:off x="7832234" y="5642433"/>
              <a:ext cx="103307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  <p:cxnSp>
          <p:nvCxnSpPr>
            <p:cNvPr id="488" name="Straight Arrow Connector 487"/>
            <p:cNvCxnSpPr>
              <a:endCxn id="481" idx="0"/>
            </p:cNvCxnSpPr>
            <p:nvPr/>
          </p:nvCxnSpPr>
          <p:spPr>
            <a:xfrm>
              <a:off x="8292989" y="4407948"/>
              <a:ext cx="95632" cy="331554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8336090" y="4422542"/>
              <a:ext cx="3834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  <p:cxnSp>
          <p:nvCxnSpPr>
            <p:cNvPr id="490" name="Straight Arrow Connector 489"/>
            <p:cNvCxnSpPr>
              <a:endCxn id="487" idx="0"/>
            </p:cNvCxnSpPr>
            <p:nvPr/>
          </p:nvCxnSpPr>
          <p:spPr>
            <a:xfrm flipH="1">
              <a:off x="8348771" y="5175743"/>
              <a:ext cx="99864" cy="466690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/>
            <p:cNvSpPr txBox="1"/>
            <p:nvPr/>
          </p:nvSpPr>
          <p:spPr>
            <a:xfrm>
              <a:off x="8352168" y="5417009"/>
              <a:ext cx="3541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7835429" y="4511507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  <p:sp>
          <p:nvSpPr>
            <p:cNvPr id="493" name="Oval 492"/>
            <p:cNvSpPr/>
            <p:nvPr/>
          </p:nvSpPr>
          <p:spPr>
            <a:xfrm>
              <a:off x="7910056" y="5719823"/>
              <a:ext cx="103307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  <p:sp>
          <p:nvSpPr>
            <p:cNvPr id="494" name="Oval 493"/>
            <p:cNvSpPr/>
            <p:nvPr/>
          </p:nvSpPr>
          <p:spPr>
            <a:xfrm>
              <a:off x="7987879" y="5797213"/>
              <a:ext cx="1033074" cy="2312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  <p:cxnSp>
          <p:nvCxnSpPr>
            <p:cNvPr id="495" name="Straight Arrow Connector 494"/>
            <p:cNvCxnSpPr>
              <a:stCxn id="486" idx="4"/>
              <a:endCxn id="487" idx="1"/>
            </p:cNvCxnSpPr>
            <p:nvPr/>
          </p:nvCxnSpPr>
          <p:spPr>
            <a:xfrm>
              <a:off x="7812040" y="5421817"/>
              <a:ext cx="171484" cy="254477"/>
            </a:xfrm>
            <a:prstGeom prst="straightConnector1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7900662" y="5464224"/>
              <a:ext cx="3834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  <p:cxnSp>
        <p:nvCxnSpPr>
          <p:cNvPr id="497" name="Straight Arrow Connector 496"/>
          <p:cNvCxnSpPr>
            <a:stCxn id="437" idx="3"/>
            <a:endCxn id="473" idx="7"/>
          </p:cNvCxnSpPr>
          <p:nvPr/>
        </p:nvCxnSpPr>
        <p:spPr>
          <a:xfrm flipH="1">
            <a:off x="6077162" y="4289481"/>
            <a:ext cx="450572" cy="500106"/>
          </a:xfrm>
          <a:prstGeom prst="straightConnector1">
            <a:avLst/>
          </a:prstGeom>
          <a:gradFill flip="none" rotWithShape="1">
            <a:gsLst>
              <a:gs pos="26000">
                <a:schemeClr val="accent4"/>
              </a:gs>
              <a:gs pos="7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98" name="TextBox 497"/>
          <p:cNvSpPr txBox="1"/>
          <p:nvPr/>
        </p:nvSpPr>
        <p:spPr>
          <a:xfrm>
            <a:off x="6072337" y="4484329"/>
            <a:ext cx="615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WorksAt</a:t>
            </a:r>
            <a:r>
              <a:rPr lang="en-US" sz="600" dirty="0" smtClean="0"/>
              <a:t>?</a:t>
            </a:r>
            <a:endParaRPr lang="en-US" sz="600" dirty="0"/>
          </a:p>
        </p:txBody>
      </p:sp>
      <p:cxnSp>
        <p:nvCxnSpPr>
          <p:cNvPr id="499" name="Straight Arrow Connector 498"/>
          <p:cNvCxnSpPr>
            <a:stCxn id="437" idx="5"/>
            <a:endCxn id="481" idx="2"/>
          </p:cNvCxnSpPr>
          <p:nvPr/>
        </p:nvCxnSpPr>
        <p:spPr>
          <a:xfrm>
            <a:off x="6924358" y="4289481"/>
            <a:ext cx="1114061" cy="565632"/>
          </a:xfrm>
          <a:prstGeom prst="straightConnector1">
            <a:avLst/>
          </a:prstGeom>
          <a:gradFill flip="none" rotWithShape="1">
            <a:gsLst>
              <a:gs pos="26000">
                <a:schemeClr val="accent4"/>
              </a:gs>
              <a:gs pos="7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00" name="TextBox 499"/>
          <p:cNvSpPr txBox="1"/>
          <p:nvPr/>
        </p:nvSpPr>
        <p:spPr>
          <a:xfrm>
            <a:off x="7043601" y="4470226"/>
            <a:ext cx="615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LivesAt</a:t>
            </a:r>
            <a:r>
              <a:rPr lang="en-US" sz="600" dirty="0" smtClean="0"/>
              <a:t>?</a:t>
            </a:r>
            <a:endParaRPr lang="en-US" sz="600" dirty="0"/>
          </a:p>
        </p:txBody>
      </p:sp>
      <p:cxnSp>
        <p:nvCxnSpPr>
          <p:cNvPr id="501" name="Straight Arrow Connector 500"/>
          <p:cNvCxnSpPr>
            <a:stCxn id="437" idx="4"/>
            <a:endCxn id="467" idx="7"/>
          </p:cNvCxnSpPr>
          <p:nvPr/>
        </p:nvCxnSpPr>
        <p:spPr>
          <a:xfrm flipH="1">
            <a:off x="5850804" y="4313841"/>
            <a:ext cx="875242" cy="1309641"/>
          </a:xfrm>
          <a:prstGeom prst="straightConnector1">
            <a:avLst/>
          </a:prstGeom>
          <a:gradFill flip="none" rotWithShape="1">
            <a:gsLst>
              <a:gs pos="26000">
                <a:schemeClr val="accent4"/>
              </a:gs>
              <a:gs pos="7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03" name="TextBox 502"/>
          <p:cNvSpPr txBox="1"/>
          <p:nvPr/>
        </p:nvSpPr>
        <p:spPr>
          <a:xfrm>
            <a:off x="5994908" y="5078216"/>
            <a:ext cx="615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WorksFor</a:t>
            </a:r>
            <a:r>
              <a:rPr lang="en-US" sz="600" dirty="0" smtClean="0"/>
              <a:t>?</a:t>
            </a:r>
            <a:endParaRPr lang="en-US" sz="600" dirty="0"/>
          </a:p>
        </p:txBody>
      </p:sp>
      <p:grpSp>
        <p:nvGrpSpPr>
          <p:cNvPr id="508" name="Group 507"/>
          <p:cNvGrpSpPr/>
          <p:nvPr/>
        </p:nvGrpSpPr>
        <p:grpSpPr>
          <a:xfrm>
            <a:off x="2242262" y="4293793"/>
            <a:ext cx="453754" cy="358793"/>
            <a:chOff x="2242262" y="4293793"/>
            <a:chExt cx="453754" cy="358793"/>
          </a:xfrm>
        </p:grpSpPr>
        <p:cxnSp>
          <p:nvCxnSpPr>
            <p:cNvPr id="504" name="Straight Arrow Connector 503"/>
            <p:cNvCxnSpPr>
              <a:stCxn id="207" idx="0"/>
              <a:endCxn id="201" idx="4"/>
            </p:cNvCxnSpPr>
            <p:nvPr/>
          </p:nvCxnSpPr>
          <p:spPr>
            <a:xfrm flipH="1" flipV="1">
              <a:off x="2242262" y="4293793"/>
              <a:ext cx="254928" cy="358793"/>
            </a:xfrm>
            <a:prstGeom prst="straightConnector1">
              <a:avLst/>
            </a:prstGeom>
            <a:gradFill flip="none" rotWithShape="1">
              <a:gsLst>
                <a:gs pos="26000">
                  <a:schemeClr val="accent4"/>
                </a:gs>
                <a:gs pos="71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07" name="TextBox 506"/>
            <p:cNvSpPr txBox="1"/>
            <p:nvPr/>
          </p:nvSpPr>
          <p:spPr>
            <a:xfrm>
              <a:off x="2333415" y="4377580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2234522" y="4818924"/>
            <a:ext cx="449070" cy="459018"/>
            <a:chOff x="2082122" y="4264590"/>
            <a:chExt cx="449070" cy="459018"/>
          </a:xfrm>
        </p:grpSpPr>
        <p:cxnSp>
          <p:nvCxnSpPr>
            <p:cNvPr id="510" name="Straight Arrow Connector 509"/>
            <p:cNvCxnSpPr>
              <a:stCxn id="210" idx="0"/>
              <a:endCxn id="207" idx="4"/>
            </p:cNvCxnSpPr>
            <p:nvPr/>
          </p:nvCxnSpPr>
          <p:spPr>
            <a:xfrm flipV="1">
              <a:off x="2082122" y="4264590"/>
              <a:ext cx="262668" cy="459018"/>
            </a:xfrm>
            <a:prstGeom prst="straightConnector1">
              <a:avLst/>
            </a:prstGeom>
            <a:gradFill flip="none" rotWithShape="1">
              <a:gsLst>
                <a:gs pos="26000">
                  <a:schemeClr val="accent4"/>
                </a:gs>
                <a:gs pos="71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11" name="TextBox 510"/>
            <p:cNvSpPr txBox="1"/>
            <p:nvPr/>
          </p:nvSpPr>
          <p:spPr>
            <a:xfrm>
              <a:off x="2168591" y="4447775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1866692" y="4269433"/>
            <a:ext cx="362601" cy="1032869"/>
            <a:chOff x="2307507" y="3688991"/>
            <a:chExt cx="362601" cy="1032869"/>
          </a:xfrm>
        </p:grpSpPr>
        <p:cxnSp>
          <p:nvCxnSpPr>
            <p:cNvPr id="513" name="Straight Arrow Connector 512"/>
            <p:cNvCxnSpPr>
              <a:stCxn id="210" idx="1"/>
              <a:endCxn id="201" idx="3"/>
            </p:cNvCxnSpPr>
            <p:nvPr/>
          </p:nvCxnSpPr>
          <p:spPr>
            <a:xfrm flipV="1">
              <a:off x="2330952" y="3688991"/>
              <a:ext cx="153813" cy="1032869"/>
            </a:xfrm>
            <a:prstGeom prst="straightConnector1">
              <a:avLst/>
            </a:prstGeom>
            <a:gradFill flip="none" rotWithShape="1">
              <a:gsLst>
                <a:gs pos="26000">
                  <a:schemeClr val="accent4"/>
                </a:gs>
                <a:gs pos="71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14" name="TextBox 513"/>
            <p:cNvSpPr txBox="1"/>
            <p:nvPr/>
          </p:nvSpPr>
          <p:spPr>
            <a:xfrm>
              <a:off x="2307507" y="4411948"/>
              <a:ext cx="362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Has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5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Open Source Entity Resolution Architecture Framework (OSERAF)</a:t>
            </a:r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9020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197326" y="914400"/>
            <a:ext cx="3173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Current Technology Focus</a:t>
            </a:r>
            <a:endParaRPr lang="en-US" altLang="en-US" sz="2000" u="sng" dirty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507699" y="3924300"/>
            <a:ext cx="255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Public Access Points</a:t>
            </a:r>
            <a:endParaRPr lang="en-US" altLang="en-US" sz="2000" u="sng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914400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Capability Description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14400" y="3924300"/>
            <a:ext cx="2422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Project Background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52400" y="4495800"/>
            <a:ext cx="43719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smtClean="0"/>
              <a:t>Consortium members (currently) include:</a:t>
            </a:r>
          </a:p>
          <a:p>
            <a:pPr eaLnBrk="1" hangingPunct="1"/>
            <a:endParaRPr lang="en-US" alt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Qbase</a:t>
            </a:r>
            <a:r>
              <a:rPr lang="en-US" altLang="en-US" sz="1200" dirty="0" smtClean="0"/>
              <a:t>, LLC (</a:t>
            </a:r>
            <a:r>
              <a:rPr lang="en-US" altLang="en-US" sz="1200" dirty="0" smtClean="0">
                <a:hlinkClick r:id="rId2"/>
              </a:rPr>
              <a:t>www.4qbase.com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/>
              <a:t>Commonwealth Computer Research (</a:t>
            </a:r>
            <a:r>
              <a:rPr lang="en-US" altLang="en-US" sz="1200" dirty="0">
                <a:hlinkClick r:id="rId3"/>
              </a:rPr>
              <a:t>www.ccri.com</a:t>
            </a:r>
            <a:r>
              <a:rPr lang="en-US" altLang="en-US" sz="1200" dirty="0" smtClean="0"/>
              <a:t>)</a:t>
            </a:r>
            <a:endParaRPr lang="en-US" altLang="en-US" sz="12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Blue </a:t>
            </a:r>
            <a:r>
              <a:rPr lang="en-US" altLang="en-US" sz="1200" dirty="0" smtClean="0"/>
              <a:t>Canopy Federal (</a:t>
            </a:r>
            <a:r>
              <a:rPr lang="en-US" altLang="en-US" sz="1200" dirty="0" smtClean="0">
                <a:hlinkClick r:id="rId4"/>
              </a:rPr>
              <a:t>www.bluecanopy.com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TRA Holdings (</a:t>
            </a:r>
            <a:r>
              <a:rPr lang="en-US" altLang="en-US" sz="1200" dirty="0" smtClean="0">
                <a:hlinkClick r:id="rId5"/>
              </a:rPr>
              <a:t>http://www.traholdings.com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Ponte Technologies (</a:t>
            </a:r>
            <a:r>
              <a:rPr lang="en-US" altLang="en-US" sz="1200" dirty="0" smtClean="0">
                <a:hlinkClick r:id="rId6"/>
              </a:rPr>
              <a:t>http://www.pontetec.com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err="1" smtClean="0"/>
              <a:t>Ikanow</a:t>
            </a:r>
            <a:r>
              <a:rPr lang="en-US" altLang="en-US" sz="1200" dirty="0" smtClean="0"/>
              <a:t> (</a:t>
            </a:r>
            <a:r>
              <a:rPr lang="en-US" altLang="en-US" sz="1200" dirty="0" smtClean="0">
                <a:hlinkClick r:id="rId7"/>
              </a:rPr>
              <a:t>www.ikanow.com</a:t>
            </a:r>
            <a:r>
              <a:rPr lang="en-US" altLang="en-US" sz="1200" dirty="0" smtClean="0"/>
              <a:t>)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355600" y="1447800"/>
            <a:ext cx="406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Standard Utility Framework for Entity Resolution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Currently </a:t>
            </a:r>
            <a:r>
              <a:rPr lang="en-US" altLang="en-US" dirty="0" smtClean="0"/>
              <a:t>focused on identifying “best of breed” capabilities in OSS space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Includes a reference implementation currently being hosted on AWS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 focus is on unstructured text, entity extraction and resolution using </a:t>
            </a:r>
            <a:r>
              <a:rPr lang="en-US" altLang="en-US" dirty="0" smtClean="0"/>
              <a:t>document &amp; property </a:t>
            </a:r>
            <a:r>
              <a:rPr lang="en-US" altLang="en-US" dirty="0" smtClean="0"/>
              <a:t>graph data store</a:t>
            </a:r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57725" y="4495800"/>
            <a:ext cx="437197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Google Group at:</a:t>
            </a:r>
          </a:p>
          <a:p>
            <a:pPr eaLnBrk="1" hangingPunct="1"/>
            <a:r>
              <a:rPr lang="en-US" altLang="en-US" sz="1400" dirty="0" smtClean="0">
                <a:hlinkClick r:id="rId8"/>
              </a:rPr>
              <a:t>https</a:t>
            </a:r>
            <a:r>
              <a:rPr lang="en-US" altLang="en-US" sz="1400" dirty="0">
                <a:hlinkClick r:id="rId8"/>
              </a:rPr>
              <a:t>://groups.google.com/forum/#!</a:t>
            </a:r>
            <a:r>
              <a:rPr lang="en-US" altLang="en-US" sz="1400" dirty="0" smtClean="0">
                <a:hlinkClick r:id="rId8"/>
              </a:rPr>
              <a:t>forum/oseraf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err="1" smtClean="0"/>
              <a:t>GitHub</a:t>
            </a:r>
            <a:r>
              <a:rPr lang="en-US" altLang="en-US" sz="1400" dirty="0" smtClean="0"/>
              <a:t> at:</a:t>
            </a:r>
          </a:p>
          <a:p>
            <a:pPr eaLnBrk="1" hangingPunct="1"/>
            <a:r>
              <a:rPr lang="en-US" altLang="en-US" sz="1400" dirty="0">
                <a:hlinkClick r:id="rId9"/>
              </a:rPr>
              <a:t>https://</a:t>
            </a:r>
            <a:r>
              <a:rPr lang="en-US" altLang="en-US" sz="1400" dirty="0" smtClean="0">
                <a:hlinkClick r:id="rId9"/>
              </a:rPr>
              <a:t>github.com/OSERAF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Reach me at:</a:t>
            </a:r>
          </a:p>
          <a:p>
            <a:pPr eaLnBrk="1" hangingPunct="1"/>
            <a:r>
              <a:rPr lang="en-US" altLang="en-US" sz="1400" dirty="0" smtClean="0">
                <a:hlinkClick r:id="rId10"/>
              </a:rPr>
              <a:t>ajohnson@4base.com</a:t>
            </a:r>
            <a:r>
              <a:rPr lang="en-US" altLang="en-US" sz="1400" dirty="0" smtClean="0"/>
              <a:t> or 843-270-0794</a:t>
            </a:r>
            <a:endParaRPr lang="en-US" altLang="en-US" sz="140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49800" y="1336734"/>
            <a:ext cx="406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000" dirty="0"/>
              <a:t>Collaboration Layer, Visualization Layer</a:t>
            </a:r>
          </a:p>
          <a:p>
            <a:pPr lvl="1"/>
            <a:r>
              <a:rPr lang="en-US" sz="1000" dirty="0" err="1"/>
              <a:t>Liferay</a:t>
            </a:r>
            <a:r>
              <a:rPr lang="en-US" sz="1000" dirty="0"/>
              <a:t> Portal</a:t>
            </a:r>
          </a:p>
          <a:p>
            <a:pPr lvl="1"/>
            <a:r>
              <a:rPr lang="en-US" sz="1000" dirty="0"/>
              <a:t>Widget Framework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Data Access Layer, Common Access Layer</a:t>
            </a:r>
          </a:p>
          <a:p>
            <a:pPr lvl="1"/>
            <a:r>
              <a:rPr lang="en-US" sz="1000" dirty="0" err="1"/>
              <a:t>OrientDB</a:t>
            </a:r>
            <a:r>
              <a:rPr lang="en-US" sz="1000" dirty="0"/>
              <a:t> Native Java, JDBC and </a:t>
            </a:r>
            <a:r>
              <a:rPr lang="en-US" sz="1000" dirty="0" err="1"/>
              <a:t>Javascript</a:t>
            </a:r>
            <a:r>
              <a:rPr lang="en-US" sz="1000" dirty="0"/>
              <a:t> API</a:t>
            </a:r>
          </a:p>
          <a:p>
            <a:pPr lvl="1"/>
            <a:r>
              <a:rPr lang="en-US" sz="1000" dirty="0" err="1"/>
              <a:t>Lucene</a:t>
            </a:r>
            <a:r>
              <a:rPr lang="en-US" sz="1000" dirty="0"/>
              <a:t>, </a:t>
            </a:r>
            <a:r>
              <a:rPr lang="en-US" sz="1000" dirty="0" err="1"/>
              <a:t>ElasticSearch</a:t>
            </a:r>
            <a:r>
              <a:rPr lang="en-US" sz="1000" dirty="0"/>
              <a:t>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Enrichment Engine, Processing Engine</a:t>
            </a:r>
          </a:p>
          <a:p>
            <a:pPr lvl="1"/>
            <a:r>
              <a:rPr lang="en-US" sz="1000" dirty="0"/>
              <a:t>Source Pipeline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1"/>
            <a:r>
              <a:rPr lang="en-US" sz="1000" dirty="0"/>
              <a:t>Duke Link Analysis</a:t>
            </a:r>
          </a:p>
          <a:p>
            <a:pPr lvl="1"/>
            <a:r>
              <a:rPr lang="en-US" sz="1000" dirty="0"/>
              <a:t>Open System for Entity Resolution (</a:t>
            </a:r>
            <a:r>
              <a:rPr lang="en-US" sz="1000" dirty="0" err="1"/>
              <a:t>OySTER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Analysis Engine</a:t>
            </a:r>
          </a:p>
          <a:p>
            <a:pPr lvl="1"/>
            <a:r>
              <a:rPr lang="en-US" sz="1000" dirty="0"/>
              <a:t>Apache Mahout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Data Stores</a:t>
            </a:r>
          </a:p>
          <a:p>
            <a:pPr lvl="1"/>
            <a:r>
              <a:rPr lang="en-US" sz="1000" dirty="0" err="1"/>
              <a:t>OrientDB</a:t>
            </a:r>
            <a:r>
              <a:rPr lang="en-US" sz="1000" dirty="0"/>
              <a:t> (Graph)</a:t>
            </a:r>
          </a:p>
          <a:p>
            <a:pPr lvl="1"/>
            <a:r>
              <a:rPr lang="en-US" sz="1000" dirty="0" err="1"/>
              <a:t>MongoDB</a:t>
            </a:r>
            <a:r>
              <a:rPr lang="en-US" sz="1000" dirty="0"/>
              <a:t>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6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4732</TotalTime>
  <Words>725</Words>
  <Application>Microsoft Office PowerPoint</Application>
  <PresentationFormat>On-screen Show (4:3)</PresentationFormat>
  <Paragraphs>209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Candara</vt:lpstr>
      <vt:lpstr>Orbit</vt:lpstr>
      <vt:lpstr>Entity Resolution, an Architectural Approach</vt:lpstr>
      <vt:lpstr>Entity Resolution</vt:lpstr>
      <vt:lpstr>Domains Served by ER</vt:lpstr>
      <vt:lpstr>Notional Architecture (Key Elements) for an Entity/Identity Resolving Platform</vt:lpstr>
      <vt:lpstr>The progression of entity resolution</vt:lpstr>
      <vt:lpstr>Open Source Entity Resolution Architecture Framework (OSERAF)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Notional Architecture (Key Elements) for an Entity/Identity Resolving Platform</dc:title>
  <dc:creator>Alan Johnson</dc:creator>
  <cp:lastModifiedBy>Alan  Johnson</cp:lastModifiedBy>
  <cp:revision>63</cp:revision>
  <dcterms:created xsi:type="dcterms:W3CDTF">2014-03-02T19:50:49Z</dcterms:created>
  <dcterms:modified xsi:type="dcterms:W3CDTF">2014-05-19T14:38:32Z</dcterms:modified>
</cp:coreProperties>
</file>